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4" r:id="rId4"/>
    <p:sldId id="285" r:id="rId5"/>
    <p:sldId id="268" r:id="rId6"/>
    <p:sldId id="286" r:id="rId7"/>
    <p:sldId id="277" r:id="rId8"/>
    <p:sldId id="287" r:id="rId9"/>
    <p:sldId id="282" r:id="rId10"/>
    <p:sldId id="292" r:id="rId11"/>
    <p:sldId id="283" r:id="rId12"/>
    <p:sldId id="297" r:id="rId13"/>
    <p:sldId id="298" r:id="rId14"/>
    <p:sldId id="293" r:id="rId15"/>
    <p:sldId id="301" r:id="rId16"/>
    <p:sldId id="302" r:id="rId17"/>
    <p:sldId id="303" r:id="rId18"/>
    <p:sldId id="304" r:id="rId19"/>
    <p:sldId id="305" r:id="rId20"/>
    <p:sldId id="306" r:id="rId21"/>
    <p:sldId id="307" r:id="rId22"/>
    <p:sldId id="308" r:id="rId23"/>
    <p:sldId id="265" r:id="rId24"/>
    <p:sldId id="266" r:id="rId25"/>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68" d="100"/>
          <a:sy n="68" d="100"/>
        </p:scale>
        <p:origin x="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
          <p:cNvSpPr/>
          <p:nvPr userDrawn="1"/>
        </p:nvSpPr>
        <p:spPr bwMode="auto">
          <a:xfrm rot="859120" flipH="1">
            <a:off x="-1381342" y="-1207692"/>
            <a:ext cx="3371272" cy="8927307"/>
          </a:xfrm>
          <a:prstGeom prst="rect">
            <a:avLst/>
          </a:prstGeom>
          <a:gradFill rotWithShape="0">
            <a:gsLst>
              <a:gs pos="57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2" name="Title 1"/>
          <p:cNvSpPr>
            <a:spLocks noGrp="1"/>
          </p:cNvSpPr>
          <p:nvPr>
            <p:ph type="ctrTitle"/>
          </p:nvPr>
        </p:nvSpPr>
        <p:spPr>
          <a:xfrm>
            <a:off x="1524000" y="1122363"/>
            <a:ext cx="9144000" cy="1835990"/>
          </a:xfrm>
        </p:spPr>
        <p:txBody>
          <a:bodyPr anchor="b"/>
          <a:lstStyle>
            <a:lvl1pPr algn="ct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3"/>
          </a:xfrm>
        </p:spPr>
        <p:txBody>
          <a:bodyPr/>
          <a:lstStyle>
            <a:lvl1pPr marL="0" indent="0" algn="r">
              <a:buNone/>
              <a:defRPr sz="28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ltLang="zh-CN" dirty="0"/>
              <a:t>Click to edit Master subtitle style</a:t>
            </a:r>
            <a:endParaRPr lang="zh-CN" altLang="en-US" dirty="0"/>
          </a:p>
        </p:txBody>
      </p:sp>
      <p:sp>
        <p:nvSpPr>
          <p:cNvPr id="4" name="Rectangle 6"/>
          <p:cNvSpPr>
            <a:spLocks noGrp="1"/>
          </p:cNvSpPr>
          <p:nvPr>
            <p:ph type="sldNum" sz="quarter" idx="10"/>
          </p:nvPr>
        </p:nvSpPr>
        <p:spPr/>
        <p:txBody>
          <a:bodyPr/>
          <a:lstStyle>
            <a:lvl1pPr>
              <a:defRPr/>
            </a:lvl1pPr>
          </a:lstStyle>
          <a:p>
            <a:fld id="{342C2E44-293D-4CE9-B437-38578EAF30C8}"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0D35C023-FE34-4344-A130-C228BB7E7256}"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7038" y="1830388"/>
            <a:ext cx="1951038" cy="442039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193132" y="1830388"/>
            <a:ext cx="5777706" cy="4420394"/>
          </a:xfrm>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373F4BDC-C434-4A9D-BBDF-64FA4D5C18DB}"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Picture 1"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nchor="t"/>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Rectangle 6"/>
          <p:cNvSpPr>
            <a:spLocks noGrp="1"/>
          </p:cNvSpPr>
          <p:nvPr>
            <p:ph type="sldNum" sz="quarter" idx="10"/>
          </p:nvPr>
        </p:nvSpPr>
        <p:spPr/>
        <p:txBody>
          <a:bodyPr/>
          <a:lstStyle>
            <a:lvl1pPr>
              <a:defRPr/>
            </a:lvl1pPr>
          </a:lstStyle>
          <a:p>
            <a:fld id="{7F95BF15-D72E-4E4E-91BA-005481991A52}"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a:spLocks noGrp="1"/>
          </p:cNvSpPr>
          <p:nvPr>
            <p:ph type="sldNum" sz="quarter" idx="10"/>
          </p:nvPr>
        </p:nvSpPr>
        <p:spPr/>
        <p:txBody>
          <a:bodyPr/>
          <a:lstStyle>
            <a:lvl1pPr>
              <a:defRPr/>
            </a:lvl1pPr>
          </a:lstStyle>
          <a:p>
            <a:fld id="{9B0512B6-C6BE-4337-A445-D3A171D563C3}" type="slidenum">
              <a:rPr lang="zh-CN" altLang="zh-CN"/>
            </a:fld>
            <a:endParaRPr lang="zh-CN" altLang="zh-CN"/>
          </a:p>
        </p:txBody>
      </p:sp>
      <p:sp>
        <p:nvSpPr>
          <p:cNvPr id="5" name="Rectangle 1"/>
          <p:cNvSpPr/>
          <p:nvPr userDrawn="1"/>
        </p:nvSpPr>
        <p:spPr bwMode="auto">
          <a:xfrm rot="859120" flipH="1">
            <a:off x="-1381342" y="-1207692"/>
            <a:ext cx="3371272" cy="8927307"/>
          </a:xfrm>
          <a:prstGeom prst="rect">
            <a:avLst/>
          </a:prstGeom>
          <a:gradFill rotWithShape="0">
            <a:gsLst>
              <a:gs pos="58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
        <p:nvSpPr>
          <p:cNvPr id="2" name="Title 1"/>
          <p:cNvSpPr>
            <a:spLocks noGrp="1"/>
          </p:cNvSpPr>
          <p:nvPr>
            <p:ph type="title"/>
          </p:nvPr>
        </p:nvSpPr>
        <p:spPr>
          <a:xfrm>
            <a:off x="831850" y="1709738"/>
            <a:ext cx="10515600" cy="1719262"/>
          </a:xfrm>
        </p:spPr>
        <p:txBody>
          <a:bodyPr anchor="b"/>
          <a:lstStyle>
            <a:lvl1pPr>
              <a:defRPr sz="4800"/>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173967"/>
            <a:ext cx="10515600" cy="1915684"/>
          </a:xfrm>
        </p:spPr>
        <p:txBody>
          <a:bodyPr/>
          <a:lstStyle>
            <a:lvl1pPr marL="0" indent="0" algn="r">
              <a:buNone/>
              <a:defRPr sz="28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n-US" altLang="zh-CN" dirty="0"/>
              <a:t>Edit Master text styles</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519" y="607218"/>
            <a:ext cx="7804944" cy="1106562"/>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9965" y="1830388"/>
            <a:ext cx="3863975" cy="4420394"/>
          </a:xfrm>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Content Placeholder 3"/>
          <p:cNvSpPr>
            <a:spLocks noGrp="1"/>
          </p:cNvSpPr>
          <p:nvPr>
            <p:ph sz="half" idx="2"/>
          </p:nvPr>
        </p:nvSpPr>
        <p:spPr>
          <a:xfrm>
            <a:off x="6133306" y="1830388"/>
            <a:ext cx="3864769" cy="4420394"/>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6"/>
          <p:cNvSpPr>
            <a:spLocks noGrp="1"/>
          </p:cNvSpPr>
          <p:nvPr>
            <p:ph type="sldNum" sz="quarter" idx="10"/>
          </p:nvPr>
        </p:nvSpPr>
        <p:spPr/>
        <p:txBody>
          <a:bodyPr/>
          <a:lstStyle>
            <a:lvl1pPr>
              <a:defRPr/>
            </a:lvl1pPr>
          </a:lstStyle>
          <a:p>
            <a:fld id="{DD575B06-9A48-44CB-BF22-441D24A07EA7}"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8078301"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7" y="1681163"/>
            <a:ext cx="5157788" cy="823913"/>
          </a:xfrm>
        </p:spPr>
        <p:txBody>
          <a:bodyPr anchor="b"/>
          <a:lstStyle>
            <a:lvl1pPr marL="0" indent="0">
              <a:buNone/>
              <a:defRPr sz="24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4" name="Content Placeholder 3"/>
          <p:cNvSpPr>
            <a:spLocks noGrp="1"/>
          </p:cNvSpPr>
          <p:nvPr>
            <p:ph sz="half" idx="2"/>
          </p:nvPr>
        </p:nvSpPr>
        <p:spPr>
          <a:xfrm>
            <a:off x="839787" y="2505075"/>
            <a:ext cx="51577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3"/>
          </a:xfrm>
        </p:spPr>
        <p:txBody>
          <a:bodyPr anchor="b"/>
          <a:lstStyle>
            <a:lvl1pPr marL="0" indent="0">
              <a:buNone/>
              <a:defRPr lang="en-US" altLang="zh-CN" sz="2400" b="1" kern="1200" smtClean="0">
                <a:solidFill>
                  <a:srgbClr val="000000"/>
                </a:solidFill>
                <a:latin typeface="+mn-lt"/>
                <a:ea typeface="+mn-ea"/>
                <a:cs typeface="+mn-cs"/>
                <a:sym typeface="Helvetica Light" charset="0"/>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6"/>
          <p:cNvSpPr>
            <a:spLocks noGrp="1"/>
          </p:cNvSpPr>
          <p:nvPr>
            <p:ph type="sldNum" sz="quarter" idx="10"/>
          </p:nvPr>
        </p:nvSpPr>
        <p:spPr/>
        <p:txBody>
          <a:bodyPr/>
          <a:lstStyle>
            <a:lvl1pPr>
              <a:defRPr/>
            </a:lvl1pPr>
          </a:lstStyle>
          <a:p>
            <a:fld id="{67296D34-F81A-46A2-8AD8-39966004D08F}" type="slidenum">
              <a:rPr lang="zh-CN" altLang="zh-CN"/>
            </a:fld>
            <a:endParaRPr lang="zh-CN" altLang="zh-CN"/>
          </a:p>
        </p:txBody>
      </p:sp>
      <p:pic>
        <p:nvPicPr>
          <p:cNvPr id="8" name="Picture 7"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6"/>
          <p:cNvSpPr>
            <a:spLocks noGrp="1"/>
          </p:cNvSpPr>
          <p:nvPr>
            <p:ph type="sldNum" sz="quarter" idx="10"/>
          </p:nvPr>
        </p:nvSpPr>
        <p:spPr/>
        <p:txBody>
          <a:bodyPr/>
          <a:lstStyle>
            <a:lvl1pPr>
              <a:defRPr/>
            </a:lvl1pPr>
          </a:lstStyle>
          <a:p>
            <a:fld id="{7A78D55F-A373-42D5-A264-B8E1D501BFC5}" type="slidenum">
              <a:rPr lang="zh-CN" altLang="zh-CN"/>
            </a:fld>
            <a:endParaRPr lang="zh-CN" altLang="zh-CN"/>
          </a:p>
        </p:txBody>
      </p:sp>
      <p:pic>
        <p:nvPicPr>
          <p:cNvPr id="4" name="Picture 3"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p:cNvSpPr>
          <p:nvPr>
            <p:ph type="sldNum" sz="quarter" idx="10"/>
          </p:nvPr>
        </p:nvSpPr>
        <p:spPr/>
        <p:txBody>
          <a:bodyPr/>
          <a:lstStyle>
            <a:lvl1pPr>
              <a:defRPr/>
            </a:lvl1pPr>
          </a:lstStyle>
          <a:p>
            <a:fld id="{57594138-9B44-4804-8A89-1E9C8739BAC6}" type="slidenum">
              <a:rPr lang="zh-CN" altLang="zh-CN"/>
            </a:fld>
            <a:endParaRPr lang="zh-CN" altLang="zh-CN"/>
          </a:p>
        </p:txBody>
      </p:sp>
      <p:pic>
        <p:nvPicPr>
          <p:cNvPr id="3" name="Picture 2"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4633"/>
            <a:ext cx="3932238" cy="1600200"/>
          </a:xfrm>
        </p:spPr>
        <p:txBody>
          <a:bodyPr anchor="b"/>
          <a:lstStyle>
            <a:lvl1pPr>
              <a:defRPr sz="2800"/>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1000"/>
            </a:lvl6pPr>
            <a:lvl7pPr>
              <a:defRPr sz="1000"/>
            </a:lvl7pPr>
            <a:lvl8pPr>
              <a:defRPr sz="1000"/>
            </a:lvl8pPr>
            <a:lvl9pPr>
              <a:defRPr sz="1000"/>
            </a:lvl9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Text Placeholder 3"/>
          <p:cNvSpPr>
            <a:spLocks noGrp="1"/>
          </p:cNvSpPr>
          <p:nvPr>
            <p:ph type="body" sz="half" idx="2"/>
          </p:nvPr>
        </p:nvSpPr>
        <p:spPr>
          <a:xfrm>
            <a:off x="839788" y="2304833"/>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1FE2E900-EAB6-4B71-8F4C-9F49C009F645}"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8418"/>
            <a:ext cx="3932238" cy="1600200"/>
          </a:xfrm>
        </p:spPr>
        <p:txBody>
          <a:bodyPr anchor="b"/>
          <a:lstStyle>
            <a:lvl1pPr>
              <a:defRPr sz="2800"/>
            </a:lvl1pPr>
          </a:lstStyle>
          <a:p>
            <a:r>
              <a:rPr lang="en-US" altLang="zh-CN" dirty="0"/>
              <a:t>Click to edit Master title style</a:t>
            </a:r>
            <a:endParaRPr lang="zh-CN" alt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zh-CN" altLang="en-US" noProof="0">
              <a:sym typeface="Helvetica Light" charset="0"/>
            </a:endParaRPr>
          </a:p>
        </p:txBody>
      </p:sp>
      <p:sp>
        <p:nvSpPr>
          <p:cNvPr id="4" name="Text Placeholder 3"/>
          <p:cNvSpPr>
            <a:spLocks noGrp="1"/>
          </p:cNvSpPr>
          <p:nvPr>
            <p:ph type="body" sz="half" idx="2"/>
          </p:nvPr>
        </p:nvSpPr>
        <p:spPr>
          <a:xfrm>
            <a:off x="839788" y="2358618"/>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B17794E7-4E28-4501-8019-5566C2C2BC83}"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2193132" y="958906"/>
            <a:ext cx="7804944" cy="1518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a:sym typeface="Lantinghei SC Heavy" charset="0"/>
              </a:rPr>
              <a:t>Click to edit Master title style</a:t>
            </a:r>
            <a:endParaRPr lang="zh-CN" altLang="zh-CN">
              <a:sym typeface="Lantinghei SC Heavy" charset="0"/>
            </a:endParaRPr>
          </a:p>
        </p:txBody>
      </p:sp>
      <p:pic>
        <p:nvPicPr>
          <p:cNvPr id="1027" name="Picture 2" descr="资源 1@4x.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12370270" flipH="1">
            <a:off x="5971382" y="-2408238"/>
            <a:ext cx="7548563" cy="7221538"/>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3" descr="pasted-image.pd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140157" y="297656"/>
            <a:ext cx="1800225" cy="356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p:cNvSpPr/>
          <p:nvPr/>
        </p:nvSpPr>
        <p:spPr bwMode="auto">
          <a:xfrm>
            <a:off x="12063413" y="230188"/>
            <a:ext cx="234157" cy="453232"/>
          </a:xfrm>
          <a:prstGeom prst="rect">
            <a:avLst/>
          </a:prstGeom>
          <a:solidFill>
            <a:srgbClr val="081BA5"/>
          </a:solidFill>
          <a:ln>
            <a:noFill/>
          </a:ln>
          <a:effectLst>
            <a:outerShdw blurRad="50800" dist="25400" dir="5400000" algn="ctr" rotWithShape="0">
              <a:srgbClr val="000000">
                <a:alpha val="50000"/>
              </a:srgbClr>
            </a:outerShdw>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1055"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1030" name="Rectangle 5"/>
          <p:cNvSpPr>
            <a:spLocks noGrp="1"/>
          </p:cNvSpPr>
          <p:nvPr>
            <p:ph type="body" idx="1"/>
          </p:nvPr>
        </p:nvSpPr>
        <p:spPr bwMode="auto">
          <a:xfrm>
            <a:off x="2193132" y="2594181"/>
            <a:ext cx="7804944" cy="4032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dirty="0">
                <a:sym typeface="Helvetica Light" charset="0"/>
              </a:rPr>
              <a:t>Click to edit Master text styles</a:t>
            </a:r>
            <a:endParaRPr lang="zh-CN" altLang="zh-CN" dirty="0">
              <a:sym typeface="Helvetica Light" charset="0"/>
            </a:endParaRPr>
          </a:p>
          <a:p>
            <a:pPr lvl="1"/>
            <a:r>
              <a:rPr lang="zh-CN" altLang="zh-CN" dirty="0">
                <a:sym typeface="Helvetica Light" charset="0"/>
              </a:rPr>
              <a:t>Second level</a:t>
            </a:r>
            <a:endParaRPr lang="zh-CN" altLang="zh-CN" dirty="0">
              <a:sym typeface="Helvetica Light" charset="0"/>
            </a:endParaRPr>
          </a:p>
          <a:p>
            <a:pPr lvl="2"/>
            <a:r>
              <a:rPr lang="zh-CN" altLang="zh-CN" dirty="0">
                <a:sym typeface="Helvetica Light" charset="0"/>
              </a:rPr>
              <a:t>Third level</a:t>
            </a:r>
            <a:endParaRPr lang="zh-CN" altLang="zh-CN" dirty="0">
              <a:sym typeface="Helvetica Light" charset="0"/>
            </a:endParaRPr>
          </a:p>
          <a:p>
            <a:pPr lvl="3"/>
            <a:r>
              <a:rPr lang="zh-CN" altLang="zh-CN" dirty="0">
                <a:sym typeface="Helvetica Light" charset="0"/>
              </a:rPr>
              <a:t>Fourth level</a:t>
            </a:r>
            <a:endParaRPr lang="zh-CN" altLang="zh-CN" dirty="0">
              <a:sym typeface="Helvetica Light" charset="0"/>
            </a:endParaRPr>
          </a:p>
          <a:p>
            <a:pPr lvl="4"/>
            <a:r>
              <a:rPr lang="zh-CN" altLang="zh-CN" dirty="0">
                <a:sym typeface="Helvetica Light" charset="0"/>
              </a:rPr>
              <a:t>Fifth level</a:t>
            </a:r>
            <a:endParaRPr lang="zh-CN" altLang="zh-CN" dirty="0">
              <a:sym typeface="Helvetica Light" charset="0"/>
            </a:endParaRPr>
          </a:p>
        </p:txBody>
      </p:sp>
      <p:sp>
        <p:nvSpPr>
          <p:cNvPr id="3" name="Rectangle 6"/>
          <p:cNvSpPr>
            <a:spLocks noGrp="1"/>
          </p:cNvSpPr>
          <p:nvPr>
            <p:ph type="sldNum" sz="quarter" idx="2"/>
          </p:nvPr>
        </p:nvSpPr>
        <p:spPr bwMode="auto">
          <a:xfrm>
            <a:off x="5967413" y="6504782"/>
            <a:ext cx="24765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71437" tIns="71437" rIns="71437" bIns="71437" numCol="1" anchor="t" anchorCtr="0" compatLnSpc="1"/>
          <a:lstStyle>
            <a:lvl1pPr algn="ctr" eaLnBrk="1">
              <a:defRPr sz="1200">
                <a:ea typeface="宋体" panose="02010600030101010101" pitchFamily="2" charset="-122"/>
              </a:defRPr>
            </a:lvl1pPr>
          </a:lstStyle>
          <a:p>
            <a:fld id="{4A3DB189-EA9E-4FF3-A80F-706F2B8DAECD}"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10210" rtl="0" eaLnBrk="0" fontAlgn="base" hangingPunct="0">
        <a:spcBef>
          <a:spcPct val="0"/>
        </a:spcBef>
        <a:spcAft>
          <a:spcPct val="0"/>
        </a:spcAft>
        <a:defRPr sz="4000" kern="1200">
          <a:solidFill>
            <a:srgbClr val="000000"/>
          </a:solidFill>
          <a:latin typeface="+mj-lt"/>
          <a:ea typeface="+mj-ea"/>
          <a:cs typeface="+mj-cs"/>
          <a:sym typeface="Lantinghei SC Heavy" charset="0"/>
        </a:defRPr>
      </a:lvl1pPr>
      <a:lvl2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2pPr>
      <a:lvl3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3pPr>
      <a:lvl4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4pPr>
      <a:lvl5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5pPr>
      <a:lvl6pPr marL="2286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6pPr>
      <a:lvl7pPr marL="4572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7pPr>
      <a:lvl8pPr marL="6858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8pPr>
      <a:lvl9pPr marL="9144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9pPr>
    </p:titleStyle>
    <p:bodyStyle>
      <a:lvl1pPr marL="307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1pPr>
      <a:lvl2pPr marL="5302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2pPr>
      <a:lvl3pPr marL="7524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3pPr>
      <a:lvl4pPr marL="9747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4pPr>
      <a:lvl5pPr marL="1196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CN"/>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项目概述</a:t>
            </a:r>
            <a:endParaRPr lang="en-IN" dirty="0"/>
          </a:p>
        </p:txBody>
      </p:sp>
      <p:sp>
        <p:nvSpPr>
          <p:cNvPr id="3" name="Content Placeholder 2"/>
          <p:cNvSpPr>
            <a:spLocks noGrp="1"/>
          </p:cNvSpPr>
          <p:nvPr>
            <p:ph idx="1"/>
          </p:nvPr>
        </p:nvSpPr>
        <p:spPr>
          <a:xfrm>
            <a:off x="1250315" y="2593975"/>
            <a:ext cx="9984740" cy="4032250"/>
          </a:xfrm>
        </p:spPr>
        <p:txBody>
          <a:bodyPr/>
          <a:lstStyle/>
          <a:p>
            <a:r>
              <a:rPr lang="zh-CN" altLang="en-US" sz="1800" dirty="0" smtClean="0">
                <a:highlight>
                  <a:srgbClr val="00FFFF"/>
                </a:highlight>
              </a:rPr>
              <a:t>项目介绍：</a:t>
            </a:r>
            <a:endParaRPr lang="zh-CN" altLang="en-US" sz="1800" dirty="0" smtClean="0">
              <a:highlight>
                <a:srgbClr val="00FFFF"/>
              </a:highlight>
            </a:endParaRPr>
          </a:p>
          <a:p>
            <a:pPr marL="0" indent="0">
              <a:buNone/>
            </a:pPr>
            <a:r>
              <a:rPr lang="en-US" altLang="zh-CN" sz="1800" dirty="0">
                <a:ea typeface="宋体" panose="02010600030101010101" pitchFamily="2" charset="-122"/>
              </a:rPr>
              <a:t>  </a:t>
            </a:r>
            <a:r>
              <a:rPr lang="zh-CN" altLang="en-US" sz="1800">
                <a:sym typeface="+mn-ea"/>
              </a:rPr>
              <a:t>（</a:t>
            </a:r>
            <a:r>
              <a:rPr lang="en-US" altLang="zh-CN" sz="1800">
                <a:sym typeface="+mn-ea"/>
              </a:rPr>
              <a:t>1</a:t>
            </a:r>
            <a:r>
              <a:rPr lang="zh-CN" altLang="en-US" sz="1800">
                <a:sym typeface="+mn-ea"/>
              </a:rPr>
              <a:t>）</a:t>
            </a:r>
            <a:r>
              <a:rPr lang="zh-CN" altLang="en-US" sz="1400">
                <a:sym typeface="+mn-ea"/>
              </a:rPr>
              <a:t>笔记本电脑（Laptop），简称笔记本，又称“便携式电脑，手提电脑、掌上电脑或膝上型电脑”，特点是机身小巧。比台式机携带方便，是一种小型、便于携带的个人电脑。通常重1-3千克，对市面上笔记本型号品牌的分析极大有利于消费者对于笔记本电脑的选择。</a:t>
            </a:r>
            <a:endParaRPr lang="zh-CN" altLang="en-US" sz="1400">
              <a:sym typeface="+mn-ea"/>
            </a:endParaRPr>
          </a:p>
          <a:p>
            <a:pPr marL="0" indent="0">
              <a:buNone/>
            </a:pPr>
            <a:r>
              <a:rPr lang="en-US" altLang="zh-CN" sz="1800">
                <a:sym typeface="+mn-ea"/>
              </a:rPr>
              <a:t>  </a:t>
            </a:r>
            <a:r>
              <a:rPr lang="zh-CN" altLang="en-US" sz="1800">
                <a:sym typeface="+mn-ea"/>
              </a:rPr>
              <a:t>（</a:t>
            </a:r>
            <a:r>
              <a:rPr lang="en-US" altLang="zh-CN" sz="1800">
                <a:sym typeface="+mn-ea"/>
              </a:rPr>
              <a:t>2</a:t>
            </a:r>
            <a:r>
              <a:rPr lang="zh-CN" altLang="en-US" sz="1800">
                <a:sym typeface="+mn-ea"/>
              </a:rPr>
              <a:t>）</a:t>
            </a:r>
            <a:r>
              <a:rPr sz="1400">
                <a:sym typeface="+mn-ea"/>
              </a:rPr>
              <a:t>新能源车将逐步替代燃油车。考虑到石油资源紧缺以及能源安全等因素，汽车行业未来的发展方向将以新能源为主。作为全球最大的汽车生产和消费国，大力发展新能源汽车可以助力实现碳达峰和碳中和的目标，也有利于我国摆脱能源困局</a:t>
            </a:r>
            <a:r>
              <a:rPr sz="1800">
                <a:sym typeface="+mn-ea"/>
              </a:rPr>
              <a:t>。</a:t>
            </a:r>
            <a:r>
              <a:rPr lang="zh-CN" sz="1400">
                <a:sym typeface="+mn-ea"/>
              </a:rPr>
              <a:t>分析市面上电车数据方便消费者更加清楚的了解当前电车各方面数值。</a:t>
            </a:r>
            <a:endParaRPr lang="zh-CN" sz="14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081530" y="2207260"/>
            <a:ext cx="8079740" cy="4907280"/>
          </a:xfrm>
        </p:spPr>
        <p:txBody>
          <a:bodyPr/>
          <a:lstStyle/>
          <a:p>
            <a:r>
              <a:rPr lang="en-US" altLang="en-IN" sz="1600">
                <a:highlight>
                  <a:srgbClr val="00FFFF"/>
                </a:highlight>
              </a:rPr>
              <a:t>5</a:t>
            </a:r>
            <a:r>
              <a:rPr lang="zh-CN" altLang="en-US" sz="1600">
                <a:highlight>
                  <a:srgbClr val="00FFFF"/>
                </a:highlight>
              </a:rPr>
              <a:t>统计不同重量的平板产品分布（1-1.5kg   1.5-2.0kg  &gt;2kg）</a:t>
            </a:r>
            <a:endParaRPr lang="zh-CN" altLang="en-US" sz="1600">
              <a:highlight>
                <a:srgbClr val="00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587" y="329621"/>
            <a:ext cx="7804944" cy="1518444"/>
          </a:xfrm>
        </p:spPr>
        <p:txBody>
          <a:bodyPr/>
          <a:lstStyle/>
          <a:p>
            <a:r>
              <a:rPr lang="zh-CN" altLang="en-US" dirty="0" smtClean="0">
                <a:sym typeface="+mn-ea"/>
              </a:rPr>
              <a:t>数据可视化截图</a:t>
            </a:r>
            <a:endParaRPr lang="en-IN" dirty="0"/>
          </a:p>
        </p:txBody>
      </p:sp>
      <p:pic>
        <p:nvPicPr>
          <p:cNvPr id="105" name="图片 104"/>
          <p:cNvPicPr/>
          <p:nvPr/>
        </p:nvPicPr>
        <p:blipFill>
          <a:blip r:embed="rId1"/>
          <a:stretch>
            <a:fillRect/>
          </a:stretch>
        </p:blipFill>
        <p:spPr>
          <a:xfrm>
            <a:off x="0" y="1416685"/>
            <a:ext cx="12192635" cy="54413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081530" y="2207260"/>
            <a:ext cx="8079740" cy="4907280"/>
          </a:xfrm>
        </p:spPr>
        <p:txBody>
          <a:bodyPr/>
          <a:lstStyle/>
          <a:p>
            <a:r>
              <a:rPr lang="en-US" altLang="zh-CN" sz="1600">
                <a:highlight>
                  <a:srgbClr val="00FFFF"/>
                </a:highlight>
                <a:ea typeface="宋体" panose="02010600030101010101" pitchFamily="2" charset="-122"/>
              </a:rPr>
              <a:t>6.</a:t>
            </a:r>
            <a:r>
              <a:rPr sz="1600">
                <a:highlight>
                  <a:srgbClr val="00FFFF"/>
                </a:highlight>
                <a:ea typeface="宋体" panose="02010600030101010101" pitchFamily="2" charset="-122"/>
              </a:rPr>
              <a:t>统计每个品牌旗下的汽车价格的平均值和最小值；</a:t>
            </a:r>
            <a:endParaRPr sz="1600">
              <a:highlight>
                <a:srgbClr val="00FFFF"/>
              </a:highlight>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592" y="255326"/>
            <a:ext cx="7804944" cy="1518444"/>
          </a:xfrm>
        </p:spPr>
        <p:txBody>
          <a:bodyPr/>
          <a:lstStyle/>
          <a:p>
            <a:r>
              <a:rPr lang="zh-CN" altLang="en-US" dirty="0" smtClean="0">
                <a:sym typeface="+mn-ea"/>
              </a:rPr>
              <a:t>数据可视化截图</a:t>
            </a:r>
            <a:endParaRPr lang="en-IN" dirty="0"/>
          </a:p>
        </p:txBody>
      </p:sp>
      <p:pic>
        <p:nvPicPr>
          <p:cNvPr id="106" name="图片 105"/>
          <p:cNvPicPr/>
          <p:nvPr/>
        </p:nvPicPr>
        <p:blipFill>
          <a:blip r:embed="rId1"/>
          <a:stretch>
            <a:fillRect/>
          </a:stretch>
        </p:blipFill>
        <p:spPr>
          <a:xfrm>
            <a:off x="0" y="1306830"/>
            <a:ext cx="12192635" cy="55518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081530" y="2207260"/>
            <a:ext cx="8079740" cy="4907280"/>
          </a:xfrm>
        </p:spPr>
        <p:txBody>
          <a:bodyPr/>
          <a:lstStyle/>
          <a:p>
            <a:r>
              <a:rPr lang="en-US" altLang="zh-CN" sz="1600">
                <a:highlight>
                  <a:srgbClr val="00FFFF"/>
                </a:highlight>
                <a:ea typeface="宋体" panose="02010600030101010101" pitchFamily="2" charset="-122"/>
              </a:rPr>
              <a:t>7</a:t>
            </a:r>
            <a:r>
              <a:rPr lang="zh-CN" altLang="en-US" sz="1600">
                <a:highlight>
                  <a:srgbClr val="00FFFF"/>
                </a:highlight>
                <a:ea typeface="宋体" panose="02010600030101010101" pitchFamily="2" charset="-122"/>
              </a:rPr>
              <a:t>查询Range_Km大于200的四门车的品牌和型号，并根据不同品牌进行数量统计</a:t>
            </a:r>
            <a:r>
              <a:rPr lang="zh-CN" altLang="en-US" sz="1600">
                <a:sym typeface="+mn-ea"/>
              </a:rPr>
              <a:t>。</a:t>
            </a:r>
            <a:endParaRPr lang="zh-CN" altLang="en-US" sz="16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7402" y="210876"/>
            <a:ext cx="7804944" cy="1518444"/>
          </a:xfrm>
        </p:spPr>
        <p:txBody>
          <a:bodyPr/>
          <a:lstStyle/>
          <a:p>
            <a:r>
              <a:rPr lang="zh-CN" altLang="en-US" dirty="0" smtClean="0">
                <a:sym typeface="+mn-ea"/>
              </a:rPr>
              <a:t>数据可视化截图</a:t>
            </a:r>
            <a:endParaRPr lang="en-IN" dirty="0"/>
          </a:p>
        </p:txBody>
      </p:sp>
      <p:pic>
        <p:nvPicPr>
          <p:cNvPr id="107" name="图片 106"/>
          <p:cNvPicPr/>
          <p:nvPr/>
        </p:nvPicPr>
        <p:blipFill>
          <a:blip r:embed="rId1"/>
          <a:stretch>
            <a:fillRect/>
          </a:stretch>
        </p:blipFill>
        <p:spPr>
          <a:xfrm>
            <a:off x="0" y="1264920"/>
            <a:ext cx="12192000" cy="559308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081530" y="2207260"/>
            <a:ext cx="8079740" cy="4907280"/>
          </a:xfrm>
        </p:spPr>
        <p:txBody>
          <a:bodyPr/>
          <a:lstStyle/>
          <a:p>
            <a:r>
              <a:rPr lang="en-US" altLang="zh-CN" sz="1600">
                <a:highlight>
                  <a:srgbClr val="00FFFF"/>
                </a:highlight>
                <a:ea typeface="宋体" panose="02010600030101010101" pitchFamily="2" charset="-122"/>
              </a:rPr>
              <a:t>8</a:t>
            </a:r>
            <a:r>
              <a:rPr lang="zh-CN" altLang="en-US" sz="1600">
                <a:highlight>
                  <a:srgbClr val="00FFFF"/>
                </a:highlight>
                <a:ea typeface="宋体" panose="02010600030101010101" pitchFamily="2" charset="-122"/>
              </a:rPr>
              <a:t>统计不同车座数量的汽车类型的数量；</a:t>
            </a:r>
            <a:endParaRPr lang="zh-CN" altLang="en-US" sz="1600">
              <a:highlight>
                <a:srgbClr val="00FFFF"/>
              </a:highlight>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数据可视化截图</a:t>
            </a:r>
            <a:endParaRPr lang="en-IN" dirty="0"/>
          </a:p>
        </p:txBody>
      </p:sp>
      <p:pic>
        <p:nvPicPr>
          <p:cNvPr id="108" name="图片 107"/>
          <p:cNvPicPr/>
          <p:nvPr/>
        </p:nvPicPr>
        <p:blipFill>
          <a:blip r:embed="rId1"/>
          <a:stretch>
            <a:fillRect/>
          </a:stretch>
        </p:blipFill>
        <p:spPr>
          <a:xfrm>
            <a:off x="0" y="2115820"/>
            <a:ext cx="12192635" cy="474218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081530" y="2207260"/>
            <a:ext cx="8079740" cy="4907280"/>
          </a:xfrm>
        </p:spPr>
        <p:txBody>
          <a:bodyPr/>
          <a:lstStyle/>
          <a:p>
            <a:r>
              <a:rPr lang="en-US" altLang="zh-CN" sz="1600">
                <a:highlight>
                  <a:srgbClr val="00FFFF"/>
                </a:highlight>
                <a:ea typeface="宋体" panose="02010600030101010101" pitchFamily="2" charset="-122"/>
              </a:rPr>
              <a:t>9统计不同价位的汽车数量</a:t>
            </a:r>
            <a:endParaRPr lang="en-US" altLang="zh-CN" sz="1600">
              <a:highlight>
                <a:srgbClr val="00FFFF"/>
              </a:highlight>
              <a:ea typeface="宋体" panose="02010600030101010101" pitchFamily="2" charset="-122"/>
            </a:endParaRPr>
          </a:p>
          <a:p>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052" y="269931"/>
            <a:ext cx="7804944" cy="1518444"/>
          </a:xfrm>
        </p:spPr>
        <p:txBody>
          <a:bodyPr/>
          <a:lstStyle/>
          <a:p>
            <a:r>
              <a:rPr lang="zh-CN" altLang="en-US" dirty="0" smtClean="0">
                <a:sym typeface="+mn-ea"/>
              </a:rPr>
              <a:t>数据可视化截图</a:t>
            </a:r>
            <a:endParaRPr lang="en-IN" dirty="0"/>
          </a:p>
        </p:txBody>
      </p:sp>
      <p:pic>
        <p:nvPicPr>
          <p:cNvPr id="109" name="图片 108"/>
          <p:cNvPicPr/>
          <p:nvPr/>
        </p:nvPicPr>
        <p:blipFill>
          <a:blip r:embed="rId1"/>
          <a:stretch>
            <a:fillRect/>
          </a:stretch>
        </p:blipFill>
        <p:spPr>
          <a:xfrm>
            <a:off x="0" y="1350010"/>
            <a:ext cx="12191365" cy="5507990"/>
          </a:xfrm>
          <a:prstGeom prst="rect">
            <a:avLst/>
          </a:prstGeom>
          <a:noFill/>
          <a:ln w="9525">
            <a:noFill/>
          </a:ln>
        </p:spPr>
      </p:pic>
      <p:sp>
        <p:nvSpPr>
          <p:cNvPr id="4" name="文本框 3"/>
          <p:cNvSpPr txBox="1"/>
          <p:nvPr/>
        </p:nvSpPr>
        <p:spPr>
          <a:xfrm>
            <a:off x="13739495" y="5107305"/>
            <a:ext cx="4064000" cy="368300"/>
          </a:xfrm>
          <a:prstGeom prst="rect">
            <a:avLst/>
          </a:prstGeom>
          <a:noFill/>
        </p:spPr>
        <p:txBody>
          <a:bodyPr wrap="square" rtlCol="0">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需求</a:t>
            </a:r>
            <a:r>
              <a:rPr lang="zh-CN" altLang="en-US" dirty="0" smtClean="0"/>
              <a:t>分析</a:t>
            </a:r>
            <a:endParaRPr lang="zh-CN" altLang="en-US" dirty="0" smtClean="0"/>
          </a:p>
        </p:txBody>
      </p:sp>
      <p:sp>
        <p:nvSpPr>
          <p:cNvPr id="3" name="Content Placeholder 2"/>
          <p:cNvSpPr>
            <a:spLocks noGrp="1"/>
          </p:cNvSpPr>
          <p:nvPr>
            <p:ph idx="1"/>
          </p:nvPr>
        </p:nvSpPr>
        <p:spPr/>
        <p:txBody>
          <a:bodyPr/>
          <a:lstStyle/>
          <a:p>
            <a:r>
              <a:rPr lang="en-IN" sz="1800">
                <a:highlight>
                  <a:srgbClr val="00FFFF"/>
                </a:highlight>
              </a:rPr>
              <a:t>1. 统计每个平板公司的产品数量</a:t>
            </a:r>
            <a:endParaRPr lang="en-IN" sz="1800">
              <a:highlight>
                <a:srgbClr val="00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081530" y="2207260"/>
            <a:ext cx="8079740" cy="4907280"/>
          </a:xfrm>
        </p:spPr>
        <p:txBody>
          <a:bodyPr/>
          <a:lstStyle/>
          <a:p>
            <a:r>
              <a:rPr lang="en-US" altLang="zh-CN" sz="1600">
                <a:highlight>
                  <a:srgbClr val="00FFFF"/>
                </a:highlight>
                <a:ea typeface="宋体" panose="02010600030101010101" pitchFamily="2" charset="-122"/>
              </a:rPr>
              <a:t>10</a:t>
            </a:r>
            <a:r>
              <a:rPr sz="1600">
                <a:highlight>
                  <a:srgbClr val="00FFFF"/>
                </a:highlight>
                <a:ea typeface="宋体" panose="02010600030101010101" pitchFamily="2" charset="-122"/>
              </a:rPr>
              <a:t>统计各个品牌价格在5-10万欧元且支持快充并且有五个座位的电车数量</a:t>
            </a:r>
            <a:endParaRPr sz="1600">
              <a:highlight>
                <a:srgbClr val="00FFFF"/>
              </a:highlight>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577" y="55301"/>
            <a:ext cx="7804944" cy="1518444"/>
          </a:xfrm>
        </p:spPr>
        <p:txBody>
          <a:bodyPr/>
          <a:lstStyle/>
          <a:p>
            <a:r>
              <a:rPr lang="zh-CN" altLang="en-US" dirty="0" smtClean="0">
                <a:sym typeface="+mn-ea"/>
              </a:rPr>
              <a:t>数据可视化截图</a:t>
            </a:r>
            <a:endParaRPr lang="en-IN" dirty="0"/>
          </a:p>
        </p:txBody>
      </p:sp>
      <p:pic>
        <p:nvPicPr>
          <p:cNvPr id="110" name="图片 109"/>
          <p:cNvPicPr/>
          <p:nvPr/>
        </p:nvPicPr>
        <p:blipFill>
          <a:blip r:embed="rId1"/>
          <a:stretch>
            <a:fillRect/>
          </a:stretch>
        </p:blipFill>
        <p:spPr>
          <a:xfrm>
            <a:off x="0" y="1332230"/>
            <a:ext cx="12192000" cy="552577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lock&#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57074" y="1177261"/>
            <a:ext cx="5818632" cy="41330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2227" y="2718977"/>
            <a:ext cx="5363969" cy="1446550"/>
          </a:xfrm>
          <a:prstGeom prst="rect">
            <a:avLst/>
          </a:prstGeom>
          <a:noFill/>
        </p:spPr>
        <p:txBody>
          <a:bodyPr wrap="none" lIns="91440" tIns="45720" rIns="91440" bIns="45720">
            <a:spAutoFit/>
          </a:bodyPr>
          <a:lstStyle/>
          <a:p>
            <a:pPr algn="ctr"/>
            <a:r>
              <a:rPr lang="en-US" altLang="zh-CN" sz="8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132" y="307396"/>
            <a:ext cx="7804944" cy="1518444"/>
          </a:xfrm>
        </p:spPr>
        <p:txBody>
          <a:bodyPr/>
          <a:p>
            <a:r>
              <a:rPr lang="zh-CN" altLang="en-US" dirty="0" smtClean="0">
                <a:sym typeface="+mn-ea"/>
              </a:rPr>
              <a:t>数据可视化截图</a:t>
            </a:r>
            <a:endParaRPr lang="en-IN" dirty="0"/>
          </a:p>
        </p:txBody>
      </p:sp>
      <p:pic>
        <p:nvPicPr>
          <p:cNvPr id="5" name="图片 4"/>
          <p:cNvPicPr>
            <a:picLocks noChangeAspect="1"/>
          </p:cNvPicPr>
          <p:nvPr>
            <p:custDataLst>
              <p:tags r:id="rId1"/>
            </p:custDataLst>
          </p:nvPr>
        </p:nvPicPr>
        <p:blipFill>
          <a:blip r:embed="rId2"/>
          <a:stretch>
            <a:fillRect/>
          </a:stretch>
        </p:blipFill>
        <p:spPr>
          <a:xfrm flipH="1">
            <a:off x="1545590" y="6379845"/>
            <a:ext cx="76200" cy="76200"/>
          </a:xfrm>
          <a:prstGeom prst="rect">
            <a:avLst/>
          </a:prstGeom>
        </p:spPr>
      </p:pic>
      <p:sp>
        <p:nvSpPr>
          <p:cNvPr id="3" name="文本框 2"/>
          <p:cNvSpPr txBox="1"/>
          <p:nvPr/>
        </p:nvSpPr>
        <p:spPr>
          <a:xfrm>
            <a:off x="13574395" y="3135630"/>
            <a:ext cx="4064000" cy="368300"/>
          </a:xfrm>
          <a:prstGeom prst="rect">
            <a:avLst/>
          </a:prstGeom>
          <a:noFill/>
        </p:spPr>
        <p:txBody>
          <a:bodyPr wrap="square" rtlCol="0">
            <a:spAutoFit/>
          </a:bodyPr>
          <a:p>
            <a:endParaRPr lang="zh-CN" altLang="en-US"/>
          </a:p>
        </p:txBody>
      </p:sp>
      <p:pic>
        <p:nvPicPr>
          <p:cNvPr id="100" name="图片 99"/>
          <p:cNvPicPr preferRelativeResize="0"/>
          <p:nvPr/>
        </p:nvPicPr>
        <p:blipFill>
          <a:blip r:embed="rId3"/>
          <a:stretch>
            <a:fillRect/>
          </a:stretch>
        </p:blipFill>
        <p:spPr>
          <a:xfrm>
            <a:off x="635" y="2001520"/>
            <a:ext cx="12191365" cy="485648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p:txBody>
          <a:bodyPr/>
          <a:lstStyle/>
          <a:p>
            <a:r>
              <a:rPr lang="en-IN" sz="1800">
                <a:highlight>
                  <a:srgbClr val="00FFFF"/>
                </a:highlight>
              </a:rPr>
              <a:t>2. 联想各产品尺寸产品分布</a:t>
            </a:r>
            <a:endParaRPr lang="en-IN" sz="1800">
              <a:highlight>
                <a:srgbClr val="00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477" y="396296"/>
            <a:ext cx="7804944" cy="1518444"/>
          </a:xfrm>
        </p:spPr>
        <p:txBody>
          <a:bodyPr/>
          <a:lstStyle/>
          <a:p>
            <a:r>
              <a:rPr lang="zh-CN" altLang="en-US" dirty="0" smtClean="0"/>
              <a:t>数据</a:t>
            </a:r>
            <a:r>
              <a:rPr lang="zh-CN" altLang="en-US" dirty="0" smtClean="0"/>
              <a:t>可视化截图</a:t>
            </a:r>
            <a:endParaRPr lang="en-IN" dirty="0"/>
          </a:p>
        </p:txBody>
      </p:sp>
      <p:pic>
        <p:nvPicPr>
          <p:cNvPr id="102" name="图片 101"/>
          <p:cNvPicPr/>
          <p:nvPr/>
        </p:nvPicPr>
        <p:blipFill>
          <a:blip r:embed="rId1"/>
          <a:stretch>
            <a:fillRect/>
          </a:stretch>
        </p:blipFill>
        <p:spPr>
          <a:xfrm>
            <a:off x="0" y="1442085"/>
            <a:ext cx="12192635" cy="5415915"/>
          </a:xfrm>
          <a:prstGeom prst="rect">
            <a:avLst/>
          </a:prstGeom>
          <a:noFill/>
          <a:ln w="9525">
            <a:noFill/>
          </a:ln>
        </p:spPr>
      </p:pic>
      <p:pic>
        <p:nvPicPr>
          <p:cNvPr id="101" name="图片 100"/>
          <p:cNvPicPr/>
          <p:nvPr/>
        </p:nvPicPr>
        <p:blipFill>
          <a:blip r:embed="rId1"/>
          <a:stretch>
            <a:fillRect/>
          </a:stretch>
        </p:blipFill>
        <p:spPr>
          <a:xfrm>
            <a:off x="-17582197" y="-6721792"/>
            <a:ext cx="13118399" cy="54792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a:xfrm>
            <a:off x="2101692" y="2258901"/>
            <a:ext cx="7804944" cy="4032530"/>
          </a:xfrm>
        </p:spPr>
        <p:txBody>
          <a:bodyPr/>
          <a:lstStyle/>
          <a:p>
            <a:r>
              <a:rPr lang="en-US" altLang="zh-CN" sz="1800">
                <a:highlight>
                  <a:srgbClr val="00FFFF"/>
                </a:highlight>
              </a:rPr>
              <a:t>3.</a:t>
            </a:r>
            <a:r>
              <a:rPr lang="zh-CN" altLang="en-US" sz="1800">
                <a:highlight>
                  <a:srgbClr val="00FFFF"/>
                </a:highlight>
              </a:rPr>
              <a:t>统计ram大于等于8gb且重量小于等于1.5kg的各个系统的电脑数量</a:t>
            </a:r>
            <a:endParaRPr lang="zh-CN" altLang="en-US" sz="1800">
              <a:highlight>
                <a:srgbClr val="00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557" y="277551"/>
            <a:ext cx="7804944" cy="1518444"/>
          </a:xfrm>
        </p:spPr>
        <p:txBody>
          <a:bodyPr/>
          <a:p>
            <a:r>
              <a:rPr lang="zh-CN" altLang="en-US" dirty="0" smtClean="0">
                <a:sym typeface="+mn-ea"/>
              </a:rPr>
              <a:t>数据可视化截图</a:t>
            </a:r>
            <a:endParaRPr lang="en-IN" dirty="0"/>
          </a:p>
        </p:txBody>
      </p:sp>
      <p:pic>
        <p:nvPicPr>
          <p:cNvPr id="103" name="图片 102"/>
          <p:cNvPicPr/>
          <p:nvPr/>
        </p:nvPicPr>
        <p:blipFill>
          <a:blip r:embed="rId1"/>
          <a:stretch>
            <a:fillRect/>
          </a:stretch>
        </p:blipFill>
        <p:spPr>
          <a:xfrm>
            <a:off x="0" y="1411605"/>
            <a:ext cx="12192000" cy="54457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ym typeface="+mn-ea"/>
              </a:rPr>
              <a:t>需求分析</a:t>
            </a:r>
            <a:endParaRPr lang="en-IN" dirty="0"/>
          </a:p>
        </p:txBody>
      </p:sp>
      <p:sp>
        <p:nvSpPr>
          <p:cNvPr id="3" name="Content Placeholder 2"/>
          <p:cNvSpPr>
            <a:spLocks noGrp="1"/>
          </p:cNvSpPr>
          <p:nvPr>
            <p:ph idx="1"/>
          </p:nvPr>
        </p:nvSpPr>
        <p:spPr/>
        <p:txBody>
          <a:bodyPr/>
          <a:lstStyle/>
          <a:p>
            <a:r>
              <a:rPr lang="en-US" altLang="en-IN" sz="1800">
                <a:highlight>
                  <a:srgbClr val="00FFFF"/>
                </a:highlight>
              </a:rPr>
              <a:t>4.</a:t>
            </a:r>
            <a:r>
              <a:rPr lang="zh-CN" altLang="en-US" sz="1800">
                <a:highlight>
                  <a:srgbClr val="00FFFF"/>
                </a:highlight>
              </a:rPr>
              <a:t>统计各公司产品中产品类型为notebook且cpu为Intel的产品数量</a:t>
            </a:r>
            <a:endParaRPr lang="zh-CN" altLang="en-US" sz="1800">
              <a:highlight>
                <a:srgbClr val="00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377" y="196271"/>
            <a:ext cx="7804944" cy="1518444"/>
          </a:xfrm>
        </p:spPr>
        <p:txBody>
          <a:bodyPr/>
          <a:lstStyle/>
          <a:p>
            <a:r>
              <a:rPr lang="zh-CN" altLang="en-US" dirty="0" smtClean="0">
                <a:sym typeface="+mn-ea"/>
              </a:rPr>
              <a:t>数据可视化截图</a:t>
            </a:r>
            <a:endParaRPr lang="en-IN" dirty="0"/>
          </a:p>
        </p:txBody>
      </p:sp>
      <p:pic>
        <p:nvPicPr>
          <p:cNvPr id="104" name="图片 103"/>
          <p:cNvPicPr/>
          <p:nvPr/>
        </p:nvPicPr>
        <p:blipFill>
          <a:blip r:embed="rId1"/>
          <a:stretch>
            <a:fillRect/>
          </a:stretch>
        </p:blipFill>
        <p:spPr>
          <a:xfrm>
            <a:off x="0" y="1286510"/>
            <a:ext cx="12192000" cy="557149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mI4NWJjOTViM2Q5Y2NiYzZjYmE4N2U5MDRjN2Y3MmEifQ=="/>
  <p:tag name="KSO_WPP_MARK_KEY" val="092dcc74-c5de-427b-adef-0f37bb56c164"/>
  <p:tag name="commondata" val="eyJoZGlkIjoiNzQ3MmU1MGM1ZjM1NzFiNDllOGM2Y2ZhMzYyZWYzM2QifQ=="/>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Lantinghei SC Heavy"/>
        <a:ea typeface="Lantinghei SC Heavy"/>
        <a:cs typeface="Lantinghei SC Heavy"/>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1055"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1055"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Words>
  <Application>WPS 演示</Application>
  <PresentationFormat>宽屏</PresentationFormat>
  <Paragraphs>69</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Helvetica Light</vt:lpstr>
      <vt:lpstr>Lantinghei SC Heavy</vt:lpstr>
      <vt:lpstr>Segoe Print</vt:lpstr>
      <vt:lpstr>微软雅黑</vt:lpstr>
      <vt:lpstr>Arial Unicode MS</vt:lpstr>
      <vt:lpstr>Calibri</vt:lpstr>
      <vt:lpstr>White</vt:lpstr>
      <vt:lpstr>项目概述</vt:lpstr>
      <vt:lpstr>需求分析</vt:lpstr>
      <vt:lpstr>数据可视化截图</vt:lpstr>
      <vt:lpstr>需求分析</vt:lpstr>
      <vt:lpstr>数据可视化截图</vt:lpstr>
      <vt:lpstr>需求分析</vt:lpstr>
      <vt:lpstr>数据可视化截图</vt:lpstr>
      <vt:lpstr>需求分析</vt:lpstr>
      <vt:lpstr>数据可视化截图</vt:lpstr>
      <vt:lpstr>需求分析</vt:lpstr>
      <vt:lpstr>数据可视化截图</vt:lpstr>
      <vt:lpstr>需求分析</vt:lpstr>
      <vt:lpstr>数据可视化截图</vt:lpstr>
      <vt:lpstr>需求分析</vt:lpstr>
      <vt:lpstr>数据可视化截图</vt:lpstr>
      <vt:lpstr>需求分析</vt:lpstr>
      <vt:lpstr>数据可视化截图</vt:lpstr>
      <vt:lpstr>需求分析</vt:lpstr>
      <vt:lpstr>数据可视化截图</vt:lpstr>
      <vt:lpstr>需求分析</vt:lpstr>
      <vt:lpstr>数据可视化截图</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Gaurav Pandey</dc:creator>
  <cp:lastModifiedBy>ZhangYN</cp:lastModifiedBy>
  <cp:revision>99</cp:revision>
  <dcterms:created xsi:type="dcterms:W3CDTF">2018-12-12T03:00:00Z</dcterms:created>
  <dcterms:modified xsi:type="dcterms:W3CDTF">2024-01-14T13:39:24Z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84994E29A6AE497E9866E4F540ADB8B4_13</vt:lpwstr>
  </property>
  <property fmtid="{D5CDD505-2E9C-101B-9397-08002B2CF9AE}" pid="3" name="KSOProductBuildVer">
    <vt:lpwstr>2052-12.1.0.16120</vt:lpwstr>
  </property>
</Properties>
</file>