
<file path=[Content_Types].xml><?xml version="1.0" encoding="utf-8"?>
<Types xmlns="http://schemas.openxmlformats.org/package/2006/content-types">
  <Default Extension="xml" ContentType="application/xml"/>
  <Default Extension="fntdata" ContentType="application/x-fontdata"/>
  <Default Extension="png" ContentType="image/png"/>
  <Default Extension="rels" ContentType="application/vnd.openxmlformats-package.relationships+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notesSlides/notesSlide2.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s/slide18.xml" ContentType="application/vnd.openxmlformats-officedocument.presentationml.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s/slide15.xml" ContentType="application/vnd.openxmlformats-officedocument.presentationml.slide+xml"/>
  <Override PartName="/ppt/slideLayouts/slideLayout9.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docProps/core.xml" ContentType="application/vnd.openxmlformats-package.core-properties+xml"/>
  <Override PartName="/ppt/slides/slide3.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notesSlides/notesSlide14.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slides/slide13.xml" ContentType="application/vnd.openxmlformats-officedocument.presentationml.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notesSlides/notesSlide18.xml" ContentType="application/vnd.openxmlformats-officedocument.presentationml.notesSlid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2"/>
  </p:notesMasterIdLst>
  <p:sldIdLst>
    <p:sldId id="256" r:id="rId3"/>
    <p:sldId id="277" r:id="rId4"/>
    <p:sldId id="258" r:id="rId5"/>
    <p:sldId id="266" r:id="rId6"/>
    <p:sldId id="259" r:id="rId7"/>
    <p:sldId id="274" r:id="rId8"/>
    <p:sldId id="260" r:id="rId9"/>
    <p:sldId id="267" r:id="rId10"/>
    <p:sldId id="279" r:id="rId11"/>
    <p:sldId id="262" r:id="rId12"/>
    <p:sldId id="272" r:id="rId13"/>
    <p:sldId id="271" r:id="rId14"/>
    <p:sldId id="263" r:id="rId15"/>
    <p:sldId id="276" r:id="rId16"/>
    <p:sldId id="275" r:id="rId17"/>
    <p:sldId id="273" r:id="rId18"/>
    <p:sldId id="278" r:id="rId19"/>
    <p:sldId id="265" r:id="rId20"/>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 Type="http://schemas.openxmlformats.org/officeDocument/2006/relationships/notesMaster" Target="notesMasters/notesMaster1.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n"/>
          <p:cNvSpPr>
            <a:spLocks noGrp="1" noEditPoints="1"/>
          </p:cNvSpPr>
          <p:nvPr>
            <p:ph type="sldImg" idx="2"/>
          </p:nvPr>
        </p:nvSpPr>
        <p:spPr>
          <a:xfrm>
            <a:off x="381300" y="685800"/>
            <a:ext cx="6096075" cy="3429000"/>
          </a:xfrm>
          <a:custGeom>
            <a:avLst/>
            <a:rect l="l" t="t" r="r" b="b"/>
            <a:pathLst>
              <a:path w="120000" h="12000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sm" len="sm"/>
            <a:tailEnd type="none" w="sm" len="sm"/>
          </a:ln>
        </p:spPr>
        <p:txBody>
          <a:bodyPr/>
          <a:lstStyle/>
          <a:p/>
        </p:txBody>
      </p:sp>
      <p:sp>
        <p:nvSpPr>
          <p:cNvPr id="4" name="Google Shape;4;n"/>
          <p:cNvSpPr>
            <a:spLocks noGrp="1" noEditPoints="1"/>
          </p:cNvSpPr>
          <p:nvPr>
            <p:ph type="body" idx="1"/>
          </p:nvPr>
        </p:nvSpPr>
        <p:spPr>
          <a:xfrm>
            <a:off x="685800" y="4343400"/>
            <a:ext cx="5486400" cy="4114800"/>
          </a:xfrm>
          <a:prstGeom prst="rect">
            <a:avLst/>
          </a:prstGeom>
          <a:noFill/>
          <a:ln>
            <a:noFill/>
          </a:ln>
        </p:spPr>
        <p:txBody>
          <a:bodyPr spcFirstLastPara="1" wrap="square" lIns="91425" tIns="91425" rIns="91425" bIns="91425" anchor="t">
            <a:noAutofit/>
          </a:bodyPr>
          <a:lstStyle>
            <a:lvl1pPr marL="45720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pPr lvl="0"/>
          </a:p>
        </p:txBody>
      </p:sp>
    </p:spTree>
  </p:cSld>
  <p:clrMap bg1="lt1" tx1="dk1" bg2="dk2" tx2="lt2" accent1="accent1" accent2="accent2" accent3="accent3" accent4="accent4" accent5="accent5" accent6="accent6" hlink="hlink" folHlink="folHlink"/>
  <p:hf dt="0" sldNum="0" hdr="0" ftr="0"/>
  <p:notes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 name="Google Shape;51;p:notes"/>
          <p:cNvSpPr>
            <a:spLocks noGrp="1" noEditPoints="1"/>
          </p:cNvSpPr>
          <p:nvPr>
            <p:ph type="sldImg" idx="2"/>
          </p:nvPr>
        </p:nvSpPr>
        <p:spPr>
          <a:xfrm>
            <a:off x="381300" y="685800"/>
            <a:ext cx="6096075"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52" name="Google Shape;52;p: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 name="Google Shape;98;g20c4033f8d1_0_34: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99" name="Google Shape;99;g20c4033f8d1_0_34: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 name="Google Shape;81;g20c4033f8d1_0_22: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82" name="Google Shape;82;g20c4033f8d1_0_22: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 name="Google Shape;98;g20c4033f8d1_0_34: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99" name="Google Shape;99;g20c4033f8d1_0_34: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 name="Google Shape;108;g218b606cc07_1_8: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109" name="Google Shape;109;g218b606cc07_1_8: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 name="Google Shape;81;g20c4033f8d1_0_22: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82" name="Google Shape;82;g20c4033f8d1_0_22: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 name="Google Shape;81;g20c4033f8d1_0_22: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82" name="Google Shape;82;g20c4033f8d1_0_22: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 name="Google Shape;81;g20c4033f8d1_0_22: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82" name="Google Shape;82;g20c4033f8d1_0_22: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 name="Google Shape;81;g20c4033f8d1_0_22: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82" name="Google Shape;82;g20c4033f8d1_0_22: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8" name="Google Shape;128;g2c2bf8da8be_0_110: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129" name="Google Shape;129;g2c2bf8da8be_0_110: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 name="Google Shape;65;g20c4033f8d1_0_16: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66" name="Google Shape;66;g20c4033f8d1_0_16: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 name="Google Shape;65;g20c4033f8d1_0_16: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66" name="Google Shape;66;g20c4033f8d1_0_16: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 name="Google Shape;73;g20c4033f8d1_0_2: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74" name="Google Shape;74;g20c4033f8d1_0_2: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 name="Google Shape;73;g20c4033f8d1_0_2: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74" name="Google Shape;74;g20c4033f8d1_0_2: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 name="Google Shape;73;g20c4033f8d1_0_2: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74" name="Google Shape;74;g20c4033f8d1_0_2: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 name="Google Shape;81;g20c4033f8d1_0_22: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82" name="Google Shape;82;g20c4033f8d1_0_22: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 name="Google Shape;81;g20c4033f8d1_0_22: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82" name="Google Shape;82;g20c4033f8d1_0_22: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 name="Google Shape;81;g20c4033f8d1_0_22: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82" name="Google Shape;82;g20c4033f8d1_0_22: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0" name="Google Shape;10;p2"/>
          <p:cNvSpPr>
            <a:spLocks noGrp="1" noEditPoints="1"/>
          </p:cNvSpPr>
          <p:nvPr>
            <p:ph type="ctrTitle"/>
          </p:nvPr>
        </p:nvSpPr>
        <p:spPr>
          <a:xfrm>
            <a:off x="311708" y="744575"/>
            <a:ext cx="8520600" cy="2052600"/>
          </a:xfrm>
          <a:prstGeom prst="rect">
            <a:avLst/>
          </a:prstGeom>
        </p:spPr>
        <p:txBody>
          <a:bodyPr spcFirstLastPara="1" wrap="square" lIns="91425" tIns="91425" rIns="91425" bIns="91425" anchor="b">
            <a:normAutofit/>
          </a:bodyPr>
          <a:lstStyle>
            <a:lvl1pPr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11" name="Google Shape;11;p2"/>
          <p:cNvSpPr>
            <a:spLocks noGrp="1" noEditPoints="1"/>
          </p:cNvSpPr>
          <p:nvPr>
            <p:ph type="subTitle" idx="1"/>
          </p:nvPr>
        </p:nvSpPr>
        <p:spPr>
          <a:xfrm>
            <a:off x="311700" y="2834125"/>
            <a:ext cx="8520600" cy="792600"/>
          </a:xfrm>
          <a:prstGeom prst="rect">
            <a:avLst/>
          </a:prstGeom>
        </p:spPr>
        <p:txBody>
          <a:bodyPr spcFirstLastPara="1" wrap="square" lIns="91425" tIns="91425" rIns="91425" bIns="91425" anchor="t">
            <a:normAutofit/>
          </a:bodyPr>
          <a:lstStyle>
            <a:lvl1pPr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pPr lvl="0"/>
          </a:p>
        </p:txBody>
      </p:sp>
      <p:sp>
        <p:nvSpPr>
          <p:cNvPr id="12" name="Google Shape;12;p2"/>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rm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fr"/>
              <a:t>‹#›</a:t>
            </a:fld>
            <a:endParaRPr lang="fr"/>
          </a:p>
        </p:txBody>
      </p:sp>
    </p:spTree>
  </p:cSld>
  <p:clrMapOvr>
    <a:masterClrMapping/>
  </p:clrMapOvr>
  <p:hf dt="0"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_NUMBER">
    <p:spTree>
      <p:nvGrpSpPr>
        <p:cNvPr id="1" name=""/>
        <p:cNvGrpSpPr/>
        <p:nvPr/>
      </p:nvGrpSpPr>
      <p:grpSpPr>
        <a:xfrm>
          <a:off x="0" y="0"/>
          <a:ext cx="0" cy="0"/>
          <a:chOff x="0" y="0"/>
          <a:chExt cx="0" cy="0"/>
        </a:xfrm>
      </p:grpSpPr>
      <p:sp>
        <p:nvSpPr>
          <p:cNvPr id="45" name="Google Shape;45;p11"/>
          <p:cNvSpPr>
            <a:spLocks noGrp="1" noEditPoints="1"/>
          </p:cNvSpPr>
          <p:nvPr>
            <p:ph type="title" hasCustomPrompt="1"/>
          </p:nvPr>
        </p:nvSpPr>
        <p:spPr>
          <a:xfrm>
            <a:off x="311700" y="1106125"/>
            <a:ext cx="8520600" cy="1963500"/>
          </a:xfrm>
          <a:prstGeom prst="rect">
            <a:avLst/>
          </a:prstGeom>
        </p:spPr>
        <p:txBody>
          <a:bodyPr spcFirstLastPara="1" wrap="square" lIns="91425" tIns="91425" rIns="91425" bIns="91425" anchor="b">
            <a:normAutofit/>
          </a:bodyPr>
          <a:lstStyle>
            <a:lvl1pPr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a:spLocks noGrp="1" noEditPoints="1"/>
          </p:cNvSpPr>
          <p:nvPr>
            <p:ph type="body" idx="1"/>
          </p:nvPr>
        </p:nvSpPr>
        <p:spPr>
          <a:xfrm>
            <a:off x="311700" y="3152225"/>
            <a:ext cx="8520600" cy="1300800"/>
          </a:xfrm>
          <a:prstGeom prst="rect">
            <a:avLst/>
          </a:prstGeom>
        </p:spPr>
        <p:txBody>
          <a:bodyPr spcFirstLastPara="1" wrap="square" lIns="91425" tIns="91425" rIns="91425" bIns="91425" anchor="t">
            <a:normAutofit/>
          </a:bodyPr>
          <a:lstStyle>
            <a:lvl1pPr marL="457200" indent="-342900" algn="ctr" rtl="0">
              <a:spcBef>
                <a:spcPts val="0"/>
              </a:spcBef>
              <a:spcAft>
                <a:spcPts val="0"/>
              </a:spcAft>
              <a:buSzPts val="1800"/>
              <a:buChar char="●"/>
            </a:lvl1pPr>
            <a:lvl2pPr marL="914400" lvl="1" indent="-317500" algn="ctr" rtl="0">
              <a:spcBef>
                <a:spcPts val="0"/>
              </a:spcBef>
              <a:spcAft>
                <a:spcPts val="0"/>
              </a:spcAft>
              <a:buSzPts val="1400"/>
              <a:buChar char="○"/>
            </a:lvl2pPr>
            <a:lvl3pPr marL="1371600" lvl="2" indent="-317500" algn="ctr" rtl="0">
              <a:spcBef>
                <a:spcPts val="0"/>
              </a:spcBef>
              <a:spcAft>
                <a:spcPts val="0"/>
              </a:spcAft>
              <a:buSzPts val="1400"/>
              <a:buChar char="■"/>
            </a:lvl3pPr>
            <a:lvl4pPr marL="1828800" lvl="3" indent="-317500" algn="ctr" rtl="0">
              <a:spcBef>
                <a:spcPts val="0"/>
              </a:spcBef>
              <a:spcAft>
                <a:spcPts val="0"/>
              </a:spcAft>
              <a:buSzPts val="1400"/>
              <a:buChar char="●"/>
            </a:lvl4pPr>
            <a:lvl5pPr marL="2286000" lvl="4" indent="-317500" algn="ctr" rtl="0">
              <a:spcBef>
                <a:spcPts val="0"/>
              </a:spcBef>
              <a:spcAft>
                <a:spcPts val="0"/>
              </a:spcAft>
              <a:buSzPts val="1400"/>
              <a:buChar char="○"/>
            </a:lvl5pPr>
            <a:lvl6pPr marL="2743200" lvl="5" indent="-317500" algn="ctr" rtl="0">
              <a:spcBef>
                <a:spcPts val="0"/>
              </a:spcBef>
              <a:spcAft>
                <a:spcPts val="0"/>
              </a:spcAft>
              <a:buSzPts val="1400"/>
              <a:buChar char="■"/>
            </a:lvl6pPr>
            <a:lvl7pPr marL="3200400" lvl="6" indent="-317500" algn="ctr" rtl="0">
              <a:spcBef>
                <a:spcPts val="0"/>
              </a:spcBef>
              <a:spcAft>
                <a:spcPts val="0"/>
              </a:spcAft>
              <a:buSzPts val="1400"/>
              <a:buChar char="●"/>
            </a:lvl7pPr>
            <a:lvl8pPr marL="3657600" lvl="7" indent="-317500" algn="ctr" rtl="0">
              <a:spcBef>
                <a:spcPts val="0"/>
              </a:spcBef>
              <a:spcAft>
                <a:spcPts val="0"/>
              </a:spcAft>
              <a:buSzPts val="1400"/>
              <a:buChar char="○"/>
            </a:lvl8pPr>
            <a:lvl9pPr marL="4114800" lvl="8" indent="-317500" algn="ctr" rtl="0">
              <a:spcBef>
                <a:spcPts val="0"/>
              </a:spcBef>
              <a:spcAft>
                <a:spcPts val="0"/>
              </a:spcAft>
              <a:buSzPts val="1400"/>
              <a:buChar char="■"/>
            </a:lvl9pPr>
          </a:lstStyle>
          <a:p>
            <a:pPr lvl="0"/>
          </a:p>
        </p:txBody>
      </p:sp>
      <p:sp>
        <p:nvSpPr>
          <p:cNvPr id="47" name="Google Shape;47;p11"/>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rm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fr"/>
              <a:t>‹#›</a:t>
            </a:fld>
            <a:endParaRPr lang="fr"/>
          </a:p>
        </p:txBody>
      </p:sp>
    </p:spTree>
  </p:cSld>
  <p:clrMapOvr>
    <a:masterClrMapping/>
  </p:clrMapOvr>
  <p:hf dt="0"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49" name="Google Shape;49;p12"/>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rm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fr"/>
              <a:t>‹#›</a:t>
            </a:fld>
            <a:endParaRPr lang="fr"/>
          </a:p>
        </p:txBody>
      </p:sp>
    </p:spTree>
  </p:cSld>
  <p:clrMapOvr>
    <a:masterClrMapping/>
  </p:clrMapOvr>
  <p:hf dt="0"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_HEADER">
    <p:spTree>
      <p:nvGrpSpPr>
        <p:cNvPr id="1" name=""/>
        <p:cNvGrpSpPr/>
        <p:nvPr/>
      </p:nvGrpSpPr>
      <p:grpSpPr>
        <a:xfrm>
          <a:off x="0" y="0"/>
          <a:ext cx="0" cy="0"/>
          <a:chOff x="0" y="0"/>
          <a:chExt cx="0" cy="0"/>
        </a:xfrm>
      </p:grpSpPr>
      <p:sp>
        <p:nvSpPr>
          <p:cNvPr id="14" name="Google Shape;14;p3"/>
          <p:cNvSpPr>
            <a:spLocks noGrp="1" noEditPoints="1"/>
          </p:cNvSpPr>
          <p:nvPr>
            <p:ph type="title"/>
          </p:nvPr>
        </p:nvSpPr>
        <p:spPr>
          <a:xfrm>
            <a:off x="311700" y="2150850"/>
            <a:ext cx="8520600" cy="841800"/>
          </a:xfrm>
          <a:prstGeom prst="rect">
            <a:avLst/>
          </a:prstGeom>
        </p:spPr>
        <p:txBody>
          <a:bodyPr spcFirstLastPara="1" wrap="square" lIns="91425" tIns="91425" rIns="91425" bIns="91425" anchor="ctr">
            <a:normAutofit/>
          </a:bodyPr>
          <a:lstStyle>
            <a:lvl1pPr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5" name="Google Shape;15;p3"/>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rm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fr"/>
              <a:t>‹#›</a:t>
            </a:fld>
            <a:endParaRPr lang="fr"/>
          </a:p>
        </p:txBody>
      </p:sp>
    </p:spTree>
  </p:cSld>
  <p:clrMapOvr>
    <a:masterClrMapping/>
  </p:clrMapOvr>
  <p:hf dt="0"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17" name="Google Shape;17;p4"/>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rmAutofit/>
          </a:bodyPr>
          <a:lstStyle>
            <a:lvl1pPr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18" name="Google Shape;18;p4"/>
          <p:cNvSpPr>
            <a:spLocks noGrp="1" noEditPoints="1"/>
          </p:cNvSpPr>
          <p:nvPr>
            <p:ph type="body" idx="1"/>
          </p:nvPr>
        </p:nvSpPr>
        <p:spPr>
          <a:xfrm>
            <a:off x="311700" y="1152475"/>
            <a:ext cx="8520600" cy="3416400"/>
          </a:xfrm>
          <a:prstGeom prst="rect">
            <a:avLst/>
          </a:prstGeom>
        </p:spPr>
        <p:txBody>
          <a:bodyPr spcFirstLastPara="1" wrap="square" lIns="91425" tIns="91425" rIns="91425" bIns="91425" anchor="t">
            <a:normAutofit/>
          </a:bodyPr>
          <a:lstStyle>
            <a:lvl1pPr marL="457200" indent="-342900" rtl="0">
              <a:spcBef>
                <a:spcPts val="0"/>
              </a:spcBef>
              <a:spcAft>
                <a:spcPts val="0"/>
              </a:spcAft>
              <a:buSzPts val="1800"/>
              <a:buChar char="●"/>
            </a:lvl1pPr>
            <a:lvl2pPr marL="914400" lvl="1" indent="-317500" rtl="0">
              <a:spcBef>
                <a:spcPts val="0"/>
              </a:spcBef>
              <a:spcAft>
                <a:spcPts val="0"/>
              </a:spcAft>
              <a:buSzPts val="1400"/>
              <a:buChar char="○"/>
            </a:lvl2pPr>
            <a:lvl3pPr marL="1371600" lvl="2" indent="-317500" rtl="0">
              <a:spcBef>
                <a:spcPts val="0"/>
              </a:spcBef>
              <a:spcAft>
                <a:spcPts val="0"/>
              </a:spcAft>
              <a:buSzPts val="1400"/>
              <a:buChar char="■"/>
            </a:lvl3pPr>
            <a:lvl4pPr marL="1828800" lvl="3" indent="-317500" rtl="0">
              <a:spcBef>
                <a:spcPts val="0"/>
              </a:spcBef>
              <a:spcAft>
                <a:spcPts val="0"/>
              </a:spcAft>
              <a:buSzPts val="1400"/>
              <a:buChar char="●"/>
            </a:lvl4pPr>
            <a:lvl5pPr marL="2286000" lvl="4" indent="-317500" rtl="0">
              <a:spcBef>
                <a:spcPts val="0"/>
              </a:spcBef>
              <a:spcAft>
                <a:spcPts val="0"/>
              </a:spcAft>
              <a:buSzPts val="1400"/>
              <a:buChar char="○"/>
            </a:lvl5pPr>
            <a:lvl6pPr marL="2743200" lvl="5" indent="-317500" rtl="0">
              <a:spcBef>
                <a:spcPts val="0"/>
              </a:spcBef>
              <a:spcAft>
                <a:spcPts val="0"/>
              </a:spcAft>
              <a:buSzPts val="1400"/>
              <a:buChar char="■"/>
            </a:lvl6pPr>
            <a:lvl7pPr marL="3200400" lvl="6" indent="-317500" rtl="0">
              <a:spcBef>
                <a:spcPts val="0"/>
              </a:spcBef>
              <a:spcAft>
                <a:spcPts val="0"/>
              </a:spcAft>
              <a:buSzPts val="1400"/>
              <a:buChar char="●"/>
            </a:lvl7pPr>
            <a:lvl8pPr marL="3657600" lvl="7" indent="-317500" rtl="0">
              <a:spcBef>
                <a:spcPts val="0"/>
              </a:spcBef>
              <a:spcAft>
                <a:spcPts val="0"/>
              </a:spcAft>
              <a:buSzPts val="1400"/>
              <a:buChar char="○"/>
            </a:lvl8pPr>
            <a:lvl9pPr marL="4114800" lvl="8" indent="-317500" rtl="0">
              <a:spcBef>
                <a:spcPts val="0"/>
              </a:spcBef>
              <a:spcAft>
                <a:spcPts val="0"/>
              </a:spcAft>
              <a:buSzPts val="1400"/>
              <a:buChar char="■"/>
            </a:lvl9pPr>
          </a:lstStyle>
          <a:p>
            <a:pPr lvl="0"/>
          </a:p>
        </p:txBody>
      </p:sp>
      <p:sp>
        <p:nvSpPr>
          <p:cNvPr id="19" name="Google Shape;19;p4"/>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rm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fr"/>
              <a:t>‹#›</a:t>
            </a:fld>
            <a:endParaRPr lang="fr"/>
          </a:p>
        </p:txBody>
      </p:sp>
    </p:spTree>
  </p:cSld>
  <p:clrMapOvr>
    <a:masterClrMapping/>
  </p:clrMapOvr>
  <p:hf dt="0"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_AND_TWO_COLUMNS">
    <p:spTree>
      <p:nvGrpSpPr>
        <p:cNvPr id="1" name=""/>
        <p:cNvGrpSpPr/>
        <p:nvPr/>
      </p:nvGrpSpPr>
      <p:grpSpPr>
        <a:xfrm>
          <a:off x="0" y="0"/>
          <a:ext cx="0" cy="0"/>
          <a:chOff x="0" y="0"/>
          <a:chExt cx="0" cy="0"/>
        </a:xfrm>
      </p:grpSpPr>
      <p:sp>
        <p:nvSpPr>
          <p:cNvPr id="21" name="Google Shape;21;p5"/>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rmAutofit/>
          </a:bodyPr>
          <a:lstStyle>
            <a:lvl1pPr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22" name="Google Shape;22;p5"/>
          <p:cNvSpPr>
            <a:spLocks noGrp="1" noEditPoints="1"/>
          </p:cNvSpPr>
          <p:nvPr>
            <p:ph type="body" idx="1"/>
          </p:nvPr>
        </p:nvSpPr>
        <p:spPr>
          <a:xfrm>
            <a:off x="311700" y="1152475"/>
            <a:ext cx="3999900" cy="3416400"/>
          </a:xfrm>
          <a:prstGeom prst="rect">
            <a:avLst/>
          </a:prstGeom>
        </p:spPr>
        <p:txBody>
          <a:bodyPr spcFirstLastPara="1" wrap="square" lIns="91425" tIns="91425" rIns="91425" bIns="91425" anchor="t">
            <a:normAutofit/>
          </a:bodyPr>
          <a:lstStyle>
            <a:lvl1pPr marL="45720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pPr lvl="0"/>
          </a:p>
        </p:txBody>
      </p:sp>
      <p:sp>
        <p:nvSpPr>
          <p:cNvPr id="23" name="Google Shape;23;p5"/>
          <p:cNvSpPr>
            <a:spLocks noGrp="1" noEditPoints="1"/>
          </p:cNvSpPr>
          <p:nvPr>
            <p:ph type="body" idx="2"/>
          </p:nvPr>
        </p:nvSpPr>
        <p:spPr>
          <a:xfrm>
            <a:off x="4832400" y="1152475"/>
            <a:ext cx="3999900" cy="3416400"/>
          </a:xfrm>
          <a:prstGeom prst="rect">
            <a:avLst/>
          </a:prstGeom>
        </p:spPr>
        <p:txBody>
          <a:bodyPr spcFirstLastPara="1" wrap="square" lIns="91425" tIns="91425" rIns="91425" bIns="91425" anchor="t">
            <a:normAutofit/>
          </a:bodyPr>
          <a:lstStyle>
            <a:lvl1pPr marL="45720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pPr lvl="0"/>
          </a:p>
        </p:txBody>
      </p:sp>
      <p:sp>
        <p:nvSpPr>
          <p:cNvPr id="24" name="Google Shape;24;p5"/>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rm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fr"/>
              <a:t>‹#›</a:t>
            </a:fld>
            <a:endParaRPr lang="fr"/>
          </a:p>
        </p:txBody>
      </p:sp>
    </p:spTree>
  </p:cSld>
  <p:clrMapOvr>
    <a:masterClrMapping/>
  </p:clrMapOvr>
  <p:hf dt="0"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_ONLY">
    <p:spTree>
      <p:nvGrpSpPr>
        <p:cNvPr id="1" name=""/>
        <p:cNvGrpSpPr/>
        <p:nvPr/>
      </p:nvGrpSpPr>
      <p:grpSpPr>
        <a:xfrm>
          <a:off x="0" y="0"/>
          <a:ext cx="0" cy="0"/>
          <a:chOff x="0" y="0"/>
          <a:chExt cx="0" cy="0"/>
        </a:xfrm>
      </p:grpSpPr>
      <p:sp>
        <p:nvSpPr>
          <p:cNvPr id="26" name="Google Shape;26;p6"/>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rmAutofit/>
          </a:bodyPr>
          <a:lstStyle>
            <a:lvl1pPr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27" name="Google Shape;27;p6"/>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rm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fr"/>
              <a:t>‹#›</a:t>
            </a:fld>
            <a:endParaRPr lang="fr"/>
          </a:p>
        </p:txBody>
      </p:sp>
    </p:spTree>
  </p:cSld>
  <p:clrMapOvr>
    <a:masterClrMapping/>
  </p:clrMapOvr>
  <p:hf dt="0"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_COLUMN_TEXT">
    <p:spTree>
      <p:nvGrpSpPr>
        <p:cNvPr id="1" name=""/>
        <p:cNvGrpSpPr/>
        <p:nvPr/>
      </p:nvGrpSpPr>
      <p:grpSpPr>
        <a:xfrm>
          <a:off x="0" y="0"/>
          <a:ext cx="0" cy="0"/>
          <a:chOff x="0" y="0"/>
          <a:chExt cx="0" cy="0"/>
        </a:xfrm>
      </p:grpSpPr>
      <p:sp>
        <p:nvSpPr>
          <p:cNvPr id="29" name="Google Shape;29;p7"/>
          <p:cNvSpPr>
            <a:spLocks noGrp="1" noEditPoints="1"/>
          </p:cNvSpPr>
          <p:nvPr>
            <p:ph type="title"/>
          </p:nvPr>
        </p:nvSpPr>
        <p:spPr>
          <a:xfrm>
            <a:off x="311700" y="555600"/>
            <a:ext cx="2808000" cy="755700"/>
          </a:xfrm>
          <a:prstGeom prst="rect">
            <a:avLst/>
          </a:prstGeom>
        </p:spPr>
        <p:txBody>
          <a:bodyPr spcFirstLastPara="1" wrap="square" lIns="91425" tIns="91425" rIns="91425" bIns="91425" anchor="b">
            <a:normAutofit/>
          </a:bodyPr>
          <a:lstStyle>
            <a:lvl1pP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a:spLocks noGrp="1" noEditPoints="1"/>
          </p:cNvSpPr>
          <p:nvPr>
            <p:ph type="body" idx="1"/>
          </p:nvPr>
        </p:nvSpPr>
        <p:spPr>
          <a:xfrm>
            <a:off x="311700" y="1389600"/>
            <a:ext cx="2808000" cy="3179400"/>
          </a:xfrm>
          <a:prstGeom prst="rect">
            <a:avLst/>
          </a:prstGeom>
        </p:spPr>
        <p:txBody>
          <a:bodyPr spcFirstLastPara="1" wrap="square" lIns="91425" tIns="91425" rIns="91425" bIns="91425" anchor="t">
            <a:normAutofit/>
          </a:bodyPr>
          <a:lstStyle>
            <a:lvl1pPr marL="45720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pPr lvl="0"/>
          </a:p>
        </p:txBody>
      </p:sp>
      <p:sp>
        <p:nvSpPr>
          <p:cNvPr id="31" name="Google Shape;31;p7"/>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rm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fr"/>
              <a:t>‹#›</a:t>
            </a:fld>
            <a:endParaRPr lang="fr"/>
          </a:p>
        </p:txBody>
      </p:sp>
    </p:spTree>
  </p:cSld>
  <p:clrMapOvr>
    <a:masterClrMapping/>
  </p:clrMapOvr>
  <p:hf dt="0"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_POINT">
    <p:spTree>
      <p:nvGrpSpPr>
        <p:cNvPr id="1" name=""/>
        <p:cNvGrpSpPr/>
        <p:nvPr/>
      </p:nvGrpSpPr>
      <p:grpSpPr>
        <a:xfrm>
          <a:off x="0" y="0"/>
          <a:ext cx="0" cy="0"/>
          <a:chOff x="0" y="0"/>
          <a:chExt cx="0" cy="0"/>
        </a:xfrm>
      </p:grpSpPr>
      <p:sp>
        <p:nvSpPr>
          <p:cNvPr id="33" name="Google Shape;33;p8"/>
          <p:cNvSpPr>
            <a:spLocks noGrp="1" noEditPoints="1"/>
          </p:cNvSpPr>
          <p:nvPr>
            <p:ph type="title"/>
          </p:nvPr>
        </p:nvSpPr>
        <p:spPr>
          <a:xfrm>
            <a:off x="490250" y="450150"/>
            <a:ext cx="6367800" cy="4090800"/>
          </a:xfrm>
          <a:prstGeom prst="rect">
            <a:avLst/>
          </a:prstGeom>
        </p:spPr>
        <p:txBody>
          <a:bodyPr spcFirstLastPara="1" wrap="square" lIns="91425" tIns="91425" rIns="91425" bIns="91425" anchor="ctr">
            <a:normAutofit/>
          </a:bodyPr>
          <a:lstStyle>
            <a:lvl1pPr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rm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fr"/>
              <a:t>‹#›</a:t>
            </a:fld>
            <a:endParaRPr lang="fr"/>
          </a:p>
        </p:txBody>
      </p:sp>
    </p:spTree>
  </p:cSld>
  <p:clrMapOvr>
    <a:masterClrMapping/>
  </p:clrMapOvr>
  <p:hf dt="0"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_TITLE_AND_DESCRIPTION">
    <p:spTree>
      <p:nvGrpSpPr>
        <p:cNvPr id="1" name=""/>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oAutofit/>
          </a:bodyPr>
          <a:lstStyle/>
          <a:p>
            <a:pPr marL="0" indent="0" algn="l" rtl="0">
              <a:spcBef>
                <a:spcPts val="0"/>
              </a:spcBef>
              <a:spcAft>
                <a:spcPts val="0"/>
              </a:spcAft>
              <a:buNone/>
            </a:pPr>
          </a:p>
        </p:txBody>
      </p:sp>
      <p:sp>
        <p:nvSpPr>
          <p:cNvPr id="37" name="Google Shape;37;p9"/>
          <p:cNvSpPr>
            <a:spLocks noGrp="1" noEditPoints="1"/>
          </p:cNvSpPr>
          <p:nvPr>
            <p:ph type="title"/>
          </p:nvPr>
        </p:nvSpPr>
        <p:spPr>
          <a:xfrm>
            <a:off x="265500" y="1233175"/>
            <a:ext cx="4045200" cy="1482300"/>
          </a:xfrm>
          <a:prstGeom prst="rect">
            <a:avLst/>
          </a:prstGeom>
        </p:spPr>
        <p:txBody>
          <a:bodyPr spcFirstLastPara="1" wrap="square" lIns="91425" tIns="91425" rIns="91425" bIns="91425" anchor="b">
            <a:normAutofit/>
          </a:bodyPr>
          <a:lstStyle>
            <a:lvl1pPr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38" name="Google Shape;38;p9"/>
          <p:cNvSpPr>
            <a:spLocks noGrp="1" noEditPoints="1"/>
          </p:cNvSpPr>
          <p:nvPr>
            <p:ph type="subTitle" idx="1"/>
          </p:nvPr>
        </p:nvSpPr>
        <p:spPr>
          <a:xfrm>
            <a:off x="265500" y="2803075"/>
            <a:ext cx="4045200" cy="1235100"/>
          </a:xfrm>
          <a:prstGeom prst="rect">
            <a:avLst/>
          </a:prstGeom>
        </p:spPr>
        <p:txBody>
          <a:bodyPr spcFirstLastPara="1" wrap="square" lIns="91425" tIns="91425" rIns="91425" bIns="91425" anchor="t">
            <a:normAutofit/>
          </a:bodyPr>
          <a:lstStyle>
            <a:lvl1pPr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pPr lvl="0"/>
          </a:p>
        </p:txBody>
      </p:sp>
      <p:sp>
        <p:nvSpPr>
          <p:cNvPr id="39" name="Google Shape;39;p9"/>
          <p:cNvSpPr>
            <a:spLocks noGrp="1" noEditPoints="1"/>
          </p:cNvSpPr>
          <p:nvPr>
            <p:ph type="body" idx="2"/>
          </p:nvPr>
        </p:nvSpPr>
        <p:spPr>
          <a:xfrm>
            <a:off x="4939500" y="724075"/>
            <a:ext cx="3837000" cy="3695100"/>
          </a:xfrm>
          <a:prstGeom prst="rect">
            <a:avLst/>
          </a:prstGeom>
        </p:spPr>
        <p:txBody>
          <a:bodyPr spcFirstLastPara="1" wrap="square" lIns="91425" tIns="91425" rIns="91425" bIns="91425" anchor="ctr">
            <a:normAutofit/>
          </a:bodyPr>
          <a:lstStyle>
            <a:lvl1pPr marL="457200" indent="-342900" rtl="0">
              <a:spcBef>
                <a:spcPts val="0"/>
              </a:spcBef>
              <a:spcAft>
                <a:spcPts val="0"/>
              </a:spcAft>
              <a:buSzPts val="1800"/>
              <a:buChar char="●"/>
            </a:lvl1pPr>
            <a:lvl2pPr marL="914400" lvl="1" indent="-317500" rtl="0">
              <a:spcBef>
                <a:spcPts val="0"/>
              </a:spcBef>
              <a:spcAft>
                <a:spcPts val="0"/>
              </a:spcAft>
              <a:buSzPts val="1400"/>
              <a:buChar char="○"/>
            </a:lvl2pPr>
            <a:lvl3pPr marL="1371600" lvl="2" indent="-317500" rtl="0">
              <a:spcBef>
                <a:spcPts val="0"/>
              </a:spcBef>
              <a:spcAft>
                <a:spcPts val="0"/>
              </a:spcAft>
              <a:buSzPts val="1400"/>
              <a:buChar char="■"/>
            </a:lvl3pPr>
            <a:lvl4pPr marL="1828800" lvl="3" indent="-317500" rtl="0">
              <a:spcBef>
                <a:spcPts val="0"/>
              </a:spcBef>
              <a:spcAft>
                <a:spcPts val="0"/>
              </a:spcAft>
              <a:buSzPts val="1400"/>
              <a:buChar char="●"/>
            </a:lvl4pPr>
            <a:lvl5pPr marL="2286000" lvl="4" indent="-317500" rtl="0">
              <a:spcBef>
                <a:spcPts val="0"/>
              </a:spcBef>
              <a:spcAft>
                <a:spcPts val="0"/>
              </a:spcAft>
              <a:buSzPts val="1400"/>
              <a:buChar char="○"/>
            </a:lvl5pPr>
            <a:lvl6pPr marL="2743200" lvl="5" indent="-317500" rtl="0">
              <a:spcBef>
                <a:spcPts val="0"/>
              </a:spcBef>
              <a:spcAft>
                <a:spcPts val="0"/>
              </a:spcAft>
              <a:buSzPts val="1400"/>
              <a:buChar char="■"/>
            </a:lvl6pPr>
            <a:lvl7pPr marL="3200400" lvl="6" indent="-317500" rtl="0">
              <a:spcBef>
                <a:spcPts val="0"/>
              </a:spcBef>
              <a:spcAft>
                <a:spcPts val="0"/>
              </a:spcAft>
              <a:buSzPts val="1400"/>
              <a:buChar char="●"/>
            </a:lvl7pPr>
            <a:lvl8pPr marL="3657600" lvl="7" indent="-317500" rtl="0">
              <a:spcBef>
                <a:spcPts val="0"/>
              </a:spcBef>
              <a:spcAft>
                <a:spcPts val="0"/>
              </a:spcAft>
              <a:buSzPts val="1400"/>
              <a:buChar char="○"/>
            </a:lvl8pPr>
            <a:lvl9pPr marL="4114800" lvl="8" indent="-317500" rtl="0">
              <a:spcBef>
                <a:spcPts val="0"/>
              </a:spcBef>
              <a:spcAft>
                <a:spcPts val="0"/>
              </a:spcAft>
              <a:buSzPts val="1400"/>
              <a:buChar char="■"/>
            </a:lvl9pPr>
          </a:lstStyle>
          <a:p>
            <a:pPr lvl="0"/>
          </a:p>
        </p:txBody>
      </p:sp>
      <p:sp>
        <p:nvSpPr>
          <p:cNvPr id="40" name="Google Shape;40;p9"/>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rm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fr"/>
              <a:t>‹#›</a:t>
            </a:fld>
            <a:endParaRPr lang="fr"/>
          </a:p>
        </p:txBody>
      </p:sp>
    </p:spTree>
  </p:cSld>
  <p:clrMapOvr>
    <a:masterClrMapping/>
  </p:clrMapOvr>
  <p:hf dt="0"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_ONLY">
    <p:spTree>
      <p:nvGrpSpPr>
        <p:cNvPr id="1" name=""/>
        <p:cNvGrpSpPr/>
        <p:nvPr/>
      </p:nvGrpSpPr>
      <p:grpSpPr>
        <a:xfrm>
          <a:off x="0" y="0"/>
          <a:ext cx="0" cy="0"/>
          <a:chOff x="0" y="0"/>
          <a:chExt cx="0" cy="0"/>
        </a:xfrm>
      </p:grpSpPr>
      <p:sp>
        <p:nvSpPr>
          <p:cNvPr id="42" name="Google Shape;42;p10"/>
          <p:cNvSpPr>
            <a:spLocks noGrp="1" noEditPoints="1"/>
          </p:cNvSpPr>
          <p:nvPr>
            <p:ph type="body" idx="1"/>
          </p:nvPr>
        </p:nvSpPr>
        <p:spPr>
          <a:xfrm>
            <a:off x="311700" y="4230575"/>
            <a:ext cx="5998800" cy="605100"/>
          </a:xfrm>
          <a:prstGeom prst="rect">
            <a:avLst/>
          </a:prstGeom>
        </p:spPr>
        <p:txBody>
          <a:bodyPr spcFirstLastPara="1" wrap="square" lIns="91425" tIns="91425" rIns="91425" bIns="91425" anchor="ctr">
            <a:normAutofit/>
          </a:bodyPr>
          <a:lstStyle>
            <a:lvl1pPr marL="457200" indent="-228600" rtl="0">
              <a:lnSpc>
                <a:spcPct val="100000"/>
              </a:lnSpc>
              <a:spcBef>
                <a:spcPts val="0"/>
              </a:spcBef>
              <a:spcAft>
                <a:spcPts val="0"/>
              </a:spcAft>
              <a:buSzPts val="1800"/>
              <a:buNone/>
            </a:lvl1pPr>
          </a:lstStyle>
          <a:p>
            <a:pPr lvl="0"/>
          </a:p>
        </p:txBody>
      </p:sp>
      <p:sp>
        <p:nvSpPr>
          <p:cNvPr id="43" name="Google Shape;43;p10"/>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rm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fr"/>
              <a:t>‹#›</a:t>
            </a:fld>
            <a:endParaRPr lang="fr"/>
          </a:p>
        </p:txBody>
      </p:sp>
    </p:spTree>
  </p:cSld>
  <p:clrMapOvr>
    <a:masterClrMapping/>
  </p:clrMapOvr>
  <p:hf dt="0" sldNum="0" hdr="0" ftr="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p:bgPr>
    </p:bg>
    <p:spTree>
      <p:nvGrpSpPr>
        <p:cNvPr id="1" name=""/>
        <p:cNvGrpSpPr/>
        <p:nvPr/>
      </p:nvGrpSpPr>
      <p:grpSpPr>
        <a:xfrm>
          <a:off x="0" y="0"/>
          <a:ext cx="0" cy="0"/>
          <a:chOff x="0" y="0"/>
          <a:chExt cx="0" cy="0"/>
        </a:xfrm>
      </p:grpSpPr>
      <p:sp>
        <p:nvSpPr>
          <p:cNvPr id="6" name="Google Shape;6;p1"/>
          <p:cNvSpPr>
            <a:spLocks noGrp="1" noEditPoints="1"/>
          </p:cNvSpPr>
          <p:nvPr>
            <p:ph type="title"/>
          </p:nvPr>
        </p:nvSpPr>
        <p:spPr>
          <a:xfrm>
            <a:off x="311700" y="445025"/>
            <a:ext cx="8520600" cy="572700"/>
          </a:xfrm>
          <a:prstGeom prst="rect">
            <a:avLst/>
          </a:prstGeom>
          <a:noFill/>
          <a:ln>
            <a:noFill/>
          </a:ln>
        </p:spPr>
        <p:txBody>
          <a:bodyPr spcFirstLastPara="1" wrap="square" lIns="91425" tIns="91425" rIns="91425" bIns="91425" anchor="t">
            <a:normAutofit/>
          </a:bodyPr>
          <a:lstStyle>
            <a:lvl1pPr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a:spLocks noGrp="1" noEditPoints="1"/>
          </p:cNvSpPr>
          <p:nvPr>
            <p:ph type="body" idx="1"/>
          </p:nvPr>
        </p:nvSpPr>
        <p:spPr>
          <a:xfrm>
            <a:off x="311700" y="1152475"/>
            <a:ext cx="8520600" cy="3416400"/>
          </a:xfrm>
          <a:prstGeom prst="rect">
            <a:avLst/>
          </a:prstGeom>
          <a:noFill/>
          <a:ln>
            <a:noFill/>
          </a:ln>
        </p:spPr>
        <p:txBody>
          <a:bodyPr spcFirstLastPara="1" wrap="square" lIns="91425" tIns="91425" rIns="91425" bIns="91425" anchor="t">
            <a:normAutofit/>
          </a:bodyPr>
          <a:lstStyle>
            <a:lvl1pPr marL="45720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pPr lvl="0"/>
          </a:p>
        </p:txBody>
      </p:sp>
      <p:sp>
        <p:nvSpPr>
          <p:cNvPr id="8" name="Google Shape;8;p1"/>
          <p:cNvSpPr>
            <a:spLocks noGrp="1" noEditPoints="1"/>
          </p:cNvSpPr>
          <p:nvPr>
            <p:ph type="sldNum" idx="12"/>
          </p:nvPr>
        </p:nvSpPr>
        <p:spPr>
          <a:xfrm>
            <a:off x="8472458" y="4663217"/>
            <a:ext cx="548700" cy="393600"/>
          </a:xfrm>
          <a:prstGeom prst="rect">
            <a:avLst/>
          </a:prstGeom>
          <a:noFill/>
          <a:ln>
            <a:noFill/>
          </a:ln>
        </p:spPr>
        <p:txBody>
          <a:bodyPr spcFirstLastPara="1" wrap="square" lIns="91425" tIns="91425" rIns="91425" bIns="91425" anchor="ctr">
            <a:normAutofit/>
          </a:bodyPr>
          <a:lstStyle>
            <a:lvl1pPr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indent="0" algn="r" rtl="0">
              <a:spcBef>
                <a:spcPts val="0"/>
              </a:spcBef>
              <a:spcAft>
                <a:spcPts val="0"/>
              </a:spcAft>
              <a:buNone/>
            </a:pPr>
            <a:fld id="{00000000-1234-1234-1234-123412341234}" type="slidenum">
              <a:rPr lang="fr"/>
              <a:t>‹#›</a:t>
            </a:fld>
            <a:endParaRPr lang="f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sldNum="0" hdr="0" ftr="0"/>
  <p:txStyles>
    <p:title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slideLayout" Target="../slideLayouts/slideLayout3.xml"/><Relationship Id="rId7"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slideLayout" Target="../slideLayouts/slideLayout3.xml"/><Relationship Id="rId8"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slideLayout" Target="../slideLayouts/slideLayout3.xml"/><Relationship Id="rId5"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png"/><Relationship Id="rId10" Type="http://schemas.openxmlformats.org/officeDocument/2006/relationships/notesSlide" Target="../notesSlides/notesSlide13.xml"/><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33.png"/><Relationship Id="rId8" Type="http://schemas.openxmlformats.org/officeDocument/2006/relationships/image" Target="../media/image34.png"/><Relationship Id="rId9"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5.png"/><Relationship Id="rId3" Type="http://schemas.openxmlformats.org/officeDocument/2006/relationships/image" Target="../media/image36.png"/><Relationship Id="rId4" Type="http://schemas.openxmlformats.org/officeDocument/2006/relationships/slideLayout" Target="../slideLayouts/slideLayout3.xml"/><Relationship Id="rId5"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7.png"/><Relationship Id="rId3" Type="http://schemas.openxmlformats.org/officeDocument/2006/relationships/image" Target="../media/image38.png"/><Relationship Id="rId4" Type="http://schemas.openxmlformats.org/officeDocument/2006/relationships/slideLayout" Target="../slideLayouts/slideLayout3.xml"/><Relationship Id="rId5"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3.xml"/><Relationship Id="rId6"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slideLayout" Target="../slideLayouts/slideLayout3.xml"/><Relationship Id="rId6"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8.png"/><Relationship Id="rId3" Type="http://schemas.openxmlformats.org/officeDocument/2006/relationships/slideLayout" Target="../slideLayouts/slideLayout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9.png"/><Relationship Id="rId3" Type="http://schemas.openxmlformats.org/officeDocument/2006/relationships/slideLayout" Target="../slideLayouts/slideLayout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9.png"/><Relationship Id="rId3" Type="http://schemas.openxmlformats.org/officeDocument/2006/relationships/image" Target="../media/image40.png"/><Relationship Id="rId4" Type="http://schemas.openxmlformats.org/officeDocument/2006/relationships/slideLayout" Target="../slideLayouts/slideLayout3.xml"/><Relationship Id="rId5"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E5CD"/>
        </a:solidFill>
      </p:bgPr>
    </p:bg>
    <p:spTree>
      <p:nvGrpSpPr>
        <p:cNvPr id="1" name=""/>
        <p:cNvGrpSpPr/>
        <p:nvPr/>
      </p:nvGrpSpPr>
      <p:grpSpPr>
        <a:xfrm>
          <a:off x="0" y="0"/>
          <a:ext cx="0" cy="0"/>
          <a:chOff x="0" y="0"/>
          <a:chExt cx="0" cy="0"/>
        </a:xfrm>
      </p:grpSpPr>
      <p:sp>
        <p:nvSpPr>
          <p:cNvPr id="54" name="Google Shape;54;p13"/>
          <p:cNvSpPr txBox="1"/>
          <p:nvPr/>
        </p:nvSpPr>
        <p:spPr>
          <a:xfrm>
            <a:off x="2392800" y="1537500"/>
            <a:ext cx="4222200" cy="801900"/>
          </a:xfrm>
          <a:prstGeom prst="rect">
            <a:avLst/>
          </a:prstGeom>
          <a:noFill/>
          <a:ln>
            <a:noFill/>
          </a:ln>
        </p:spPr>
        <p:txBody>
          <a:bodyPr spcFirstLastPara="1" wrap="square" lIns="91425" tIns="91425" rIns="91425" bIns="91425" anchor="t">
            <a:noAutofit/>
          </a:bodyPr>
          <a:lstStyle/>
          <a:p>
            <a:pPr marL="0" indent="0" algn="ctr" rtl="0">
              <a:spcBef>
                <a:spcPts val="0"/>
              </a:spcBef>
              <a:spcAft>
                <a:spcPts val="0"/>
              </a:spcAft>
              <a:buNone/>
            </a:pPr>
            <a:r>
              <a:rPr lang="fr" sz="3500">
                <a:solidFill>
                  <a:schemeClr val="dk1"/>
                </a:solidFill>
                <a:latin typeface="Arial"/>
                <a:ea typeface="Arial"/>
                <a:cs typeface="Arial"/>
                <a:sym typeface="Montserrat" pitchFamily="18" charset="0"/>
              </a:rPr>
              <a:t>PRÉSENTATION</a:t>
            </a:r>
            <a:br>
              <a:rPr lang="fr" sz="3500">
                <a:solidFill>
                  <a:schemeClr val="dk1"/>
                </a:solidFill>
                <a:latin typeface="Montserrat" pitchFamily="18" charset="0"/>
                <a:ea typeface="Montserrat" pitchFamily="18" charset="0"/>
                <a:cs typeface="Montserrat" pitchFamily="18" charset="0"/>
                <a:sym typeface="Montserrat" pitchFamily="18" charset="0"/>
              </a:rPr>
            </a:br>
            <a:br>
              <a:rPr lang="fr" sz="3500">
                <a:solidFill>
                  <a:schemeClr val="dk1"/>
                </a:solidFill>
                <a:latin typeface="Arial"/>
                <a:ea typeface="Arial"/>
                <a:cs typeface="Arial"/>
                <a:sym typeface="Montserrat" pitchFamily="18" charset="0"/>
              </a:rPr>
            </a:br>
            <a:r>
              <a:rPr lang="fr" sz="3100" b="1">
                <a:solidFill>
                  <a:schemeClr val="dk1"/>
                </a:solidFill>
                <a:latin typeface="Arial"/>
                <a:ea typeface="Arial"/>
                <a:cs typeface="Arial"/>
                <a:sym typeface="Montserrat" pitchFamily="18" charset="0"/>
              </a:rPr>
              <a:t>Menu Maker by Qwenta</a:t>
            </a:r>
            <a:endParaRPr sz="3100" b="1">
              <a:solidFill>
                <a:schemeClr val="dk1"/>
              </a:solidFill>
              <a:latin typeface="Arial"/>
              <a:ea typeface="Arial"/>
              <a:cs typeface="Arial"/>
              <a:sym typeface="Montserrat" pitchFamily="18" charset="0"/>
            </a:endParaRPr>
          </a:p>
        </p:txBody>
      </p:sp>
      <p:sp>
        <p:nvSpPr>
          <p:cNvPr id="55" name="Google Shape;55;p13"/>
          <p:cNvSpPr txBox="1"/>
          <p:nvPr/>
        </p:nvSpPr>
        <p:spPr>
          <a:xfrm>
            <a:off x="115175" y="118275"/>
            <a:ext cx="2384700" cy="280200"/>
          </a:xfrm>
          <a:prstGeom prst="rect">
            <a:avLst/>
          </a:prstGeom>
          <a:noFill/>
          <a:ln>
            <a:noFill/>
          </a:ln>
        </p:spPr>
        <p:txBody>
          <a:bodyPr spcFirstLastPara="1" wrap="square" lIns="91425" tIns="91425" rIns="91425" bIns="91425" anchor="t">
            <a:noAutofit/>
          </a:bodyPr>
          <a:lstStyle/>
          <a:p>
            <a:pPr marL="0" indent="0" algn="l" rtl="0">
              <a:spcBef>
                <a:spcPts val="0"/>
              </a:spcBef>
              <a:spcAft>
                <a:spcPts val="0"/>
              </a:spcAft>
              <a:buNone/>
            </a:pPr>
            <a:r>
              <a:rPr lang="en-US" sz="1500">
                <a:solidFill>
                  <a:schemeClr val="dk1"/>
                </a:solidFill>
                <a:latin typeface="Arial"/>
                <a:ea typeface="Arial"/>
                <a:cs typeface="Arial"/>
                <a:sym typeface="Montserrat" pitchFamily="18" charset="0"/>
              </a:rPr>
              <a:t>Mazars Benjamin</a:t>
            </a:r>
            <a:br>
              <a:rPr lang="fr" sz="1500">
                <a:solidFill>
                  <a:schemeClr val="dk1"/>
                </a:solidFill>
                <a:latin typeface="Arial"/>
                <a:ea typeface="Arial"/>
                <a:cs typeface="Arial"/>
                <a:sym typeface="Montserrat" pitchFamily="18" charset="0"/>
              </a:rPr>
            </a:br>
            <a:r>
              <a:rPr lang="en-US" sz="1500">
                <a:solidFill>
                  <a:schemeClr val="dk1"/>
                </a:solidFill>
                <a:latin typeface="Arial"/>
                <a:ea typeface="Arial"/>
                <a:cs typeface="Arial"/>
                <a:sym typeface="Montserrat" pitchFamily="18" charset="0"/>
              </a:rPr>
              <a:t>05/2024</a:t>
            </a:r>
            <a:r>
              <a:rPr lang="fr" sz="1500">
                <a:solidFill>
                  <a:schemeClr val="dk1"/>
                </a:solidFill>
                <a:latin typeface="Montserrat" pitchFamily="18" charset="0"/>
                <a:ea typeface="Montserrat" pitchFamily="18" charset="0"/>
                <a:cs typeface="Montserrat" pitchFamily="18" charset="0"/>
                <a:sym typeface="Montserrat" pitchFamily="18" charset="0"/>
              </a:rPr>
              <a:t> </a:t>
            </a:r>
            <a:endParaRPr sz="1500">
              <a:solidFill>
                <a:schemeClr val="dk1"/>
              </a:solidFill>
              <a:latin typeface="Montserrat" pitchFamily="18" charset="0"/>
              <a:ea typeface="Montserrat" pitchFamily="18" charset="0"/>
              <a:cs typeface="Montserrat" pitchFamily="18" charset="0"/>
              <a:sym typeface="Montserrat" pitchFamily="18" charset="0"/>
            </a:endParaRPr>
          </a:p>
        </p:txBody>
      </p:sp>
      <p:pic>
        <p:nvPicPr>
          <p:cNvPr id="56" name="Google Shape;56;p13"/>
          <p:cNvPicPr preferRelativeResize="0"/>
          <p:nvPr/>
        </p:nvPicPr>
        <p:blipFill>
          <a:blip r:embed="rId1">
            <a:alphaModFix/>
          </a:blip>
          <a:srcRect/>
          <a:stretch>
            <a:fillRect/>
          </a:stretch>
        </p:blipFill>
        <p:spPr>
          <a:xfrm>
            <a:off x="8469575" y="0"/>
            <a:ext cx="674425" cy="340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Google Shape;101;p19"/>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rmAutofit/>
          </a:bodyPr>
          <a:lstStyle/>
          <a:p>
            <a:pPr marL="0" indent="0" algn="l" rtl="0">
              <a:lnSpc>
                <a:spcPct val="115000"/>
              </a:lnSpc>
              <a:spcBef>
                <a:spcPts val="0"/>
              </a:spcBef>
              <a:spcAft>
                <a:spcPts val="1200"/>
              </a:spcAft>
              <a:buNone/>
            </a:pPr>
            <a:r>
              <a:rPr lang="fr-BE" sz="2000">
                <a:latin typeface="Arial"/>
                <a:ea typeface="Arial"/>
                <a:cs typeface="Arial"/>
                <a:sym typeface="Montserrat" pitchFamily="18" charset="0"/>
              </a:rPr>
              <a:t>Les outils de développent</a:t>
            </a:r>
            <a:endParaRPr lang="fr-BE" sz="1800">
              <a:solidFill>
                <a:schemeClr val="dk2"/>
              </a:solidFill>
              <a:latin typeface="Arial"/>
              <a:ea typeface="Arial"/>
              <a:cs typeface="Arial"/>
              <a:sym typeface="Montserrat" pitchFamily="18" charset="0"/>
            </a:endParaRPr>
          </a:p>
        </p:txBody>
      </p:sp>
      <p:sp>
        <p:nvSpPr>
          <p:cNvPr id="102" name="Google Shape;102;p19"/>
          <p:cNvSpPr>
            <a:spLocks noGrp="1" noEditPoints="1"/>
          </p:cNvSpPr>
          <p:nvPr>
            <p:ph type="body" idx="1"/>
          </p:nvPr>
        </p:nvSpPr>
        <p:spPr>
          <a:xfrm>
            <a:off x="311700" y="1152475"/>
            <a:ext cx="8520600" cy="3416400"/>
          </a:xfrm>
          <a:prstGeom prst="rect">
            <a:avLst/>
          </a:prstGeom>
        </p:spPr>
        <p:txBody>
          <a:bodyPr spcFirstLastPara="1" wrap="square" lIns="91425" tIns="91425" rIns="91425" bIns="91425" anchor="t">
            <a:normAutofit/>
          </a:bodyPr>
          <a:lstStyle/>
          <a:p>
            <a:pPr marL="0" indent="0" algn="l" rtl="0">
              <a:spcBef>
                <a:spcPts val="0"/>
              </a:spcBef>
              <a:spcAft>
                <a:spcPts val="0"/>
              </a:spcAft>
              <a:buNone/>
            </a:pPr>
            <a:endParaRPr>
              <a:latin typeface="Montserrat" pitchFamily="18" charset="0"/>
              <a:ea typeface="Montserrat" pitchFamily="18" charset="0"/>
              <a:cs typeface="Montserrat" pitchFamily="18" charset="0"/>
              <a:sym typeface="Montserrat" pitchFamily="18" charset="0"/>
            </a:endParaRPr>
          </a:p>
          <a:p>
            <a:pPr marL="0" indent="0" algn="l" rtl="0">
              <a:spcBef>
                <a:spcPts val="1200"/>
              </a:spcBef>
              <a:spcAft>
                <a:spcPts val="0"/>
              </a:spcAft>
              <a:buNone/>
            </a:pPr>
            <a:endParaRPr>
              <a:latin typeface="Montserrat" pitchFamily="18" charset="0"/>
              <a:ea typeface="Montserrat" pitchFamily="18" charset="0"/>
              <a:cs typeface="Montserrat" pitchFamily="18" charset="0"/>
              <a:sym typeface="Montserrat" pitchFamily="18" charset="0"/>
            </a:endParaRPr>
          </a:p>
          <a:p>
            <a:pPr marL="457200" indent="0" algn="l" rtl="0">
              <a:spcBef>
                <a:spcPts val="1200"/>
              </a:spcBef>
              <a:spcAft>
                <a:spcPts val="1200"/>
              </a:spcAft>
              <a:buNone/>
            </a:pPr>
            <a:endParaRPr>
              <a:latin typeface="Montserrat" pitchFamily="18" charset="0"/>
              <a:ea typeface="Montserrat" pitchFamily="18" charset="0"/>
              <a:cs typeface="Montserrat" pitchFamily="18" charset="0"/>
              <a:sym typeface="Montserrat" pitchFamily="18" charset="0"/>
            </a:endParaRPr>
          </a:p>
        </p:txBody>
      </p:sp>
      <p:sp>
        <p:nvSpPr>
          <p:cNvPr id="103" name="Google Shape;103;p19"/>
          <p:cNvSpPr txBox="1"/>
          <p:nvPr/>
        </p:nvSpPr>
        <p:spPr>
          <a:xfrm>
            <a:off x="0" y="0"/>
            <a:ext cx="4911600" cy="356914"/>
          </a:xfrm>
          <a:prstGeom prst="rect">
            <a:avLst/>
          </a:prstGeom>
          <a:noFill/>
          <a:ln>
            <a:noFill/>
          </a:ln>
        </p:spPr>
        <p:txBody>
          <a:bodyPr spcFirstLastPara="1" wrap="square" lIns="91425" tIns="91425" rIns="91425" bIns="91425" anchor="t">
            <a:spAutoFit/>
          </a:bodyPr>
          <a:lstStyle/>
          <a:p>
            <a:pPr marL="0" indent="0" algn="l" rtl="0">
              <a:lnSpc>
                <a:spcPct val="115000"/>
              </a:lnSpc>
              <a:spcBef>
                <a:spcPts val="0"/>
              </a:spcBef>
              <a:spcAft>
                <a:spcPts val="1200"/>
              </a:spcAft>
              <a:buNone/>
            </a:pPr>
            <a:endParaRPr sz="1000"/>
          </a:p>
        </p:txBody>
      </p:sp>
      <p:sp>
        <p:nvSpPr>
          <p:cNvPr id="104" name="Google Shape;104;p19"/>
          <p:cNvSpPr txBox="1"/>
          <p:nvPr/>
        </p:nvSpPr>
        <p:spPr>
          <a:xfrm>
            <a:off x="434775" y="1085525"/>
            <a:ext cx="8320500" cy="1099029"/>
          </a:xfrm>
          <a:prstGeom prst="rect">
            <a:avLst/>
          </a:prstGeom>
          <a:noFill/>
          <a:ln>
            <a:noFill/>
          </a:ln>
        </p:spPr>
        <p:txBody>
          <a:bodyPr spcFirstLastPara="1" wrap="square" lIns="91425" tIns="91425" rIns="91425" bIns="91425" anchor="t">
            <a:spAutoFit/>
          </a:bodyPr>
          <a:lstStyle/>
          <a:p>
            <a:pPr marL="133350" indent="0" algn="l" rtl="0">
              <a:lnSpc>
                <a:spcPct val="150000"/>
              </a:lnSpc>
              <a:spcBef>
                <a:spcPts val="0"/>
              </a:spcBef>
              <a:spcAft>
                <a:spcPts val="0"/>
              </a:spcAft>
              <a:buFont typeface="Montserrat" pitchFamily="18" charset="0"/>
              <a:buNone/>
            </a:pPr>
            <a:endParaRPr sz="1500">
              <a:solidFill>
                <a:srgbClr val="0D0D0D"/>
              </a:solidFill>
              <a:highlight>
                <a:srgbClr val="FFFFFF"/>
              </a:highlight>
              <a:latin typeface="Montserrat" pitchFamily="18" charset="0"/>
              <a:ea typeface="Montserrat" pitchFamily="18" charset="0"/>
              <a:cs typeface="Montserrat" pitchFamily="18" charset="0"/>
              <a:sym typeface="Montserrat" pitchFamily="18" charset="0"/>
            </a:endParaRPr>
          </a:p>
          <a:p>
            <a:pPr marL="0" indent="0" algn="l" rtl="0">
              <a:lnSpc>
                <a:spcPct val="115000"/>
              </a:lnSpc>
              <a:spcBef>
                <a:spcPts val="0"/>
              </a:spcBef>
              <a:spcAft>
                <a:spcPts val="0"/>
              </a:spcAft>
              <a:buNone/>
            </a:pPr>
            <a:endParaRPr sz="1200" i="1">
              <a:solidFill>
                <a:schemeClr val="dk1"/>
              </a:solidFill>
              <a:latin typeface="Montserrat" pitchFamily="18" charset="0"/>
              <a:ea typeface="Montserrat" pitchFamily="18" charset="0"/>
              <a:cs typeface="Montserrat" pitchFamily="18" charset="0"/>
              <a:sym typeface="Montserrat" pitchFamily="18" charset="0"/>
            </a:endParaRPr>
          </a:p>
          <a:p>
            <a:pPr marL="0" indent="0" algn="l" rtl="0">
              <a:spcBef>
                <a:spcPts val="1200"/>
              </a:spcBef>
              <a:spcAft>
                <a:spcPts val="0"/>
              </a:spcAft>
              <a:buNone/>
            </a:pPr>
          </a:p>
        </p:txBody>
      </p:sp>
      <p:sp>
        <p:nvSpPr>
          <p:cNvPr id="105" name="Google Shape;105;p19"/>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oAutofit/>
          </a:bodyPr>
          <a:lstStyle/>
          <a:p>
            <a:pPr marL="0" indent="0" algn="ctr" rtl="0">
              <a:spcBef>
                <a:spcPts val="0"/>
              </a:spcBef>
              <a:spcAft>
                <a:spcPts val="0"/>
              </a:spcAft>
              <a:buNone/>
            </a:pPr>
          </a:p>
        </p:txBody>
      </p:sp>
      <p:pic>
        <p:nvPicPr>
          <p:cNvPr id="106" name="Google Shape;106;p19"/>
          <p:cNvPicPr preferRelativeResize="0"/>
          <p:nvPr/>
        </p:nvPicPr>
        <p:blipFill>
          <a:blip r:embed="rId1">
            <a:alphaModFix/>
          </a:blip>
          <a:srcRect/>
          <a:stretch>
            <a:fillRect/>
          </a:stretch>
        </p:blipFill>
        <p:spPr>
          <a:xfrm>
            <a:off x="8469575" y="-4"/>
            <a:ext cx="674425" cy="340550"/>
          </a:xfrm>
          <a:prstGeom prst="rect">
            <a:avLst/>
          </a:prstGeom>
          <a:noFill/>
          <a:ln>
            <a:noFill/>
          </a:ln>
        </p:spPr>
      </p:pic>
      <p:sp>
        <p:nvSpPr>
          <p:cNvPr id="112" name="BoîteDeDialogue 111"/>
          <p:cNvSpPr txBox="1"/>
          <p:nvPr/>
        </p:nvSpPr>
        <p:spPr>
          <a:xfrm>
            <a:off x="434775" y="1017725"/>
            <a:ext cx="7810188" cy="774248"/>
          </a:xfrm>
          <a:prstGeom prst="rect">
            <a:avLst/>
          </a:prstGeom>
          <a:noFill/>
        </p:spPr>
        <p:txBody>
          <a:bodyPr wrap="square" rtlCol="0">
            <a:spAutoFit/>
          </a:bodyPr>
          <a:lstStyle/>
          <a:p>
            <a:r>
              <a:rPr lang="en-US" sz="1500"/>
              <a:t>Pour ce projet, nous ferons appel aux services d'un de Front-end ainsi que d'un de Back-end. Il est donc important de prendre en compte leur domaine de compétences et de mettre en place un environnement de travail facilitant les échanges entre eux.</a:t>
            </a:r>
          </a:p>
        </p:txBody>
      </p:sp>
      <p:pic>
        <p:nvPicPr>
          <p:cNvPr id="114" name="Image 113"/>
          <p:cNvPicPr>
            <a:picLocks noChangeAspect="1"/>
          </p:cNvPicPr>
          <p:nvPr/>
        </p:nvPicPr>
        <p:blipFill>
          <a:blip r:embed="rId2"/>
          <a:srcRect/>
          <a:stretch>
            <a:fillRect/>
          </a:stretch>
        </p:blipFill>
        <p:spPr>
          <a:xfrm>
            <a:off x="5661269" y="2049663"/>
            <a:ext cx="1025326" cy="1044174"/>
          </a:xfrm>
          <a:prstGeom prst="rect">
            <a:avLst/>
          </a:prstGeom>
        </p:spPr>
      </p:pic>
      <p:pic>
        <p:nvPicPr>
          <p:cNvPr id="115" name="Image 114"/>
          <p:cNvPicPr>
            <a:picLocks noChangeAspect="1"/>
          </p:cNvPicPr>
          <p:nvPr/>
        </p:nvPicPr>
        <p:blipFill>
          <a:blip r:embed="rId3"/>
          <a:srcRect/>
          <a:stretch>
            <a:fillRect/>
          </a:stretch>
        </p:blipFill>
        <p:spPr>
          <a:xfrm>
            <a:off x="5650550" y="3154176"/>
            <a:ext cx="1046765" cy="373398"/>
          </a:xfrm>
          <a:prstGeom prst="rect">
            <a:avLst/>
          </a:prstGeom>
        </p:spPr>
      </p:pic>
      <p:pic>
        <p:nvPicPr>
          <p:cNvPr id="116" name="Image 115"/>
          <p:cNvPicPr>
            <a:picLocks noChangeAspect="1"/>
          </p:cNvPicPr>
          <p:nvPr/>
        </p:nvPicPr>
        <p:blipFill>
          <a:blip r:embed="rId4"/>
          <a:srcRect/>
          <a:stretch>
            <a:fillRect/>
          </a:stretch>
        </p:blipFill>
        <p:spPr>
          <a:xfrm>
            <a:off x="1112324" y="1989323"/>
            <a:ext cx="1183872" cy="1164853"/>
          </a:xfrm>
          <a:prstGeom prst="rect">
            <a:avLst/>
          </a:prstGeom>
        </p:spPr>
      </p:pic>
      <p:pic>
        <p:nvPicPr>
          <p:cNvPr id="117" name="Image 116"/>
          <p:cNvPicPr>
            <a:picLocks noChangeAspect="1"/>
          </p:cNvPicPr>
          <p:nvPr/>
        </p:nvPicPr>
        <p:blipFill>
          <a:blip r:embed="rId5"/>
          <a:srcRect/>
          <a:stretch>
            <a:fillRect/>
          </a:stretch>
        </p:blipFill>
        <p:spPr>
          <a:xfrm>
            <a:off x="1596211" y="3182033"/>
            <a:ext cx="415313" cy="345541"/>
          </a:xfrm>
          <a:prstGeom prst="rect">
            <a:avLst/>
          </a:prstGeom>
        </p:spPr>
      </p:pic>
      <p:sp>
        <p:nvSpPr>
          <p:cNvPr id="120" name="BoîteDeDialogue 119"/>
          <p:cNvSpPr txBox="1"/>
          <p:nvPr/>
        </p:nvSpPr>
        <p:spPr>
          <a:xfrm>
            <a:off x="354561" y="3667377"/>
            <a:ext cx="3406614" cy="545648"/>
          </a:xfrm>
          <a:prstGeom prst="rect">
            <a:avLst/>
          </a:prstGeom>
          <a:noFill/>
        </p:spPr>
        <p:txBody>
          <a:bodyPr wrap="square" rtlCol="0">
            <a:spAutoFit/>
          </a:bodyPr>
          <a:lstStyle/>
          <a:p>
            <a:r>
              <a:rPr lang="en-US" sz="1500"/>
              <a:t>Git est un outil de versionning permettant le contrôle des versions.</a:t>
            </a:r>
          </a:p>
        </p:txBody>
      </p:sp>
      <p:sp>
        <p:nvSpPr>
          <p:cNvPr id="121" name="BoîteDeDialogue 120"/>
          <p:cNvSpPr txBox="1"/>
          <p:nvPr/>
        </p:nvSpPr>
        <p:spPr>
          <a:xfrm>
            <a:off x="4221618" y="3667377"/>
            <a:ext cx="3904627" cy="1231448"/>
          </a:xfrm>
          <a:prstGeom prst="rect">
            <a:avLst/>
          </a:prstGeom>
          <a:noFill/>
        </p:spPr>
        <p:txBody>
          <a:bodyPr wrap="square" rtlCol="0">
            <a:spAutoFit/>
          </a:bodyPr>
          <a:lstStyle/>
          <a:p>
            <a:r>
              <a:rPr lang="en-US" sz="1500"/>
              <a:t>GitHub est une plateforme d'hébergement et de partage de code source il permettra à nos développeurs de partager leur travail tous en pouvant se reposer sur la puissance du versionning de Git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Google Shape;84;p17"/>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rmAutofit/>
          </a:bodyPr>
          <a:lstStyle/>
          <a:p>
            <a:pPr marL="0" indent="0" algn="l" rtl="0">
              <a:lnSpc>
                <a:spcPct val="115000"/>
              </a:lnSpc>
              <a:spcBef>
                <a:spcPts val="0"/>
              </a:spcBef>
              <a:spcAft>
                <a:spcPts val="1200"/>
              </a:spcAft>
              <a:buNone/>
            </a:pPr>
            <a:r>
              <a:rPr lang="en-US" sz="2000">
                <a:latin typeface="Arial"/>
                <a:ea typeface="Arial"/>
                <a:cs typeface="Arial"/>
                <a:sym typeface="Montserrat" pitchFamily="18" charset="0"/>
              </a:rPr>
              <a:t>Les choix technologiques :</a:t>
            </a:r>
            <a:r>
              <a:rPr lang="fr" sz="2000">
                <a:latin typeface="Arial"/>
                <a:ea typeface="Arial"/>
                <a:cs typeface="Arial"/>
                <a:sym typeface="Montserrat" pitchFamily="18" charset="0"/>
              </a:rPr>
              <a:t> </a:t>
            </a:r>
            <a:endParaRPr sz="3000">
              <a:latin typeface="Arial"/>
              <a:ea typeface="Arial"/>
              <a:cs typeface="Arial"/>
              <a:sym typeface="Montserrat" pitchFamily="18" charset="0"/>
            </a:endParaRPr>
          </a:p>
        </p:txBody>
      </p:sp>
      <p:sp>
        <p:nvSpPr>
          <p:cNvPr id="86" name="Google Shape;86;p17"/>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oAutofit/>
          </a:bodyPr>
          <a:lstStyle/>
          <a:p>
            <a:pPr marL="0" indent="0" algn="ctr" rtl="0">
              <a:spcBef>
                <a:spcPts val="0"/>
              </a:spcBef>
              <a:spcAft>
                <a:spcPts val="0"/>
              </a:spcAft>
              <a:buNone/>
            </a:pPr>
          </a:p>
        </p:txBody>
      </p:sp>
      <p:pic>
        <p:nvPicPr>
          <p:cNvPr id="87" name="Google Shape;87;p17"/>
          <p:cNvPicPr preferRelativeResize="0"/>
          <p:nvPr/>
        </p:nvPicPr>
        <p:blipFill>
          <a:blip r:embed="rId1">
            <a:alphaModFix/>
          </a:blip>
          <a:srcRect/>
          <a:stretch>
            <a:fillRect/>
          </a:stretch>
        </p:blipFill>
        <p:spPr>
          <a:xfrm>
            <a:off x="8469575" y="-4"/>
            <a:ext cx="674425" cy="340550"/>
          </a:xfrm>
          <a:prstGeom prst="rect">
            <a:avLst/>
          </a:prstGeom>
          <a:noFill/>
          <a:ln>
            <a:noFill/>
          </a:ln>
        </p:spPr>
      </p:pic>
      <p:pic>
        <p:nvPicPr>
          <p:cNvPr id="88" name="Image 87"/>
          <p:cNvPicPr>
            <a:picLocks noChangeAspect="1"/>
          </p:cNvPicPr>
          <p:nvPr/>
        </p:nvPicPr>
        <p:blipFill>
          <a:blip r:embed="rId2"/>
          <a:srcRect/>
          <a:stretch>
            <a:fillRect/>
          </a:stretch>
        </p:blipFill>
        <p:spPr>
          <a:xfrm>
            <a:off x="960056" y="1337161"/>
            <a:ext cx="1460860" cy="1487103"/>
          </a:xfrm>
          <a:prstGeom prst="rect">
            <a:avLst/>
          </a:prstGeom>
        </p:spPr>
      </p:pic>
      <p:pic>
        <p:nvPicPr>
          <p:cNvPr id="89" name="Image 88"/>
          <p:cNvPicPr>
            <a:picLocks noChangeAspect="1"/>
          </p:cNvPicPr>
          <p:nvPr/>
        </p:nvPicPr>
        <p:blipFill>
          <a:blip r:embed="rId3"/>
          <a:srcRect/>
          <a:stretch>
            <a:fillRect/>
          </a:stretch>
        </p:blipFill>
        <p:spPr>
          <a:xfrm>
            <a:off x="919308" y="2824264"/>
            <a:ext cx="1542356" cy="621634"/>
          </a:xfrm>
          <a:prstGeom prst="rect">
            <a:avLst/>
          </a:prstGeom>
        </p:spPr>
      </p:pic>
      <p:pic>
        <p:nvPicPr>
          <p:cNvPr id="90" name="Image 89"/>
          <p:cNvPicPr>
            <a:picLocks noChangeAspect="1"/>
          </p:cNvPicPr>
          <p:nvPr/>
        </p:nvPicPr>
        <p:blipFill>
          <a:blip r:embed="rId4"/>
          <a:srcRect/>
          <a:stretch>
            <a:fillRect/>
          </a:stretch>
        </p:blipFill>
        <p:spPr>
          <a:xfrm>
            <a:off x="3704980" y="1337161"/>
            <a:ext cx="1444308" cy="1487103"/>
          </a:xfrm>
          <a:prstGeom prst="rect">
            <a:avLst/>
          </a:prstGeom>
        </p:spPr>
      </p:pic>
      <p:pic>
        <p:nvPicPr>
          <p:cNvPr id="91" name="Image 90"/>
          <p:cNvPicPr>
            <a:picLocks noChangeAspect="1"/>
          </p:cNvPicPr>
          <p:nvPr/>
        </p:nvPicPr>
        <p:blipFill>
          <a:blip r:embed="rId5"/>
          <a:srcRect/>
          <a:stretch>
            <a:fillRect/>
          </a:stretch>
        </p:blipFill>
        <p:spPr>
          <a:xfrm>
            <a:off x="3522847" y="2746740"/>
            <a:ext cx="2098307" cy="548640"/>
          </a:xfrm>
          <a:prstGeom prst="rect">
            <a:avLst/>
          </a:prstGeom>
        </p:spPr>
      </p:pic>
      <p:pic>
        <p:nvPicPr>
          <p:cNvPr id="92" name="Image 91"/>
          <p:cNvPicPr>
            <a:picLocks noChangeAspect="1"/>
          </p:cNvPicPr>
          <p:nvPr/>
        </p:nvPicPr>
        <p:blipFill>
          <a:blip r:embed="rId6"/>
          <a:srcRect/>
          <a:stretch>
            <a:fillRect/>
          </a:stretch>
        </p:blipFill>
        <p:spPr>
          <a:xfrm>
            <a:off x="6103815" y="2069960"/>
            <a:ext cx="2728484" cy="1003580"/>
          </a:xfrm>
          <a:prstGeom prst="rect">
            <a:avLst/>
          </a:prstGeom>
        </p:spPr>
      </p:pic>
      <p:sp>
        <p:nvSpPr>
          <p:cNvPr id="95" name="BoîteDeDialogue 94"/>
          <p:cNvSpPr txBox="1"/>
          <p:nvPr/>
        </p:nvSpPr>
        <p:spPr>
          <a:xfrm>
            <a:off x="663071" y="3445898"/>
            <a:ext cx="2054830" cy="1368807"/>
          </a:xfrm>
          <a:prstGeom prst="rect">
            <a:avLst/>
          </a:prstGeom>
          <a:noFill/>
        </p:spPr>
        <p:txBody>
          <a:bodyPr wrap="square" rtlCol="0">
            <a:spAutoFit/>
          </a:bodyPr>
          <a:lstStyle/>
          <a:p>
            <a:r>
              <a:rPr lang="en-US"/>
              <a:t>Pour la partie Frontend</a:t>
            </a:r>
          </a:p>
          <a:p>
            <a:r>
              <a:rPr lang="en-US"/>
              <a:t>avec ses nombreuses dépendances :</a:t>
            </a:r>
            <a:br>
              <a:rPr lang="en-US"/>
            </a:br>
            <a:r>
              <a:rPr lang="en-US"/>
              <a:t>- react-pdf</a:t>
            </a:r>
            <a:br>
              <a:rPr lang="en-US"/>
            </a:br>
            <a:r>
              <a:rPr lang="en-US"/>
              <a:t>- react-modal</a:t>
            </a:r>
            <a:br>
              <a:rPr lang="en-US"/>
            </a:br>
          </a:p>
        </p:txBody>
      </p:sp>
      <p:sp>
        <p:nvSpPr>
          <p:cNvPr id="97" name="BoîteDeDialogue 96"/>
          <p:cNvSpPr txBox="1"/>
          <p:nvPr/>
        </p:nvSpPr>
        <p:spPr>
          <a:xfrm>
            <a:off x="3522847" y="3416549"/>
            <a:ext cx="2390163" cy="942087"/>
          </a:xfrm>
          <a:prstGeom prst="rect">
            <a:avLst/>
          </a:prstGeom>
          <a:noFill/>
        </p:spPr>
        <p:txBody>
          <a:bodyPr wrap="square" rtlCol="0">
            <a:spAutoFit/>
          </a:bodyPr>
          <a:lstStyle/>
          <a:p>
            <a:r>
              <a:rPr lang="en-US"/>
              <a:t>Pour la partie Base de données et son outils de visualisation simple :</a:t>
            </a:r>
          </a:p>
          <a:p>
            <a:r>
              <a:rPr lang="en-US"/>
              <a:t>- MongoDB compass</a:t>
            </a:r>
          </a:p>
        </p:txBody>
      </p:sp>
      <p:sp>
        <p:nvSpPr>
          <p:cNvPr id="98" name="BoîteDeDialogue 97"/>
          <p:cNvSpPr txBox="1"/>
          <p:nvPr/>
        </p:nvSpPr>
        <p:spPr>
          <a:xfrm>
            <a:off x="6414745" y="3516157"/>
            <a:ext cx="2054830" cy="1368807"/>
          </a:xfrm>
          <a:prstGeom prst="rect">
            <a:avLst/>
          </a:prstGeom>
          <a:noFill/>
        </p:spPr>
        <p:txBody>
          <a:bodyPr wrap="square" rtlCol="0">
            <a:spAutoFit/>
          </a:bodyPr>
          <a:lstStyle/>
          <a:p>
            <a:r>
              <a:rPr lang="en-US"/>
              <a:t>Pour la partie Backend et ses nombreuses dépendances :</a:t>
            </a:r>
            <a:br>
              <a:rPr lang="en-US"/>
            </a:br>
            <a:r>
              <a:rPr lang="en-US"/>
              <a:t>- Bcrypt</a:t>
            </a:r>
            <a:br>
              <a:rPr lang="en-US"/>
            </a:br>
            <a:r>
              <a:rPr lang="en-US"/>
              <a:t>- Nodemon</a:t>
            </a:r>
          </a:p>
          <a:p>
            <a:r>
              <a:rPr lang="en-US"/>
              <a:t>- JsonWebtoken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Google Shape;101;p19"/>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rmAutofit/>
          </a:bodyPr>
          <a:lstStyle/>
          <a:p>
            <a:pPr marL="0" indent="0" algn="l" rtl="0">
              <a:lnSpc>
                <a:spcPct val="115000"/>
              </a:lnSpc>
              <a:spcBef>
                <a:spcPts val="0"/>
              </a:spcBef>
              <a:spcAft>
                <a:spcPts val="1200"/>
              </a:spcAft>
              <a:buNone/>
            </a:pPr>
            <a:r>
              <a:rPr lang="en-US" sz="2000">
                <a:latin typeface="Arial"/>
                <a:ea typeface="Arial"/>
                <a:cs typeface="Arial"/>
                <a:sym typeface="Montserrat" pitchFamily="18" charset="0"/>
              </a:rPr>
              <a:t>L'outils de gestion de projet :</a:t>
            </a:r>
            <a:endParaRPr sz="1800">
              <a:solidFill>
                <a:schemeClr val="dk2"/>
              </a:solidFill>
              <a:latin typeface="Arial"/>
              <a:ea typeface="Arial"/>
              <a:cs typeface="Arial"/>
              <a:sym typeface="Montserrat" pitchFamily="18" charset="0"/>
            </a:endParaRPr>
          </a:p>
        </p:txBody>
      </p:sp>
      <p:sp>
        <p:nvSpPr>
          <p:cNvPr id="102" name="Google Shape;102;p19"/>
          <p:cNvSpPr>
            <a:spLocks noGrp="1" noEditPoints="1"/>
          </p:cNvSpPr>
          <p:nvPr>
            <p:ph type="body" idx="1"/>
          </p:nvPr>
        </p:nvSpPr>
        <p:spPr>
          <a:xfrm>
            <a:off x="311700" y="1152475"/>
            <a:ext cx="8520600" cy="3416400"/>
          </a:xfrm>
          <a:prstGeom prst="rect">
            <a:avLst/>
          </a:prstGeom>
        </p:spPr>
        <p:txBody>
          <a:bodyPr spcFirstLastPara="1" wrap="square" lIns="91425" tIns="91425" rIns="91425" bIns="91425" anchor="t">
            <a:normAutofit/>
          </a:bodyPr>
          <a:lstStyle/>
          <a:p>
            <a:pPr marL="0" indent="0" algn="l" rtl="0">
              <a:spcBef>
                <a:spcPts val="0"/>
              </a:spcBef>
              <a:spcAft>
                <a:spcPts val="0"/>
              </a:spcAft>
              <a:buNone/>
            </a:pPr>
            <a:endParaRPr>
              <a:latin typeface="Montserrat" pitchFamily="18" charset="0"/>
              <a:ea typeface="Montserrat" pitchFamily="18" charset="0"/>
              <a:cs typeface="Montserrat" pitchFamily="18" charset="0"/>
              <a:sym typeface="Montserrat" pitchFamily="18" charset="0"/>
            </a:endParaRPr>
          </a:p>
          <a:p>
            <a:pPr marL="0" indent="0" algn="l" rtl="0">
              <a:spcBef>
                <a:spcPts val="1200"/>
              </a:spcBef>
              <a:spcAft>
                <a:spcPts val="0"/>
              </a:spcAft>
              <a:buNone/>
            </a:pPr>
            <a:endParaRPr>
              <a:latin typeface="Montserrat" pitchFamily="18" charset="0"/>
              <a:ea typeface="Montserrat" pitchFamily="18" charset="0"/>
              <a:cs typeface="Montserrat" pitchFamily="18" charset="0"/>
              <a:sym typeface="Montserrat" pitchFamily="18" charset="0"/>
            </a:endParaRPr>
          </a:p>
          <a:p>
            <a:pPr marL="457200" indent="0" algn="l" rtl="0">
              <a:spcBef>
                <a:spcPts val="1200"/>
              </a:spcBef>
              <a:spcAft>
                <a:spcPts val="1200"/>
              </a:spcAft>
              <a:buNone/>
            </a:pPr>
            <a:endParaRPr>
              <a:latin typeface="Montserrat" pitchFamily="18" charset="0"/>
              <a:ea typeface="Montserrat" pitchFamily="18" charset="0"/>
              <a:cs typeface="Montserrat" pitchFamily="18" charset="0"/>
              <a:sym typeface="Montserrat" pitchFamily="18" charset="0"/>
            </a:endParaRPr>
          </a:p>
        </p:txBody>
      </p:sp>
      <p:sp>
        <p:nvSpPr>
          <p:cNvPr id="103" name="Google Shape;103;p19"/>
          <p:cNvSpPr txBox="1"/>
          <p:nvPr/>
        </p:nvSpPr>
        <p:spPr>
          <a:xfrm>
            <a:off x="0" y="0"/>
            <a:ext cx="4911600" cy="356914"/>
          </a:xfrm>
          <a:prstGeom prst="rect">
            <a:avLst/>
          </a:prstGeom>
          <a:noFill/>
          <a:ln>
            <a:noFill/>
          </a:ln>
        </p:spPr>
        <p:txBody>
          <a:bodyPr spcFirstLastPara="1" wrap="square" lIns="91425" tIns="91425" rIns="91425" bIns="91425" anchor="t">
            <a:spAutoFit/>
          </a:bodyPr>
          <a:lstStyle/>
          <a:p>
            <a:pPr marL="0" indent="0" algn="l" rtl="0">
              <a:lnSpc>
                <a:spcPct val="115000"/>
              </a:lnSpc>
              <a:spcBef>
                <a:spcPts val="0"/>
              </a:spcBef>
              <a:spcAft>
                <a:spcPts val="1200"/>
              </a:spcAft>
              <a:buNone/>
            </a:pPr>
            <a:endParaRPr sz="1000"/>
          </a:p>
        </p:txBody>
      </p:sp>
      <p:sp>
        <p:nvSpPr>
          <p:cNvPr id="104" name="Google Shape;104;p19"/>
          <p:cNvSpPr txBox="1"/>
          <p:nvPr/>
        </p:nvSpPr>
        <p:spPr>
          <a:xfrm>
            <a:off x="434775" y="1085525"/>
            <a:ext cx="8320500" cy="1099029"/>
          </a:xfrm>
          <a:prstGeom prst="rect">
            <a:avLst/>
          </a:prstGeom>
          <a:noFill/>
          <a:ln>
            <a:noFill/>
          </a:ln>
        </p:spPr>
        <p:txBody>
          <a:bodyPr spcFirstLastPara="1" wrap="square" lIns="91425" tIns="91425" rIns="91425" bIns="91425" anchor="t">
            <a:spAutoFit/>
          </a:bodyPr>
          <a:lstStyle/>
          <a:p>
            <a:pPr marL="133350" indent="0" algn="l" rtl="0">
              <a:lnSpc>
                <a:spcPct val="150000"/>
              </a:lnSpc>
              <a:spcBef>
                <a:spcPts val="0"/>
              </a:spcBef>
              <a:spcAft>
                <a:spcPts val="0"/>
              </a:spcAft>
              <a:buFont typeface="Montserrat" pitchFamily="18" charset="0"/>
              <a:buNone/>
            </a:pPr>
            <a:endParaRPr sz="1500">
              <a:solidFill>
                <a:srgbClr val="0D0D0D"/>
              </a:solidFill>
              <a:highlight>
                <a:srgbClr val="FFFFFF"/>
              </a:highlight>
              <a:latin typeface="Montserrat" pitchFamily="18" charset="0"/>
              <a:ea typeface="Montserrat" pitchFamily="18" charset="0"/>
              <a:cs typeface="Montserrat" pitchFamily="18" charset="0"/>
              <a:sym typeface="Montserrat" pitchFamily="18" charset="0"/>
            </a:endParaRPr>
          </a:p>
          <a:p>
            <a:pPr marL="0" indent="0" algn="l" rtl="0">
              <a:lnSpc>
                <a:spcPct val="115000"/>
              </a:lnSpc>
              <a:spcBef>
                <a:spcPts val="0"/>
              </a:spcBef>
              <a:spcAft>
                <a:spcPts val="0"/>
              </a:spcAft>
              <a:buNone/>
            </a:pPr>
            <a:endParaRPr sz="1200" i="1">
              <a:solidFill>
                <a:schemeClr val="dk1"/>
              </a:solidFill>
              <a:latin typeface="Montserrat" pitchFamily="18" charset="0"/>
              <a:ea typeface="Montserrat" pitchFamily="18" charset="0"/>
              <a:cs typeface="Montserrat" pitchFamily="18" charset="0"/>
              <a:sym typeface="Montserrat" pitchFamily="18" charset="0"/>
            </a:endParaRPr>
          </a:p>
          <a:p>
            <a:pPr marL="0" indent="0" algn="l" rtl="0">
              <a:spcBef>
                <a:spcPts val="1200"/>
              </a:spcBef>
              <a:spcAft>
                <a:spcPts val="0"/>
              </a:spcAft>
              <a:buNone/>
            </a:pPr>
          </a:p>
        </p:txBody>
      </p:sp>
      <p:sp>
        <p:nvSpPr>
          <p:cNvPr id="105" name="Google Shape;105;p19"/>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oAutofit/>
          </a:bodyPr>
          <a:lstStyle/>
          <a:p>
            <a:pPr marL="0" indent="0" algn="ctr" rtl="0">
              <a:spcBef>
                <a:spcPts val="0"/>
              </a:spcBef>
              <a:spcAft>
                <a:spcPts val="0"/>
              </a:spcAft>
              <a:buNone/>
            </a:pPr>
          </a:p>
        </p:txBody>
      </p:sp>
      <p:pic>
        <p:nvPicPr>
          <p:cNvPr id="106" name="Google Shape;106;p19"/>
          <p:cNvPicPr preferRelativeResize="0"/>
          <p:nvPr/>
        </p:nvPicPr>
        <p:blipFill>
          <a:blip r:embed="rId1">
            <a:alphaModFix/>
          </a:blip>
          <a:srcRect/>
          <a:stretch>
            <a:fillRect/>
          </a:stretch>
        </p:blipFill>
        <p:spPr>
          <a:xfrm>
            <a:off x="8469575" y="-4"/>
            <a:ext cx="674425" cy="340550"/>
          </a:xfrm>
          <a:prstGeom prst="rect">
            <a:avLst/>
          </a:prstGeom>
          <a:noFill/>
          <a:ln>
            <a:noFill/>
          </a:ln>
        </p:spPr>
      </p:pic>
      <p:sp>
        <p:nvSpPr>
          <p:cNvPr id="112" name="BoîteDeDialogue 111"/>
          <p:cNvSpPr txBox="1"/>
          <p:nvPr/>
        </p:nvSpPr>
        <p:spPr>
          <a:xfrm>
            <a:off x="311700" y="959270"/>
            <a:ext cx="3605753" cy="1460048"/>
          </a:xfrm>
          <a:prstGeom prst="rect">
            <a:avLst/>
          </a:prstGeom>
          <a:noFill/>
        </p:spPr>
        <p:txBody>
          <a:bodyPr wrap="square" rtlCol="0">
            <a:spAutoFit/>
          </a:bodyPr>
          <a:lstStyle/>
          <a:p>
            <a:r>
              <a:rPr lang="en-US" sz="1500"/>
              <a:t>Afin d'échanger et de collaborer avec l'ensemble de l'équipe dans les meilleures conditions, nous utiliserons Notion.</a:t>
            </a:r>
            <a:br>
              <a:rPr lang="en-US" sz="1500"/>
            </a:br>
            <a:br>
              <a:rPr lang="en-US" sz="1500"/>
            </a:br>
          </a:p>
        </p:txBody>
      </p:sp>
      <p:pic>
        <p:nvPicPr>
          <p:cNvPr id="122" name="Image 121"/>
          <p:cNvPicPr>
            <a:picLocks noChangeAspect="1"/>
          </p:cNvPicPr>
          <p:nvPr/>
        </p:nvPicPr>
        <p:blipFill>
          <a:blip r:embed="rId2"/>
          <a:srcRect/>
          <a:stretch>
            <a:fillRect/>
          </a:stretch>
        </p:blipFill>
        <p:spPr>
          <a:xfrm>
            <a:off x="2455800" y="2571750"/>
            <a:ext cx="6479496" cy="2287029"/>
          </a:xfrm>
          <a:prstGeom prst="rect">
            <a:avLst/>
          </a:prstGeom>
        </p:spPr>
      </p:pic>
      <p:pic>
        <p:nvPicPr>
          <p:cNvPr id="123" name="Image 122"/>
          <p:cNvPicPr>
            <a:picLocks noChangeAspect="1"/>
          </p:cNvPicPr>
          <p:nvPr/>
        </p:nvPicPr>
        <p:blipFill>
          <a:blip r:embed="rId3"/>
          <a:srcRect/>
          <a:stretch>
            <a:fillRect/>
          </a:stretch>
        </p:blipFill>
        <p:spPr>
          <a:xfrm>
            <a:off x="3859817" y="239700"/>
            <a:ext cx="4609758" cy="2636818"/>
          </a:xfrm>
          <a:prstGeom prst="rect">
            <a:avLst/>
          </a:prstGeom>
        </p:spPr>
      </p:pic>
      <p:sp>
        <p:nvSpPr>
          <p:cNvPr id="124" name="BoîteDeDialogue 123"/>
          <p:cNvSpPr txBox="1"/>
          <p:nvPr/>
        </p:nvSpPr>
        <p:spPr>
          <a:xfrm>
            <a:off x="311700" y="2870941"/>
            <a:ext cx="2032000" cy="1688648"/>
          </a:xfrm>
          <a:prstGeom prst="rect">
            <a:avLst/>
          </a:prstGeom>
          <a:noFill/>
        </p:spPr>
        <p:txBody>
          <a:bodyPr wrap="square" rtlCol="0">
            <a:spAutoFit/>
          </a:bodyPr>
          <a:lstStyle/>
          <a:p>
            <a:r>
              <a:rPr lang="en-US" sz="1500"/>
              <a:t>Notion est une plateforme de gestion de projets permettant l'organisation le partage et la collaboration au sein de l'équipe.</a:t>
            </a:r>
          </a:p>
        </p:txBody>
      </p:sp>
      <p:sp>
        <p:nvSpPr>
          <p:cNvPr id="125" name="BoîteDeDialogue 124"/>
          <p:cNvSpPr txBox="1"/>
          <p:nvPr/>
        </p:nvSpPr>
        <p:spPr>
          <a:xfrm>
            <a:off x="599802" y="4858779"/>
            <a:ext cx="8623596" cy="484887"/>
          </a:xfrm>
          <a:prstGeom prst="rect">
            <a:avLst/>
          </a:prstGeom>
          <a:noFill/>
        </p:spPr>
        <p:txBody>
          <a:bodyPr wrap="square" rtlCol="0">
            <a:spAutoFit/>
          </a:bodyPr>
          <a:lstStyle/>
          <a:p>
            <a:r>
              <a:rPr lang="en-US" sz="1200"/>
              <a:t>https://www.notion.so/107db002f7b247b48b57f2ce828b4d5d?v=3280d11cd5524839a8df0a50a7bef41f&amp;pvs=4</a:t>
            </a:r>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Google Shape;111;p20"/>
          <p:cNvSpPr>
            <a:spLocks noGrp="1" noEditPoints="1"/>
          </p:cNvSpPr>
          <p:nvPr>
            <p:ph type="title"/>
          </p:nvPr>
        </p:nvSpPr>
        <p:spPr>
          <a:xfrm>
            <a:off x="311700" y="239700"/>
            <a:ext cx="8520600" cy="572700"/>
          </a:xfrm>
          <a:prstGeom prst="rect">
            <a:avLst/>
          </a:prstGeom>
        </p:spPr>
        <p:txBody>
          <a:bodyPr spcFirstLastPara="1" wrap="square" lIns="91425" tIns="91425" rIns="91425" bIns="91425" anchor="t">
            <a:normAutofit/>
          </a:bodyPr>
          <a:lstStyle/>
          <a:p>
            <a:pPr marL="0" indent="0" algn="l" rtl="0">
              <a:lnSpc>
                <a:spcPct val="115000"/>
              </a:lnSpc>
              <a:spcBef>
                <a:spcPts val="0"/>
              </a:spcBef>
              <a:spcAft>
                <a:spcPts val="1200"/>
              </a:spcAft>
              <a:buNone/>
            </a:pPr>
            <a:r>
              <a:rPr lang="en-US" sz="2000">
                <a:solidFill>
                  <a:schemeClr val="dk2"/>
                </a:solidFill>
                <a:latin typeface="Arial"/>
                <a:ea typeface="Arial"/>
                <a:cs typeface="Arial"/>
                <a:sym typeface="Montserrat" pitchFamily="18" charset="0"/>
              </a:rPr>
              <a:t>Outils de veille technologique :</a:t>
            </a:r>
            <a:endParaRPr sz="2000">
              <a:solidFill>
                <a:schemeClr val="dk2"/>
              </a:solidFill>
              <a:latin typeface="Arial"/>
              <a:ea typeface="Arial"/>
              <a:cs typeface="Arial"/>
              <a:sym typeface="Montserrat" pitchFamily="18" charset="0"/>
            </a:endParaRPr>
          </a:p>
        </p:txBody>
      </p:sp>
      <p:sp>
        <p:nvSpPr>
          <p:cNvPr id="112" name="Google Shape;112;p20"/>
          <p:cNvSpPr>
            <a:spLocks noGrp="1" noEditPoints="1"/>
          </p:cNvSpPr>
          <p:nvPr>
            <p:ph type="body" idx="1"/>
          </p:nvPr>
        </p:nvSpPr>
        <p:spPr>
          <a:xfrm>
            <a:off x="316353" y="1018391"/>
            <a:ext cx="8520600" cy="3416400"/>
          </a:xfrm>
          <a:prstGeom prst="rect">
            <a:avLst/>
          </a:prstGeom>
        </p:spPr>
        <p:txBody>
          <a:bodyPr spcFirstLastPara="1" wrap="square" lIns="91425" tIns="91425" rIns="91425" bIns="91425" anchor="t">
            <a:normAutofit/>
          </a:bodyPr>
          <a:lstStyle/>
          <a:p>
            <a:pPr marL="0" indent="0" algn="l" rtl="0">
              <a:spcBef>
                <a:spcPts val="0"/>
              </a:spcBef>
              <a:spcAft>
                <a:spcPts val="0"/>
              </a:spcAft>
              <a:buNone/>
            </a:pPr>
            <a:endParaRPr>
              <a:latin typeface="Montserrat" pitchFamily="18" charset="0"/>
              <a:ea typeface="Montserrat" pitchFamily="18" charset="0"/>
              <a:cs typeface="Montserrat" pitchFamily="18" charset="0"/>
              <a:sym typeface="Montserrat" pitchFamily="18" charset="0"/>
            </a:endParaRPr>
          </a:p>
          <a:p>
            <a:pPr marL="0" indent="0" algn="l" rtl="0">
              <a:spcBef>
                <a:spcPts val="1200"/>
              </a:spcBef>
              <a:spcAft>
                <a:spcPts val="0"/>
              </a:spcAft>
              <a:buNone/>
            </a:pPr>
            <a:endParaRPr>
              <a:latin typeface="Montserrat" pitchFamily="18" charset="0"/>
              <a:ea typeface="Montserrat" pitchFamily="18" charset="0"/>
              <a:cs typeface="Montserrat" pitchFamily="18" charset="0"/>
              <a:sym typeface="Montserrat" pitchFamily="18" charset="0"/>
            </a:endParaRPr>
          </a:p>
          <a:p>
            <a:pPr marL="457200" indent="0" algn="l" rtl="0">
              <a:spcBef>
                <a:spcPts val="1200"/>
              </a:spcBef>
              <a:spcAft>
                <a:spcPts val="1200"/>
              </a:spcAft>
              <a:buNone/>
            </a:pPr>
            <a:endParaRPr>
              <a:latin typeface="Montserrat" pitchFamily="18" charset="0"/>
              <a:ea typeface="Montserrat" pitchFamily="18" charset="0"/>
              <a:cs typeface="Montserrat" pitchFamily="18" charset="0"/>
              <a:sym typeface="Montserrat" pitchFamily="18" charset="0"/>
            </a:endParaRPr>
          </a:p>
        </p:txBody>
      </p:sp>
      <p:sp>
        <p:nvSpPr>
          <p:cNvPr id="113" name="Google Shape;113;p20"/>
          <p:cNvSpPr txBox="1"/>
          <p:nvPr/>
        </p:nvSpPr>
        <p:spPr>
          <a:xfrm>
            <a:off x="0" y="0"/>
            <a:ext cx="4911600" cy="356914"/>
          </a:xfrm>
          <a:prstGeom prst="rect">
            <a:avLst/>
          </a:prstGeom>
          <a:noFill/>
          <a:ln>
            <a:noFill/>
          </a:ln>
        </p:spPr>
        <p:txBody>
          <a:bodyPr spcFirstLastPara="1" wrap="square" lIns="91425" tIns="91425" rIns="91425" bIns="91425" anchor="t">
            <a:spAutoFit/>
          </a:bodyPr>
          <a:lstStyle/>
          <a:p>
            <a:pPr marL="0" indent="0" algn="l" rtl="0">
              <a:lnSpc>
                <a:spcPct val="115000"/>
              </a:lnSpc>
              <a:spcBef>
                <a:spcPts val="0"/>
              </a:spcBef>
              <a:spcAft>
                <a:spcPts val="1200"/>
              </a:spcAft>
              <a:buNone/>
            </a:pPr>
            <a:endParaRPr sz="1000"/>
          </a:p>
        </p:txBody>
      </p:sp>
      <p:sp>
        <p:nvSpPr>
          <p:cNvPr id="115" name="Google Shape;115;p20"/>
          <p:cNvSpPr/>
          <p:nvPr/>
        </p:nvSpPr>
        <p:spPr>
          <a:xfrm>
            <a:off x="-96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oAutofit/>
          </a:bodyPr>
          <a:lstStyle/>
          <a:p>
            <a:pPr marL="0" indent="0" algn="ctr" rtl="0">
              <a:spcBef>
                <a:spcPts val="0"/>
              </a:spcBef>
              <a:spcAft>
                <a:spcPts val="0"/>
              </a:spcAft>
              <a:buNone/>
            </a:pPr>
          </a:p>
        </p:txBody>
      </p:sp>
      <p:pic>
        <p:nvPicPr>
          <p:cNvPr id="116" name="Google Shape;116;p20"/>
          <p:cNvPicPr preferRelativeResize="0"/>
          <p:nvPr/>
        </p:nvPicPr>
        <p:blipFill>
          <a:blip r:embed="rId1">
            <a:alphaModFix/>
          </a:blip>
          <a:srcRect/>
          <a:stretch>
            <a:fillRect/>
          </a:stretch>
        </p:blipFill>
        <p:spPr>
          <a:xfrm>
            <a:off x="8469575" y="-4"/>
            <a:ext cx="674425" cy="340550"/>
          </a:xfrm>
          <a:prstGeom prst="rect">
            <a:avLst/>
          </a:prstGeom>
          <a:noFill/>
          <a:ln>
            <a:noFill/>
          </a:ln>
        </p:spPr>
      </p:pic>
      <p:pic>
        <p:nvPicPr>
          <p:cNvPr id="117" name="Image 116"/>
          <p:cNvPicPr>
            <a:picLocks noChangeAspect="1"/>
          </p:cNvPicPr>
          <p:nvPr/>
        </p:nvPicPr>
        <p:blipFill>
          <a:blip r:embed="rId2"/>
          <a:srcRect/>
          <a:stretch>
            <a:fillRect/>
          </a:stretch>
        </p:blipFill>
        <p:spPr>
          <a:xfrm>
            <a:off x="316353" y="678316"/>
            <a:ext cx="8495088" cy="1290288"/>
          </a:xfrm>
          <a:prstGeom prst="rect">
            <a:avLst/>
          </a:prstGeom>
        </p:spPr>
      </p:pic>
      <p:sp>
        <p:nvSpPr>
          <p:cNvPr id="122" name="BoîteDeDialogue 121"/>
          <p:cNvSpPr txBox="1"/>
          <p:nvPr/>
        </p:nvSpPr>
        <p:spPr>
          <a:xfrm>
            <a:off x="311700" y="3690937"/>
            <a:ext cx="8495087" cy="774248"/>
          </a:xfrm>
          <a:prstGeom prst="rect">
            <a:avLst/>
          </a:prstGeom>
          <a:noFill/>
        </p:spPr>
        <p:txBody>
          <a:bodyPr wrap="square" rtlCol="0">
            <a:spAutoFit/>
          </a:bodyPr>
          <a:lstStyle/>
          <a:p>
            <a:r>
              <a:rPr lang="en-US" sz="1500"/>
              <a:t>Afin de renforcer la collaboration mais aussi de rester informe de l'évolution des technologies un outil de veille est mis en place grace à WAKELET qui est une plateforme de curation permettant le partage de ressources. Les principales ressources proviennent de googler, Youtube, twitter etc etc </a:t>
            </a:r>
          </a:p>
        </p:txBody>
      </p:sp>
      <p:pic>
        <p:nvPicPr>
          <p:cNvPr id="123" name="Image 122"/>
          <p:cNvPicPr>
            <a:picLocks noChangeAspect="1"/>
          </p:cNvPicPr>
          <p:nvPr/>
        </p:nvPicPr>
        <p:blipFill>
          <a:blip r:embed="rId3"/>
          <a:srcRect/>
          <a:stretch>
            <a:fillRect/>
          </a:stretch>
        </p:blipFill>
        <p:spPr>
          <a:xfrm>
            <a:off x="1832088" y="678316"/>
            <a:ext cx="1256732" cy="3012621"/>
          </a:xfrm>
          <a:prstGeom prst="rect">
            <a:avLst/>
          </a:prstGeom>
        </p:spPr>
      </p:pic>
      <p:pic>
        <p:nvPicPr>
          <p:cNvPr id="124" name="Image 123"/>
          <p:cNvPicPr>
            <a:picLocks noChangeAspect="1"/>
          </p:cNvPicPr>
          <p:nvPr/>
        </p:nvPicPr>
        <p:blipFill>
          <a:blip r:embed="rId4"/>
          <a:srcRect/>
          <a:stretch>
            <a:fillRect/>
          </a:stretch>
        </p:blipFill>
        <p:spPr>
          <a:xfrm>
            <a:off x="6067839" y="678316"/>
            <a:ext cx="1194234" cy="3012621"/>
          </a:xfrm>
          <a:prstGeom prst="rect">
            <a:avLst/>
          </a:prstGeom>
        </p:spPr>
      </p:pic>
      <p:pic>
        <p:nvPicPr>
          <p:cNvPr id="125" name="Image 124"/>
          <p:cNvPicPr>
            <a:picLocks noChangeAspect="1"/>
          </p:cNvPicPr>
          <p:nvPr/>
        </p:nvPicPr>
        <p:blipFill>
          <a:blip r:embed="rId5"/>
          <a:srcRect/>
          <a:stretch>
            <a:fillRect/>
          </a:stretch>
        </p:blipFill>
        <p:spPr>
          <a:xfrm>
            <a:off x="925726" y="1968604"/>
            <a:ext cx="906362" cy="1722333"/>
          </a:xfrm>
          <a:prstGeom prst="rect">
            <a:avLst/>
          </a:prstGeom>
        </p:spPr>
      </p:pic>
      <p:pic>
        <p:nvPicPr>
          <p:cNvPr id="126" name="Image 125"/>
          <p:cNvPicPr>
            <a:picLocks noChangeAspect="1"/>
          </p:cNvPicPr>
          <p:nvPr/>
        </p:nvPicPr>
        <p:blipFill>
          <a:blip r:embed="rId6"/>
          <a:srcRect/>
          <a:stretch>
            <a:fillRect/>
          </a:stretch>
        </p:blipFill>
        <p:spPr>
          <a:xfrm>
            <a:off x="3088820" y="1968604"/>
            <a:ext cx="888636" cy="1722333"/>
          </a:xfrm>
          <a:prstGeom prst="rect">
            <a:avLst/>
          </a:prstGeom>
        </p:spPr>
      </p:pic>
      <p:pic>
        <p:nvPicPr>
          <p:cNvPr id="127" name="Image 126"/>
          <p:cNvPicPr>
            <a:picLocks noChangeAspect="1"/>
          </p:cNvPicPr>
          <p:nvPr/>
        </p:nvPicPr>
        <p:blipFill>
          <a:blip r:embed="rId7"/>
          <a:srcRect/>
          <a:stretch>
            <a:fillRect/>
          </a:stretch>
        </p:blipFill>
        <p:spPr>
          <a:xfrm>
            <a:off x="4576653" y="1968604"/>
            <a:ext cx="1491187" cy="1722333"/>
          </a:xfrm>
          <a:prstGeom prst="rect">
            <a:avLst/>
          </a:prstGeom>
        </p:spPr>
      </p:pic>
      <p:pic>
        <p:nvPicPr>
          <p:cNvPr id="128" name="Image 127"/>
          <p:cNvPicPr>
            <a:picLocks noChangeAspect="1"/>
          </p:cNvPicPr>
          <p:nvPr/>
        </p:nvPicPr>
        <p:blipFill>
          <a:blip r:embed="rId8"/>
          <a:srcRect/>
          <a:stretch>
            <a:fillRect/>
          </a:stretch>
        </p:blipFill>
        <p:spPr>
          <a:xfrm flipH="1">
            <a:off x="7262073" y="1968604"/>
            <a:ext cx="1480360" cy="1722333"/>
          </a:xfrm>
          <a:prstGeom prst="rect">
            <a:avLst/>
          </a:prstGeom>
        </p:spPr>
      </p:pic>
      <p:sp>
        <p:nvSpPr>
          <p:cNvPr id="129" name="BoîteDeDialogue 128"/>
          <p:cNvSpPr txBox="1"/>
          <p:nvPr/>
        </p:nvSpPr>
        <p:spPr>
          <a:xfrm>
            <a:off x="671660" y="4560217"/>
            <a:ext cx="7877273" cy="317048"/>
          </a:xfrm>
          <a:prstGeom prst="rect">
            <a:avLst/>
          </a:prstGeom>
          <a:noFill/>
        </p:spPr>
        <p:txBody>
          <a:bodyPr wrap="square" rtlCol="0">
            <a:spAutoFit/>
          </a:bodyPr>
          <a:lstStyle/>
          <a:p>
            <a:r>
              <a:rPr lang="en-US" sz="1500"/>
              <a:t>Wakelet : https://wakelet.com/wake/T-jRNu5XQny6kX0IzfEOf</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Google Shape;84;p17"/>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rmAutofit/>
          </a:bodyPr>
          <a:lstStyle/>
          <a:p>
            <a:pPr marL="0" indent="0" algn="l" rtl="0">
              <a:lnSpc>
                <a:spcPct val="115000"/>
              </a:lnSpc>
              <a:spcBef>
                <a:spcPts val="0"/>
              </a:spcBef>
              <a:spcAft>
                <a:spcPts val="1200"/>
              </a:spcAft>
              <a:buNone/>
            </a:pPr>
            <a:r>
              <a:rPr lang="en-US" sz="2000">
                <a:latin typeface="Arial"/>
                <a:ea typeface="Arial"/>
                <a:cs typeface="Arial"/>
                <a:sym typeface="Montserrat" pitchFamily="18" charset="0"/>
              </a:rPr>
              <a:t>API Instagram</a:t>
            </a:r>
            <a:r>
              <a:rPr lang="fr" sz="2000">
                <a:latin typeface="Arial"/>
                <a:ea typeface="Arial"/>
                <a:cs typeface="Arial"/>
                <a:sym typeface="Montserrat" pitchFamily="18" charset="0"/>
              </a:rPr>
              <a:t> </a:t>
            </a:r>
            <a:r>
              <a:rPr lang="en-US" sz="2000">
                <a:latin typeface="Arial"/>
                <a:ea typeface="Arial"/>
                <a:cs typeface="Arial"/>
                <a:sym typeface="Montserrat" pitchFamily="18" charset="0"/>
              </a:rPr>
              <a:t>:</a:t>
            </a:r>
            <a:endParaRPr sz="3000">
              <a:latin typeface="Arial"/>
              <a:ea typeface="Arial"/>
              <a:cs typeface="Arial"/>
              <a:sym typeface="Montserrat" pitchFamily="18" charset="0"/>
            </a:endParaRPr>
          </a:p>
        </p:txBody>
      </p:sp>
      <p:sp>
        <p:nvSpPr>
          <p:cNvPr id="86" name="Google Shape;86;p17"/>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oAutofit/>
          </a:bodyPr>
          <a:lstStyle/>
          <a:p>
            <a:pPr marL="0" indent="0" algn="ctr" rtl="0">
              <a:spcBef>
                <a:spcPts val="0"/>
              </a:spcBef>
              <a:spcAft>
                <a:spcPts val="0"/>
              </a:spcAft>
              <a:buNone/>
            </a:pPr>
          </a:p>
        </p:txBody>
      </p:sp>
      <p:pic>
        <p:nvPicPr>
          <p:cNvPr id="87" name="Google Shape;87;p17"/>
          <p:cNvPicPr preferRelativeResize="0"/>
          <p:nvPr/>
        </p:nvPicPr>
        <p:blipFill>
          <a:blip r:embed="rId1">
            <a:alphaModFix/>
          </a:blip>
          <a:srcRect/>
          <a:stretch>
            <a:fillRect/>
          </a:stretch>
        </p:blipFill>
        <p:spPr>
          <a:xfrm>
            <a:off x="8469575" y="-4"/>
            <a:ext cx="674425" cy="340550"/>
          </a:xfrm>
          <a:prstGeom prst="rect">
            <a:avLst/>
          </a:prstGeom>
          <a:noFill/>
          <a:ln>
            <a:noFill/>
          </a:ln>
        </p:spPr>
      </p:pic>
      <p:sp>
        <p:nvSpPr>
          <p:cNvPr id="95" name="BoîteDeDialogue 94"/>
          <p:cNvSpPr txBox="1"/>
          <p:nvPr/>
        </p:nvSpPr>
        <p:spPr>
          <a:xfrm>
            <a:off x="348627" y="946275"/>
            <a:ext cx="8458161" cy="1460048"/>
          </a:xfrm>
          <a:prstGeom prst="rect">
            <a:avLst/>
          </a:prstGeom>
          <a:noFill/>
        </p:spPr>
        <p:txBody>
          <a:bodyPr wrap="square" rtlCol="0">
            <a:spAutoFit/>
          </a:bodyPr>
          <a:lstStyle/>
          <a:p>
            <a:r>
              <a:rPr lang="en-US" sz="1500"/>
              <a:t>Afin de maximiser l'attrait de menu-maker nous utiliserons l'API Graph d'Instagram qui permettra pour les comptes business et Creator :</a:t>
            </a:r>
          </a:p>
          <a:p>
            <a:r>
              <a:rPr lang="en-US" sz="1500"/>
              <a:t>- de publier et de récupérer du contenu </a:t>
            </a:r>
          </a:p>
          <a:p>
            <a:r>
              <a:rPr lang="en-US" sz="1500"/>
              <a:t>- de Modérer les commentaires "Réponse/suppression"? </a:t>
            </a:r>
          </a:p>
          <a:p>
            <a:r>
              <a:rPr lang="en-US" sz="1500"/>
              <a:t>- d'être identifié mentionné avec les #</a:t>
            </a:r>
          </a:p>
          <a:p>
            <a:r>
              <a:rPr lang="en-US" sz="1500"/>
              <a:t>- Obtenir des informations sur les concurrents sous forme de métadonnées.</a:t>
            </a:r>
          </a:p>
        </p:txBody>
      </p:sp>
      <p:pic>
        <p:nvPicPr>
          <p:cNvPr id="97" name="Image 96"/>
          <p:cNvPicPr>
            <a:picLocks noChangeAspect="1"/>
          </p:cNvPicPr>
          <p:nvPr/>
        </p:nvPicPr>
        <p:blipFill>
          <a:blip r:embed="rId2"/>
          <a:srcRect/>
          <a:stretch>
            <a:fillRect/>
          </a:stretch>
        </p:blipFill>
        <p:spPr>
          <a:xfrm>
            <a:off x="412194" y="2406323"/>
            <a:ext cx="2809962" cy="2551244"/>
          </a:xfrm>
          <a:prstGeom prst="rect">
            <a:avLst/>
          </a:prstGeom>
        </p:spPr>
      </p:pic>
      <p:pic>
        <p:nvPicPr>
          <p:cNvPr id="98" name="Image 97"/>
          <p:cNvPicPr>
            <a:picLocks noChangeAspect="1"/>
          </p:cNvPicPr>
          <p:nvPr/>
        </p:nvPicPr>
        <p:blipFill>
          <a:blip r:embed="rId3"/>
          <a:srcRect/>
          <a:stretch>
            <a:fillRect/>
          </a:stretch>
        </p:blipFill>
        <p:spPr>
          <a:xfrm>
            <a:off x="3364502" y="2876603"/>
            <a:ext cx="4930105" cy="151944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Google Shape;84;p17"/>
          <p:cNvSpPr>
            <a:spLocks noGrp="1" noEditPoints="1"/>
          </p:cNvSpPr>
          <p:nvPr>
            <p:ph type="title"/>
          </p:nvPr>
        </p:nvSpPr>
        <p:spPr>
          <a:xfrm>
            <a:off x="229098" y="445025"/>
            <a:ext cx="8603202" cy="572700"/>
          </a:xfrm>
          <a:prstGeom prst="rect">
            <a:avLst/>
          </a:prstGeom>
        </p:spPr>
        <p:txBody>
          <a:bodyPr spcFirstLastPara="1" wrap="square" lIns="91425" tIns="91425" rIns="91425" bIns="91425" anchor="t">
            <a:normAutofit/>
          </a:bodyPr>
          <a:lstStyle/>
          <a:p>
            <a:pPr marL="0" indent="0" algn="l" rtl="0">
              <a:lnSpc>
                <a:spcPct val="115000"/>
              </a:lnSpc>
              <a:spcBef>
                <a:spcPts val="0"/>
              </a:spcBef>
              <a:spcAft>
                <a:spcPts val="1200"/>
              </a:spcAft>
              <a:buNone/>
            </a:pPr>
            <a:r>
              <a:rPr lang="en-US" sz="2000">
                <a:latin typeface="Arial"/>
                <a:ea typeface="Arial"/>
                <a:cs typeface="Arial"/>
                <a:sym typeface="Montserrat" pitchFamily="18" charset="0"/>
              </a:rPr>
              <a:t>API Deliveroo :</a:t>
            </a:r>
            <a:r>
              <a:rPr lang="fr" sz="2000">
                <a:latin typeface="Montserrat" pitchFamily="18" charset="0"/>
                <a:ea typeface="Montserrat" pitchFamily="18" charset="0"/>
                <a:cs typeface="Montserrat" pitchFamily="18" charset="0"/>
                <a:sym typeface="Montserrat" pitchFamily="18" charset="0"/>
              </a:rPr>
              <a:t> </a:t>
            </a:r>
            <a:endParaRPr sz="3000">
              <a:latin typeface="Montserrat" pitchFamily="18" charset="0"/>
              <a:ea typeface="Montserrat" pitchFamily="18" charset="0"/>
              <a:cs typeface="Montserrat" pitchFamily="18" charset="0"/>
              <a:sym typeface="Montserrat" pitchFamily="18" charset="0"/>
            </a:endParaRPr>
          </a:p>
        </p:txBody>
      </p:sp>
      <p:sp>
        <p:nvSpPr>
          <p:cNvPr id="86" name="Google Shape;86;p17"/>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oAutofit/>
          </a:bodyPr>
          <a:lstStyle/>
          <a:p>
            <a:pPr marL="0" indent="0" algn="ctr" rtl="0">
              <a:spcBef>
                <a:spcPts val="0"/>
              </a:spcBef>
              <a:spcAft>
                <a:spcPts val="0"/>
              </a:spcAft>
              <a:buNone/>
            </a:pPr>
          </a:p>
        </p:txBody>
      </p:sp>
      <p:pic>
        <p:nvPicPr>
          <p:cNvPr id="87" name="Google Shape;87;p17"/>
          <p:cNvPicPr preferRelativeResize="0"/>
          <p:nvPr/>
        </p:nvPicPr>
        <p:blipFill>
          <a:blip r:embed="rId1">
            <a:alphaModFix/>
          </a:blip>
          <a:srcRect/>
          <a:stretch>
            <a:fillRect/>
          </a:stretch>
        </p:blipFill>
        <p:spPr>
          <a:xfrm>
            <a:off x="8469575" y="-4"/>
            <a:ext cx="674425" cy="340550"/>
          </a:xfrm>
          <a:prstGeom prst="rect">
            <a:avLst/>
          </a:prstGeom>
          <a:noFill/>
          <a:ln>
            <a:noFill/>
          </a:ln>
        </p:spPr>
      </p:pic>
      <p:sp>
        <p:nvSpPr>
          <p:cNvPr id="95" name="BoîteDeDialogue 94"/>
          <p:cNvSpPr txBox="1"/>
          <p:nvPr/>
        </p:nvSpPr>
        <p:spPr>
          <a:xfrm>
            <a:off x="229098" y="966196"/>
            <a:ext cx="8685803" cy="2054607"/>
          </a:xfrm>
          <a:prstGeom prst="rect">
            <a:avLst/>
          </a:prstGeom>
          <a:noFill/>
        </p:spPr>
        <p:txBody>
          <a:bodyPr wrap="square" rtlCol="0">
            <a:spAutoFit/>
          </a:bodyPr>
          <a:lstStyle/>
          <a:p>
            <a:r>
              <a:rPr lang="en-US" sz="1500"/>
              <a:t>Afin de maximiser l'attrait de menu-maker nous utiliserons les API Partner Platform suite, Menu API, Ordre API et Site API qui permettent de gérer l'Intégralité des </a:t>
            </a:r>
            <a:r>
              <a:rPr lang="fr-BE" sz="1500"/>
              <a:t>fonctionnalité</a:t>
            </a:r>
            <a:r>
              <a:rPr lang="en-US" sz="1500"/>
              <a:t> propose par les services de Delivero et qui nous permettrons de :</a:t>
            </a:r>
            <a:endParaRPr lang="fr-BE" sz="1500"/>
          </a:p>
          <a:p>
            <a:endParaRPr lang="en-US"/>
          </a:p>
          <a:p>
            <a:r>
              <a:rPr lang="en-US"/>
              <a:t>- Upload et mettre a jour les Menu</a:t>
            </a:r>
          </a:p>
          <a:p>
            <a:r>
              <a:rPr lang="en-US"/>
              <a:t>- Gérer les commandes</a:t>
            </a:r>
          </a:p>
          <a:p>
            <a:r>
              <a:rPr lang="en-US"/>
              <a:t>- Renseigner les informations du site menu-maker</a:t>
            </a:r>
            <a:br>
              <a:rPr lang="en-US"/>
            </a:br>
            <a:br>
              <a:rPr lang="en-US"/>
            </a:br>
          </a:p>
        </p:txBody>
      </p:sp>
      <p:pic>
        <p:nvPicPr>
          <p:cNvPr id="96" name="Image 95"/>
          <p:cNvPicPr>
            <a:picLocks noChangeAspect="1"/>
          </p:cNvPicPr>
          <p:nvPr/>
        </p:nvPicPr>
        <p:blipFill>
          <a:blip r:embed="rId2"/>
          <a:srcRect/>
          <a:stretch>
            <a:fillRect/>
          </a:stretch>
        </p:blipFill>
        <p:spPr>
          <a:xfrm>
            <a:off x="509352" y="2659341"/>
            <a:ext cx="2307852" cy="2145679"/>
          </a:xfrm>
          <a:prstGeom prst="rect">
            <a:avLst/>
          </a:prstGeom>
        </p:spPr>
      </p:pic>
      <p:pic>
        <p:nvPicPr>
          <p:cNvPr id="97" name="Image 96"/>
          <p:cNvPicPr>
            <a:picLocks noChangeAspect="1"/>
          </p:cNvPicPr>
          <p:nvPr/>
        </p:nvPicPr>
        <p:blipFill>
          <a:blip r:embed="rId3"/>
          <a:srcRect/>
          <a:stretch>
            <a:fillRect/>
          </a:stretch>
        </p:blipFill>
        <p:spPr>
          <a:xfrm>
            <a:off x="3075617" y="3230646"/>
            <a:ext cx="4405634" cy="100306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Google Shape;84;p17"/>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rmAutofit/>
          </a:bodyPr>
          <a:lstStyle/>
          <a:p>
            <a:pPr marL="0" indent="0" algn="l" rtl="0">
              <a:lnSpc>
                <a:spcPct val="115000"/>
              </a:lnSpc>
              <a:spcBef>
                <a:spcPts val="0"/>
              </a:spcBef>
              <a:spcAft>
                <a:spcPts val="1200"/>
              </a:spcAft>
              <a:buNone/>
            </a:pPr>
            <a:r>
              <a:rPr lang="en-US" sz="2000">
                <a:latin typeface="Arial"/>
                <a:ea typeface="Arial"/>
                <a:cs typeface="Arial"/>
                <a:sym typeface="Montserrat" pitchFamily="18" charset="0"/>
              </a:rPr>
              <a:t>Maintenances et mises à jour du produit :</a:t>
            </a:r>
            <a:endParaRPr sz="3000">
              <a:latin typeface="Arial"/>
              <a:ea typeface="Arial"/>
              <a:cs typeface="Arial"/>
              <a:sym typeface="Montserrat" pitchFamily="18" charset="0"/>
            </a:endParaRPr>
          </a:p>
        </p:txBody>
      </p:sp>
      <p:sp>
        <p:nvSpPr>
          <p:cNvPr id="85" name="Google Shape;85;p17"/>
          <p:cNvSpPr>
            <a:spLocks noGrp="1" noEditPoints="1"/>
          </p:cNvSpPr>
          <p:nvPr>
            <p:ph type="body" idx="1"/>
          </p:nvPr>
        </p:nvSpPr>
        <p:spPr>
          <a:xfrm>
            <a:off x="311700" y="863550"/>
            <a:ext cx="8520600" cy="3416400"/>
          </a:xfrm>
          <a:prstGeom prst="rect">
            <a:avLst/>
          </a:prstGeom>
        </p:spPr>
        <p:txBody>
          <a:bodyPr spcFirstLastPara="1" wrap="square" lIns="91425" tIns="91425" rIns="91425" bIns="91425" anchor="t">
            <a:normAutofit/>
          </a:bodyPr>
          <a:lstStyle/>
          <a:p>
            <a:pPr marL="0" marR="0" indent="0" algn="l">
              <a:lnSpc>
                <a:spcPct val="100000"/>
              </a:lnSpc>
              <a:spcBef>
                <a:spcPts val="1000"/>
              </a:spcBef>
              <a:spcAft>
                <a:spcPts val="0"/>
              </a:spcAft>
              <a:buNone/>
            </a:pPr>
            <a:r>
              <a:rPr lang="en-US" sz="1500" b="0" i="0" u="none" strike="noStrike">
                <a:solidFill>
                  <a:srgbClr val="000000"/>
                </a:solidFill>
                <a:latin typeface="Arial"/>
                <a:ea typeface="Arial"/>
                <a:cs typeface="Arial"/>
              </a:rPr>
              <a:t>   1.Suivie régulière du projet :</a:t>
            </a:r>
          </a:p>
          <a:p>
            <a:pPr marR="0" algn="l">
              <a:lnSpc>
                <a:spcPct val="100000"/>
              </a:lnSpc>
              <a:spcBef>
                <a:spcPts val="1000"/>
              </a:spcBef>
              <a:spcAft>
                <a:spcPts val="0"/>
              </a:spcAft>
              <a:buFont typeface="Wingdings" charset="0"/>
              <a:buChar char="Ø"/>
            </a:pPr>
            <a:r>
              <a:rPr lang="fr-FR" sz="1500" b="0" i="0" u="none" strike="noStrike">
                <a:solidFill>
                  <a:srgbClr val="000000"/>
                </a:solidFill>
                <a:latin typeface="Arial"/>
                <a:ea typeface="Arial"/>
                <a:cs typeface="Arial"/>
              </a:rPr>
              <a:t>mises à jours régulières</a:t>
            </a:r>
          </a:p>
          <a:p>
            <a:pPr marR="0" algn="l">
              <a:lnSpc>
                <a:spcPct val="100000"/>
              </a:lnSpc>
              <a:spcBef>
                <a:spcPts val="1000"/>
              </a:spcBef>
              <a:spcAft>
                <a:spcPts val="0"/>
              </a:spcAft>
              <a:buFont typeface="Wingdings" charset="0"/>
              <a:buChar char="Ø"/>
            </a:pPr>
            <a:r>
              <a:rPr lang="fr-FR" sz="1500" b="0" i="0" u="none" strike="noStrike">
                <a:solidFill>
                  <a:srgbClr val="000000"/>
                </a:solidFill>
                <a:latin typeface="Arial"/>
                <a:ea typeface="Arial"/>
                <a:cs typeface="Arial"/>
              </a:rPr>
              <a:t>Mise en place d’une documentation technique</a:t>
            </a:r>
          </a:p>
          <a:p>
            <a:pPr marR="0" algn="l">
              <a:lnSpc>
                <a:spcPct val="100000"/>
              </a:lnSpc>
              <a:spcBef>
                <a:spcPts val="1000"/>
              </a:spcBef>
              <a:spcAft>
                <a:spcPts val="0"/>
              </a:spcAft>
              <a:buFont typeface="Wingdings" charset="0"/>
              <a:buChar char="Ø"/>
            </a:pPr>
            <a:r>
              <a:rPr lang="fr-FR" sz="1500" b="0" i="0" u="none" strike="noStrike">
                <a:solidFill>
                  <a:srgbClr val="000000"/>
                </a:solidFill>
                <a:latin typeface="Arial"/>
                <a:ea typeface="Arial"/>
                <a:cs typeface="Arial"/>
              </a:rPr>
              <a:t>Vérifications des performances</a:t>
            </a:r>
            <a:endParaRPr lang="en-US" sz="1500" b="0" i="0" u="none" strike="noStrike">
              <a:solidFill>
                <a:srgbClr val="000000"/>
              </a:solidFill>
              <a:latin typeface="Arial"/>
              <a:ea typeface="Arial"/>
              <a:cs typeface="Arial"/>
            </a:endParaRPr>
          </a:p>
          <a:p>
            <a:pPr marR="0" algn="l">
              <a:lnSpc>
                <a:spcPct val="100000"/>
              </a:lnSpc>
              <a:spcBef>
                <a:spcPts val="1000"/>
              </a:spcBef>
              <a:spcAft>
                <a:spcPts val="0"/>
              </a:spcAft>
              <a:buFont typeface="Wingdings" charset="0"/>
              <a:buChar char="Ø"/>
            </a:pPr>
            <a:r>
              <a:rPr lang="fr-FR" sz="1500" b="0" i="0" u="none" strike="noStrike">
                <a:solidFill>
                  <a:srgbClr val="000000"/>
                </a:solidFill>
                <a:latin typeface="Arial"/>
                <a:ea typeface="Arial"/>
                <a:cs typeface="Arial"/>
              </a:rPr>
              <a:t>Vérifications de la sécurité du site</a:t>
            </a:r>
            <a:endParaRPr lang="en-US" sz="1500" b="0" i="0" u="none" strike="noStrike">
              <a:solidFill>
                <a:srgbClr val="000000"/>
              </a:solidFill>
              <a:latin typeface="Arial"/>
              <a:ea typeface="Arial"/>
              <a:cs typeface="Arial"/>
            </a:endParaRPr>
          </a:p>
          <a:p>
            <a:pPr marL="114300" marR="0" indent="0" algn="l">
              <a:lnSpc>
                <a:spcPct val="100000"/>
              </a:lnSpc>
              <a:spcBef>
                <a:spcPts val="1000"/>
              </a:spcBef>
              <a:spcAft>
                <a:spcPts val="0"/>
              </a:spcAft>
              <a:buFont typeface="Wingdings" charset="0"/>
              <a:buNone/>
            </a:pPr>
            <a:r>
              <a:rPr lang="fr-FR" sz="1500" b="0" i="0" u="none" strike="noStrike">
                <a:solidFill>
                  <a:srgbClr val="000000"/>
                </a:solidFill>
                <a:latin typeface="Arial"/>
                <a:ea typeface="Arial"/>
                <a:cs typeface="Arial"/>
              </a:rPr>
              <a:t>2.Mise à jour futur :</a:t>
            </a:r>
            <a:endParaRPr lang="en-US" sz="1500" b="0" i="0" u="none" strike="noStrike">
              <a:solidFill>
                <a:srgbClr val="000000"/>
              </a:solidFill>
              <a:latin typeface="Arial"/>
              <a:ea typeface="Arial"/>
              <a:cs typeface="Arial"/>
            </a:endParaRPr>
          </a:p>
          <a:p>
            <a:pPr marR="0" algn="l">
              <a:lnSpc>
                <a:spcPct val="100000"/>
              </a:lnSpc>
              <a:spcBef>
                <a:spcPts val="1000"/>
              </a:spcBef>
              <a:spcAft>
                <a:spcPts val="0"/>
              </a:spcAft>
              <a:buClr>
                <a:srgbClr val="000000"/>
              </a:buClr>
              <a:buSzPts val="1500"/>
              <a:buFont typeface="Wingdings" charset="0"/>
              <a:buChar char="Ø"/>
            </a:pPr>
            <a:r>
              <a:rPr lang="fr-FR" sz="1500" b="0" i="0" u="none" strike="noStrike">
                <a:solidFill>
                  <a:srgbClr val="000000"/>
                </a:solidFill>
                <a:latin typeface="Arial"/>
                <a:ea typeface="Arial"/>
                <a:cs typeface="Arial"/>
              </a:rPr>
              <a:t>Proposition d’un blog-interne pour répondre aux questions client</a:t>
            </a:r>
          </a:p>
          <a:p>
            <a:pPr marR="0" algn="l">
              <a:lnSpc>
                <a:spcPct val="100000"/>
              </a:lnSpc>
              <a:spcBef>
                <a:spcPts val="1000"/>
              </a:spcBef>
              <a:spcAft>
                <a:spcPts val="0"/>
              </a:spcAft>
              <a:buClr>
                <a:srgbClr val="000000"/>
              </a:buClr>
              <a:buSzPts val="1500"/>
              <a:buFont typeface="Wingdings" charset="0"/>
              <a:buChar char="Ø"/>
            </a:pPr>
            <a:r>
              <a:rPr sz="1500">
                <a:solidFill>
                  <a:srgbClr val="0D0D0D"/>
                </a:solidFill>
                <a:highlight>
                  <a:srgbClr val="FFFFFF"/>
                </a:highlight>
                <a:latin typeface="Arial"/>
                <a:ea typeface="Arial"/>
                <a:cs typeface="Arial"/>
                <a:sym typeface="Montserrat" pitchFamily="18" charset="0"/>
              </a:rPr>
              <a:t>Proposition d’ajout d’un carrousel pour les Template</a:t>
            </a:r>
          </a:p>
          <a:p>
            <a:pPr marR="0" algn="l">
              <a:lnSpc>
                <a:spcPct val="100000"/>
              </a:lnSpc>
              <a:spcBef>
                <a:spcPts val="1000"/>
              </a:spcBef>
              <a:spcAft>
                <a:spcPts val="0"/>
              </a:spcAft>
              <a:buClr>
                <a:srgbClr val="000000"/>
              </a:buClr>
              <a:buSzPts val="1500"/>
              <a:buFont typeface="Wingdings" charset="0"/>
              <a:buChar char="Ø"/>
            </a:pPr>
            <a:r>
              <a:rPr sz="1500">
                <a:solidFill>
                  <a:srgbClr val="0D0D0D"/>
                </a:solidFill>
                <a:highlight>
                  <a:srgbClr val="FFFFFF"/>
                </a:highlight>
                <a:latin typeface="Arial"/>
                <a:ea typeface="Arial"/>
                <a:cs typeface="Arial"/>
                <a:sym typeface="Montserrat" pitchFamily="18" charset="0"/>
              </a:rPr>
              <a:t>Proposition d’ajout d’une page livre d</a:t>
            </a:r>
            <a:r>
              <a:rPr lang="en-US" sz="1500">
                <a:solidFill>
                  <a:srgbClr val="0D0D0D"/>
                </a:solidFill>
                <a:highlight>
                  <a:srgbClr val="FFFFFF"/>
                </a:highlight>
                <a:latin typeface="Arial"/>
                <a:ea typeface="Arial"/>
                <a:cs typeface="Arial"/>
                <a:sym typeface="Montserrat" pitchFamily="18" charset="0"/>
              </a:rPr>
              <a:t>'</a:t>
            </a:r>
            <a:r>
              <a:rPr sz="1500">
                <a:solidFill>
                  <a:srgbClr val="0D0D0D"/>
                </a:solidFill>
                <a:highlight>
                  <a:srgbClr val="FFFFFF"/>
                </a:highlight>
                <a:latin typeface="Arial"/>
                <a:ea typeface="Arial"/>
                <a:cs typeface="Arial"/>
                <a:sym typeface="Montserrat" pitchFamily="18" charset="0"/>
              </a:rPr>
              <a:t>or pour que les restaurateurs puissent partager leur création.</a:t>
            </a:r>
            <a:endParaRPr lang="en-US" sz="1500">
              <a:solidFill>
                <a:srgbClr val="0D0D0D"/>
              </a:solidFill>
              <a:highlight>
                <a:srgbClr val="FFFFFF"/>
              </a:highlight>
              <a:latin typeface="Arial"/>
              <a:ea typeface="Arial"/>
              <a:cs typeface="Arial"/>
              <a:sym typeface="Montserrat" pitchFamily="18" charset="0"/>
            </a:endParaRPr>
          </a:p>
          <a:p>
            <a:pPr marR="0" algn="l">
              <a:lnSpc>
                <a:spcPct val="100000"/>
              </a:lnSpc>
              <a:spcBef>
                <a:spcPts val="1000"/>
              </a:spcBef>
              <a:spcAft>
                <a:spcPts val="0"/>
              </a:spcAft>
              <a:buClr>
                <a:srgbClr val="000000"/>
              </a:buClr>
              <a:buSzPts val="1500"/>
              <a:buFont typeface="Wingdings" charset="0"/>
              <a:buChar char="Ø"/>
            </a:pPr>
            <a:r>
              <a:rPr lang="en-US" sz="1500" b="0" i="0" u="none" strike="noStrike">
                <a:solidFill>
                  <a:srgbClr val="000000"/>
                </a:solidFill>
                <a:latin typeface="Arial"/>
                <a:ea typeface="Arial"/>
                <a:cs typeface="Arial"/>
              </a:rPr>
              <a:t>P</a:t>
            </a:r>
            <a:r>
              <a:rPr lang="fr-FR" sz="1500" b="0" i="0" u="none" strike="noStrike">
                <a:solidFill>
                  <a:srgbClr val="000000"/>
                </a:solidFill>
                <a:latin typeface="Arial"/>
                <a:ea typeface="Arial"/>
                <a:cs typeface="Arial"/>
              </a:rPr>
              <a:t>roposition de nouveau template pour les menus</a:t>
            </a:r>
            <a:endParaRPr lang="en-US" sz="1500" b="0" i="0" u="none" strike="noStrike">
              <a:solidFill>
                <a:srgbClr val="000000"/>
              </a:solidFill>
              <a:latin typeface="Arial"/>
              <a:ea typeface="Arial"/>
              <a:cs typeface="Arial"/>
            </a:endParaRPr>
          </a:p>
          <a:p>
            <a:pPr marR="0" algn="l">
              <a:lnSpc>
                <a:spcPct val="100000"/>
              </a:lnSpc>
              <a:spcBef>
                <a:spcPts val="1000"/>
              </a:spcBef>
              <a:spcAft>
                <a:spcPts val="0"/>
              </a:spcAft>
              <a:buClr>
                <a:srgbClr val="000000"/>
              </a:buClr>
              <a:buSzPts val="1500"/>
              <a:buFont typeface="Wingdings" charset="0"/>
              <a:buChar char="Ø"/>
            </a:pPr>
            <a:r>
              <a:rPr lang="fr-FR" sz="1500" b="0" i="0" u="none" strike="noStrike">
                <a:solidFill>
                  <a:srgbClr val="000000"/>
                </a:solidFill>
                <a:latin typeface="Arial"/>
                <a:ea typeface="Arial"/>
                <a:cs typeface="Arial"/>
              </a:rPr>
              <a:t>Proposition d’une version tablette /mobile</a:t>
            </a:r>
            <a:endParaRPr lang="en-US" sz="1500">
              <a:solidFill>
                <a:srgbClr val="0D0D0D"/>
              </a:solidFill>
              <a:highlight>
                <a:srgbClr val="FFFFFF"/>
              </a:highlight>
              <a:latin typeface="Arial"/>
              <a:ea typeface="Arial"/>
              <a:cs typeface="Arial"/>
              <a:sym typeface="Montserrat" pitchFamily="18" charset="0"/>
            </a:endParaRPr>
          </a:p>
          <a:p>
            <a:pPr marL="0" indent="0" algn="l" rtl="0">
              <a:spcBef>
                <a:spcPts val="0"/>
              </a:spcBef>
              <a:spcAft>
                <a:spcPts val="0"/>
              </a:spcAft>
              <a:buNone/>
            </a:pPr>
            <a:endParaRPr>
              <a:latin typeface="Montserrat" pitchFamily="18" charset="0"/>
              <a:ea typeface="Montserrat" pitchFamily="18" charset="0"/>
              <a:cs typeface="Montserrat" pitchFamily="18" charset="0"/>
              <a:sym typeface="Montserrat" pitchFamily="18" charset="0"/>
            </a:endParaRPr>
          </a:p>
          <a:p>
            <a:pPr marL="0" indent="0" algn="l" rtl="0">
              <a:spcBef>
                <a:spcPts val="1200"/>
              </a:spcBef>
              <a:spcAft>
                <a:spcPts val="0"/>
              </a:spcAft>
              <a:buNone/>
            </a:pPr>
            <a:endParaRPr>
              <a:latin typeface="Montserrat" pitchFamily="18" charset="0"/>
              <a:ea typeface="Montserrat" pitchFamily="18" charset="0"/>
              <a:cs typeface="Montserrat" pitchFamily="18" charset="0"/>
              <a:sym typeface="Montserrat" pitchFamily="18" charset="0"/>
            </a:endParaRPr>
          </a:p>
          <a:p>
            <a:pPr marL="457200" indent="0" algn="l" rtl="0">
              <a:spcBef>
                <a:spcPts val="1200"/>
              </a:spcBef>
              <a:spcAft>
                <a:spcPts val="1200"/>
              </a:spcAft>
              <a:buNone/>
            </a:pPr>
            <a:endParaRPr>
              <a:latin typeface="Montserrat" pitchFamily="18" charset="0"/>
              <a:ea typeface="Montserrat" pitchFamily="18" charset="0"/>
              <a:cs typeface="Montserrat" pitchFamily="18" charset="0"/>
              <a:sym typeface="Montserrat" pitchFamily="18" charset="0"/>
            </a:endParaRPr>
          </a:p>
        </p:txBody>
      </p:sp>
      <p:sp>
        <p:nvSpPr>
          <p:cNvPr id="86" name="Google Shape;86;p17"/>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oAutofit/>
          </a:bodyPr>
          <a:lstStyle/>
          <a:p>
            <a:pPr marL="0" indent="0" algn="ctr" rtl="0">
              <a:spcBef>
                <a:spcPts val="0"/>
              </a:spcBef>
              <a:spcAft>
                <a:spcPts val="0"/>
              </a:spcAft>
              <a:buNone/>
            </a:pPr>
          </a:p>
        </p:txBody>
      </p:sp>
      <p:pic>
        <p:nvPicPr>
          <p:cNvPr id="87" name="Google Shape;87;p17"/>
          <p:cNvPicPr preferRelativeResize="0"/>
          <p:nvPr/>
        </p:nvPicPr>
        <p:blipFill>
          <a:blip r:embed="rId1">
            <a:alphaModFix/>
          </a:blip>
          <a:srcRect/>
          <a:stretch>
            <a:fillRect/>
          </a:stretch>
        </p:blipFill>
        <p:spPr>
          <a:xfrm>
            <a:off x="8469575" y="-4"/>
            <a:ext cx="674425" cy="340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Google Shape;84;p17"/>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rmAutofit/>
          </a:bodyPr>
          <a:lstStyle/>
          <a:p>
            <a:pPr marL="0" indent="0" algn="l" rtl="0">
              <a:lnSpc>
                <a:spcPct val="115000"/>
              </a:lnSpc>
              <a:spcBef>
                <a:spcPts val="0"/>
              </a:spcBef>
              <a:spcAft>
                <a:spcPts val="1200"/>
              </a:spcAft>
              <a:buNone/>
            </a:pPr>
            <a:r>
              <a:rPr lang="en-US" sz="2000">
                <a:latin typeface="Arial"/>
                <a:ea typeface="Arial"/>
                <a:cs typeface="Arial"/>
                <a:sym typeface="Montserrat" pitchFamily="18" charset="0"/>
              </a:rPr>
              <a:t>Conclusion :</a:t>
            </a:r>
            <a:endParaRPr sz="3000">
              <a:latin typeface="Arial"/>
              <a:ea typeface="Arial"/>
              <a:cs typeface="Arial"/>
              <a:sym typeface="Montserrat" pitchFamily="18" charset="0"/>
            </a:endParaRPr>
          </a:p>
        </p:txBody>
      </p:sp>
      <p:sp>
        <p:nvSpPr>
          <p:cNvPr id="85" name="Google Shape;85;p17"/>
          <p:cNvSpPr>
            <a:spLocks noGrp="1" noEditPoints="1"/>
          </p:cNvSpPr>
          <p:nvPr>
            <p:ph type="body" idx="1"/>
          </p:nvPr>
        </p:nvSpPr>
        <p:spPr>
          <a:xfrm>
            <a:off x="311700" y="1152475"/>
            <a:ext cx="8520600" cy="3416400"/>
          </a:xfrm>
          <a:prstGeom prst="rect">
            <a:avLst/>
          </a:prstGeom>
        </p:spPr>
        <p:txBody>
          <a:bodyPr spcFirstLastPara="1" wrap="square" lIns="91425" tIns="91425" rIns="91425" bIns="91425" anchor="t">
            <a:normAutofit/>
          </a:bodyPr>
          <a:lstStyle/>
          <a:p>
            <a:pPr marR="0" algn="l">
              <a:lnSpc>
                <a:spcPct val="100000"/>
              </a:lnSpc>
              <a:spcBef>
                <a:spcPts val="1000"/>
              </a:spcBef>
              <a:spcAft>
                <a:spcPts val="0"/>
              </a:spcAft>
              <a:buFont typeface="Arial"/>
              <a:buChar char="•"/>
            </a:pPr>
            <a:r>
              <a:rPr lang="en-US" sz="1500">
                <a:solidFill>
                  <a:srgbClr val="0D0D0D"/>
                </a:solidFill>
                <a:highlight>
                  <a:srgbClr val="FFFFFF"/>
                </a:highlight>
                <a:latin typeface="Arial"/>
                <a:ea typeface="Arial"/>
                <a:cs typeface="Arial"/>
                <a:sym typeface="Montserrat" pitchFamily="18" charset="0"/>
              </a:rPr>
              <a:t>Définition des objectifs du projet</a:t>
            </a:r>
          </a:p>
          <a:p>
            <a:pPr marR="0" algn="l">
              <a:lnSpc>
                <a:spcPct val="100000"/>
              </a:lnSpc>
              <a:spcBef>
                <a:spcPts val="1000"/>
              </a:spcBef>
              <a:spcAft>
                <a:spcPts val="0"/>
              </a:spcAft>
              <a:buFont typeface="Arial"/>
              <a:buChar char="•"/>
            </a:pPr>
            <a:r>
              <a:rPr lang="en-US" sz="1500">
                <a:solidFill>
                  <a:srgbClr val="0D0D0D"/>
                </a:solidFill>
                <a:highlight>
                  <a:srgbClr val="FFFFFF"/>
                </a:highlight>
                <a:latin typeface="Arial"/>
                <a:ea typeface="Arial"/>
                <a:cs typeface="Arial"/>
                <a:sym typeface="Montserrat" pitchFamily="18" charset="0"/>
              </a:rPr>
              <a:t>Visualisation de la maquette du projet</a:t>
            </a:r>
          </a:p>
          <a:p>
            <a:pPr marR="0" algn="l">
              <a:lnSpc>
                <a:spcPct val="100000"/>
              </a:lnSpc>
              <a:spcBef>
                <a:spcPts val="1000"/>
              </a:spcBef>
              <a:spcAft>
                <a:spcPts val="0"/>
              </a:spcAft>
              <a:buFont typeface="Arial"/>
              <a:buChar char="•"/>
            </a:pPr>
            <a:r>
              <a:rPr lang="en-US" sz="1500">
                <a:solidFill>
                  <a:srgbClr val="0D0D0D"/>
                </a:solidFill>
                <a:highlight>
                  <a:srgbClr val="FFFFFF"/>
                </a:highlight>
                <a:latin typeface="Arial"/>
                <a:ea typeface="Arial"/>
                <a:cs typeface="Arial"/>
                <a:sym typeface="Montserrat" pitchFamily="18" charset="0"/>
              </a:rPr>
              <a:t>Définition et explication des méthodologies utilisées</a:t>
            </a:r>
          </a:p>
          <a:p>
            <a:pPr marR="0" algn="l">
              <a:lnSpc>
                <a:spcPct val="100000"/>
              </a:lnSpc>
              <a:spcBef>
                <a:spcPts val="1000"/>
              </a:spcBef>
              <a:spcAft>
                <a:spcPts val="0"/>
              </a:spcAft>
              <a:buFont typeface="Arial"/>
              <a:buChar char="•"/>
            </a:pPr>
            <a:r>
              <a:rPr lang="en-US" sz="1500">
                <a:solidFill>
                  <a:srgbClr val="0D0D0D"/>
                </a:solidFill>
                <a:highlight>
                  <a:srgbClr val="FFFFFF"/>
                </a:highlight>
                <a:latin typeface="Arial"/>
                <a:ea typeface="Arial"/>
                <a:cs typeface="Arial"/>
                <a:sym typeface="Montserrat" pitchFamily="18" charset="0"/>
              </a:rPr>
              <a:t>Définition et explication des moyens technique utilisée</a:t>
            </a:r>
          </a:p>
          <a:p>
            <a:pPr marR="0" algn="l">
              <a:lnSpc>
                <a:spcPct val="100000"/>
              </a:lnSpc>
              <a:spcBef>
                <a:spcPts val="1000"/>
              </a:spcBef>
              <a:spcAft>
                <a:spcPts val="0"/>
              </a:spcAft>
              <a:buFont typeface="Arial"/>
              <a:buChar char="•"/>
            </a:pPr>
            <a:r>
              <a:rPr lang="en-US" sz="1500">
                <a:solidFill>
                  <a:srgbClr val="0D0D0D"/>
                </a:solidFill>
                <a:highlight>
                  <a:srgbClr val="FFFFFF"/>
                </a:highlight>
                <a:latin typeface="Arial"/>
                <a:ea typeface="Arial"/>
                <a:cs typeface="Arial"/>
                <a:sym typeface="Montserrat" pitchFamily="18" charset="0"/>
              </a:rPr>
              <a:t>Visualisation du tableau Kanban</a:t>
            </a:r>
          </a:p>
          <a:p>
            <a:pPr marR="0" algn="l">
              <a:lnSpc>
                <a:spcPct val="100000"/>
              </a:lnSpc>
              <a:spcBef>
                <a:spcPts val="1000"/>
              </a:spcBef>
              <a:spcAft>
                <a:spcPts val="0"/>
              </a:spcAft>
              <a:buFont typeface="Arial"/>
              <a:buChar char="•"/>
            </a:pPr>
            <a:r>
              <a:rPr lang="en-US" sz="1500">
                <a:solidFill>
                  <a:srgbClr val="0D0D0D"/>
                </a:solidFill>
                <a:highlight>
                  <a:srgbClr val="FFFFFF"/>
                </a:highlight>
                <a:latin typeface="Arial"/>
                <a:ea typeface="Arial"/>
                <a:cs typeface="Arial"/>
                <a:sym typeface="Montserrat" pitchFamily="18" charset="0"/>
              </a:rPr>
              <a:t>Explications des API utilisée</a:t>
            </a:r>
          </a:p>
          <a:p>
            <a:pPr marR="0" algn="l">
              <a:lnSpc>
                <a:spcPct val="100000"/>
              </a:lnSpc>
              <a:spcBef>
                <a:spcPts val="1000"/>
              </a:spcBef>
              <a:spcAft>
                <a:spcPts val="0"/>
              </a:spcAft>
              <a:buFont typeface="Arial"/>
              <a:buChar char="•"/>
            </a:pPr>
            <a:r>
              <a:rPr lang="en-US" sz="1500">
                <a:solidFill>
                  <a:srgbClr val="0D0D0D"/>
                </a:solidFill>
                <a:highlight>
                  <a:srgbClr val="FFFFFF"/>
                </a:highlight>
                <a:latin typeface="Arial"/>
                <a:ea typeface="Arial"/>
                <a:cs typeface="Arial"/>
                <a:sym typeface="Montserrat" pitchFamily="18" charset="0"/>
              </a:rPr>
              <a:t>Explications du suivie du projet.</a:t>
            </a:r>
          </a:p>
          <a:p>
            <a:pPr marL="457200" indent="-323850" algn="l" rtl="0">
              <a:spcBef>
                <a:spcPts val="0"/>
              </a:spcBef>
              <a:spcAft>
                <a:spcPts val="0"/>
              </a:spcAft>
              <a:buClr>
                <a:srgbClr val="0D0D0D"/>
              </a:buClr>
              <a:buSzPts val="1500"/>
              <a:buFont typeface="Montserrat" pitchFamily="18" charset="0"/>
              <a:buChar char="●"/>
            </a:pPr>
            <a:endParaRPr sz="1500">
              <a:solidFill>
                <a:srgbClr val="0D0D0D"/>
              </a:solidFill>
              <a:highlight>
                <a:srgbClr val="FFFFFF"/>
              </a:highlight>
              <a:latin typeface="Montserrat" pitchFamily="18" charset="0"/>
              <a:ea typeface="Montserrat" pitchFamily="18" charset="0"/>
              <a:cs typeface="Montserrat" pitchFamily="18" charset="0"/>
              <a:sym typeface="Montserrat" pitchFamily="18" charset="0"/>
            </a:endParaRPr>
          </a:p>
          <a:p>
            <a:pPr marL="0" indent="0" algn="l" rtl="0">
              <a:spcBef>
                <a:spcPts val="0"/>
              </a:spcBef>
              <a:spcAft>
                <a:spcPts val="0"/>
              </a:spcAft>
              <a:buNone/>
            </a:pPr>
            <a:endParaRPr>
              <a:latin typeface="Montserrat" pitchFamily="18" charset="0"/>
              <a:ea typeface="Montserrat" pitchFamily="18" charset="0"/>
              <a:cs typeface="Montserrat" pitchFamily="18" charset="0"/>
              <a:sym typeface="Montserrat" pitchFamily="18" charset="0"/>
            </a:endParaRPr>
          </a:p>
          <a:p>
            <a:pPr marL="0" indent="0" algn="l" rtl="0">
              <a:spcBef>
                <a:spcPts val="1200"/>
              </a:spcBef>
              <a:spcAft>
                <a:spcPts val="0"/>
              </a:spcAft>
              <a:buNone/>
            </a:pPr>
            <a:endParaRPr>
              <a:latin typeface="Montserrat" pitchFamily="18" charset="0"/>
              <a:ea typeface="Montserrat" pitchFamily="18" charset="0"/>
              <a:cs typeface="Montserrat" pitchFamily="18" charset="0"/>
              <a:sym typeface="Montserrat" pitchFamily="18" charset="0"/>
            </a:endParaRPr>
          </a:p>
          <a:p>
            <a:pPr marL="457200" indent="0" algn="l" rtl="0">
              <a:spcBef>
                <a:spcPts val="1200"/>
              </a:spcBef>
              <a:spcAft>
                <a:spcPts val="1200"/>
              </a:spcAft>
              <a:buNone/>
            </a:pPr>
            <a:endParaRPr>
              <a:latin typeface="Montserrat" pitchFamily="18" charset="0"/>
              <a:ea typeface="Montserrat" pitchFamily="18" charset="0"/>
              <a:cs typeface="Montserrat" pitchFamily="18" charset="0"/>
              <a:sym typeface="Montserrat" pitchFamily="18" charset="0"/>
            </a:endParaRPr>
          </a:p>
        </p:txBody>
      </p:sp>
      <p:sp>
        <p:nvSpPr>
          <p:cNvPr id="86" name="Google Shape;86;p17"/>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oAutofit/>
          </a:bodyPr>
          <a:lstStyle/>
          <a:p>
            <a:pPr marL="0" indent="0" algn="ctr" rtl="0">
              <a:spcBef>
                <a:spcPts val="0"/>
              </a:spcBef>
              <a:spcAft>
                <a:spcPts val="0"/>
              </a:spcAft>
              <a:buNone/>
            </a:pPr>
          </a:p>
        </p:txBody>
      </p:sp>
      <p:pic>
        <p:nvPicPr>
          <p:cNvPr id="87" name="Google Shape;87;p17"/>
          <p:cNvPicPr preferRelativeResize="0"/>
          <p:nvPr/>
        </p:nvPicPr>
        <p:blipFill>
          <a:blip r:embed="rId1">
            <a:alphaModFix/>
          </a:blip>
          <a:srcRect/>
          <a:stretch>
            <a:fillRect/>
          </a:stretch>
        </p:blipFill>
        <p:spPr>
          <a:xfrm>
            <a:off x="8469575" y="-4"/>
            <a:ext cx="674425" cy="340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CE5CD"/>
        </a:solidFill>
      </p:bgPr>
    </p:bg>
    <p:spTree>
      <p:nvGrpSpPr>
        <p:cNvPr id="1" name=""/>
        <p:cNvGrpSpPr/>
        <p:nvPr/>
      </p:nvGrpSpPr>
      <p:grpSpPr>
        <a:xfrm>
          <a:off x="0" y="0"/>
          <a:ext cx="0" cy="0"/>
          <a:chOff x="0" y="0"/>
          <a:chExt cx="0" cy="0"/>
        </a:xfrm>
      </p:grpSpPr>
      <p:sp>
        <p:nvSpPr>
          <p:cNvPr id="131" name="Google Shape;131;p22"/>
          <p:cNvSpPr txBox="1"/>
          <p:nvPr/>
        </p:nvSpPr>
        <p:spPr>
          <a:xfrm>
            <a:off x="2411475" y="2125800"/>
            <a:ext cx="4222200" cy="801900"/>
          </a:xfrm>
          <a:prstGeom prst="rect">
            <a:avLst/>
          </a:prstGeom>
          <a:noFill/>
          <a:ln>
            <a:noFill/>
          </a:ln>
        </p:spPr>
        <p:txBody>
          <a:bodyPr spcFirstLastPara="1" wrap="square" lIns="91425" tIns="91425" rIns="91425" bIns="91425" anchor="t">
            <a:noAutofit/>
          </a:bodyPr>
          <a:lstStyle/>
          <a:p>
            <a:pPr marL="0" indent="0" algn="ctr" rtl="0">
              <a:spcBef>
                <a:spcPts val="0"/>
              </a:spcBef>
              <a:spcAft>
                <a:spcPts val="0"/>
              </a:spcAft>
              <a:buNone/>
            </a:pPr>
            <a:r>
              <a:rPr lang="en-US" sz="3500">
                <a:solidFill>
                  <a:schemeClr val="dk1"/>
                </a:solidFill>
                <a:latin typeface="Montserrat" pitchFamily="18" charset="0"/>
                <a:ea typeface="Montserrat" pitchFamily="18" charset="0"/>
                <a:cs typeface="Montserrat" pitchFamily="18" charset="0"/>
                <a:sym typeface="Montserrat" pitchFamily="18" charset="0"/>
              </a:rPr>
              <a:t>FIN</a:t>
            </a:r>
            <a:endParaRPr sz="3500">
              <a:solidFill>
                <a:schemeClr val="dk1"/>
              </a:solidFill>
              <a:latin typeface="Montserrat" pitchFamily="18" charset="0"/>
              <a:ea typeface="Montserrat" pitchFamily="18" charset="0"/>
              <a:cs typeface="Montserrat" pitchFamily="18" charset="0"/>
              <a:sym typeface="Montserrat" pitchFamily="18" charset="0"/>
            </a:endParaRPr>
          </a:p>
        </p:txBody>
      </p:sp>
      <p:sp>
        <p:nvSpPr>
          <p:cNvPr id="132" name="Google Shape;132;p22"/>
          <p:cNvSpPr txBox="1"/>
          <p:nvPr/>
        </p:nvSpPr>
        <p:spPr>
          <a:xfrm>
            <a:off x="115175" y="118275"/>
            <a:ext cx="2384700" cy="280200"/>
          </a:xfrm>
          <a:prstGeom prst="rect">
            <a:avLst/>
          </a:prstGeom>
          <a:noFill/>
          <a:ln>
            <a:noFill/>
          </a:ln>
        </p:spPr>
        <p:txBody>
          <a:bodyPr spcFirstLastPara="1" wrap="square" lIns="91425" tIns="91425" rIns="91425" bIns="91425" anchor="t">
            <a:noAutofit/>
          </a:bodyPr>
          <a:lstStyle/>
          <a:p>
            <a:pPr marL="0" indent="0" algn="l" rtl="0">
              <a:spcBef>
                <a:spcPts val="0"/>
              </a:spcBef>
              <a:spcAft>
                <a:spcPts val="0"/>
              </a:spcAft>
              <a:buNone/>
            </a:pPr>
            <a:endParaRPr sz="1500">
              <a:solidFill>
                <a:schemeClr val="dk1"/>
              </a:solidFill>
              <a:latin typeface="Montserrat" pitchFamily="18" charset="0"/>
              <a:ea typeface="Montserrat" pitchFamily="18" charset="0"/>
              <a:cs typeface="Montserrat" pitchFamily="18" charset="0"/>
              <a:sym typeface="Montserrat" pitchFamily="18" charset="0"/>
            </a:endParaRPr>
          </a:p>
        </p:txBody>
      </p:sp>
      <p:pic>
        <p:nvPicPr>
          <p:cNvPr id="133" name="Google Shape;133;p22"/>
          <p:cNvPicPr preferRelativeResize="0"/>
          <p:nvPr/>
        </p:nvPicPr>
        <p:blipFill>
          <a:blip r:embed="rId1">
            <a:alphaModFix/>
          </a:blip>
          <a:srcRect/>
          <a:stretch>
            <a:fillRect/>
          </a:stretch>
        </p:blipFill>
        <p:spPr>
          <a:xfrm>
            <a:off x="8469575" y="-4"/>
            <a:ext cx="674425" cy="340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Google Shape;70;p15"/>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oAutofit/>
          </a:bodyPr>
          <a:lstStyle/>
          <a:p>
            <a:pPr marL="0" indent="0" algn="ctr" rtl="0">
              <a:spcBef>
                <a:spcPts val="0"/>
              </a:spcBef>
              <a:spcAft>
                <a:spcPts val="0"/>
              </a:spcAft>
              <a:buNone/>
            </a:pPr>
          </a:p>
        </p:txBody>
      </p:sp>
      <p:pic>
        <p:nvPicPr>
          <p:cNvPr id="71" name="Google Shape;71;p15"/>
          <p:cNvPicPr preferRelativeResize="0"/>
          <p:nvPr/>
        </p:nvPicPr>
        <p:blipFill>
          <a:blip r:embed="rId1">
            <a:alphaModFix/>
          </a:blip>
          <a:srcRect/>
          <a:stretch>
            <a:fillRect/>
          </a:stretch>
        </p:blipFill>
        <p:spPr>
          <a:xfrm>
            <a:off x="8474375" y="-4"/>
            <a:ext cx="674425" cy="340550"/>
          </a:xfrm>
          <a:prstGeom prst="rect">
            <a:avLst/>
          </a:prstGeom>
          <a:noFill/>
          <a:ln>
            <a:noFill/>
          </a:ln>
        </p:spPr>
      </p:pic>
      <p:sp>
        <p:nvSpPr>
          <p:cNvPr id="73" name="BoîteDeDialogue 72"/>
          <p:cNvSpPr txBox="1"/>
          <p:nvPr/>
        </p:nvSpPr>
        <p:spPr>
          <a:xfrm>
            <a:off x="434775" y="340546"/>
            <a:ext cx="8039600" cy="392250"/>
          </a:xfrm>
          <a:prstGeom prst="rect">
            <a:avLst/>
          </a:prstGeom>
          <a:noFill/>
        </p:spPr>
        <p:txBody>
          <a:bodyPr wrap="square" rtlCol="0">
            <a:spAutoFit/>
          </a:bodyPr>
          <a:lstStyle/>
          <a:p>
            <a:r>
              <a:rPr lang="en-US" sz="2000" b="0" i="0">
                <a:solidFill>
                  <a:schemeClr val="dk1"/>
                </a:solidFill>
                <a:latin typeface="Arial"/>
                <a:ea typeface="Arial"/>
                <a:cs typeface="Arial"/>
                <a:sym typeface="Montserrat" pitchFamily="18" charset="0"/>
              </a:rPr>
              <a:t>Sommaire</a:t>
            </a:r>
            <a:endParaRPr lang="en-US" sz="2000" b="0" i="0">
              <a:latin typeface="Arial"/>
              <a:ea typeface="Arial"/>
              <a:cs typeface="Arial"/>
            </a:endParaRPr>
          </a:p>
        </p:txBody>
      </p:sp>
      <p:sp>
        <p:nvSpPr>
          <p:cNvPr id="75" name="BoîteDeDialogue 74"/>
          <p:cNvSpPr txBox="1"/>
          <p:nvPr/>
        </p:nvSpPr>
        <p:spPr>
          <a:xfrm>
            <a:off x="434776" y="833642"/>
            <a:ext cx="8039600" cy="4143467"/>
          </a:xfrm>
          <a:prstGeom prst="rect">
            <a:avLst/>
          </a:prstGeom>
          <a:noFill/>
        </p:spPr>
        <p:txBody>
          <a:bodyPr wrap="square" rtlCol="0">
            <a:spAutoFit/>
          </a:bodyPr>
          <a:lstStyle/>
          <a:p>
            <a:pPr marL="457200" indent="-336550" algn="l" rtl="0">
              <a:lnSpc>
                <a:spcPct val="150000"/>
              </a:lnSpc>
              <a:spcBef>
                <a:spcPts val="1500"/>
              </a:spcBef>
              <a:spcAft>
                <a:spcPts val="0"/>
              </a:spcAft>
              <a:buClr>
                <a:srgbClr val="0D0D0D"/>
              </a:buClr>
              <a:buSzPts val="1700"/>
              <a:buFont typeface="Montserrat" pitchFamily="18" charset="0"/>
              <a:buAutoNum type="arabicPeriod"/>
            </a:pPr>
            <a:r>
              <a:rPr lang="fr" sz="1500">
                <a:solidFill>
                  <a:srgbClr val="0D0D0D"/>
                </a:solidFill>
                <a:highlight>
                  <a:srgbClr val="FFFFFF"/>
                </a:highlight>
                <a:latin typeface="Arial"/>
                <a:ea typeface="Arial"/>
                <a:cs typeface="Arial"/>
                <a:sym typeface="Montserrat" pitchFamily="18" charset="0"/>
              </a:rPr>
              <a:t>Contexte du projet</a:t>
            </a:r>
          </a:p>
          <a:p>
            <a:pPr marL="457200" indent="-336550" algn="l" rtl="0">
              <a:lnSpc>
                <a:spcPct val="150000"/>
              </a:lnSpc>
              <a:spcBef>
                <a:spcPts val="1500"/>
              </a:spcBef>
              <a:spcAft>
                <a:spcPts val="0"/>
              </a:spcAft>
              <a:buClr>
                <a:srgbClr val="0D0D0D"/>
              </a:buClr>
              <a:buSzPts val="1700"/>
              <a:buFont typeface="Montserrat" pitchFamily="18" charset="0"/>
              <a:buAutoNum type="arabicPeriod"/>
            </a:pPr>
            <a:r>
              <a:rPr lang="en-US" sz="1500" i="0">
                <a:latin typeface="Arial"/>
                <a:ea typeface="Arial"/>
                <a:cs typeface="Arial"/>
              </a:rPr>
              <a:t>Aperçu de la maquette</a:t>
            </a:r>
          </a:p>
          <a:p>
            <a:pPr marL="457200" indent="-336550" algn="l" rtl="0">
              <a:lnSpc>
                <a:spcPct val="150000"/>
              </a:lnSpc>
              <a:spcBef>
                <a:spcPts val="1500"/>
              </a:spcBef>
              <a:spcAft>
                <a:spcPts val="0"/>
              </a:spcAft>
              <a:buClr>
                <a:srgbClr val="0D0D0D"/>
              </a:buClr>
              <a:buSzPts val="1700"/>
              <a:buFont typeface="Montserrat" pitchFamily="18" charset="0"/>
              <a:buAutoNum type="arabicPeriod"/>
            </a:pPr>
            <a:r>
              <a:rPr lang="en-US" sz="1500" i="0">
                <a:latin typeface="Arial"/>
                <a:ea typeface="Arial"/>
                <a:cs typeface="Arial"/>
              </a:rPr>
              <a:t>Méthodologie utilisée</a:t>
            </a:r>
          </a:p>
          <a:p>
            <a:pPr marL="457200" indent="-336550" algn="l" rtl="0">
              <a:lnSpc>
                <a:spcPct val="150000"/>
              </a:lnSpc>
              <a:spcBef>
                <a:spcPts val="1500"/>
              </a:spcBef>
              <a:spcAft>
                <a:spcPts val="0"/>
              </a:spcAft>
              <a:buClr>
                <a:srgbClr val="0D0D0D"/>
              </a:buClr>
              <a:buSzPts val="1700"/>
              <a:buFont typeface="Montserrat" pitchFamily="18" charset="0"/>
              <a:buAutoNum type="arabicPeriod"/>
            </a:pPr>
            <a:r>
              <a:rPr lang="en-US" sz="1500" i="0">
                <a:latin typeface="Arial"/>
                <a:ea typeface="Arial"/>
                <a:cs typeface="Arial"/>
              </a:rPr>
              <a:t>Technologie utilisée</a:t>
            </a:r>
          </a:p>
          <a:p>
            <a:pPr marL="457200" indent="-336550" algn="l" rtl="0">
              <a:lnSpc>
                <a:spcPct val="150000"/>
              </a:lnSpc>
              <a:spcBef>
                <a:spcPts val="1500"/>
              </a:spcBef>
              <a:spcAft>
                <a:spcPts val="0"/>
              </a:spcAft>
              <a:buClr>
                <a:srgbClr val="0D0D0D"/>
              </a:buClr>
              <a:buSzPts val="1700"/>
              <a:buFont typeface="Montserrat" pitchFamily="18" charset="0"/>
              <a:buAutoNum type="arabicPeriod"/>
            </a:pPr>
            <a:r>
              <a:rPr lang="en-US" sz="1500" i="0">
                <a:latin typeface="Arial"/>
                <a:ea typeface="Arial"/>
                <a:cs typeface="Arial"/>
              </a:rPr>
              <a:t>Tableau Kanban</a:t>
            </a:r>
          </a:p>
          <a:p>
            <a:pPr marL="457200" indent="-336550" algn="l" rtl="0">
              <a:lnSpc>
                <a:spcPct val="150000"/>
              </a:lnSpc>
              <a:spcBef>
                <a:spcPts val="1500"/>
              </a:spcBef>
              <a:spcAft>
                <a:spcPts val="0"/>
              </a:spcAft>
              <a:buClr>
                <a:srgbClr val="0D0D0D"/>
              </a:buClr>
              <a:buSzPts val="1700"/>
              <a:buFont typeface="Montserrat" pitchFamily="18" charset="0"/>
              <a:buAutoNum type="arabicPeriod"/>
            </a:pPr>
            <a:r>
              <a:rPr lang="en-US" sz="1500" i="0">
                <a:latin typeface="Arial"/>
                <a:ea typeface="Arial"/>
                <a:cs typeface="Arial"/>
              </a:rPr>
              <a:t>Veille technologique</a:t>
            </a:r>
          </a:p>
          <a:p>
            <a:pPr marL="457200" indent="-336550" algn="l" rtl="0">
              <a:lnSpc>
                <a:spcPct val="150000"/>
              </a:lnSpc>
              <a:spcBef>
                <a:spcPts val="1500"/>
              </a:spcBef>
              <a:spcAft>
                <a:spcPts val="0"/>
              </a:spcAft>
              <a:buClr>
                <a:srgbClr val="0D0D0D"/>
              </a:buClr>
              <a:buSzPts val="1700"/>
              <a:buFont typeface="Montserrat" pitchFamily="18" charset="0"/>
              <a:buAutoNum type="arabicPeriod"/>
            </a:pPr>
            <a:r>
              <a:rPr lang="en-US" sz="1500" i="0">
                <a:latin typeface="Arial"/>
                <a:ea typeface="Arial"/>
                <a:cs typeface="Arial"/>
              </a:rPr>
              <a:t>API utilisée</a:t>
            </a:r>
          </a:p>
          <a:p>
            <a:pPr marL="457200" indent="-336550" algn="l" rtl="0">
              <a:lnSpc>
                <a:spcPct val="150000"/>
              </a:lnSpc>
              <a:spcBef>
                <a:spcPts val="1500"/>
              </a:spcBef>
              <a:spcAft>
                <a:spcPts val="0"/>
              </a:spcAft>
              <a:buClr>
                <a:srgbClr val="0D0D0D"/>
              </a:buClr>
              <a:buSzPts val="1700"/>
              <a:buFont typeface="Montserrat" pitchFamily="18" charset="0"/>
              <a:buAutoNum type="arabicPeriod"/>
            </a:pPr>
            <a:r>
              <a:rPr lang="en-US" sz="1500" i="0">
                <a:latin typeface="Arial"/>
                <a:ea typeface="Arial"/>
                <a:cs typeface="Arial"/>
              </a:rPr>
              <a:t>Maintenance et Mise à jour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Google Shape;68;p15"/>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rmAutofit/>
          </a:bodyPr>
          <a:lstStyle/>
          <a:p>
            <a:pPr marL="0" indent="0" algn="l" rtl="0">
              <a:lnSpc>
                <a:spcPct val="115000"/>
              </a:lnSpc>
              <a:spcBef>
                <a:spcPts val="0"/>
              </a:spcBef>
              <a:spcAft>
                <a:spcPts val="1200"/>
              </a:spcAft>
              <a:buNone/>
            </a:pPr>
            <a:r>
              <a:rPr lang="fr" sz="2000">
                <a:latin typeface="Arial"/>
                <a:ea typeface="Arial"/>
                <a:cs typeface="Arial"/>
                <a:sym typeface="Montserrat" pitchFamily="18" charset="0"/>
              </a:rPr>
              <a:t>Contexte du Projet</a:t>
            </a:r>
            <a:r>
              <a:rPr lang="en-US" sz="2000">
                <a:latin typeface="Arial"/>
                <a:ea typeface="Arial"/>
                <a:cs typeface="Arial"/>
                <a:sym typeface="Montserrat" pitchFamily="18" charset="0"/>
              </a:rPr>
              <a:t> :</a:t>
            </a:r>
            <a:endParaRPr sz="3400">
              <a:latin typeface="Arial"/>
              <a:ea typeface="Arial"/>
              <a:cs typeface="Arial"/>
              <a:sym typeface="Montserrat" pitchFamily="18" charset="0"/>
            </a:endParaRPr>
          </a:p>
        </p:txBody>
      </p:sp>
      <p:sp>
        <p:nvSpPr>
          <p:cNvPr id="69" name="Google Shape;69;p15"/>
          <p:cNvSpPr txBox="1"/>
          <p:nvPr/>
        </p:nvSpPr>
        <p:spPr>
          <a:xfrm>
            <a:off x="434775" y="1085525"/>
            <a:ext cx="8376813" cy="2123157"/>
          </a:xfrm>
          <a:prstGeom prst="rect">
            <a:avLst/>
          </a:prstGeom>
          <a:noFill/>
          <a:ln>
            <a:noFill/>
          </a:ln>
        </p:spPr>
        <p:txBody>
          <a:bodyPr spcFirstLastPara="1" wrap="square" lIns="91425" tIns="91425" rIns="91425" bIns="91425" anchor="t">
            <a:spAutoFit/>
          </a:bodyPr>
          <a:lstStyle/>
          <a:p>
            <a:pPr marL="419100" indent="-285750" algn="l" rtl="0">
              <a:lnSpc>
                <a:spcPct val="115000"/>
              </a:lnSpc>
              <a:spcBef>
                <a:spcPts val="0"/>
              </a:spcBef>
              <a:spcAft>
                <a:spcPts val="0"/>
              </a:spcAft>
              <a:buFont typeface="Arial"/>
              <a:buChar char="•"/>
            </a:pPr>
            <a:r>
              <a:rPr lang="fr" sz="1500" i="0">
                <a:solidFill>
                  <a:schemeClr val="dk1"/>
                </a:solidFill>
                <a:latin typeface="Arial"/>
                <a:ea typeface="Arial"/>
                <a:cs typeface="Arial"/>
                <a:sym typeface="Montserrat" pitchFamily="18" charset="0"/>
              </a:rPr>
              <a:t>Ce projet consiste à créer un outil à disposition des restaurateur</a:t>
            </a:r>
            <a:r>
              <a:rPr lang="en-US" sz="1500" i="0">
                <a:solidFill>
                  <a:schemeClr val="dk1"/>
                </a:solidFill>
                <a:latin typeface="Arial"/>
                <a:ea typeface="Arial"/>
                <a:cs typeface="Arial"/>
                <a:sym typeface="Montserrat" pitchFamily="18" charset="0"/>
              </a:rPr>
              <a:t>s</a:t>
            </a:r>
            <a:r>
              <a:rPr lang="fr" sz="1500" i="0">
                <a:solidFill>
                  <a:schemeClr val="dk1"/>
                </a:solidFill>
                <a:latin typeface="Arial"/>
                <a:ea typeface="Arial"/>
                <a:cs typeface="Arial"/>
                <a:sym typeface="Montserrat" pitchFamily="18" charset="0"/>
              </a:rPr>
              <a:t> pour créer facilement et rapidement de nouveau menu </a:t>
            </a:r>
            <a:r>
              <a:rPr lang="en-US" sz="1500" i="0">
                <a:solidFill>
                  <a:schemeClr val="dk1"/>
                </a:solidFill>
                <a:latin typeface="Arial"/>
                <a:ea typeface="Arial"/>
                <a:cs typeface="Arial"/>
                <a:sym typeface="Montserrat" pitchFamily="18" charset="0"/>
              </a:rPr>
              <a:t>et de pouvoir le partager.</a:t>
            </a:r>
            <a:br>
              <a:rPr lang="en-US" sz="1500" i="1">
                <a:solidFill>
                  <a:schemeClr val="dk1"/>
                </a:solidFill>
                <a:latin typeface="Montserrat" pitchFamily="18" charset="0"/>
                <a:ea typeface="Montserrat" pitchFamily="18" charset="0"/>
                <a:cs typeface="Montserrat" pitchFamily="18" charset="0"/>
                <a:sym typeface="Montserrat" pitchFamily="18" charset="0"/>
              </a:rPr>
            </a:br>
            <a:br>
              <a:rPr lang="en-US" sz="1500" i="1">
                <a:solidFill>
                  <a:schemeClr val="dk1"/>
                </a:solidFill>
                <a:latin typeface="Montserrat" pitchFamily="18" charset="0"/>
                <a:ea typeface="Montserrat" pitchFamily="18" charset="0"/>
                <a:cs typeface="Montserrat" pitchFamily="18" charset="0"/>
                <a:sym typeface="Montserrat" pitchFamily="18" charset="0"/>
              </a:rPr>
            </a:br>
            <a:br>
              <a:rPr lang="en-US" sz="1500" i="1">
                <a:solidFill>
                  <a:schemeClr val="dk1"/>
                </a:solidFill>
                <a:latin typeface="Montserrat" pitchFamily="18" charset="0"/>
                <a:ea typeface="Montserrat" pitchFamily="18" charset="0"/>
                <a:cs typeface="Montserrat" pitchFamily="18" charset="0"/>
                <a:sym typeface="Montserrat" pitchFamily="18" charset="0"/>
              </a:rPr>
            </a:br>
            <a:br>
              <a:rPr lang="en-US" sz="1500" i="1">
                <a:solidFill>
                  <a:schemeClr val="dk1"/>
                </a:solidFill>
                <a:latin typeface="Montserrat" pitchFamily="18" charset="0"/>
                <a:ea typeface="Montserrat" pitchFamily="18" charset="0"/>
                <a:cs typeface="Montserrat" pitchFamily="18" charset="0"/>
                <a:sym typeface="Montserrat" pitchFamily="18" charset="0"/>
              </a:rPr>
            </a:br>
            <a:r>
              <a:rPr sz="1500" i="1">
                <a:solidFill>
                  <a:schemeClr val="dk1"/>
                </a:solidFill>
                <a:latin typeface="Montserrat" pitchFamily="18" charset="0"/>
                <a:ea typeface="Montserrat" pitchFamily="18" charset="0"/>
                <a:cs typeface="Montserrat" pitchFamily="18" charset="0"/>
                <a:sym typeface="Montserrat" pitchFamily="18" charset="0"/>
              </a:rPr>
              <a:t> </a:t>
            </a:r>
          </a:p>
          <a:p>
            <a:pPr marL="0" indent="0" algn="l" rtl="0">
              <a:spcBef>
                <a:spcPts val="1200"/>
              </a:spcBef>
              <a:spcAft>
                <a:spcPts val="0"/>
              </a:spcAft>
              <a:buNone/>
            </a:pPr>
          </a:p>
        </p:txBody>
      </p:sp>
      <p:sp>
        <p:nvSpPr>
          <p:cNvPr id="70" name="Google Shape;70;p15"/>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oAutofit/>
          </a:bodyPr>
          <a:lstStyle/>
          <a:p>
            <a:pPr marL="0" indent="0" algn="ctr" rtl="0">
              <a:spcBef>
                <a:spcPts val="0"/>
              </a:spcBef>
              <a:spcAft>
                <a:spcPts val="0"/>
              </a:spcAft>
              <a:buNone/>
            </a:pPr>
          </a:p>
        </p:txBody>
      </p:sp>
      <p:pic>
        <p:nvPicPr>
          <p:cNvPr id="71" name="Google Shape;71;p15"/>
          <p:cNvPicPr preferRelativeResize="0"/>
          <p:nvPr/>
        </p:nvPicPr>
        <p:blipFill>
          <a:blip r:embed="rId1">
            <a:alphaModFix/>
          </a:blip>
          <a:srcRect/>
          <a:stretch>
            <a:fillRect/>
          </a:stretch>
        </p:blipFill>
        <p:spPr>
          <a:xfrm>
            <a:off x="8474375" y="-4"/>
            <a:ext cx="674425" cy="340550"/>
          </a:xfrm>
          <a:prstGeom prst="rect">
            <a:avLst/>
          </a:prstGeom>
          <a:noFill/>
          <a:ln>
            <a:noFill/>
          </a:ln>
        </p:spPr>
      </p:pic>
      <p:sp>
        <p:nvSpPr>
          <p:cNvPr id="73" name="BoîteDeDialogue 72"/>
          <p:cNvSpPr txBox="1"/>
          <p:nvPr/>
        </p:nvSpPr>
        <p:spPr>
          <a:xfrm>
            <a:off x="434775" y="2169276"/>
            <a:ext cx="8039600" cy="392250"/>
          </a:xfrm>
          <a:prstGeom prst="rect">
            <a:avLst/>
          </a:prstGeom>
          <a:noFill/>
        </p:spPr>
        <p:txBody>
          <a:bodyPr wrap="square" rtlCol="0">
            <a:spAutoFit/>
          </a:bodyPr>
          <a:lstStyle/>
          <a:p>
            <a:r>
              <a:rPr lang="en-US" sz="2000" b="0" i="0">
                <a:solidFill>
                  <a:schemeClr val="dk1"/>
                </a:solidFill>
                <a:latin typeface="Arial"/>
                <a:ea typeface="Arial"/>
                <a:cs typeface="Arial"/>
                <a:sym typeface="Montserrat" pitchFamily="18" charset="0"/>
              </a:rPr>
              <a:t>O</a:t>
            </a:r>
            <a:r>
              <a:rPr lang="fr-CH" sz="2000" b="0" i="0">
                <a:solidFill>
                  <a:schemeClr val="dk1"/>
                </a:solidFill>
                <a:latin typeface="Arial"/>
                <a:ea typeface="Arial"/>
                <a:cs typeface="Arial"/>
                <a:sym typeface="Montserrat" pitchFamily="18" charset="0"/>
              </a:rPr>
              <a:t>bjectifs</a:t>
            </a:r>
            <a:r>
              <a:rPr lang="en-US" sz="2000" b="0" i="0">
                <a:solidFill>
                  <a:schemeClr val="dk1"/>
                </a:solidFill>
                <a:latin typeface="Arial"/>
                <a:ea typeface="Arial"/>
                <a:cs typeface="Arial"/>
                <a:sym typeface="Montserrat" pitchFamily="18" charset="0"/>
              </a:rPr>
              <a:t> :</a:t>
            </a:r>
            <a:endParaRPr lang="en-US" sz="2000" b="0" i="0">
              <a:latin typeface="Arial"/>
              <a:ea typeface="Arial"/>
              <a:cs typeface="Arial"/>
            </a:endParaRPr>
          </a:p>
        </p:txBody>
      </p:sp>
      <p:sp>
        <p:nvSpPr>
          <p:cNvPr id="75" name="BoîteDeDialogue 74"/>
          <p:cNvSpPr txBox="1"/>
          <p:nvPr/>
        </p:nvSpPr>
        <p:spPr>
          <a:xfrm>
            <a:off x="434775" y="2777075"/>
            <a:ext cx="8039600" cy="1922173"/>
          </a:xfrm>
          <a:prstGeom prst="rect">
            <a:avLst/>
          </a:prstGeom>
          <a:noFill/>
        </p:spPr>
        <p:txBody>
          <a:bodyPr wrap="square" rtlCol="0">
            <a:spAutoFit/>
          </a:bodyPr>
          <a:lstStyle/>
          <a:p>
            <a:pPr marL="419100" indent="-285750" algn="l" rtl="0">
              <a:lnSpc>
                <a:spcPct val="115000"/>
              </a:lnSpc>
              <a:spcBef>
                <a:spcPts val="0"/>
              </a:spcBef>
              <a:spcAft>
                <a:spcPts val="0"/>
              </a:spcAft>
              <a:buFont typeface="Arial"/>
              <a:buChar char="•"/>
            </a:pPr>
            <a:r>
              <a:rPr lang="en-US" sz="1500" i="0">
                <a:solidFill>
                  <a:schemeClr val="dk1"/>
                </a:solidFill>
                <a:latin typeface="Arial"/>
                <a:ea typeface="Arial"/>
                <a:cs typeface="Arial"/>
                <a:sym typeface="Montserrat" pitchFamily="18" charset="0"/>
              </a:rPr>
              <a:t>- Utilisation simple </a:t>
            </a:r>
          </a:p>
          <a:p>
            <a:pPr marL="419100" indent="-285750" algn="l" rtl="0">
              <a:lnSpc>
                <a:spcPct val="115000"/>
              </a:lnSpc>
              <a:spcBef>
                <a:spcPts val="0"/>
              </a:spcBef>
              <a:spcAft>
                <a:spcPts val="0"/>
              </a:spcAft>
              <a:buFont typeface="Arial"/>
              <a:buChar char="•"/>
            </a:pPr>
            <a:r>
              <a:rPr lang="en-US" sz="1500" i="0">
                <a:solidFill>
                  <a:schemeClr val="dk1"/>
                </a:solidFill>
                <a:latin typeface="Arial"/>
                <a:ea typeface="Arial"/>
                <a:cs typeface="Arial"/>
                <a:sym typeface="Montserrat" pitchFamily="18" charset="0"/>
              </a:rPr>
              <a:t>- Création du menu</a:t>
            </a:r>
          </a:p>
          <a:p>
            <a:pPr marL="419100" indent="-285750" algn="l" rtl="0">
              <a:lnSpc>
                <a:spcPct val="115000"/>
              </a:lnSpc>
              <a:spcBef>
                <a:spcPts val="0"/>
              </a:spcBef>
              <a:spcAft>
                <a:spcPts val="0"/>
              </a:spcAft>
              <a:buFont typeface="Arial"/>
              <a:buChar char="•"/>
            </a:pPr>
            <a:r>
              <a:rPr lang="en-US" sz="1500" i="0">
                <a:solidFill>
                  <a:schemeClr val="dk1"/>
                </a:solidFill>
                <a:latin typeface="Arial"/>
                <a:ea typeface="Arial"/>
                <a:cs typeface="Arial"/>
                <a:sym typeface="Montserrat" pitchFamily="18" charset="0"/>
              </a:rPr>
              <a:t>- Ajout de plat</a:t>
            </a:r>
          </a:p>
          <a:p>
            <a:pPr marL="419100" indent="-285750" algn="l" rtl="0">
              <a:lnSpc>
                <a:spcPct val="115000"/>
              </a:lnSpc>
              <a:spcBef>
                <a:spcPts val="0"/>
              </a:spcBef>
              <a:spcAft>
                <a:spcPts val="0"/>
              </a:spcAft>
              <a:buFont typeface="Arial"/>
              <a:buChar char="•"/>
            </a:pPr>
            <a:r>
              <a:rPr sz="1500" i="0">
                <a:solidFill>
                  <a:schemeClr val="dk1"/>
                </a:solidFill>
                <a:latin typeface="Arial"/>
                <a:ea typeface="Arial"/>
                <a:cs typeface="Arial"/>
                <a:sym typeface="Montserrat" pitchFamily="18" charset="0"/>
              </a:rPr>
              <a:t>- Demander l’exportation du PDF</a:t>
            </a:r>
          </a:p>
          <a:p>
            <a:pPr marL="419100" indent="-285750" algn="l" rtl="0">
              <a:lnSpc>
                <a:spcPct val="115000"/>
              </a:lnSpc>
              <a:spcBef>
                <a:spcPts val="0"/>
              </a:spcBef>
              <a:spcAft>
                <a:spcPts val="0"/>
              </a:spcAft>
              <a:buFont typeface="Arial"/>
              <a:buChar char="•"/>
            </a:pPr>
            <a:r>
              <a:rPr sz="1500" i="0">
                <a:solidFill>
                  <a:schemeClr val="dk1"/>
                </a:solidFill>
                <a:latin typeface="Arial"/>
                <a:ea typeface="Arial"/>
                <a:cs typeface="Arial"/>
                <a:sym typeface="Montserrat" pitchFamily="18" charset="0"/>
              </a:rPr>
              <a:t>- Impression par Qwenta</a:t>
            </a:r>
            <a:endParaRPr lang="en-US" sz="1500" i="0">
              <a:solidFill>
                <a:schemeClr val="dk1"/>
              </a:solidFill>
              <a:latin typeface="Arial"/>
              <a:ea typeface="Arial"/>
              <a:cs typeface="Arial"/>
              <a:sym typeface="Montserrat" pitchFamily="18" charset="0"/>
            </a:endParaRPr>
          </a:p>
          <a:p>
            <a:pPr marL="419100" indent="-285750" algn="l" rtl="0">
              <a:lnSpc>
                <a:spcPct val="115000"/>
              </a:lnSpc>
              <a:spcBef>
                <a:spcPts val="0"/>
              </a:spcBef>
              <a:spcAft>
                <a:spcPts val="0"/>
              </a:spcAft>
              <a:buFont typeface="Arial"/>
              <a:buChar char="•"/>
            </a:pPr>
            <a:r>
              <a:rPr lang="en-US" sz="1500" i="0">
                <a:solidFill>
                  <a:schemeClr val="dk1"/>
                </a:solidFill>
                <a:latin typeface="Arial"/>
                <a:ea typeface="Arial"/>
                <a:cs typeface="Arial"/>
                <a:sym typeface="Montserrat" pitchFamily="18" charset="0"/>
              </a:rPr>
              <a:t>- Envoyer le menu sur Deliveroo</a:t>
            </a:r>
          </a:p>
          <a:p>
            <a:pPr marL="419100" indent="-285750" algn="l" rtl="0">
              <a:lnSpc>
                <a:spcPct val="115000"/>
              </a:lnSpc>
              <a:spcBef>
                <a:spcPts val="0"/>
              </a:spcBef>
              <a:spcAft>
                <a:spcPts val="0"/>
              </a:spcAft>
              <a:buFont typeface="Arial"/>
              <a:buChar char="•"/>
            </a:pPr>
            <a:r>
              <a:rPr lang="en-US" sz="1500" i="0">
                <a:solidFill>
                  <a:schemeClr val="dk1"/>
                </a:solidFill>
                <a:latin typeface="Arial"/>
                <a:ea typeface="Arial"/>
                <a:cs typeface="Arial"/>
                <a:sym typeface="Montserrat" pitchFamily="18" charset="0"/>
              </a:rPr>
              <a:t>- Poster le menu sur Instagram</a:t>
            </a:r>
            <a:endParaRPr lang="en-US" i="0">
              <a:latin typeface="Arial"/>
              <a:ea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Google Shape;76;p16"/>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Autofit/>
          </a:bodyPr>
          <a:lstStyle/>
          <a:p>
            <a:pPr marL="0" indent="0" algn="l" rtl="0">
              <a:lnSpc>
                <a:spcPct val="115000"/>
              </a:lnSpc>
              <a:spcBef>
                <a:spcPts val="0"/>
              </a:spcBef>
              <a:spcAft>
                <a:spcPts val="0"/>
              </a:spcAft>
              <a:buClr>
                <a:schemeClr val="dk1"/>
              </a:buClr>
              <a:buSzPts val="990"/>
              <a:buFont typeface="Arial"/>
              <a:buNone/>
            </a:pPr>
            <a:r>
              <a:rPr lang="fr" sz="2020">
                <a:latin typeface="Arial"/>
                <a:ea typeface="Arial"/>
                <a:cs typeface="Arial"/>
                <a:sym typeface="Montserrat" pitchFamily="18" charset="0"/>
              </a:rPr>
              <a:t>Aperçu de la maquette</a:t>
            </a:r>
            <a:endParaRPr sz="2020">
              <a:latin typeface="Arial"/>
              <a:ea typeface="Arial"/>
              <a:cs typeface="Arial"/>
              <a:sym typeface="Montserrat" pitchFamily="18" charset="0"/>
            </a:endParaRPr>
          </a:p>
          <a:p>
            <a:pPr marL="0" indent="0" algn="l" rtl="0">
              <a:lnSpc>
                <a:spcPct val="115000"/>
              </a:lnSpc>
              <a:spcBef>
                <a:spcPts val="1200"/>
              </a:spcBef>
              <a:spcAft>
                <a:spcPts val="1200"/>
              </a:spcAft>
              <a:buSzPts val="990"/>
              <a:buNone/>
            </a:pPr>
            <a:endParaRPr sz="1820">
              <a:solidFill>
                <a:schemeClr val="dk2"/>
              </a:solidFill>
              <a:latin typeface="Montserrat" pitchFamily="18" charset="0"/>
              <a:ea typeface="Montserrat" pitchFamily="18" charset="0"/>
              <a:cs typeface="Montserrat" pitchFamily="18" charset="0"/>
              <a:sym typeface="Montserrat" pitchFamily="18" charset="0"/>
            </a:endParaRPr>
          </a:p>
        </p:txBody>
      </p:sp>
      <p:sp>
        <p:nvSpPr>
          <p:cNvPr id="77" name="Google Shape;77;p16"/>
          <p:cNvSpPr>
            <a:spLocks noGrp="1" noEditPoints="1"/>
          </p:cNvSpPr>
          <p:nvPr>
            <p:ph type="body" idx="1"/>
          </p:nvPr>
        </p:nvSpPr>
        <p:spPr>
          <a:xfrm>
            <a:off x="311700" y="1152475"/>
            <a:ext cx="8520600" cy="3416400"/>
          </a:xfrm>
          <a:prstGeom prst="rect">
            <a:avLst/>
          </a:prstGeom>
        </p:spPr>
        <p:txBody>
          <a:bodyPr spcFirstLastPara="1" wrap="square" lIns="91425" tIns="91425" rIns="91425" bIns="91425" anchor="t">
            <a:normAutofit/>
          </a:bodyPr>
          <a:lstStyle/>
          <a:p>
            <a:pPr marL="457200" indent="-323850" algn="l" rtl="0">
              <a:lnSpc>
                <a:spcPct val="150000"/>
              </a:lnSpc>
              <a:spcBef>
                <a:spcPts val="0"/>
              </a:spcBef>
              <a:spcAft>
                <a:spcPts val="0"/>
              </a:spcAft>
              <a:buClr>
                <a:srgbClr val="0D0D0D"/>
              </a:buClr>
              <a:buSzPts val="1500"/>
              <a:buFont typeface="Montserrat" pitchFamily="18" charset="0"/>
              <a:buChar char="●"/>
            </a:pPr>
            <a:endParaRPr sz="1500" i="1">
              <a:solidFill>
                <a:srgbClr val="0D0D0D"/>
              </a:solidFill>
              <a:highlight>
                <a:srgbClr val="FFFFFF"/>
              </a:highlight>
              <a:latin typeface="Montserrat" pitchFamily="18" charset="0"/>
              <a:ea typeface="Montserrat" pitchFamily="18" charset="0"/>
              <a:cs typeface="Montserrat" pitchFamily="18" charset="0"/>
              <a:sym typeface="Montserrat" pitchFamily="18" charset="0"/>
            </a:endParaRPr>
          </a:p>
          <a:p>
            <a:pPr marL="0" indent="0" algn="l" rtl="0">
              <a:spcBef>
                <a:spcPts val="0"/>
              </a:spcBef>
              <a:spcAft>
                <a:spcPts val="0"/>
              </a:spcAft>
              <a:buNone/>
            </a:pPr>
            <a:endParaRPr>
              <a:latin typeface="Montserrat" pitchFamily="18" charset="0"/>
              <a:ea typeface="Montserrat" pitchFamily="18" charset="0"/>
              <a:cs typeface="Montserrat" pitchFamily="18" charset="0"/>
              <a:sym typeface="Montserrat" pitchFamily="18" charset="0"/>
            </a:endParaRPr>
          </a:p>
          <a:p>
            <a:pPr marL="457200" indent="0" algn="l" rtl="0">
              <a:spcBef>
                <a:spcPts val="1200"/>
              </a:spcBef>
              <a:spcAft>
                <a:spcPts val="1200"/>
              </a:spcAft>
              <a:buNone/>
            </a:pPr>
            <a:endParaRPr>
              <a:latin typeface="Montserrat" pitchFamily="18" charset="0"/>
              <a:ea typeface="Montserrat" pitchFamily="18" charset="0"/>
              <a:cs typeface="Montserrat" pitchFamily="18" charset="0"/>
              <a:sym typeface="Montserrat" pitchFamily="18" charset="0"/>
            </a:endParaRPr>
          </a:p>
        </p:txBody>
      </p:sp>
      <p:sp>
        <p:nvSpPr>
          <p:cNvPr id="78" name="Google Shape;78;p16"/>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oAutofit/>
          </a:bodyPr>
          <a:lstStyle/>
          <a:p>
            <a:pPr marL="0" indent="0" algn="ctr" rtl="0">
              <a:spcBef>
                <a:spcPts val="0"/>
              </a:spcBef>
              <a:spcAft>
                <a:spcPts val="0"/>
              </a:spcAft>
              <a:buNone/>
            </a:pPr>
          </a:p>
        </p:txBody>
      </p:sp>
      <p:pic>
        <p:nvPicPr>
          <p:cNvPr id="79" name="Google Shape;79;p16"/>
          <p:cNvPicPr preferRelativeResize="0"/>
          <p:nvPr/>
        </p:nvPicPr>
        <p:blipFill>
          <a:blip r:embed="rId1">
            <a:alphaModFix/>
          </a:blip>
          <a:srcRect/>
          <a:stretch>
            <a:fillRect/>
          </a:stretch>
        </p:blipFill>
        <p:spPr>
          <a:xfrm>
            <a:off x="8469575" y="-4"/>
            <a:ext cx="674425" cy="340550"/>
          </a:xfrm>
          <a:prstGeom prst="rect">
            <a:avLst/>
          </a:prstGeom>
          <a:noFill/>
          <a:ln>
            <a:noFill/>
          </a:ln>
        </p:spPr>
      </p:pic>
      <p:pic>
        <p:nvPicPr>
          <p:cNvPr id="81" name="Image 80"/>
          <p:cNvPicPr>
            <a:picLocks noChangeAspect="1"/>
          </p:cNvPicPr>
          <p:nvPr/>
        </p:nvPicPr>
        <p:blipFill>
          <a:blip r:embed="rId2"/>
          <a:srcRect/>
          <a:stretch>
            <a:fillRect/>
          </a:stretch>
        </p:blipFill>
        <p:spPr>
          <a:xfrm>
            <a:off x="146731" y="976590"/>
            <a:ext cx="2863254" cy="3973496"/>
          </a:xfrm>
          <a:prstGeom prst="rect">
            <a:avLst/>
          </a:prstGeom>
        </p:spPr>
      </p:pic>
      <p:pic>
        <p:nvPicPr>
          <p:cNvPr id="83" name="Image 82"/>
          <p:cNvPicPr>
            <a:picLocks noChangeAspect="1"/>
          </p:cNvPicPr>
          <p:nvPr/>
        </p:nvPicPr>
        <p:blipFill>
          <a:blip r:embed="rId3"/>
          <a:srcRect/>
          <a:stretch>
            <a:fillRect/>
          </a:stretch>
        </p:blipFill>
        <p:spPr>
          <a:xfrm>
            <a:off x="6098527" y="976590"/>
            <a:ext cx="2925458" cy="1884085"/>
          </a:xfrm>
          <a:prstGeom prst="rect">
            <a:avLst/>
          </a:prstGeom>
        </p:spPr>
      </p:pic>
      <p:pic>
        <p:nvPicPr>
          <p:cNvPr id="84" name="Image 83"/>
          <p:cNvPicPr>
            <a:picLocks noChangeAspect="1"/>
          </p:cNvPicPr>
          <p:nvPr/>
        </p:nvPicPr>
        <p:blipFill>
          <a:blip r:embed="rId4"/>
          <a:srcRect/>
          <a:stretch>
            <a:fillRect/>
          </a:stretch>
        </p:blipFill>
        <p:spPr>
          <a:xfrm>
            <a:off x="6098528" y="3066000"/>
            <a:ext cx="2925458" cy="1884086"/>
          </a:xfrm>
          <a:prstGeom prst="rect">
            <a:avLst/>
          </a:prstGeom>
        </p:spPr>
      </p:pic>
      <p:sp>
        <p:nvSpPr>
          <p:cNvPr id="87" name="BoîteDeDialogue 86"/>
          <p:cNvSpPr txBox="1"/>
          <p:nvPr/>
        </p:nvSpPr>
        <p:spPr>
          <a:xfrm>
            <a:off x="3009985" y="2587851"/>
            <a:ext cx="2386160" cy="545648"/>
          </a:xfrm>
          <a:prstGeom prst="rect">
            <a:avLst/>
          </a:prstGeom>
          <a:noFill/>
        </p:spPr>
        <p:txBody>
          <a:bodyPr wrap="square" rtlCol="0">
            <a:spAutoFit/>
          </a:bodyPr>
          <a:lstStyle/>
          <a:p>
            <a:r>
              <a:rPr lang="en-US" sz="1500">
                <a:latin typeface="Arial"/>
                <a:ea typeface="Arial"/>
                <a:cs typeface="Arial"/>
              </a:rPr>
              <a:t>Page d'accueil accessible  à tout visiteur</a:t>
            </a:r>
          </a:p>
        </p:txBody>
      </p:sp>
      <p:sp>
        <p:nvSpPr>
          <p:cNvPr id="89" name="BoîteDeDialogue 88"/>
          <p:cNvSpPr txBox="1"/>
          <p:nvPr/>
        </p:nvSpPr>
        <p:spPr>
          <a:xfrm>
            <a:off x="3412647" y="1706369"/>
            <a:ext cx="2685880" cy="545648"/>
          </a:xfrm>
          <a:prstGeom prst="rect">
            <a:avLst/>
          </a:prstGeom>
          <a:noFill/>
        </p:spPr>
        <p:txBody>
          <a:bodyPr wrap="square" rtlCol="0">
            <a:spAutoFit/>
          </a:bodyPr>
          <a:lstStyle/>
          <a:p>
            <a:r>
              <a:rPr lang="en-US" sz="1500"/>
              <a:t>Page de connexion pour Les Professionnels</a:t>
            </a:r>
          </a:p>
        </p:txBody>
      </p:sp>
      <p:sp>
        <p:nvSpPr>
          <p:cNvPr id="90" name="BoîteDeDialogue 89"/>
          <p:cNvSpPr txBox="1"/>
          <p:nvPr/>
        </p:nvSpPr>
        <p:spPr>
          <a:xfrm>
            <a:off x="3412647" y="3795780"/>
            <a:ext cx="2685880" cy="545648"/>
          </a:xfrm>
          <a:prstGeom prst="rect">
            <a:avLst/>
          </a:prstGeom>
          <a:noFill/>
        </p:spPr>
        <p:txBody>
          <a:bodyPr wrap="square" rtlCol="0">
            <a:spAutoFit/>
          </a:bodyPr>
          <a:lstStyle/>
          <a:p>
            <a:r>
              <a:rPr lang="en-US" sz="1500"/>
              <a:t>Dashboard pour les professionnels connecte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Google Shape;76;p16"/>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Autofit/>
          </a:bodyPr>
          <a:lstStyle/>
          <a:p>
            <a:pPr marL="0" indent="0" algn="l" rtl="0">
              <a:lnSpc>
                <a:spcPct val="115000"/>
              </a:lnSpc>
              <a:spcBef>
                <a:spcPts val="0"/>
              </a:spcBef>
              <a:spcAft>
                <a:spcPts val="0"/>
              </a:spcAft>
              <a:buClr>
                <a:schemeClr val="dk1"/>
              </a:buClr>
              <a:buSzPts val="990"/>
              <a:buFont typeface="Arial"/>
              <a:buNone/>
            </a:pPr>
            <a:r>
              <a:rPr lang="en-US" sz="2020">
                <a:latin typeface="Arial"/>
                <a:ea typeface="Arial"/>
                <a:cs typeface="Arial"/>
                <a:sym typeface="Montserrat" pitchFamily="18" charset="0"/>
              </a:rPr>
              <a:t>Principales fonctionnalités</a:t>
            </a:r>
            <a:endParaRPr sz="2020">
              <a:latin typeface="Arial"/>
              <a:ea typeface="Arial"/>
              <a:cs typeface="Arial"/>
              <a:sym typeface="Montserrat" pitchFamily="18" charset="0"/>
            </a:endParaRPr>
          </a:p>
          <a:p>
            <a:pPr marL="0" indent="0" algn="l" rtl="0">
              <a:lnSpc>
                <a:spcPct val="115000"/>
              </a:lnSpc>
              <a:spcBef>
                <a:spcPts val="1200"/>
              </a:spcBef>
              <a:spcAft>
                <a:spcPts val="1200"/>
              </a:spcAft>
              <a:buSzPts val="990"/>
              <a:buNone/>
            </a:pPr>
            <a:endParaRPr sz="1820">
              <a:solidFill>
                <a:schemeClr val="dk2"/>
              </a:solidFill>
              <a:latin typeface="Montserrat" pitchFamily="18" charset="0"/>
              <a:ea typeface="Montserrat" pitchFamily="18" charset="0"/>
              <a:cs typeface="Montserrat" pitchFamily="18" charset="0"/>
              <a:sym typeface="Montserrat" pitchFamily="18" charset="0"/>
            </a:endParaRPr>
          </a:p>
        </p:txBody>
      </p:sp>
      <p:sp>
        <p:nvSpPr>
          <p:cNvPr id="77" name="Google Shape;77;p16"/>
          <p:cNvSpPr>
            <a:spLocks noGrp="1" noEditPoints="1"/>
          </p:cNvSpPr>
          <p:nvPr>
            <p:ph type="body" idx="1"/>
          </p:nvPr>
        </p:nvSpPr>
        <p:spPr>
          <a:xfrm>
            <a:off x="311700" y="1152475"/>
            <a:ext cx="8520600" cy="3416400"/>
          </a:xfrm>
          <a:prstGeom prst="rect">
            <a:avLst/>
          </a:prstGeom>
        </p:spPr>
        <p:txBody>
          <a:bodyPr spcFirstLastPara="1" wrap="square" lIns="91425" tIns="91425" rIns="91425" bIns="91425" anchor="t">
            <a:normAutofit/>
          </a:bodyPr>
          <a:lstStyle/>
          <a:p>
            <a:pPr marL="457200" indent="-323850" algn="l" rtl="0">
              <a:lnSpc>
                <a:spcPct val="150000"/>
              </a:lnSpc>
              <a:spcBef>
                <a:spcPts val="0"/>
              </a:spcBef>
              <a:spcAft>
                <a:spcPts val="0"/>
              </a:spcAft>
              <a:buClr>
                <a:srgbClr val="0D0D0D"/>
              </a:buClr>
              <a:buSzPts val="1500"/>
              <a:buFont typeface="Montserrat" pitchFamily="18" charset="0"/>
              <a:buChar char="●"/>
            </a:pPr>
            <a:endParaRPr sz="1500" i="1">
              <a:solidFill>
                <a:srgbClr val="0D0D0D"/>
              </a:solidFill>
              <a:highlight>
                <a:srgbClr val="FFFFFF"/>
              </a:highlight>
              <a:latin typeface="Montserrat" pitchFamily="18" charset="0"/>
              <a:ea typeface="Montserrat" pitchFamily="18" charset="0"/>
              <a:cs typeface="Montserrat" pitchFamily="18" charset="0"/>
              <a:sym typeface="Montserrat" pitchFamily="18" charset="0"/>
            </a:endParaRPr>
          </a:p>
          <a:p>
            <a:pPr marL="0" indent="0" algn="l" rtl="0">
              <a:spcBef>
                <a:spcPts val="0"/>
              </a:spcBef>
              <a:spcAft>
                <a:spcPts val="0"/>
              </a:spcAft>
              <a:buNone/>
            </a:pPr>
            <a:endParaRPr>
              <a:latin typeface="Montserrat" pitchFamily="18" charset="0"/>
              <a:ea typeface="Montserrat" pitchFamily="18" charset="0"/>
              <a:cs typeface="Montserrat" pitchFamily="18" charset="0"/>
              <a:sym typeface="Montserrat" pitchFamily="18" charset="0"/>
            </a:endParaRPr>
          </a:p>
          <a:p>
            <a:pPr marL="457200" indent="0" algn="l" rtl="0">
              <a:spcBef>
                <a:spcPts val="1200"/>
              </a:spcBef>
              <a:spcAft>
                <a:spcPts val="1200"/>
              </a:spcAft>
              <a:buNone/>
            </a:pPr>
            <a:endParaRPr>
              <a:latin typeface="Montserrat" pitchFamily="18" charset="0"/>
              <a:ea typeface="Montserrat" pitchFamily="18" charset="0"/>
              <a:cs typeface="Montserrat" pitchFamily="18" charset="0"/>
              <a:sym typeface="Montserrat" pitchFamily="18" charset="0"/>
            </a:endParaRPr>
          </a:p>
        </p:txBody>
      </p:sp>
      <p:sp>
        <p:nvSpPr>
          <p:cNvPr id="78" name="Google Shape;78;p16"/>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oAutofit/>
          </a:bodyPr>
          <a:lstStyle/>
          <a:p>
            <a:pPr marL="0" indent="0" algn="ctr" rtl="0">
              <a:spcBef>
                <a:spcPts val="0"/>
              </a:spcBef>
              <a:spcAft>
                <a:spcPts val="0"/>
              </a:spcAft>
              <a:buNone/>
            </a:pPr>
          </a:p>
        </p:txBody>
      </p:sp>
      <p:pic>
        <p:nvPicPr>
          <p:cNvPr id="79" name="Google Shape;79;p16"/>
          <p:cNvPicPr preferRelativeResize="0"/>
          <p:nvPr/>
        </p:nvPicPr>
        <p:blipFill>
          <a:blip r:embed="rId1">
            <a:alphaModFix/>
          </a:blip>
          <a:srcRect/>
          <a:stretch>
            <a:fillRect/>
          </a:stretch>
        </p:blipFill>
        <p:spPr>
          <a:xfrm>
            <a:off x="8469575" y="-4"/>
            <a:ext cx="674425" cy="340550"/>
          </a:xfrm>
          <a:prstGeom prst="rect">
            <a:avLst/>
          </a:prstGeom>
          <a:noFill/>
          <a:ln>
            <a:noFill/>
          </a:ln>
        </p:spPr>
      </p:pic>
      <p:pic>
        <p:nvPicPr>
          <p:cNvPr id="85" name="Image 84"/>
          <p:cNvPicPr>
            <a:picLocks noChangeAspect="1"/>
          </p:cNvPicPr>
          <p:nvPr/>
        </p:nvPicPr>
        <p:blipFill>
          <a:blip r:embed="rId2"/>
          <a:srcRect/>
          <a:stretch>
            <a:fillRect/>
          </a:stretch>
        </p:blipFill>
        <p:spPr>
          <a:xfrm>
            <a:off x="2261870" y="1017725"/>
            <a:ext cx="2950969" cy="1814413"/>
          </a:xfrm>
          <a:prstGeom prst="rect">
            <a:avLst/>
          </a:prstGeom>
        </p:spPr>
      </p:pic>
      <p:pic>
        <p:nvPicPr>
          <p:cNvPr id="86" name="Image 85"/>
          <p:cNvPicPr>
            <a:picLocks noChangeAspect="1"/>
          </p:cNvPicPr>
          <p:nvPr/>
        </p:nvPicPr>
        <p:blipFill>
          <a:blip r:embed="rId3"/>
          <a:srcRect/>
          <a:stretch>
            <a:fillRect/>
          </a:stretch>
        </p:blipFill>
        <p:spPr>
          <a:xfrm>
            <a:off x="5518606" y="2224613"/>
            <a:ext cx="2950969" cy="1814413"/>
          </a:xfrm>
          <a:prstGeom prst="rect">
            <a:avLst/>
          </a:prstGeom>
        </p:spPr>
      </p:pic>
      <p:pic>
        <p:nvPicPr>
          <p:cNvPr id="87" name="Image 86"/>
          <p:cNvPicPr>
            <a:picLocks noChangeAspect="1"/>
          </p:cNvPicPr>
          <p:nvPr/>
        </p:nvPicPr>
        <p:blipFill>
          <a:blip r:embed="rId4"/>
          <a:srcRect/>
          <a:stretch>
            <a:fillRect/>
          </a:stretch>
        </p:blipFill>
        <p:spPr>
          <a:xfrm>
            <a:off x="416245" y="3131819"/>
            <a:ext cx="3415366" cy="1814413"/>
          </a:xfrm>
          <a:prstGeom prst="rect">
            <a:avLst/>
          </a:prstGeom>
        </p:spPr>
      </p:pic>
      <p:sp>
        <p:nvSpPr>
          <p:cNvPr id="88" name="BoîteDeDialogue 87"/>
          <p:cNvSpPr txBox="1"/>
          <p:nvPr/>
        </p:nvSpPr>
        <p:spPr>
          <a:xfrm>
            <a:off x="416245" y="1690933"/>
            <a:ext cx="1707683" cy="317048"/>
          </a:xfrm>
          <a:prstGeom prst="rect">
            <a:avLst/>
          </a:prstGeom>
          <a:noFill/>
        </p:spPr>
        <p:txBody>
          <a:bodyPr wrap="square" rtlCol="0">
            <a:spAutoFit/>
          </a:bodyPr>
          <a:lstStyle/>
          <a:p>
            <a:r>
              <a:rPr lang="en-US" sz="1500"/>
              <a:t>Création du menu</a:t>
            </a:r>
          </a:p>
        </p:txBody>
      </p:sp>
      <p:sp>
        <p:nvSpPr>
          <p:cNvPr id="89" name="BoîteDeDialogue 88"/>
          <p:cNvSpPr txBox="1"/>
          <p:nvPr/>
        </p:nvSpPr>
        <p:spPr>
          <a:xfrm>
            <a:off x="3831611" y="3903063"/>
            <a:ext cx="1630653" cy="317048"/>
          </a:xfrm>
          <a:prstGeom prst="rect">
            <a:avLst/>
          </a:prstGeom>
          <a:noFill/>
        </p:spPr>
        <p:txBody>
          <a:bodyPr wrap="square" rtlCol="0">
            <a:spAutoFit/>
          </a:bodyPr>
          <a:lstStyle/>
          <a:p>
            <a:r>
              <a:rPr lang="en-US" sz="1500"/>
              <a:t>Création du plat</a:t>
            </a:r>
          </a:p>
        </p:txBody>
      </p:sp>
      <p:sp>
        <p:nvSpPr>
          <p:cNvPr id="90" name="BoîteDeDialogue 89"/>
          <p:cNvSpPr txBox="1"/>
          <p:nvPr/>
        </p:nvSpPr>
        <p:spPr>
          <a:xfrm>
            <a:off x="6197572" y="1962859"/>
            <a:ext cx="2272003" cy="317048"/>
          </a:xfrm>
          <a:prstGeom prst="rect">
            <a:avLst/>
          </a:prstGeom>
          <a:noFill/>
        </p:spPr>
        <p:txBody>
          <a:bodyPr wrap="square" rtlCol="0">
            <a:spAutoFit/>
          </a:bodyPr>
          <a:lstStyle/>
          <a:p>
            <a:r>
              <a:rPr lang="en-US" sz="1500"/>
              <a:t>Exportation du menu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Google Shape;76;p16"/>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Autofit/>
          </a:bodyPr>
          <a:lstStyle/>
          <a:p>
            <a:pPr marL="0" indent="0" algn="l" rtl="0">
              <a:lnSpc>
                <a:spcPct val="115000"/>
              </a:lnSpc>
              <a:spcBef>
                <a:spcPts val="0"/>
              </a:spcBef>
              <a:spcAft>
                <a:spcPts val="0"/>
              </a:spcAft>
              <a:buClr>
                <a:schemeClr val="dk1"/>
              </a:buClr>
              <a:buSzPts val="990"/>
              <a:buFont typeface="Arial"/>
              <a:buNone/>
            </a:pPr>
            <a:r>
              <a:rPr sz="2020">
                <a:latin typeface="Arial"/>
                <a:ea typeface="Arial"/>
                <a:cs typeface="Arial"/>
                <a:sym typeface="Montserrat" pitchFamily="18" charset="0"/>
              </a:rPr>
              <a:t>Un projet c’est avant tout une équipe</a:t>
            </a:r>
          </a:p>
          <a:p>
            <a:pPr marL="0" indent="0" algn="l" rtl="0">
              <a:lnSpc>
                <a:spcPct val="115000"/>
              </a:lnSpc>
              <a:spcBef>
                <a:spcPts val="1200"/>
              </a:spcBef>
              <a:spcAft>
                <a:spcPts val="1200"/>
              </a:spcAft>
              <a:buSzPts val="990"/>
              <a:buNone/>
            </a:pPr>
            <a:endParaRPr sz="1820">
              <a:solidFill>
                <a:schemeClr val="dk2"/>
              </a:solidFill>
              <a:latin typeface="Montserrat" pitchFamily="18" charset="0"/>
              <a:ea typeface="Montserrat" pitchFamily="18" charset="0"/>
              <a:cs typeface="Montserrat" pitchFamily="18" charset="0"/>
              <a:sym typeface="Montserrat" pitchFamily="18" charset="0"/>
            </a:endParaRPr>
          </a:p>
        </p:txBody>
      </p:sp>
      <p:sp>
        <p:nvSpPr>
          <p:cNvPr id="77" name="Google Shape;77;p16"/>
          <p:cNvSpPr>
            <a:spLocks noGrp="1" noEditPoints="1"/>
          </p:cNvSpPr>
          <p:nvPr>
            <p:ph type="body" idx="1"/>
          </p:nvPr>
        </p:nvSpPr>
        <p:spPr>
          <a:xfrm>
            <a:off x="311700" y="1152475"/>
            <a:ext cx="8520600" cy="3416400"/>
          </a:xfrm>
          <a:prstGeom prst="rect">
            <a:avLst/>
          </a:prstGeom>
        </p:spPr>
        <p:txBody>
          <a:bodyPr spcFirstLastPara="1" wrap="square" lIns="91425" tIns="91425" rIns="91425" bIns="91425" anchor="t">
            <a:normAutofit/>
          </a:bodyPr>
          <a:lstStyle/>
          <a:p>
            <a:pPr marL="457200" indent="-323850" algn="l" rtl="0">
              <a:lnSpc>
                <a:spcPct val="150000"/>
              </a:lnSpc>
              <a:spcBef>
                <a:spcPts val="0"/>
              </a:spcBef>
              <a:spcAft>
                <a:spcPts val="0"/>
              </a:spcAft>
              <a:buClr>
                <a:srgbClr val="0D0D0D"/>
              </a:buClr>
              <a:buSzPts val="1500"/>
              <a:buFont typeface="Montserrat" pitchFamily="18" charset="0"/>
              <a:buChar char="●"/>
            </a:pPr>
            <a:endParaRPr sz="1500" i="1">
              <a:solidFill>
                <a:srgbClr val="0D0D0D"/>
              </a:solidFill>
              <a:highlight>
                <a:srgbClr val="FFFFFF"/>
              </a:highlight>
              <a:latin typeface="Montserrat" pitchFamily="18" charset="0"/>
              <a:ea typeface="Montserrat" pitchFamily="18" charset="0"/>
              <a:cs typeface="Montserrat" pitchFamily="18" charset="0"/>
              <a:sym typeface="Montserrat" pitchFamily="18" charset="0"/>
            </a:endParaRPr>
          </a:p>
          <a:p>
            <a:pPr marL="0" indent="0" algn="l" rtl="0">
              <a:spcBef>
                <a:spcPts val="0"/>
              </a:spcBef>
              <a:spcAft>
                <a:spcPts val="0"/>
              </a:spcAft>
              <a:buNone/>
            </a:pPr>
            <a:endParaRPr>
              <a:latin typeface="Montserrat" pitchFamily="18" charset="0"/>
              <a:ea typeface="Montserrat" pitchFamily="18" charset="0"/>
              <a:cs typeface="Montserrat" pitchFamily="18" charset="0"/>
              <a:sym typeface="Montserrat" pitchFamily="18" charset="0"/>
            </a:endParaRPr>
          </a:p>
          <a:p>
            <a:pPr marL="457200" indent="0" algn="l" rtl="0">
              <a:spcBef>
                <a:spcPts val="1200"/>
              </a:spcBef>
              <a:spcAft>
                <a:spcPts val="1200"/>
              </a:spcAft>
              <a:buNone/>
            </a:pPr>
            <a:endParaRPr>
              <a:latin typeface="Montserrat" pitchFamily="18" charset="0"/>
              <a:ea typeface="Montserrat" pitchFamily="18" charset="0"/>
              <a:cs typeface="Montserrat" pitchFamily="18" charset="0"/>
              <a:sym typeface="Montserrat" pitchFamily="18" charset="0"/>
            </a:endParaRPr>
          </a:p>
        </p:txBody>
      </p:sp>
      <p:sp>
        <p:nvSpPr>
          <p:cNvPr id="78" name="Google Shape;78;p16"/>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oAutofit/>
          </a:bodyPr>
          <a:lstStyle/>
          <a:p>
            <a:pPr marL="0" indent="0" algn="ctr" rtl="0">
              <a:spcBef>
                <a:spcPts val="0"/>
              </a:spcBef>
              <a:spcAft>
                <a:spcPts val="0"/>
              </a:spcAft>
              <a:buNone/>
            </a:pPr>
          </a:p>
        </p:txBody>
      </p:sp>
      <p:pic>
        <p:nvPicPr>
          <p:cNvPr id="79" name="Google Shape;79;p16"/>
          <p:cNvPicPr preferRelativeResize="0"/>
          <p:nvPr/>
        </p:nvPicPr>
        <p:blipFill>
          <a:blip r:embed="rId1">
            <a:alphaModFix/>
          </a:blip>
          <a:srcRect/>
          <a:stretch>
            <a:fillRect/>
          </a:stretch>
        </p:blipFill>
        <p:spPr>
          <a:xfrm>
            <a:off x="8469575" y="-4"/>
            <a:ext cx="674425" cy="340550"/>
          </a:xfrm>
          <a:prstGeom prst="rect">
            <a:avLst/>
          </a:prstGeom>
          <a:noFill/>
          <a:ln>
            <a:noFill/>
          </a:ln>
        </p:spPr>
      </p:pic>
      <p:sp>
        <p:nvSpPr>
          <p:cNvPr id="88" name="BoîteDeDialogue 87"/>
          <p:cNvSpPr txBox="1"/>
          <p:nvPr/>
        </p:nvSpPr>
        <p:spPr>
          <a:xfrm>
            <a:off x="614142" y="1280027"/>
            <a:ext cx="7297002" cy="3288848"/>
          </a:xfrm>
          <a:prstGeom prst="rect">
            <a:avLst/>
          </a:prstGeom>
          <a:noFill/>
        </p:spPr>
        <p:txBody>
          <a:bodyPr wrap="square" rtlCol="0">
            <a:spAutoFit/>
          </a:bodyPr>
          <a:lstStyle/>
          <a:p>
            <a:r>
              <a:rPr lang="en-US" sz="1500"/>
              <a:t>Pour répondre aux besoins de ce projet il sera essentiel de compter sur :</a:t>
            </a:r>
          </a:p>
          <a:p>
            <a:endParaRPr lang="en-US" sz="1500"/>
          </a:p>
          <a:p>
            <a:r>
              <a:rPr lang="en-US" sz="1500"/>
              <a:t>Un product owner : Il prendra en charge la création du Product Backlog et organisera la communication au sein de l'équipe tout en impliquant le client dans la réalisation du projet</a:t>
            </a:r>
          </a:p>
          <a:p>
            <a:endParaRPr lang="en-US" sz="1500"/>
          </a:p>
          <a:p>
            <a:r>
              <a:rPr lang="en-US" sz="1500"/>
              <a:t>Un scrum master : Chef d’orchestre de l'équipe technique, il mettra en place les méthodes Agile/Scrum</a:t>
            </a:r>
          </a:p>
          <a:p>
            <a:endParaRPr lang="en-US" sz="1500"/>
          </a:p>
          <a:p>
            <a:r>
              <a:rPr lang="en-US" sz="1500"/>
              <a:t>Un Dev Frontend : Dev chargé de l'intégration et du visuel </a:t>
            </a:r>
          </a:p>
          <a:p>
            <a:endParaRPr lang="en-US" sz="1500"/>
          </a:p>
          <a:p>
            <a:r>
              <a:rPr lang="en-US" sz="1500"/>
              <a:t>Un Dev Backend : Dev chargé de la relation site API/BDD</a:t>
            </a:r>
          </a:p>
          <a:p>
            <a:endParaRPr lang="en-US" sz="1500"/>
          </a:p>
          <a:p>
            <a:r>
              <a:rPr lang="en-US" sz="1500"/>
              <a:t>Un designer UX/UI : Chargé de définir l’interface produit en lien avec le client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Google Shape;84;p17"/>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rmAutofit/>
          </a:bodyPr>
          <a:lstStyle/>
          <a:p>
            <a:pPr marL="0" indent="0" algn="l" rtl="0">
              <a:lnSpc>
                <a:spcPct val="115000"/>
              </a:lnSpc>
              <a:spcBef>
                <a:spcPts val="0"/>
              </a:spcBef>
              <a:spcAft>
                <a:spcPts val="1200"/>
              </a:spcAft>
              <a:buNone/>
            </a:pPr>
            <a:r>
              <a:rPr lang="fr" sz="2000">
                <a:latin typeface="Arial"/>
                <a:ea typeface="Arial"/>
                <a:cs typeface="Arial"/>
                <a:sym typeface="Montserrat" pitchFamily="18" charset="0"/>
              </a:rPr>
              <a:t>Méthode Agile : Les sprints</a:t>
            </a:r>
            <a:endParaRPr sz="3000">
              <a:latin typeface="Arial"/>
              <a:ea typeface="Arial"/>
              <a:cs typeface="Arial"/>
              <a:sym typeface="Montserrat" pitchFamily="18" charset="0"/>
            </a:endParaRPr>
          </a:p>
        </p:txBody>
      </p:sp>
      <p:sp>
        <p:nvSpPr>
          <p:cNvPr id="85" name="Google Shape;85;p17"/>
          <p:cNvSpPr>
            <a:spLocks noGrp="1" noEditPoints="1"/>
          </p:cNvSpPr>
          <p:nvPr>
            <p:ph type="body" idx="1"/>
          </p:nvPr>
        </p:nvSpPr>
        <p:spPr>
          <a:xfrm>
            <a:off x="311700" y="1152475"/>
            <a:ext cx="8520600" cy="3416400"/>
          </a:xfrm>
          <a:prstGeom prst="rect">
            <a:avLst/>
          </a:prstGeom>
        </p:spPr>
        <p:txBody>
          <a:bodyPr spcFirstLastPara="1" wrap="square" lIns="91425" tIns="91425" rIns="91425" bIns="91425" anchor="t">
            <a:normAutofit/>
          </a:bodyPr>
          <a:lstStyle/>
          <a:p>
            <a:pPr marL="457200" indent="-323850" algn="l" rtl="0">
              <a:spcBef>
                <a:spcPts val="0"/>
              </a:spcBef>
              <a:spcAft>
                <a:spcPts val="0"/>
              </a:spcAft>
              <a:buClr>
                <a:srgbClr val="0D0D0D"/>
              </a:buClr>
              <a:buSzPts val="1500"/>
              <a:buFont typeface="Montserrat" pitchFamily="18" charset="0"/>
              <a:buChar char="●"/>
            </a:pPr>
            <a:r>
              <a:rPr lang="en-US" sz="1500">
                <a:solidFill>
                  <a:srgbClr val="0D0D0D"/>
                </a:solidFill>
                <a:highlight>
                  <a:srgbClr val="FFFFFF"/>
                </a:highlight>
                <a:latin typeface="Arial"/>
                <a:ea typeface="Arial"/>
                <a:cs typeface="Arial"/>
                <a:sym typeface="Montserrat" pitchFamily="18" charset="0"/>
              </a:rPr>
              <a:t>Cette méthode de gestion de projets met l'accent sur la souplesse, la performance, l’humain et la communication. Elle permet notamment de mettre en place des sprints définis dans le temps durant lequel un travail précis sera à fournir et à rendre. Un suivi quotidien sera mis en place pour permettre de suivre l’avancée de l’ensemble de l'équipe. Tout cela  permet une livraison régulière des fonctionnalités attendues.</a:t>
            </a:r>
          </a:p>
          <a:p>
            <a:pPr marL="457200" indent="-323850" algn="l" rtl="0">
              <a:spcBef>
                <a:spcPts val="0"/>
              </a:spcBef>
              <a:spcAft>
                <a:spcPts val="0"/>
              </a:spcAft>
              <a:buClr>
                <a:srgbClr val="0D0D0D"/>
              </a:buClr>
              <a:buSzPts val="1500"/>
              <a:buFont typeface="Montserrat" pitchFamily="18" charset="0"/>
              <a:buChar char="●"/>
            </a:pPr>
            <a:endParaRPr lang="en-US" sz="1500">
              <a:solidFill>
                <a:srgbClr val="0D0D0D"/>
              </a:solidFill>
              <a:highlight>
                <a:srgbClr val="FFFFFF"/>
              </a:highlight>
              <a:latin typeface="Montserrat" pitchFamily="18" charset="0"/>
              <a:ea typeface="Montserrat" pitchFamily="18" charset="0"/>
              <a:cs typeface="Montserrat" pitchFamily="18" charset="0"/>
              <a:sym typeface="Montserrat" pitchFamily="18" charset="0"/>
            </a:endParaRPr>
          </a:p>
          <a:p>
            <a:pPr marL="457200" indent="-323850" algn="l" rtl="0">
              <a:spcBef>
                <a:spcPts val="0"/>
              </a:spcBef>
              <a:spcAft>
                <a:spcPts val="0"/>
              </a:spcAft>
              <a:buClr>
                <a:srgbClr val="0D0D0D"/>
              </a:buClr>
              <a:buSzPts val="1500"/>
              <a:buFont typeface="Montserrat" pitchFamily="18" charset="0"/>
              <a:buChar char="●"/>
            </a:pPr>
            <a:endParaRPr sz="1500">
              <a:solidFill>
                <a:srgbClr val="0D0D0D"/>
              </a:solidFill>
              <a:highlight>
                <a:srgbClr val="FFFFFF"/>
              </a:highlight>
              <a:latin typeface="Montserrat" pitchFamily="18" charset="0"/>
              <a:ea typeface="Montserrat" pitchFamily="18" charset="0"/>
              <a:cs typeface="Montserrat" pitchFamily="18" charset="0"/>
              <a:sym typeface="Montserrat" pitchFamily="18" charset="0"/>
            </a:endParaRPr>
          </a:p>
          <a:p>
            <a:pPr marL="0" indent="0" algn="l" rtl="0">
              <a:spcBef>
                <a:spcPts val="0"/>
              </a:spcBef>
              <a:spcAft>
                <a:spcPts val="0"/>
              </a:spcAft>
              <a:buNone/>
            </a:pPr>
            <a:endParaRPr>
              <a:latin typeface="Montserrat" pitchFamily="18" charset="0"/>
              <a:ea typeface="Montserrat" pitchFamily="18" charset="0"/>
              <a:cs typeface="Montserrat" pitchFamily="18" charset="0"/>
              <a:sym typeface="Montserrat" pitchFamily="18" charset="0"/>
            </a:endParaRPr>
          </a:p>
          <a:p>
            <a:pPr marL="0" indent="0" algn="l" rtl="0">
              <a:spcBef>
                <a:spcPts val="1200"/>
              </a:spcBef>
              <a:spcAft>
                <a:spcPts val="0"/>
              </a:spcAft>
              <a:buNone/>
            </a:pPr>
            <a:endParaRPr>
              <a:latin typeface="Montserrat" pitchFamily="18" charset="0"/>
              <a:ea typeface="Montserrat" pitchFamily="18" charset="0"/>
              <a:cs typeface="Montserrat" pitchFamily="18" charset="0"/>
              <a:sym typeface="Montserrat" pitchFamily="18" charset="0"/>
            </a:endParaRPr>
          </a:p>
          <a:p>
            <a:pPr marL="457200" indent="0" algn="l" rtl="0">
              <a:spcBef>
                <a:spcPts val="1200"/>
              </a:spcBef>
              <a:spcAft>
                <a:spcPts val="1200"/>
              </a:spcAft>
              <a:buNone/>
            </a:pPr>
            <a:endParaRPr>
              <a:latin typeface="Montserrat" pitchFamily="18" charset="0"/>
              <a:ea typeface="Montserrat" pitchFamily="18" charset="0"/>
              <a:cs typeface="Montserrat" pitchFamily="18" charset="0"/>
              <a:sym typeface="Montserrat" pitchFamily="18" charset="0"/>
            </a:endParaRPr>
          </a:p>
        </p:txBody>
      </p:sp>
      <p:sp>
        <p:nvSpPr>
          <p:cNvPr id="86" name="Google Shape;86;p17"/>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oAutofit/>
          </a:bodyPr>
          <a:lstStyle/>
          <a:p>
            <a:pPr marL="0" indent="0" algn="ctr" rtl="0">
              <a:spcBef>
                <a:spcPts val="0"/>
              </a:spcBef>
              <a:spcAft>
                <a:spcPts val="0"/>
              </a:spcAft>
              <a:buNone/>
            </a:pPr>
          </a:p>
        </p:txBody>
      </p:sp>
      <p:pic>
        <p:nvPicPr>
          <p:cNvPr id="87" name="Google Shape;87;p17"/>
          <p:cNvPicPr preferRelativeResize="0"/>
          <p:nvPr/>
        </p:nvPicPr>
        <p:blipFill>
          <a:blip r:embed="rId1">
            <a:alphaModFix/>
          </a:blip>
          <a:srcRect/>
          <a:stretch>
            <a:fillRect/>
          </a:stretch>
        </p:blipFill>
        <p:spPr>
          <a:xfrm>
            <a:off x="8469575" y="-4"/>
            <a:ext cx="674425" cy="340550"/>
          </a:xfrm>
          <a:prstGeom prst="rect">
            <a:avLst/>
          </a:prstGeom>
          <a:noFill/>
          <a:ln>
            <a:noFill/>
          </a:ln>
        </p:spPr>
      </p:pic>
      <p:pic>
        <p:nvPicPr>
          <p:cNvPr id="88" name="Image 87"/>
          <p:cNvPicPr>
            <a:picLocks noChangeAspect="1"/>
          </p:cNvPicPr>
          <p:nvPr/>
        </p:nvPicPr>
        <p:blipFill>
          <a:blip r:embed="rId2"/>
          <a:srcRect/>
          <a:stretch>
            <a:fillRect/>
          </a:stretch>
        </p:blipFill>
        <p:spPr>
          <a:xfrm>
            <a:off x="971341" y="2571750"/>
            <a:ext cx="6527800" cy="24201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Google Shape;84;p17"/>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rmAutofit/>
          </a:bodyPr>
          <a:lstStyle/>
          <a:p>
            <a:pPr marL="0" indent="0" algn="l" rtl="0">
              <a:lnSpc>
                <a:spcPct val="115000"/>
              </a:lnSpc>
              <a:spcBef>
                <a:spcPts val="0"/>
              </a:spcBef>
              <a:spcAft>
                <a:spcPts val="1200"/>
              </a:spcAft>
              <a:buNone/>
            </a:pPr>
            <a:r>
              <a:rPr lang="fr" sz="2000">
                <a:latin typeface="Arial"/>
                <a:ea typeface="Arial"/>
                <a:cs typeface="Arial"/>
                <a:sym typeface="Montserrat" pitchFamily="18" charset="0"/>
              </a:rPr>
              <a:t>Méthode du planning poker Scrum</a:t>
            </a:r>
            <a:endParaRPr sz="3000">
              <a:latin typeface="Arial"/>
              <a:ea typeface="Arial"/>
              <a:cs typeface="Arial"/>
              <a:sym typeface="Montserrat" pitchFamily="18" charset="0"/>
            </a:endParaRPr>
          </a:p>
        </p:txBody>
      </p:sp>
      <p:sp>
        <p:nvSpPr>
          <p:cNvPr id="85" name="Google Shape;85;p17"/>
          <p:cNvSpPr>
            <a:spLocks noGrp="1" noEditPoints="1"/>
          </p:cNvSpPr>
          <p:nvPr>
            <p:ph type="body" idx="1"/>
          </p:nvPr>
        </p:nvSpPr>
        <p:spPr>
          <a:xfrm>
            <a:off x="311700" y="1152475"/>
            <a:ext cx="8520600" cy="3416400"/>
          </a:xfrm>
          <a:prstGeom prst="rect">
            <a:avLst/>
          </a:prstGeom>
        </p:spPr>
        <p:txBody>
          <a:bodyPr spcFirstLastPara="1" wrap="square" lIns="91425" tIns="91425" rIns="91425" bIns="91425" anchor="t">
            <a:normAutofit/>
          </a:bodyPr>
          <a:lstStyle/>
          <a:p>
            <a:pPr marL="457200" indent="-323850" algn="l" rtl="0">
              <a:spcBef>
                <a:spcPts val="0"/>
              </a:spcBef>
              <a:spcAft>
                <a:spcPts val="0"/>
              </a:spcAft>
              <a:buClr>
                <a:srgbClr val="0D0D0D"/>
              </a:buClr>
              <a:buSzPts val="1500"/>
              <a:buFont typeface="Montserrat" pitchFamily="18" charset="0"/>
              <a:buChar char="●"/>
            </a:pPr>
            <a:r>
              <a:rPr lang="fr-BE" sz="1500">
                <a:solidFill>
                  <a:srgbClr val="0D0D0D"/>
                </a:solidFill>
                <a:highlight>
                  <a:srgbClr val="FFFFFF"/>
                </a:highlight>
                <a:latin typeface="Arial"/>
                <a:ea typeface="Arial"/>
                <a:cs typeface="Arial"/>
                <a:sym typeface="Montserrat" pitchFamily="18" charset="0"/>
              </a:rPr>
              <a:t>Définir la difficulté de chaque tâche</a:t>
            </a:r>
          </a:p>
          <a:p>
            <a:pPr marL="457200" indent="-323850" algn="l" rtl="0">
              <a:spcBef>
                <a:spcPts val="0"/>
              </a:spcBef>
              <a:spcAft>
                <a:spcPts val="0"/>
              </a:spcAft>
              <a:buClr>
                <a:srgbClr val="0D0D0D"/>
              </a:buClr>
              <a:buSzPts val="1500"/>
              <a:buFont typeface="Montserrat" pitchFamily="18" charset="0"/>
              <a:buChar char="●"/>
            </a:pPr>
            <a:r>
              <a:rPr lang="fr-BE" sz="1500">
                <a:solidFill>
                  <a:srgbClr val="0D0D0D"/>
                </a:solidFill>
                <a:highlight>
                  <a:srgbClr val="FFFFFF"/>
                </a:highlight>
                <a:latin typeface="Arial"/>
                <a:ea typeface="Arial"/>
                <a:cs typeface="Arial"/>
                <a:sym typeface="Montserrat" pitchFamily="18" charset="0"/>
              </a:rPr>
              <a:t>Échanger et communiquer avec l'équipe</a:t>
            </a:r>
          </a:p>
          <a:p>
            <a:pPr marL="457200" indent="-323850" algn="l" rtl="0">
              <a:spcBef>
                <a:spcPts val="0"/>
              </a:spcBef>
              <a:spcAft>
                <a:spcPts val="0"/>
              </a:spcAft>
              <a:buClr>
                <a:srgbClr val="0D0D0D"/>
              </a:buClr>
              <a:buSzPts val="1500"/>
              <a:buFont typeface="Montserrat" pitchFamily="18" charset="0"/>
              <a:buChar char="●"/>
            </a:pPr>
            <a:r>
              <a:rPr lang="fr-BE" sz="1500">
                <a:solidFill>
                  <a:srgbClr val="0D0D0D"/>
                </a:solidFill>
                <a:highlight>
                  <a:srgbClr val="FFFFFF"/>
                </a:highlight>
                <a:latin typeface="Arial"/>
                <a:ea typeface="Arial"/>
                <a:cs typeface="Arial"/>
                <a:sym typeface="Montserrat" pitchFamily="18" charset="0"/>
              </a:rPr>
              <a:t>Apporter un aspect ludique à la collaboration</a:t>
            </a:r>
          </a:p>
          <a:p>
            <a:pPr marL="457200" indent="-323850" algn="l" rtl="0">
              <a:spcBef>
                <a:spcPts val="0"/>
              </a:spcBef>
              <a:spcAft>
                <a:spcPts val="0"/>
              </a:spcAft>
              <a:buClr>
                <a:srgbClr val="0D0D0D"/>
              </a:buClr>
              <a:buSzPts val="1500"/>
              <a:buFont typeface="Montserrat" pitchFamily="18" charset="0"/>
              <a:buChar char="●"/>
            </a:pPr>
            <a:r>
              <a:rPr lang="fr-BE" sz="1500">
                <a:solidFill>
                  <a:srgbClr val="0D0D0D"/>
                </a:solidFill>
                <a:highlight>
                  <a:srgbClr val="FFFFFF"/>
                </a:highlight>
                <a:latin typeface="Arial"/>
                <a:ea typeface="Arial"/>
                <a:cs typeface="Arial"/>
                <a:sym typeface="Montserrat" pitchFamily="18" charset="0"/>
              </a:rPr>
              <a:t>Le résultat qui en ressort</a:t>
            </a:r>
            <a:r>
              <a:rPr lang="en-US" sz="1500">
                <a:solidFill>
                  <a:srgbClr val="0D0D0D"/>
                </a:solidFill>
                <a:highlight>
                  <a:srgbClr val="FFFFFF"/>
                </a:highlight>
                <a:latin typeface="Arial"/>
                <a:ea typeface="Arial"/>
                <a:cs typeface="Arial"/>
                <a:sym typeface="Montserrat" pitchFamily="18" charset="0"/>
              </a:rPr>
              <a:t> </a:t>
            </a:r>
            <a:r>
              <a:rPr lang="fr-BE" sz="1500">
                <a:solidFill>
                  <a:srgbClr val="0D0D0D"/>
                </a:solidFill>
                <a:highlight>
                  <a:srgbClr val="FFFFFF"/>
                </a:highlight>
                <a:latin typeface="Arial"/>
                <a:ea typeface="Arial"/>
                <a:cs typeface="Arial"/>
                <a:sym typeface="Montserrat" pitchFamily="18" charset="0"/>
              </a:rPr>
              <a:t>permet une meilleure planification des itérations, de la répartition des ressources et permet entre autres de fixer des objectifs réalistes pour le projet.</a:t>
            </a:r>
          </a:p>
          <a:p>
            <a:pPr marL="133350" indent="0" algn="l" rtl="0">
              <a:spcBef>
                <a:spcPts val="0"/>
              </a:spcBef>
              <a:spcAft>
                <a:spcPts val="0"/>
              </a:spcAft>
              <a:buFont typeface="Montserrat" pitchFamily="18" charset="0"/>
              <a:buNone/>
            </a:pPr>
            <a:endParaRPr lang="en-US" sz="1500">
              <a:solidFill>
                <a:srgbClr val="0D0D0D"/>
              </a:solidFill>
              <a:highlight>
                <a:srgbClr val="FFFFFF"/>
              </a:highlight>
              <a:latin typeface="Montserrat" pitchFamily="18" charset="0"/>
              <a:ea typeface="Montserrat" pitchFamily="18" charset="0"/>
              <a:cs typeface="Montserrat" pitchFamily="18" charset="0"/>
              <a:sym typeface="Montserrat" pitchFamily="18" charset="0"/>
            </a:endParaRPr>
          </a:p>
          <a:p>
            <a:pPr marL="457200" indent="-323850" algn="l" rtl="0">
              <a:spcBef>
                <a:spcPts val="0"/>
              </a:spcBef>
              <a:spcAft>
                <a:spcPts val="0"/>
              </a:spcAft>
              <a:buClr>
                <a:srgbClr val="0D0D0D"/>
              </a:buClr>
              <a:buSzPts val="1500"/>
              <a:buFont typeface="Montserrat" pitchFamily="18" charset="0"/>
              <a:buChar char="●"/>
            </a:pPr>
            <a:endParaRPr lang="en-US" sz="1500">
              <a:solidFill>
                <a:srgbClr val="0D0D0D"/>
              </a:solidFill>
              <a:highlight>
                <a:srgbClr val="FFFFFF"/>
              </a:highlight>
              <a:latin typeface="Montserrat" pitchFamily="18" charset="0"/>
              <a:ea typeface="Montserrat" pitchFamily="18" charset="0"/>
              <a:cs typeface="Montserrat" pitchFamily="18" charset="0"/>
              <a:sym typeface="Montserrat" pitchFamily="18" charset="0"/>
            </a:endParaRPr>
          </a:p>
          <a:p>
            <a:pPr marL="457200" indent="-323850" algn="l" rtl="0">
              <a:spcBef>
                <a:spcPts val="0"/>
              </a:spcBef>
              <a:spcAft>
                <a:spcPts val="0"/>
              </a:spcAft>
              <a:buClr>
                <a:srgbClr val="0D0D0D"/>
              </a:buClr>
              <a:buSzPts val="1500"/>
              <a:buFont typeface="Montserrat" pitchFamily="18" charset="0"/>
              <a:buChar char="●"/>
            </a:pPr>
            <a:endParaRPr sz="1500">
              <a:solidFill>
                <a:srgbClr val="0D0D0D"/>
              </a:solidFill>
              <a:highlight>
                <a:srgbClr val="FFFFFF"/>
              </a:highlight>
              <a:latin typeface="Montserrat" pitchFamily="18" charset="0"/>
              <a:ea typeface="Montserrat" pitchFamily="18" charset="0"/>
              <a:cs typeface="Montserrat" pitchFamily="18" charset="0"/>
              <a:sym typeface="Montserrat" pitchFamily="18" charset="0"/>
            </a:endParaRPr>
          </a:p>
          <a:p>
            <a:pPr marL="0" indent="0" algn="l" rtl="0">
              <a:spcBef>
                <a:spcPts val="0"/>
              </a:spcBef>
              <a:spcAft>
                <a:spcPts val="0"/>
              </a:spcAft>
              <a:buNone/>
            </a:pPr>
            <a:endParaRPr>
              <a:latin typeface="Montserrat" pitchFamily="18" charset="0"/>
              <a:ea typeface="Montserrat" pitchFamily="18" charset="0"/>
              <a:cs typeface="Montserrat" pitchFamily="18" charset="0"/>
              <a:sym typeface="Montserrat" pitchFamily="18" charset="0"/>
            </a:endParaRPr>
          </a:p>
          <a:p>
            <a:pPr marL="0" indent="0" algn="l" rtl="0">
              <a:spcBef>
                <a:spcPts val="1200"/>
              </a:spcBef>
              <a:spcAft>
                <a:spcPts val="0"/>
              </a:spcAft>
              <a:buNone/>
            </a:pPr>
            <a:endParaRPr>
              <a:latin typeface="Montserrat" pitchFamily="18" charset="0"/>
              <a:ea typeface="Montserrat" pitchFamily="18" charset="0"/>
              <a:cs typeface="Montserrat" pitchFamily="18" charset="0"/>
              <a:sym typeface="Montserrat" pitchFamily="18" charset="0"/>
            </a:endParaRPr>
          </a:p>
          <a:p>
            <a:pPr marL="457200" indent="0" algn="l" rtl="0">
              <a:spcBef>
                <a:spcPts val="1200"/>
              </a:spcBef>
              <a:spcAft>
                <a:spcPts val="1200"/>
              </a:spcAft>
              <a:buNone/>
            </a:pPr>
            <a:endParaRPr>
              <a:latin typeface="Montserrat" pitchFamily="18" charset="0"/>
              <a:ea typeface="Montserrat" pitchFamily="18" charset="0"/>
              <a:cs typeface="Montserrat" pitchFamily="18" charset="0"/>
              <a:sym typeface="Montserrat" pitchFamily="18" charset="0"/>
            </a:endParaRPr>
          </a:p>
        </p:txBody>
      </p:sp>
      <p:sp>
        <p:nvSpPr>
          <p:cNvPr id="86" name="Google Shape;86;p17"/>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oAutofit/>
          </a:bodyPr>
          <a:lstStyle/>
          <a:p>
            <a:pPr marL="0" indent="0" algn="ctr" rtl="0">
              <a:spcBef>
                <a:spcPts val="0"/>
              </a:spcBef>
              <a:spcAft>
                <a:spcPts val="0"/>
              </a:spcAft>
              <a:buNone/>
            </a:pPr>
          </a:p>
        </p:txBody>
      </p:sp>
      <p:pic>
        <p:nvPicPr>
          <p:cNvPr id="87" name="Google Shape;87;p17"/>
          <p:cNvPicPr preferRelativeResize="0"/>
          <p:nvPr/>
        </p:nvPicPr>
        <p:blipFill>
          <a:blip r:embed="rId1">
            <a:alphaModFix/>
          </a:blip>
          <a:srcRect/>
          <a:stretch>
            <a:fillRect/>
          </a:stretch>
        </p:blipFill>
        <p:spPr>
          <a:xfrm>
            <a:off x="8469575" y="-4"/>
            <a:ext cx="674425" cy="340550"/>
          </a:xfrm>
          <a:prstGeom prst="rect">
            <a:avLst/>
          </a:prstGeom>
          <a:noFill/>
          <a:ln>
            <a:noFill/>
          </a:ln>
        </p:spPr>
      </p:pic>
      <p:pic>
        <p:nvPicPr>
          <p:cNvPr id="89" name="Image 88"/>
          <p:cNvPicPr>
            <a:picLocks noChangeAspect="1"/>
          </p:cNvPicPr>
          <p:nvPr/>
        </p:nvPicPr>
        <p:blipFill>
          <a:blip r:embed="rId2"/>
          <a:srcRect/>
          <a:stretch>
            <a:fillRect/>
          </a:stretch>
        </p:blipFill>
        <p:spPr>
          <a:xfrm>
            <a:off x="2545237" y="3011125"/>
            <a:ext cx="3393649" cy="168960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Google Shape;84;p17"/>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rmAutofit/>
          </a:bodyPr>
          <a:lstStyle/>
          <a:p>
            <a:pPr marL="0" indent="0" algn="l" rtl="0">
              <a:lnSpc>
                <a:spcPct val="100000"/>
              </a:lnSpc>
              <a:spcBef>
                <a:spcPts val="0"/>
              </a:spcBef>
              <a:spcAft>
                <a:spcPts val="1200"/>
              </a:spcAft>
              <a:buNone/>
            </a:pPr>
            <a:r>
              <a:rPr lang="en-US" sz="3000">
                <a:latin typeface="Arial"/>
                <a:ea typeface="Arial"/>
                <a:cs typeface="Arial"/>
                <a:sym typeface="Montserrat" pitchFamily="18" charset="0"/>
              </a:rPr>
              <a:t>Plan de communication</a:t>
            </a:r>
            <a:endParaRPr sz="3000">
              <a:latin typeface="Arial"/>
              <a:ea typeface="Arial"/>
              <a:cs typeface="Arial"/>
              <a:sym typeface="Montserrat" pitchFamily="18" charset="0"/>
            </a:endParaRPr>
          </a:p>
        </p:txBody>
      </p:sp>
      <p:sp>
        <p:nvSpPr>
          <p:cNvPr id="85" name="Google Shape;85;p17"/>
          <p:cNvSpPr>
            <a:spLocks noGrp="1" noEditPoints="1"/>
          </p:cNvSpPr>
          <p:nvPr>
            <p:ph type="body" idx="1"/>
          </p:nvPr>
        </p:nvSpPr>
        <p:spPr>
          <a:xfrm>
            <a:off x="34654" y="1017725"/>
            <a:ext cx="8903135" cy="835812"/>
          </a:xfrm>
          <a:prstGeom prst="rect">
            <a:avLst/>
          </a:prstGeom>
        </p:spPr>
        <p:txBody>
          <a:bodyPr spcFirstLastPara="1" wrap="square" lIns="91425" tIns="91425" rIns="91425" bIns="91425" anchor="t">
            <a:normAutofit/>
          </a:bodyPr>
          <a:lstStyle/>
          <a:p>
            <a:pPr marL="133350" indent="0" algn="l" rtl="0">
              <a:lnSpc>
                <a:spcPct val="100000"/>
              </a:lnSpc>
              <a:spcBef>
                <a:spcPts val="0"/>
              </a:spcBef>
              <a:spcAft>
                <a:spcPts val="0"/>
              </a:spcAft>
              <a:buFont typeface="Montserrat" pitchFamily="18" charset="0"/>
              <a:buNone/>
            </a:pPr>
            <a:r>
              <a:rPr lang="en-US" sz="1500">
                <a:solidFill>
                  <a:srgbClr val="0D0D0D"/>
                </a:solidFill>
                <a:highlight>
                  <a:srgbClr val="FFFFFF"/>
                </a:highlight>
                <a:latin typeface="Arial"/>
                <a:ea typeface="Arial"/>
                <a:cs typeface="Arial"/>
                <a:sym typeface="Montserrat" pitchFamily="18" charset="0"/>
              </a:rPr>
              <a:t>Afin de renforcer la communication, l'entente et bien entendu la communication au sein de l'équipe, tous les matins, une réunion sera tenue. Elle durera entre 15 et 30 min durant laquelle </a:t>
            </a:r>
          </a:p>
          <a:p>
            <a:pPr marL="133350" indent="0" algn="l" rtl="0">
              <a:lnSpc>
                <a:spcPct val="100000"/>
              </a:lnSpc>
              <a:spcBef>
                <a:spcPts val="0"/>
              </a:spcBef>
              <a:spcAft>
                <a:spcPts val="0"/>
              </a:spcAft>
              <a:buFont typeface="Montserrat" pitchFamily="18" charset="0"/>
              <a:buNone/>
            </a:pPr>
            <a:r>
              <a:rPr lang="en-US" sz="1500">
                <a:solidFill>
                  <a:srgbClr val="0D0D0D"/>
                </a:solidFill>
                <a:highlight>
                  <a:srgbClr val="FFFFFF"/>
                </a:highlight>
                <a:latin typeface="Arial"/>
                <a:ea typeface="Arial"/>
                <a:cs typeface="Arial"/>
                <a:sym typeface="Montserrat" pitchFamily="18" charset="0"/>
              </a:rPr>
              <a:t>chaqu'un des membres de l'équipe pourra :</a:t>
            </a:r>
          </a:p>
          <a:p>
            <a:pPr marL="133350" indent="0" algn="l" rtl="0">
              <a:lnSpc>
                <a:spcPct val="100000"/>
              </a:lnSpc>
              <a:spcBef>
                <a:spcPts val="0"/>
              </a:spcBef>
              <a:spcAft>
                <a:spcPts val="0"/>
              </a:spcAft>
              <a:buFont typeface="Montserrat" pitchFamily="18" charset="0"/>
              <a:buNone/>
            </a:pPr>
            <a:endParaRPr sz="1500">
              <a:solidFill>
                <a:srgbClr val="0D0D0D"/>
              </a:solidFill>
              <a:highlight>
                <a:srgbClr val="FFFFFF"/>
              </a:highlight>
              <a:latin typeface="Montserrat" pitchFamily="18" charset="0"/>
              <a:ea typeface="Montserrat" pitchFamily="18" charset="0"/>
              <a:cs typeface="Montserrat" pitchFamily="18" charset="0"/>
              <a:sym typeface="Montserrat" pitchFamily="18" charset="0"/>
            </a:endParaRPr>
          </a:p>
          <a:p>
            <a:pPr marL="0" indent="0" algn="l" rtl="0">
              <a:lnSpc>
                <a:spcPct val="100000"/>
              </a:lnSpc>
              <a:spcBef>
                <a:spcPts val="0"/>
              </a:spcBef>
              <a:spcAft>
                <a:spcPts val="0"/>
              </a:spcAft>
              <a:buNone/>
            </a:pPr>
            <a:endParaRPr>
              <a:latin typeface="Montserrat" pitchFamily="18" charset="0"/>
              <a:ea typeface="Montserrat" pitchFamily="18" charset="0"/>
              <a:cs typeface="Montserrat" pitchFamily="18" charset="0"/>
              <a:sym typeface="Montserrat" pitchFamily="18" charset="0"/>
            </a:endParaRPr>
          </a:p>
          <a:p>
            <a:pPr marL="0" indent="0" algn="l" rtl="0">
              <a:lnSpc>
                <a:spcPct val="100000"/>
              </a:lnSpc>
              <a:spcBef>
                <a:spcPts val="1200"/>
              </a:spcBef>
              <a:spcAft>
                <a:spcPts val="0"/>
              </a:spcAft>
              <a:buNone/>
            </a:pPr>
            <a:endParaRPr>
              <a:latin typeface="Montserrat" pitchFamily="18" charset="0"/>
              <a:ea typeface="Montserrat" pitchFamily="18" charset="0"/>
              <a:cs typeface="Montserrat" pitchFamily="18" charset="0"/>
              <a:sym typeface="Montserrat" pitchFamily="18" charset="0"/>
            </a:endParaRPr>
          </a:p>
          <a:p>
            <a:pPr marL="457200" indent="0" algn="l" rtl="0">
              <a:lnSpc>
                <a:spcPct val="100000"/>
              </a:lnSpc>
              <a:spcBef>
                <a:spcPts val="1200"/>
              </a:spcBef>
              <a:spcAft>
                <a:spcPts val="1200"/>
              </a:spcAft>
              <a:buNone/>
            </a:pPr>
            <a:endParaRPr>
              <a:latin typeface="Montserrat" pitchFamily="18" charset="0"/>
              <a:ea typeface="Montserrat" pitchFamily="18" charset="0"/>
              <a:cs typeface="Montserrat" pitchFamily="18" charset="0"/>
              <a:sym typeface="Montserrat" pitchFamily="18" charset="0"/>
            </a:endParaRPr>
          </a:p>
        </p:txBody>
      </p:sp>
      <p:sp>
        <p:nvSpPr>
          <p:cNvPr id="86" name="Google Shape;86;p17"/>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oAutofit/>
          </a:bodyPr>
          <a:lstStyle/>
          <a:p>
            <a:pPr marL="0" indent="0" algn="ctr" rtl="0">
              <a:spcBef>
                <a:spcPts val="0"/>
              </a:spcBef>
              <a:spcAft>
                <a:spcPts val="0"/>
              </a:spcAft>
              <a:buNone/>
            </a:pPr>
          </a:p>
        </p:txBody>
      </p:sp>
      <p:pic>
        <p:nvPicPr>
          <p:cNvPr id="87" name="Google Shape;87;p17"/>
          <p:cNvPicPr preferRelativeResize="0"/>
          <p:nvPr/>
        </p:nvPicPr>
        <p:blipFill>
          <a:blip r:embed="rId1">
            <a:alphaModFix/>
          </a:blip>
          <a:srcRect/>
          <a:stretch>
            <a:fillRect/>
          </a:stretch>
        </p:blipFill>
        <p:spPr>
          <a:xfrm>
            <a:off x="8469575" y="-4"/>
            <a:ext cx="674425" cy="340550"/>
          </a:xfrm>
          <a:prstGeom prst="rect">
            <a:avLst/>
          </a:prstGeom>
          <a:noFill/>
          <a:ln>
            <a:noFill/>
          </a:ln>
        </p:spPr>
      </p:pic>
      <p:pic>
        <p:nvPicPr>
          <p:cNvPr id="90" name="Image 89"/>
          <p:cNvPicPr>
            <a:picLocks noChangeAspect="1"/>
          </p:cNvPicPr>
          <p:nvPr/>
        </p:nvPicPr>
        <p:blipFill>
          <a:blip r:embed="rId2"/>
          <a:srcRect/>
          <a:stretch>
            <a:fillRect/>
          </a:stretch>
        </p:blipFill>
        <p:spPr>
          <a:xfrm>
            <a:off x="6675031" y="1653217"/>
            <a:ext cx="1794544" cy="1186997"/>
          </a:xfrm>
          <a:prstGeom prst="rect">
            <a:avLst/>
          </a:prstGeom>
        </p:spPr>
      </p:pic>
      <p:sp>
        <p:nvSpPr>
          <p:cNvPr id="91" name="BoîteDeDialogue 90"/>
          <p:cNvSpPr txBox="1"/>
          <p:nvPr/>
        </p:nvSpPr>
        <p:spPr>
          <a:xfrm>
            <a:off x="0" y="1853537"/>
            <a:ext cx="6679833" cy="3059795"/>
          </a:xfrm>
          <a:prstGeom prst="rect">
            <a:avLst/>
          </a:prstGeom>
          <a:noFill/>
        </p:spPr>
        <p:txBody>
          <a:bodyPr wrap="square" rtlCol="0">
            <a:spAutoFit/>
          </a:bodyPr>
          <a:lstStyle/>
          <a:p>
            <a:pPr marL="133350" indent="0" algn="l" rtl="0">
              <a:lnSpc>
                <a:spcPct val="100000"/>
              </a:lnSpc>
              <a:spcBef>
                <a:spcPts val="0"/>
              </a:spcBef>
              <a:spcAft>
                <a:spcPts val="0"/>
              </a:spcAft>
              <a:buFont typeface="Montserrat" pitchFamily="18" charset="0"/>
              <a:buNone/>
            </a:pPr>
            <a:r>
              <a:rPr lang="en-US" sz="1500">
                <a:solidFill>
                  <a:srgbClr val="0D0D0D"/>
                </a:solidFill>
                <a:highlight>
                  <a:srgbClr val="FFFFFF"/>
                </a:highlight>
                <a:latin typeface="Arial"/>
                <a:ea typeface="Arial"/>
                <a:cs typeface="Arial"/>
                <a:sym typeface="Montserrat" pitchFamily="18" charset="0"/>
              </a:rPr>
              <a:t>- Donner son ressenti sur la journée grâce à des smileys afin de le faire connaître à l'ensemble de l'équipe et l'accrocher dans un tableau pour s'assurer que l'équipe prend du plaisir à travailler sur ce projet au cours du temps.</a:t>
            </a:r>
          </a:p>
          <a:p>
            <a:pPr marL="133350" indent="0" algn="l" rtl="0">
              <a:lnSpc>
                <a:spcPct val="100000"/>
              </a:lnSpc>
              <a:spcBef>
                <a:spcPts val="0"/>
              </a:spcBef>
              <a:spcAft>
                <a:spcPts val="0"/>
              </a:spcAft>
              <a:buFont typeface="Montserrat" pitchFamily="18" charset="0"/>
              <a:buNone/>
            </a:pPr>
            <a:r>
              <a:rPr lang="en-US" sz="1500">
                <a:solidFill>
                  <a:srgbClr val="0D0D0D"/>
                </a:solidFill>
                <a:highlight>
                  <a:srgbClr val="FFFFFF"/>
                </a:highlight>
                <a:latin typeface="Arial"/>
                <a:ea typeface="Arial"/>
                <a:cs typeface="Arial"/>
                <a:sym typeface="Montserrat" pitchFamily="18" charset="0"/>
              </a:rPr>
              <a:t> </a:t>
            </a:r>
          </a:p>
          <a:p>
            <a:pPr marL="133350" indent="0" algn="l" rtl="0">
              <a:lnSpc>
                <a:spcPct val="100000"/>
              </a:lnSpc>
              <a:spcBef>
                <a:spcPts val="0"/>
              </a:spcBef>
              <a:spcAft>
                <a:spcPts val="0"/>
              </a:spcAft>
              <a:buFont typeface="Montserrat" pitchFamily="18" charset="0"/>
              <a:buNone/>
            </a:pPr>
            <a:r>
              <a:rPr lang="en-US" sz="1500">
                <a:solidFill>
                  <a:srgbClr val="0D0D0D"/>
                </a:solidFill>
                <a:highlight>
                  <a:srgbClr val="FFFFFF"/>
                </a:highlight>
                <a:latin typeface="Arial"/>
                <a:ea typeface="Arial"/>
                <a:cs typeface="Arial"/>
                <a:sym typeface="Montserrat" pitchFamily="18" charset="0"/>
              </a:rPr>
              <a:t>- Parler des réussites/difficultés rencontrées</a:t>
            </a:r>
          </a:p>
          <a:p>
            <a:pPr marL="133350" indent="0" algn="l" rtl="0">
              <a:lnSpc>
                <a:spcPct val="100000"/>
              </a:lnSpc>
              <a:spcBef>
                <a:spcPts val="0"/>
              </a:spcBef>
              <a:spcAft>
                <a:spcPts val="0"/>
              </a:spcAft>
              <a:buFont typeface="Montserrat" pitchFamily="18" charset="0"/>
              <a:buNone/>
            </a:pPr>
            <a:endParaRPr lang="en-US" sz="1500">
              <a:solidFill>
                <a:srgbClr val="0D0D0D"/>
              </a:solidFill>
              <a:highlight>
                <a:srgbClr val="FFFFFF"/>
              </a:highlight>
              <a:latin typeface="Arial"/>
              <a:ea typeface="Arial"/>
              <a:cs typeface="Arial"/>
              <a:sym typeface="Montserrat" pitchFamily="18" charset="0"/>
            </a:endParaRPr>
          </a:p>
          <a:p>
            <a:pPr marL="133350" indent="0" algn="l" rtl="0">
              <a:lnSpc>
                <a:spcPct val="100000"/>
              </a:lnSpc>
              <a:spcBef>
                <a:spcPts val="0"/>
              </a:spcBef>
              <a:spcAft>
                <a:spcPts val="0"/>
              </a:spcAft>
              <a:buFont typeface="Montserrat" pitchFamily="18" charset="0"/>
              <a:buNone/>
            </a:pPr>
            <a:r>
              <a:rPr lang="en-US" sz="1500">
                <a:solidFill>
                  <a:srgbClr val="0D0D0D"/>
                </a:solidFill>
                <a:highlight>
                  <a:srgbClr val="FFFFFF"/>
                </a:highlight>
                <a:latin typeface="Arial"/>
                <a:ea typeface="Arial"/>
                <a:cs typeface="Arial"/>
                <a:sym typeface="Montserrat" pitchFamily="18" charset="0"/>
              </a:rPr>
              <a:t>- Donner son avis sur le projet</a:t>
            </a:r>
          </a:p>
          <a:p>
            <a:pPr marL="133350" indent="0" algn="l" rtl="0">
              <a:lnSpc>
                <a:spcPct val="100000"/>
              </a:lnSpc>
              <a:spcBef>
                <a:spcPts val="0"/>
              </a:spcBef>
              <a:spcAft>
                <a:spcPts val="0"/>
              </a:spcAft>
              <a:buFont typeface="Montserrat" pitchFamily="18" charset="0"/>
              <a:buNone/>
            </a:pPr>
            <a:endParaRPr lang="en-US" sz="1500">
              <a:solidFill>
                <a:srgbClr val="0D0D0D"/>
              </a:solidFill>
              <a:highlight>
                <a:srgbClr val="FFFFFF"/>
              </a:highlight>
              <a:latin typeface="Arial"/>
              <a:ea typeface="Arial"/>
              <a:cs typeface="Arial"/>
              <a:sym typeface="Montserrat" pitchFamily="18" charset="0"/>
            </a:endParaRPr>
          </a:p>
          <a:p>
            <a:pPr marL="133350" indent="0" algn="l" rtl="0">
              <a:lnSpc>
                <a:spcPct val="100000"/>
              </a:lnSpc>
              <a:spcBef>
                <a:spcPts val="0"/>
              </a:spcBef>
              <a:spcAft>
                <a:spcPts val="0"/>
              </a:spcAft>
              <a:buFont typeface="Montserrat" pitchFamily="18" charset="0"/>
              <a:buNone/>
            </a:pPr>
            <a:r>
              <a:rPr lang="en-US" sz="1500">
                <a:solidFill>
                  <a:srgbClr val="0D0D0D"/>
                </a:solidFill>
                <a:highlight>
                  <a:srgbClr val="FFFFFF"/>
                </a:highlight>
                <a:latin typeface="Arial"/>
                <a:ea typeface="Arial"/>
                <a:cs typeface="Arial"/>
                <a:sym typeface="Montserrat" pitchFamily="18" charset="0"/>
              </a:rPr>
              <a:t>- Partager quelque chose qui lui tient à cœur avec l'équipe  </a:t>
            </a:r>
          </a:p>
          <a:p>
            <a:pPr marL="133350" indent="0" algn="l" rtl="0">
              <a:lnSpc>
                <a:spcPct val="100000"/>
              </a:lnSpc>
              <a:spcBef>
                <a:spcPts val="0"/>
              </a:spcBef>
              <a:spcAft>
                <a:spcPts val="0"/>
              </a:spcAft>
              <a:buFont typeface="Montserrat" pitchFamily="18" charset="0"/>
              <a:buNone/>
            </a:pPr>
            <a:endParaRPr lang="en-US" sz="1500">
              <a:solidFill>
                <a:srgbClr val="0D0D0D"/>
              </a:solidFill>
              <a:highlight>
                <a:srgbClr val="FFFFFF"/>
              </a:highlight>
              <a:latin typeface="Montserrat" pitchFamily="18" charset="0"/>
              <a:ea typeface="Montserrat" pitchFamily="18" charset="0"/>
              <a:cs typeface="Montserrat" pitchFamily="18" charset="0"/>
              <a:sym typeface="Montserrat" pitchFamily="18" charset="0"/>
            </a:endParaRPr>
          </a:p>
          <a:p>
            <a:pPr marL="457200" indent="-323850" algn="l" rtl="0">
              <a:lnSpc>
                <a:spcPct val="100000"/>
              </a:lnSpc>
              <a:spcBef>
                <a:spcPts val="0"/>
              </a:spcBef>
              <a:spcAft>
                <a:spcPts val="0"/>
              </a:spcAft>
              <a:buClr>
                <a:srgbClr val="0D0D0D"/>
              </a:buClr>
              <a:buSzPts val="1500"/>
              <a:buFont typeface="Montserrat" pitchFamily="18" charset="0"/>
              <a:buChar char="●"/>
            </a:pPr>
            <a:endParaRPr lang="en-US" sz="1500">
              <a:solidFill>
                <a:srgbClr val="0D0D0D"/>
              </a:solidFill>
              <a:highlight>
                <a:srgbClr val="FFFFFF"/>
              </a:highlight>
              <a:latin typeface="Montserrat" pitchFamily="18" charset="0"/>
              <a:ea typeface="Montserrat" pitchFamily="18" charset="0"/>
              <a:cs typeface="Montserrat" pitchFamily="18" charset="0"/>
              <a:sym typeface="Montserrat" pitchFamily="18" charset="0"/>
            </a:endParaRPr>
          </a:p>
          <a:p>
            <a:pPr marL="457200" indent="-323850" algn="l" rtl="0">
              <a:lnSpc>
                <a:spcPct val="100000"/>
              </a:lnSpc>
              <a:spcBef>
                <a:spcPts val="0"/>
              </a:spcBef>
              <a:spcAft>
                <a:spcPts val="0"/>
              </a:spcAft>
              <a:buClr>
                <a:srgbClr val="0D0D0D"/>
              </a:buClr>
              <a:buSzPts val="1500"/>
              <a:buFont typeface="Montserrat" pitchFamily="18" charset="0"/>
              <a:buChar char="●"/>
            </a:pPr>
            <a:endParaRPr lang="en-US" sz="1500">
              <a:solidFill>
                <a:srgbClr val="0D0D0D"/>
              </a:solidFill>
              <a:highlight>
                <a:srgbClr val="FFFFFF"/>
              </a:highlight>
              <a:latin typeface="Montserrat" pitchFamily="18" charset="0"/>
              <a:ea typeface="Montserrat" pitchFamily="18" charset="0"/>
              <a:cs typeface="Montserrat" pitchFamily="18" charset="0"/>
              <a:sym typeface="Montserrat" pitchFamily="18" charset="0"/>
            </a:endParaRPr>
          </a:p>
        </p:txBody>
      </p:sp>
      <p:sp>
        <p:nvSpPr>
          <p:cNvPr id="92" name="BoîteDeDialogue 91"/>
          <p:cNvSpPr txBox="1"/>
          <p:nvPr/>
        </p:nvSpPr>
        <p:spPr>
          <a:xfrm>
            <a:off x="0" y="2543668"/>
            <a:ext cx="6243875" cy="759207"/>
          </a:xfrm>
          <a:prstGeom prst="rect">
            <a:avLst/>
          </a:prstGeom>
          <a:noFill/>
        </p:spPr>
        <p:txBody>
          <a:bodyPr wrap="square" rtlCol="0">
            <a:spAutoFit/>
          </a:bodyPr>
          <a:lstStyle/>
          <a:p>
            <a:pPr marL="133350" indent="0" algn="l" rtl="0">
              <a:lnSpc>
                <a:spcPct val="100000"/>
              </a:lnSpc>
              <a:spcBef>
                <a:spcPts val="0"/>
              </a:spcBef>
              <a:spcAft>
                <a:spcPts val="0"/>
              </a:spcAft>
              <a:buFont typeface="Montserrat" pitchFamily="18" charset="0"/>
              <a:buNone/>
            </a:pPr>
            <a:endParaRPr lang="en-US" sz="1500">
              <a:solidFill>
                <a:srgbClr val="0D0D0D"/>
              </a:solidFill>
              <a:highlight>
                <a:srgbClr val="FFFFFF"/>
              </a:highlight>
              <a:latin typeface="Arial"/>
              <a:ea typeface="Arial"/>
              <a:cs typeface="Arial"/>
              <a:sym typeface="Montserrat" pitchFamily="18" charset="0"/>
            </a:endParaRPr>
          </a:p>
          <a:p>
            <a:pPr marL="133350" indent="0" algn="l" rtl="0">
              <a:lnSpc>
                <a:spcPct val="100000"/>
              </a:lnSpc>
              <a:spcBef>
                <a:spcPts val="0"/>
              </a:spcBef>
              <a:spcAft>
                <a:spcPts val="0"/>
              </a:spcAft>
              <a:buFont typeface="Montserrat" pitchFamily="18" charset="0"/>
              <a:buNone/>
            </a:pPr>
            <a:endParaRPr lang="en-US" sz="1500">
              <a:solidFill>
                <a:srgbClr val="0D0D0D"/>
              </a:solidFill>
              <a:highlight>
                <a:srgbClr val="FFFFFF"/>
              </a:highlight>
              <a:latin typeface="Arial"/>
              <a:ea typeface="Arial"/>
              <a:cs typeface="Arial"/>
              <a:sym typeface="Montserrat" pitchFamily="18" charset="0"/>
            </a:endParaRPr>
          </a:p>
          <a:p>
            <a:endParaRPr lang="en-US"/>
          </a:p>
        </p:txBody>
      </p:sp>
      <p:sp>
        <p:nvSpPr>
          <p:cNvPr id="93" name="BoîteDeDialogue 92"/>
          <p:cNvSpPr txBox="1"/>
          <p:nvPr/>
        </p:nvSpPr>
        <p:spPr>
          <a:xfrm>
            <a:off x="34654" y="4384293"/>
            <a:ext cx="8691461" cy="987807"/>
          </a:xfrm>
          <a:prstGeom prst="rect">
            <a:avLst/>
          </a:prstGeom>
          <a:noFill/>
        </p:spPr>
        <p:txBody>
          <a:bodyPr wrap="square" rtlCol="0">
            <a:spAutoFit/>
          </a:bodyPr>
          <a:lstStyle/>
          <a:p>
            <a:pPr marL="133350" indent="0" algn="l" rtl="0">
              <a:lnSpc>
                <a:spcPct val="100000"/>
              </a:lnSpc>
              <a:spcBef>
                <a:spcPts val="0"/>
              </a:spcBef>
              <a:spcAft>
                <a:spcPts val="0"/>
              </a:spcAft>
              <a:buFont typeface="Montserrat" pitchFamily="18" charset="0"/>
              <a:buNone/>
            </a:pPr>
            <a:r>
              <a:rPr lang="en-US" sz="1500">
                <a:solidFill>
                  <a:srgbClr val="0D0D0D"/>
                </a:solidFill>
                <a:highlight>
                  <a:srgbClr val="FFFFFF"/>
                </a:highlight>
                <a:latin typeface="Arial"/>
                <a:ea typeface="Arial"/>
                <a:cs typeface="Arial"/>
                <a:sym typeface="Montserrat" pitchFamily="18" charset="0"/>
              </a:rPr>
              <a:t>L'objectif de cette réunion sera à la fois de fédérer l'équipe grâce à son aspect ludique, mais aussi de définir des objectifs clairs et réalisable chaque jour en s'appuyant sur les méthodologie Scrum/Agile tout en prenant compte de l'état de chacun.</a:t>
            </a:r>
          </a:p>
          <a:p>
            <a:endParaRPr lang="en-US"/>
          </a:p>
        </p:txBody>
      </p:sp>
      <p:pic>
        <p:nvPicPr>
          <p:cNvPr id="94" name="Image 93"/>
          <p:cNvPicPr>
            <a:picLocks noChangeAspect="1"/>
          </p:cNvPicPr>
          <p:nvPr/>
        </p:nvPicPr>
        <p:blipFill>
          <a:blip r:embed="rId3"/>
          <a:srcRect/>
          <a:stretch>
            <a:fillRect/>
          </a:stretch>
        </p:blipFill>
        <p:spPr>
          <a:xfrm flipH="1">
            <a:off x="4097365" y="3040534"/>
            <a:ext cx="1076516" cy="759207"/>
          </a:xfrm>
          <a:prstGeom prst="rect">
            <a:avLst/>
          </a:prstGeom>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benjamin mazars</cp:lastModifiedBy>
  <dcterms:modified xsi:type="dcterms:W3CDTF">2024-05-17T12:53:54Z</dcterms:modified>
</cp:coreProperties>
</file>