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s/slide15.xml" ContentType="application/vnd.openxmlformats-officedocument.presentationml.slide+xml"/>
  <Override PartName="/ppt/slideLayouts/slideLayout9.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notesSlides/notesSlide14.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slides/slide13.xml" ContentType="application/vnd.openxmlformats-officedocument.presentationml.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77" r:id="rId4"/>
    <p:sldId id="258" r:id="rId5"/>
    <p:sldId id="266" r:id="rId6"/>
    <p:sldId id="259" r:id="rId7"/>
    <p:sldId id="274" r:id="rId8"/>
    <p:sldId id="260" r:id="rId9"/>
    <p:sldId id="267" r:id="rId10"/>
    <p:sldId id="262" r:id="rId11"/>
    <p:sldId id="272" r:id="rId12"/>
    <p:sldId id="271" r:id="rId13"/>
    <p:sldId id="263" r:id="rId14"/>
    <p:sldId id="276" r:id="rId15"/>
    <p:sldId id="275" r:id="rId16"/>
    <p:sldId id="273" r:id="rId17"/>
    <p:sldId id="278" r:id="rId18"/>
    <p:sldId id="265" r:id="rId1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 Type="http://schemas.openxmlformats.org/officeDocument/2006/relationships/notesMaster" Target="notesMasters/notesMaster1.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spcFirstLastPara="1"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hf dt="0" sldNum="0" hdr="0" ftr="0"/>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Google Shape;98;g20c4033f8d1_0_3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9" name="Google Shape;99;g20c4033f8d1_0_34: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Google Shape;108;g218b606cc07_1_8: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09" name="Google Shape;109;g218b606cc07_1_8: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 name="Google Shape;128;g2c2bf8da8be_0_11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29" name="Google Shape;129;g2c2bf8da8be_0_110: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g20c4033f8d1_0_1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6" name="Google Shape;66;g20c4033f8d1_0_16: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Google Shape;65;g20c4033f8d1_0_1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6" name="Google Shape;66;g20c4033f8d1_0_16: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Google Shape;73;g20c4033f8d1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4" name="Google Shape;74;g20c4033f8d1_0_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Google Shape;81;g20c4033f8d1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2" name="Google Shape;82;g20c4033f8d1_0_22: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Google Shape;98;g20c4033f8d1_0_3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9" name="Google Shape;99;g20c4033f8d1_0_34:notes"/>
          <p:cNvSpPr>
            <a:spLocks noGrp="1" noEditPoints="1"/>
          </p:cNvSpPr>
          <p:nvPr>
            <p:ph type="body" idx="1"/>
          </p:nvPr>
        </p:nvSpPr>
        <p:spPr>
          <a:xfrm>
            <a:off x="685800" y="4343400"/>
            <a:ext cx="5486400" cy="4114800"/>
          </a:xfrm>
          <a:prstGeom prst="rect">
            <a:avLst/>
          </a:prstGeom>
        </p:spPr>
        <p:txBody>
          <a:bodyPr spcFirstLastPara="1"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spcFirstLastPara="1" wrap="square" lIns="91425" tIns="91425" rIns="91425" bIns="91425" anchor="b">
            <a:normAutofit/>
          </a:bodyPr>
          <a:lstStyle>
            <a:lvl1pPr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spcFirstLastPara="1" wrap="square" lIns="91425" tIns="91425" rIns="91425" bIns="91425" anchor="t">
            <a:normAutofit/>
          </a:bodyPr>
          <a:lstStyle>
            <a:lvl1pPr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spcFirstLastPara="1" wrap="square" lIns="91425" tIns="91425" rIns="91425" bIns="91425" anchor="b">
            <a:normAutofit/>
          </a:bodyPr>
          <a:lstStyle>
            <a:lvl1pPr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spcFirstLastPara="1" wrap="square" lIns="91425" tIns="91425" rIns="91425" bIns="91425" anchor="t">
            <a:normAutofit/>
          </a:bodyPr>
          <a:lstStyle>
            <a:lvl1pPr marL="457200" indent="-342900" algn="ctr" rtl="0">
              <a:spcBef>
                <a:spcPts val="0"/>
              </a:spcBef>
              <a:spcAft>
                <a:spcPts val="0"/>
              </a:spcAft>
              <a:buSzPts val="1800"/>
              <a:buChar char="●"/>
            </a:lvl1pPr>
            <a:lvl2pPr marL="914400" lvl="1" indent="-317500" algn="ctr" rtl="0">
              <a:spcBef>
                <a:spcPts val="0"/>
              </a:spcBef>
              <a:spcAft>
                <a:spcPts val="0"/>
              </a:spcAft>
              <a:buSzPts val="1400"/>
              <a:buChar char="○"/>
            </a:lvl2pPr>
            <a:lvl3pPr marL="1371600" lvl="2" indent="-317500" algn="ctr" rtl="0">
              <a:spcBef>
                <a:spcPts val="0"/>
              </a:spcBef>
              <a:spcAft>
                <a:spcPts val="0"/>
              </a:spcAft>
              <a:buSzPts val="1400"/>
              <a:buChar char="■"/>
            </a:lvl3pPr>
            <a:lvl4pPr marL="1828800" lvl="3" indent="-317500" algn="ctr" rtl="0">
              <a:spcBef>
                <a:spcPts val="0"/>
              </a:spcBef>
              <a:spcAft>
                <a:spcPts val="0"/>
              </a:spcAft>
              <a:buSzPts val="1400"/>
              <a:buChar char="●"/>
            </a:lvl4pPr>
            <a:lvl5pPr marL="2286000" lvl="4" indent="-317500" algn="ctr" rtl="0">
              <a:spcBef>
                <a:spcPts val="0"/>
              </a:spcBef>
              <a:spcAft>
                <a:spcPts val="0"/>
              </a:spcAft>
              <a:buSzPts val="1400"/>
              <a:buChar char="○"/>
            </a:lvl5pPr>
            <a:lvl6pPr marL="2743200" lvl="5" indent="-317500" algn="ctr" rtl="0">
              <a:spcBef>
                <a:spcPts val="0"/>
              </a:spcBef>
              <a:spcAft>
                <a:spcPts val="0"/>
              </a:spcAft>
              <a:buSzPts val="1400"/>
              <a:buChar char="■"/>
            </a:lvl6pPr>
            <a:lvl7pPr marL="3200400" lvl="6" indent="-317500" algn="ctr" rtl="0">
              <a:spcBef>
                <a:spcPts val="0"/>
              </a:spcBef>
              <a:spcAft>
                <a:spcPts val="0"/>
              </a:spcAft>
              <a:buSzPts val="1400"/>
              <a:buChar char="●"/>
            </a:lvl7pPr>
            <a:lvl8pPr marL="3657600" lvl="7" indent="-317500" algn="ctr" rtl="0">
              <a:spcBef>
                <a:spcPts val="0"/>
              </a:spcBef>
              <a:spcAft>
                <a:spcPts val="0"/>
              </a:spcAft>
              <a:buSzPts val="1400"/>
              <a:buChar char="○"/>
            </a:lvl8pPr>
            <a:lvl9pPr marL="4114800" lvl="8" indent="-317500" algn="ctr" rtl="0">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spcFirstLastPara="1" wrap="square" lIns="91425" tIns="91425" rIns="91425" bIns="91425" anchor="ctr">
            <a:normAutofit/>
          </a:bodyPr>
          <a:lstStyle>
            <a:lvl1pPr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lvl1pPr marL="457200" indent="-342900" rtl="0">
              <a:spcBef>
                <a:spcPts val="0"/>
              </a:spcBef>
              <a:spcAft>
                <a:spcPts val="0"/>
              </a:spcAft>
              <a:buSzPts val="1800"/>
              <a:buChar char="●"/>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spcFirstLastPara="1" wrap="square" lIns="91425" tIns="91425" rIns="91425" bIns="91425" anchor="t">
            <a:normAutofit/>
          </a:bodyPr>
          <a:lstStyle>
            <a:lvl1pPr marL="45720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spcFirstLastPara="1" wrap="square" lIns="91425" tIns="91425" rIns="91425" bIns="91425" anchor="t">
            <a:normAutofit/>
          </a:bodyPr>
          <a:lstStyle>
            <a:lvl1pPr marL="45720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lvl1pPr rtl="0">
              <a:spcBef>
                <a:spcPts val="0"/>
              </a:spcBef>
              <a:spcAft>
                <a:spcPts val="0"/>
              </a:spcAft>
              <a:buSzPts val="2800"/>
              <a:buNone/>
            </a:lvl1pPr>
            <a:lvl2pPr lvl="1" rtl="0">
              <a:spcBef>
                <a:spcPts val="0"/>
              </a:spcBef>
              <a:spcAft>
                <a:spcPts val="0"/>
              </a:spcAft>
              <a:buSzPts val="2800"/>
              <a:buNone/>
            </a:lvl2pPr>
            <a:lvl3pPr lvl="2" rtl="0">
              <a:spcBef>
                <a:spcPts val="0"/>
              </a:spcBef>
              <a:spcAft>
                <a:spcPts val="0"/>
              </a:spcAft>
              <a:buSzPts val="2800"/>
              <a:buNone/>
            </a:lvl3pPr>
            <a:lvl4pPr lvl="3" rtl="0">
              <a:spcBef>
                <a:spcPts val="0"/>
              </a:spcBef>
              <a:spcAft>
                <a:spcPts val="0"/>
              </a:spcAft>
              <a:buSzPts val="2800"/>
              <a:buNone/>
            </a:lvl4pPr>
            <a:lvl5pPr lvl="4" rtl="0">
              <a:spcBef>
                <a:spcPts val="0"/>
              </a:spcBef>
              <a:spcAft>
                <a:spcPts val="0"/>
              </a:spcAft>
              <a:buSzPts val="2800"/>
              <a:buNone/>
            </a:lvl5pPr>
            <a:lvl6pPr lvl="5" rtl="0">
              <a:spcBef>
                <a:spcPts val="0"/>
              </a:spcBef>
              <a:spcAft>
                <a:spcPts val="0"/>
              </a:spcAft>
              <a:buSzPts val="2800"/>
              <a:buNone/>
            </a:lvl6pPr>
            <a:lvl7pPr lvl="6" rtl="0">
              <a:spcBef>
                <a:spcPts val="0"/>
              </a:spcBef>
              <a:spcAft>
                <a:spcPts val="0"/>
              </a:spcAft>
              <a:buSzPts val="2800"/>
              <a:buNone/>
            </a:lvl7pPr>
            <a:lvl8pPr lvl="7" rtl="0">
              <a:spcBef>
                <a:spcPts val="0"/>
              </a:spcBef>
              <a:spcAft>
                <a:spcPts val="0"/>
              </a:spcAft>
              <a:buSzPts val="2800"/>
              <a:buNone/>
            </a:lvl8pPr>
            <a:lvl9pPr lvl="8" rtl="0">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spcFirstLastPara="1" wrap="square" lIns="91425" tIns="91425" rIns="91425" bIns="91425" anchor="b">
            <a:normAutofit/>
          </a:bodyPr>
          <a:lstStyle>
            <a:lvl1pP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spcFirstLastPara="1" wrap="square" lIns="91425" tIns="91425" rIns="91425" bIns="91425" anchor="t">
            <a:normAutofit/>
          </a:bodyPr>
          <a:lstStyle>
            <a:lvl1pPr marL="45720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spcFirstLastPara="1" wrap="square" lIns="91425" tIns="91425" rIns="91425" bIns="91425" anchor="ctr">
            <a:normAutofit/>
          </a:bodyPr>
          <a:lstStyle>
            <a:lvl1pPr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spcFirstLastPara="1" wrap="square" lIns="91425" tIns="91425" rIns="91425" bIns="91425" anchor="b">
            <a:normAutofit/>
          </a:bodyPr>
          <a:lstStyle>
            <a:lvl1pPr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spcFirstLastPara="1" wrap="square" lIns="91425" tIns="91425" rIns="91425" bIns="91425" anchor="t">
            <a:normAutofit/>
          </a:bodyPr>
          <a:lstStyle>
            <a:lvl1pPr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spcFirstLastPara="1" wrap="square" lIns="91425" tIns="91425" rIns="91425" bIns="91425" anchor="ctr">
            <a:normAutofit/>
          </a:bodyPr>
          <a:lstStyle>
            <a:lvl1pPr marL="457200" indent="-342900" rtl="0">
              <a:spcBef>
                <a:spcPts val="0"/>
              </a:spcBef>
              <a:spcAft>
                <a:spcPts val="0"/>
              </a:spcAft>
              <a:buSzPts val="1800"/>
              <a:buChar char="●"/>
            </a:lvl1pPr>
            <a:lvl2pPr marL="914400" lvl="1" indent="-317500" rtl="0">
              <a:spcBef>
                <a:spcPts val="0"/>
              </a:spcBef>
              <a:spcAft>
                <a:spcPts val="0"/>
              </a:spcAft>
              <a:buSzPts val="1400"/>
              <a:buChar char="○"/>
            </a:lvl2pPr>
            <a:lvl3pPr marL="1371600" lvl="2" indent="-317500" rtl="0">
              <a:spcBef>
                <a:spcPts val="0"/>
              </a:spcBef>
              <a:spcAft>
                <a:spcPts val="0"/>
              </a:spcAft>
              <a:buSzPts val="1400"/>
              <a:buChar char="■"/>
            </a:lvl3pPr>
            <a:lvl4pPr marL="1828800" lvl="3" indent="-317500" rtl="0">
              <a:spcBef>
                <a:spcPts val="0"/>
              </a:spcBef>
              <a:spcAft>
                <a:spcPts val="0"/>
              </a:spcAft>
              <a:buSzPts val="1400"/>
              <a:buChar char="●"/>
            </a:lvl4pPr>
            <a:lvl5pPr marL="2286000" lvl="4" indent="-317500" rtl="0">
              <a:spcBef>
                <a:spcPts val="0"/>
              </a:spcBef>
              <a:spcAft>
                <a:spcPts val="0"/>
              </a:spcAft>
              <a:buSzPts val="1400"/>
              <a:buChar char="○"/>
            </a:lvl5pPr>
            <a:lvl6pPr marL="2743200" lvl="5" indent="-317500" rtl="0">
              <a:spcBef>
                <a:spcPts val="0"/>
              </a:spcBef>
              <a:spcAft>
                <a:spcPts val="0"/>
              </a:spcAft>
              <a:buSzPts val="1400"/>
              <a:buChar char="■"/>
            </a:lvl6pPr>
            <a:lvl7pPr marL="3200400" lvl="6" indent="-317500" rtl="0">
              <a:spcBef>
                <a:spcPts val="0"/>
              </a:spcBef>
              <a:spcAft>
                <a:spcPts val="0"/>
              </a:spcAft>
              <a:buSzPts val="1400"/>
              <a:buChar char="●"/>
            </a:lvl7pPr>
            <a:lvl8pPr marL="3657600" lvl="7" indent="-317500" rtl="0">
              <a:spcBef>
                <a:spcPts val="0"/>
              </a:spcBef>
              <a:spcAft>
                <a:spcPts val="0"/>
              </a:spcAft>
              <a:buSzPts val="1400"/>
              <a:buChar char="○"/>
            </a:lvl8pPr>
            <a:lvl9pPr marL="4114800" lvl="8" indent="-317500" rtl="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spcFirstLastPara="1" wrap="square" lIns="91425" tIns="91425" rIns="91425" bIns="91425" anchor="ctr">
            <a:normAutofit/>
          </a:bodyPr>
          <a:lstStyle>
            <a:lvl1pPr marL="457200" indent="-228600" rtl="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spcFirstLastPara="1" wrap="square" lIns="91425" tIns="91425" rIns="91425" bIns="91425" anchor="ctr">
            <a:normAutofit/>
          </a:bodyPr>
          <a:lstStyle>
            <a:lvl1pPr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marL="0" indent="0" algn="r" rtl="0">
              <a:spcBef>
                <a:spcPts val="0"/>
              </a:spcBef>
              <a:spcAft>
                <a:spcPts val="0"/>
              </a:spcAft>
              <a:buNone/>
            </a:pPr>
            <a:fld id="{00000000-1234-1234-1234-123412341234}" type="slidenum">
              <a:rPr lang="fr"/>
              <a:t>‹#›</a:t>
            </a:fld>
            <a:endParaRPr lang="fr"/>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spcFirstLastPara="1" wrap="square" lIns="91425" tIns="91425" rIns="91425" bIns="91425" anchor="t">
            <a:normAutofit/>
          </a:bodyPr>
          <a:lstStyle>
            <a:lvl1pP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spcFirstLastPara="1" wrap="square" lIns="91425" tIns="91425" rIns="91425" bIns="91425" anchor="t">
            <a:normAutofit/>
          </a:bodyPr>
          <a:lstStyle>
            <a:lvl1pPr marL="45720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spcFirstLastPara="1" wrap="square" lIns="91425" tIns="91425" rIns="91425" bIns="91425" anchor="ctr">
            <a:normAutofit/>
          </a:bodyPr>
          <a:lstStyle>
            <a:lvl1pPr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indent="0" algn="r" rtl="0">
              <a:spcBef>
                <a:spcPts val="0"/>
              </a:spcBef>
              <a:spcAft>
                <a:spcPts val="0"/>
              </a:spcAft>
              <a:buNone/>
            </a:pPr>
            <a:fld id="{00000000-1234-1234-1234-123412341234}" type="slidenum">
              <a:rPr lang="fr"/>
              <a:t>‹#›</a:t>
            </a:fld>
            <a:endParaRPr lang="f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3.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notesSlide" Target="../notesSlides/notesSlide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3.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3.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3.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3.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3.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p:bgPr>
    </p:bg>
    <p:spTree>
      <p:nvGrpSpPr>
        <p:cNvPr id="1" name=""/>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fr" sz="3500">
                <a:solidFill>
                  <a:schemeClr val="dk1"/>
                </a:solidFill>
                <a:latin typeface="Arial"/>
                <a:ea typeface="Arial"/>
                <a:cs typeface="Arial"/>
                <a:sym typeface="Montserrat" pitchFamily="18" charset="0"/>
              </a:rPr>
              <a:t>PRÉSENTATION</a:t>
            </a:r>
            <a:br>
              <a:rPr lang="fr" sz="3500">
                <a:solidFill>
                  <a:schemeClr val="dk1"/>
                </a:solidFill>
                <a:latin typeface="Montserrat" pitchFamily="18" charset="0"/>
                <a:ea typeface="Montserrat" pitchFamily="18" charset="0"/>
                <a:cs typeface="Montserrat" pitchFamily="18" charset="0"/>
                <a:sym typeface="Montserrat" pitchFamily="18" charset="0"/>
              </a:rPr>
            </a:br>
            <a:br>
              <a:rPr lang="fr" sz="3500">
                <a:solidFill>
                  <a:schemeClr val="dk1"/>
                </a:solidFill>
                <a:latin typeface="Arial"/>
                <a:ea typeface="Arial"/>
                <a:cs typeface="Arial"/>
                <a:sym typeface="Montserrat" pitchFamily="18" charset="0"/>
              </a:rPr>
            </a:br>
            <a:r>
              <a:rPr lang="fr" sz="3100" b="1">
                <a:solidFill>
                  <a:schemeClr val="dk1"/>
                </a:solidFill>
                <a:latin typeface="Arial"/>
                <a:ea typeface="Arial"/>
                <a:cs typeface="Arial"/>
                <a:sym typeface="Montserrat" pitchFamily="18" charset="0"/>
              </a:rPr>
              <a:t>Menu Maker by Qwenta</a:t>
            </a:r>
            <a:endParaRPr sz="3100" b="1">
              <a:solidFill>
                <a:schemeClr val="dk1"/>
              </a:solidFill>
              <a:latin typeface="Arial"/>
              <a:ea typeface="Arial"/>
              <a:cs typeface="Arial"/>
              <a:sym typeface="Montserrat" pitchFamily="18" charset="0"/>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r>
              <a:rPr lang="en-US" sz="1500">
                <a:solidFill>
                  <a:schemeClr val="dk1"/>
                </a:solidFill>
                <a:latin typeface="Arial"/>
                <a:ea typeface="Arial"/>
                <a:cs typeface="Arial"/>
                <a:sym typeface="Montserrat" pitchFamily="18" charset="0"/>
              </a:rPr>
              <a:t>Mazars Benjamin</a:t>
            </a:r>
            <a:br>
              <a:rPr lang="fr" sz="1500">
                <a:solidFill>
                  <a:schemeClr val="dk1"/>
                </a:solidFill>
                <a:latin typeface="Arial"/>
                <a:ea typeface="Arial"/>
                <a:cs typeface="Arial"/>
                <a:sym typeface="Montserrat" pitchFamily="18" charset="0"/>
              </a:rPr>
            </a:br>
            <a:r>
              <a:rPr lang="en-US" sz="1500">
                <a:solidFill>
                  <a:schemeClr val="dk1"/>
                </a:solidFill>
                <a:latin typeface="Arial"/>
                <a:ea typeface="Arial"/>
                <a:cs typeface="Arial"/>
                <a:sym typeface="Montserrat" pitchFamily="18" charset="0"/>
              </a:rPr>
              <a:t>05/2024</a:t>
            </a:r>
            <a:r>
              <a:rPr lang="fr" sz="1500">
                <a:solidFill>
                  <a:schemeClr val="dk1"/>
                </a:solidFill>
                <a:latin typeface="Montserrat" pitchFamily="18" charset="0"/>
                <a:ea typeface="Montserrat" pitchFamily="18" charset="0"/>
                <a:cs typeface="Montserrat" pitchFamily="18" charset="0"/>
                <a:sym typeface="Montserrat" pitchFamily="18" charset="0"/>
              </a:rPr>
              <a:t> </a:t>
            </a:r>
            <a:endParaRPr sz="1500">
              <a:solidFill>
                <a:schemeClr val="dk1"/>
              </a:solidFill>
              <a:latin typeface="Montserrat" pitchFamily="18" charset="0"/>
              <a:ea typeface="Montserrat" pitchFamily="18" charset="0"/>
              <a:cs typeface="Montserrat" pitchFamily="18" charset="0"/>
              <a:sym typeface="Montserrat" pitchFamily="18" charset="0"/>
            </a:endParaRPr>
          </a:p>
        </p:txBody>
      </p:sp>
      <p:pic>
        <p:nvPicPr>
          <p:cNvPr id="56" name="Google Shape;56;p13"/>
          <p:cNvPicPr preferRelativeResize="0"/>
          <p:nvPr/>
        </p:nvPicPr>
        <p:blipFill>
          <a:blip r:embed="rId1">
            <a:alphaModFix/>
          </a:blip>
          <a:srcRect/>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Les choix technologiques :</a:t>
            </a:r>
            <a:r>
              <a:rPr lang="fr" sz="2000">
                <a:latin typeface="Arial"/>
                <a:ea typeface="Arial"/>
                <a:cs typeface="Arial"/>
                <a:sym typeface="Montserrat" pitchFamily="18" charset="0"/>
              </a:rPr>
              <a:t> </a:t>
            </a:r>
            <a:endParaRPr sz="3000">
              <a:latin typeface="Arial"/>
              <a:ea typeface="Arial"/>
              <a:cs typeface="Arial"/>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8" name="Image 87"/>
          <p:cNvPicPr>
            <a:picLocks noChangeAspect="1"/>
          </p:cNvPicPr>
          <p:nvPr/>
        </p:nvPicPr>
        <p:blipFill>
          <a:blip r:embed="rId2"/>
          <a:srcRect/>
          <a:stretch>
            <a:fillRect/>
          </a:stretch>
        </p:blipFill>
        <p:spPr>
          <a:xfrm>
            <a:off x="960056" y="1337161"/>
            <a:ext cx="1460860" cy="1487103"/>
          </a:xfrm>
          <a:prstGeom prst="rect">
            <a:avLst/>
          </a:prstGeom>
        </p:spPr>
      </p:pic>
      <p:pic>
        <p:nvPicPr>
          <p:cNvPr id="89" name="Image 88"/>
          <p:cNvPicPr>
            <a:picLocks noChangeAspect="1"/>
          </p:cNvPicPr>
          <p:nvPr/>
        </p:nvPicPr>
        <p:blipFill>
          <a:blip r:embed="rId3"/>
          <a:srcRect/>
          <a:stretch>
            <a:fillRect/>
          </a:stretch>
        </p:blipFill>
        <p:spPr>
          <a:xfrm>
            <a:off x="919308" y="2824264"/>
            <a:ext cx="1542356" cy="621634"/>
          </a:xfrm>
          <a:prstGeom prst="rect">
            <a:avLst/>
          </a:prstGeom>
        </p:spPr>
      </p:pic>
      <p:pic>
        <p:nvPicPr>
          <p:cNvPr id="90" name="Image 89"/>
          <p:cNvPicPr>
            <a:picLocks noChangeAspect="1"/>
          </p:cNvPicPr>
          <p:nvPr/>
        </p:nvPicPr>
        <p:blipFill>
          <a:blip r:embed="rId4"/>
          <a:srcRect/>
          <a:stretch>
            <a:fillRect/>
          </a:stretch>
        </p:blipFill>
        <p:spPr>
          <a:xfrm>
            <a:off x="3704980" y="1337161"/>
            <a:ext cx="1444308" cy="1487103"/>
          </a:xfrm>
          <a:prstGeom prst="rect">
            <a:avLst/>
          </a:prstGeom>
        </p:spPr>
      </p:pic>
      <p:pic>
        <p:nvPicPr>
          <p:cNvPr id="91" name="Image 90"/>
          <p:cNvPicPr>
            <a:picLocks noChangeAspect="1"/>
          </p:cNvPicPr>
          <p:nvPr/>
        </p:nvPicPr>
        <p:blipFill>
          <a:blip r:embed="rId5"/>
          <a:srcRect/>
          <a:stretch>
            <a:fillRect/>
          </a:stretch>
        </p:blipFill>
        <p:spPr>
          <a:xfrm>
            <a:off x="3522847" y="2746740"/>
            <a:ext cx="2098307" cy="548640"/>
          </a:xfrm>
          <a:prstGeom prst="rect">
            <a:avLst/>
          </a:prstGeom>
        </p:spPr>
      </p:pic>
      <p:pic>
        <p:nvPicPr>
          <p:cNvPr id="92" name="Image 91"/>
          <p:cNvPicPr>
            <a:picLocks noChangeAspect="1"/>
          </p:cNvPicPr>
          <p:nvPr/>
        </p:nvPicPr>
        <p:blipFill>
          <a:blip r:embed="rId6"/>
          <a:srcRect/>
          <a:stretch>
            <a:fillRect/>
          </a:stretch>
        </p:blipFill>
        <p:spPr>
          <a:xfrm>
            <a:off x="6103815" y="2069960"/>
            <a:ext cx="2728484" cy="1003580"/>
          </a:xfrm>
          <a:prstGeom prst="rect">
            <a:avLst/>
          </a:prstGeom>
        </p:spPr>
      </p:pic>
      <p:sp>
        <p:nvSpPr>
          <p:cNvPr id="95" name="BoîteDeDialogue 94"/>
          <p:cNvSpPr txBox="1"/>
          <p:nvPr/>
        </p:nvSpPr>
        <p:spPr>
          <a:xfrm>
            <a:off x="663071" y="3445898"/>
            <a:ext cx="2054830" cy="1368807"/>
          </a:xfrm>
          <a:prstGeom prst="rect">
            <a:avLst/>
          </a:prstGeom>
          <a:noFill/>
        </p:spPr>
        <p:txBody>
          <a:bodyPr wrap="square" rtlCol="0">
            <a:spAutoFit/>
          </a:bodyPr>
          <a:lstStyle/>
          <a:p>
            <a:r>
              <a:rPr lang="en-US"/>
              <a:t>Pour la partie Frontend</a:t>
            </a:r>
          </a:p>
          <a:p>
            <a:r>
              <a:rPr lang="en-US"/>
              <a:t>avec ses nombreuses dépendances :</a:t>
            </a:r>
            <a:br>
              <a:rPr lang="en-US"/>
            </a:br>
            <a:r>
              <a:rPr lang="en-US"/>
              <a:t>- react-pdf</a:t>
            </a:r>
            <a:br>
              <a:rPr lang="en-US"/>
            </a:br>
            <a:r>
              <a:rPr lang="en-US"/>
              <a:t>- react-modal</a:t>
            </a:r>
            <a:br>
              <a:rPr lang="en-US"/>
            </a:br>
          </a:p>
        </p:txBody>
      </p:sp>
      <p:sp>
        <p:nvSpPr>
          <p:cNvPr id="97" name="BoîteDeDialogue 96"/>
          <p:cNvSpPr txBox="1"/>
          <p:nvPr/>
        </p:nvSpPr>
        <p:spPr>
          <a:xfrm>
            <a:off x="3522847" y="3416549"/>
            <a:ext cx="2390163" cy="942087"/>
          </a:xfrm>
          <a:prstGeom prst="rect">
            <a:avLst/>
          </a:prstGeom>
          <a:noFill/>
        </p:spPr>
        <p:txBody>
          <a:bodyPr wrap="square" rtlCol="0">
            <a:spAutoFit/>
          </a:bodyPr>
          <a:lstStyle/>
          <a:p>
            <a:r>
              <a:rPr lang="en-US"/>
              <a:t>Pour la partie Base de données et son outils de visualisation simple :</a:t>
            </a:r>
          </a:p>
          <a:p>
            <a:r>
              <a:rPr lang="en-US"/>
              <a:t>- MongoDB compass</a:t>
            </a:r>
          </a:p>
        </p:txBody>
      </p:sp>
      <p:sp>
        <p:nvSpPr>
          <p:cNvPr id="98" name="BoîteDeDialogue 97"/>
          <p:cNvSpPr txBox="1"/>
          <p:nvPr/>
        </p:nvSpPr>
        <p:spPr>
          <a:xfrm>
            <a:off x="6414745" y="3516157"/>
            <a:ext cx="2054830" cy="1368807"/>
          </a:xfrm>
          <a:prstGeom prst="rect">
            <a:avLst/>
          </a:prstGeom>
          <a:noFill/>
        </p:spPr>
        <p:txBody>
          <a:bodyPr wrap="square" rtlCol="0">
            <a:spAutoFit/>
          </a:bodyPr>
          <a:lstStyle/>
          <a:p>
            <a:r>
              <a:rPr lang="en-US"/>
              <a:t>Pour la partie Backend et ses nombreuses dépendances :</a:t>
            </a:r>
            <a:br>
              <a:rPr lang="en-US"/>
            </a:br>
            <a:r>
              <a:rPr lang="en-US"/>
              <a:t>- Bcrypt</a:t>
            </a:r>
            <a:br>
              <a:rPr lang="en-US"/>
            </a:br>
            <a:r>
              <a:rPr lang="en-US"/>
              <a:t>- Nodemon</a:t>
            </a:r>
          </a:p>
          <a:p>
            <a:r>
              <a:rPr lang="en-US"/>
              <a:t>- JsonWebtoken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01;p1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L'outils de gestion de projet :</a:t>
            </a:r>
            <a:endParaRPr sz="1800">
              <a:solidFill>
                <a:schemeClr val="dk2"/>
              </a:solidFill>
              <a:latin typeface="Arial"/>
              <a:ea typeface="Arial"/>
              <a:cs typeface="Arial"/>
              <a:sym typeface="Montserrat" pitchFamily="18" charset="0"/>
            </a:endParaRPr>
          </a:p>
        </p:txBody>
      </p:sp>
      <p:sp>
        <p:nvSpPr>
          <p:cNvPr id="102" name="Google Shape;102;p1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03" name="Google Shape;103;p19"/>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04" name="Google Shape;104;p19"/>
          <p:cNvSpPr txBox="1"/>
          <p:nvPr/>
        </p:nvSpPr>
        <p:spPr>
          <a:xfrm>
            <a:off x="434775" y="1085525"/>
            <a:ext cx="8320500" cy="1099029"/>
          </a:xfrm>
          <a:prstGeom prst="rect">
            <a:avLst/>
          </a:prstGeom>
          <a:noFill/>
          <a:ln>
            <a:noFill/>
          </a:ln>
        </p:spPr>
        <p:txBody>
          <a:bodyPr spcFirstLastPara="1" wrap="square" lIns="91425" tIns="91425" rIns="91425" bIns="91425" anchor="t">
            <a:spAutoFit/>
          </a:bodyPr>
          <a:lstStyle/>
          <a:p>
            <a:pPr marL="133350" indent="0" algn="l" rtl="0">
              <a:lnSpc>
                <a:spcPct val="15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15000"/>
              </a:lnSpc>
              <a:spcBef>
                <a:spcPts val="0"/>
              </a:spcBef>
              <a:spcAft>
                <a:spcPts val="0"/>
              </a:spcAft>
              <a:buNone/>
            </a:pPr>
            <a:endParaRPr sz="1200" i="1">
              <a:solidFill>
                <a:schemeClr val="dk1"/>
              </a:solidFill>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06" name="Google Shape;106;p19"/>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112" name="BoîteDeDialogue 111"/>
          <p:cNvSpPr txBox="1"/>
          <p:nvPr/>
        </p:nvSpPr>
        <p:spPr>
          <a:xfrm>
            <a:off x="311700" y="959270"/>
            <a:ext cx="3605753" cy="1460048"/>
          </a:xfrm>
          <a:prstGeom prst="rect">
            <a:avLst/>
          </a:prstGeom>
          <a:noFill/>
        </p:spPr>
        <p:txBody>
          <a:bodyPr wrap="square" rtlCol="0">
            <a:spAutoFit/>
          </a:bodyPr>
          <a:lstStyle/>
          <a:p>
            <a:r>
              <a:rPr lang="en-US" sz="1500"/>
              <a:t>Afin d'échanger et de collaborer avec l'ensemble de l'équipe dans les meilleures conditions, nous utiliserons Notion.</a:t>
            </a:r>
            <a:br>
              <a:rPr lang="en-US" sz="1500"/>
            </a:br>
            <a:br>
              <a:rPr lang="en-US" sz="1500"/>
            </a:br>
          </a:p>
        </p:txBody>
      </p:sp>
      <p:pic>
        <p:nvPicPr>
          <p:cNvPr id="122" name="Image 121"/>
          <p:cNvPicPr>
            <a:picLocks noChangeAspect="1"/>
          </p:cNvPicPr>
          <p:nvPr/>
        </p:nvPicPr>
        <p:blipFill>
          <a:blip r:embed="rId2"/>
          <a:srcRect/>
          <a:stretch>
            <a:fillRect/>
          </a:stretch>
        </p:blipFill>
        <p:spPr>
          <a:xfrm>
            <a:off x="2455800" y="2571750"/>
            <a:ext cx="6479496" cy="2287029"/>
          </a:xfrm>
          <a:prstGeom prst="rect">
            <a:avLst/>
          </a:prstGeom>
        </p:spPr>
      </p:pic>
      <p:pic>
        <p:nvPicPr>
          <p:cNvPr id="123" name="Image 122"/>
          <p:cNvPicPr>
            <a:picLocks noChangeAspect="1"/>
          </p:cNvPicPr>
          <p:nvPr/>
        </p:nvPicPr>
        <p:blipFill>
          <a:blip r:embed="rId3"/>
          <a:srcRect/>
          <a:stretch>
            <a:fillRect/>
          </a:stretch>
        </p:blipFill>
        <p:spPr>
          <a:xfrm>
            <a:off x="3859817" y="239700"/>
            <a:ext cx="4609758" cy="2636818"/>
          </a:xfrm>
          <a:prstGeom prst="rect">
            <a:avLst/>
          </a:prstGeom>
        </p:spPr>
      </p:pic>
      <p:sp>
        <p:nvSpPr>
          <p:cNvPr id="124" name="BoîteDeDialogue 123"/>
          <p:cNvSpPr txBox="1"/>
          <p:nvPr/>
        </p:nvSpPr>
        <p:spPr>
          <a:xfrm>
            <a:off x="311700" y="2870941"/>
            <a:ext cx="2032000" cy="1688648"/>
          </a:xfrm>
          <a:prstGeom prst="rect">
            <a:avLst/>
          </a:prstGeom>
          <a:noFill/>
        </p:spPr>
        <p:txBody>
          <a:bodyPr wrap="square" rtlCol="0">
            <a:spAutoFit/>
          </a:bodyPr>
          <a:lstStyle/>
          <a:p>
            <a:r>
              <a:rPr lang="en-US" sz="1500"/>
              <a:t>Notion est une plateforme de gestion de projets permettant l'organisation le partage et la collaboration au sein de l'équipe.</a:t>
            </a:r>
          </a:p>
        </p:txBody>
      </p:sp>
      <p:sp>
        <p:nvSpPr>
          <p:cNvPr id="125" name="BoîteDeDialogue 124"/>
          <p:cNvSpPr txBox="1"/>
          <p:nvPr/>
        </p:nvSpPr>
        <p:spPr>
          <a:xfrm>
            <a:off x="599802" y="4858779"/>
            <a:ext cx="8623596" cy="484887"/>
          </a:xfrm>
          <a:prstGeom prst="rect">
            <a:avLst/>
          </a:prstGeom>
          <a:noFill/>
        </p:spPr>
        <p:txBody>
          <a:bodyPr wrap="square" rtlCol="0">
            <a:spAutoFit/>
          </a:bodyPr>
          <a:lstStyle/>
          <a:p>
            <a:r>
              <a:rPr lang="en-US" sz="1200"/>
              <a:t>https://www.notion.so/107db002f7b247b48b57f2ce828b4d5d?v=3280d11cd5524839a8df0a50a7bef41f&amp;pvs=4</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111;p20"/>
          <p:cNvSpPr>
            <a:spLocks noGrp="1" noEditPoints="1"/>
          </p:cNvSpPr>
          <p:nvPr>
            <p:ph type="title"/>
          </p:nvPr>
        </p:nvSpPr>
        <p:spPr>
          <a:xfrm>
            <a:off x="311700" y="239700"/>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solidFill>
                  <a:schemeClr val="dk2"/>
                </a:solidFill>
                <a:latin typeface="Arial"/>
                <a:ea typeface="Arial"/>
                <a:cs typeface="Arial"/>
                <a:sym typeface="Montserrat" pitchFamily="18" charset="0"/>
              </a:rPr>
              <a:t>Outils de veille technologique :</a:t>
            </a:r>
            <a:endParaRPr sz="2000">
              <a:solidFill>
                <a:schemeClr val="dk2"/>
              </a:solidFill>
              <a:latin typeface="Arial"/>
              <a:ea typeface="Arial"/>
              <a:cs typeface="Arial"/>
              <a:sym typeface="Montserrat" pitchFamily="18" charset="0"/>
            </a:endParaRPr>
          </a:p>
        </p:txBody>
      </p:sp>
      <p:sp>
        <p:nvSpPr>
          <p:cNvPr id="112" name="Google Shape;112;p20"/>
          <p:cNvSpPr>
            <a:spLocks noGrp="1" noEditPoints="1"/>
          </p:cNvSpPr>
          <p:nvPr>
            <p:ph type="body" idx="1"/>
          </p:nvPr>
        </p:nvSpPr>
        <p:spPr>
          <a:xfrm>
            <a:off x="316353" y="1018391"/>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13" name="Google Shape;113;p20"/>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15" name="Google Shape;115;p20"/>
          <p:cNvSpPr/>
          <p:nvPr/>
        </p:nvSpPr>
        <p:spPr>
          <a:xfrm>
            <a:off x="-96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16" name="Google Shape;116;p20"/>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117" name="Image 116"/>
          <p:cNvPicPr>
            <a:picLocks noChangeAspect="1"/>
          </p:cNvPicPr>
          <p:nvPr/>
        </p:nvPicPr>
        <p:blipFill>
          <a:blip r:embed="rId2"/>
          <a:srcRect/>
          <a:stretch>
            <a:fillRect/>
          </a:stretch>
        </p:blipFill>
        <p:spPr>
          <a:xfrm>
            <a:off x="316353" y="678316"/>
            <a:ext cx="8495088" cy="1290288"/>
          </a:xfrm>
          <a:prstGeom prst="rect">
            <a:avLst/>
          </a:prstGeom>
        </p:spPr>
      </p:pic>
      <p:sp>
        <p:nvSpPr>
          <p:cNvPr id="122" name="BoîteDeDialogue 121"/>
          <p:cNvSpPr txBox="1"/>
          <p:nvPr/>
        </p:nvSpPr>
        <p:spPr>
          <a:xfrm>
            <a:off x="311700" y="3690937"/>
            <a:ext cx="8495087" cy="774248"/>
          </a:xfrm>
          <a:prstGeom prst="rect">
            <a:avLst/>
          </a:prstGeom>
          <a:noFill/>
        </p:spPr>
        <p:txBody>
          <a:bodyPr wrap="square" rtlCol="0">
            <a:spAutoFit/>
          </a:bodyPr>
          <a:lstStyle/>
          <a:p>
            <a:r>
              <a:rPr lang="en-US" sz="1500"/>
              <a:t>Afin de renforcer la collaboration mais aussi de rester informe de l'évolution des technologies un outil de veille est mis en place grace à WAKELET qui est une plateforme de curation permettant le partage de ressources. Les principales ressources proviennent de googler, Youtube, twitter etc etc </a:t>
            </a:r>
          </a:p>
        </p:txBody>
      </p:sp>
      <p:pic>
        <p:nvPicPr>
          <p:cNvPr id="123" name="Image 122"/>
          <p:cNvPicPr>
            <a:picLocks noChangeAspect="1"/>
          </p:cNvPicPr>
          <p:nvPr/>
        </p:nvPicPr>
        <p:blipFill>
          <a:blip r:embed="rId3"/>
          <a:srcRect/>
          <a:stretch>
            <a:fillRect/>
          </a:stretch>
        </p:blipFill>
        <p:spPr>
          <a:xfrm>
            <a:off x="1832088" y="678316"/>
            <a:ext cx="1256732" cy="3012621"/>
          </a:xfrm>
          <a:prstGeom prst="rect">
            <a:avLst/>
          </a:prstGeom>
        </p:spPr>
      </p:pic>
      <p:pic>
        <p:nvPicPr>
          <p:cNvPr id="124" name="Image 123"/>
          <p:cNvPicPr>
            <a:picLocks noChangeAspect="1"/>
          </p:cNvPicPr>
          <p:nvPr/>
        </p:nvPicPr>
        <p:blipFill>
          <a:blip r:embed="rId4"/>
          <a:srcRect/>
          <a:stretch>
            <a:fillRect/>
          </a:stretch>
        </p:blipFill>
        <p:spPr>
          <a:xfrm>
            <a:off x="6067839" y="678316"/>
            <a:ext cx="1194234" cy="3012621"/>
          </a:xfrm>
          <a:prstGeom prst="rect">
            <a:avLst/>
          </a:prstGeom>
        </p:spPr>
      </p:pic>
      <p:pic>
        <p:nvPicPr>
          <p:cNvPr id="125" name="Image 124"/>
          <p:cNvPicPr>
            <a:picLocks noChangeAspect="1"/>
          </p:cNvPicPr>
          <p:nvPr/>
        </p:nvPicPr>
        <p:blipFill>
          <a:blip r:embed="rId5"/>
          <a:srcRect/>
          <a:stretch>
            <a:fillRect/>
          </a:stretch>
        </p:blipFill>
        <p:spPr>
          <a:xfrm>
            <a:off x="925726" y="1968604"/>
            <a:ext cx="906362" cy="1722333"/>
          </a:xfrm>
          <a:prstGeom prst="rect">
            <a:avLst/>
          </a:prstGeom>
        </p:spPr>
      </p:pic>
      <p:pic>
        <p:nvPicPr>
          <p:cNvPr id="126" name="Image 125"/>
          <p:cNvPicPr>
            <a:picLocks noChangeAspect="1"/>
          </p:cNvPicPr>
          <p:nvPr/>
        </p:nvPicPr>
        <p:blipFill>
          <a:blip r:embed="rId6"/>
          <a:srcRect/>
          <a:stretch>
            <a:fillRect/>
          </a:stretch>
        </p:blipFill>
        <p:spPr>
          <a:xfrm>
            <a:off x="3088820" y="1968604"/>
            <a:ext cx="888636" cy="1722333"/>
          </a:xfrm>
          <a:prstGeom prst="rect">
            <a:avLst/>
          </a:prstGeom>
        </p:spPr>
      </p:pic>
      <p:pic>
        <p:nvPicPr>
          <p:cNvPr id="127" name="Image 126"/>
          <p:cNvPicPr>
            <a:picLocks noChangeAspect="1"/>
          </p:cNvPicPr>
          <p:nvPr/>
        </p:nvPicPr>
        <p:blipFill>
          <a:blip r:embed="rId7"/>
          <a:srcRect/>
          <a:stretch>
            <a:fillRect/>
          </a:stretch>
        </p:blipFill>
        <p:spPr>
          <a:xfrm>
            <a:off x="4576653" y="1968604"/>
            <a:ext cx="1491187" cy="1722333"/>
          </a:xfrm>
          <a:prstGeom prst="rect">
            <a:avLst/>
          </a:prstGeom>
        </p:spPr>
      </p:pic>
      <p:pic>
        <p:nvPicPr>
          <p:cNvPr id="128" name="Image 127"/>
          <p:cNvPicPr>
            <a:picLocks noChangeAspect="1"/>
          </p:cNvPicPr>
          <p:nvPr/>
        </p:nvPicPr>
        <p:blipFill>
          <a:blip r:embed="rId8"/>
          <a:srcRect/>
          <a:stretch>
            <a:fillRect/>
          </a:stretch>
        </p:blipFill>
        <p:spPr>
          <a:xfrm flipH="1">
            <a:off x="7262073" y="1968604"/>
            <a:ext cx="1480360" cy="1722333"/>
          </a:xfrm>
          <a:prstGeom prst="rect">
            <a:avLst/>
          </a:prstGeom>
        </p:spPr>
      </p:pic>
      <p:sp>
        <p:nvSpPr>
          <p:cNvPr id="129" name="BoîteDeDialogue 128"/>
          <p:cNvSpPr txBox="1"/>
          <p:nvPr/>
        </p:nvSpPr>
        <p:spPr>
          <a:xfrm>
            <a:off x="671660" y="4560217"/>
            <a:ext cx="7877273" cy="317048"/>
          </a:xfrm>
          <a:prstGeom prst="rect">
            <a:avLst/>
          </a:prstGeom>
          <a:noFill/>
        </p:spPr>
        <p:txBody>
          <a:bodyPr wrap="square" rtlCol="0">
            <a:spAutoFit/>
          </a:bodyPr>
          <a:lstStyle/>
          <a:p>
            <a:r>
              <a:rPr lang="en-US" sz="1500"/>
              <a:t>Wakelet : https://wakelet.com/wake/T-jRNu5XQny6kX0IzfEOf</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API Instagram</a:t>
            </a:r>
            <a:r>
              <a:rPr lang="fr" sz="2000">
                <a:latin typeface="Arial"/>
                <a:ea typeface="Arial"/>
                <a:cs typeface="Arial"/>
                <a:sym typeface="Montserrat" pitchFamily="18" charset="0"/>
              </a:rPr>
              <a:t> </a:t>
            </a:r>
            <a:r>
              <a:rPr lang="en-US" sz="2000">
                <a:latin typeface="Arial"/>
                <a:ea typeface="Arial"/>
                <a:cs typeface="Arial"/>
                <a:sym typeface="Montserrat" pitchFamily="18" charset="0"/>
              </a:rPr>
              <a:t>:</a:t>
            </a:r>
            <a:endParaRPr sz="3000">
              <a:latin typeface="Arial"/>
              <a:ea typeface="Arial"/>
              <a:cs typeface="Arial"/>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95" name="BoîteDeDialogue 94"/>
          <p:cNvSpPr txBox="1"/>
          <p:nvPr/>
        </p:nvSpPr>
        <p:spPr>
          <a:xfrm>
            <a:off x="348627" y="946275"/>
            <a:ext cx="8458161" cy="1460048"/>
          </a:xfrm>
          <a:prstGeom prst="rect">
            <a:avLst/>
          </a:prstGeom>
          <a:noFill/>
        </p:spPr>
        <p:txBody>
          <a:bodyPr wrap="square" rtlCol="0">
            <a:spAutoFit/>
          </a:bodyPr>
          <a:lstStyle/>
          <a:p>
            <a:r>
              <a:rPr lang="en-US" sz="1500"/>
              <a:t>Afin de maximiser l'attrait de menu-maker nous utiliserons l'API Graph d'Instagram qui permettra pour les comptes business et Creator :</a:t>
            </a:r>
          </a:p>
          <a:p>
            <a:r>
              <a:rPr lang="en-US" sz="1500"/>
              <a:t>- de publier et de récupérer du contenu </a:t>
            </a:r>
          </a:p>
          <a:p>
            <a:r>
              <a:rPr lang="en-US" sz="1500"/>
              <a:t>- de Modérer les commentaires "Réponse/suppression"? </a:t>
            </a:r>
          </a:p>
          <a:p>
            <a:r>
              <a:rPr lang="en-US" sz="1500"/>
              <a:t>- d'être identifié mentionné avec les #</a:t>
            </a:r>
          </a:p>
          <a:p>
            <a:r>
              <a:rPr lang="en-US" sz="1500"/>
              <a:t>- Obtenir des informations sur les concurrents sous forme de métadonnées.</a:t>
            </a:r>
          </a:p>
        </p:txBody>
      </p:sp>
      <p:pic>
        <p:nvPicPr>
          <p:cNvPr id="97" name="Image 96"/>
          <p:cNvPicPr>
            <a:picLocks noChangeAspect="1"/>
          </p:cNvPicPr>
          <p:nvPr/>
        </p:nvPicPr>
        <p:blipFill>
          <a:blip r:embed="rId2"/>
          <a:srcRect/>
          <a:stretch>
            <a:fillRect/>
          </a:stretch>
        </p:blipFill>
        <p:spPr>
          <a:xfrm>
            <a:off x="412194" y="2406323"/>
            <a:ext cx="2809962" cy="2551244"/>
          </a:xfrm>
          <a:prstGeom prst="rect">
            <a:avLst/>
          </a:prstGeom>
        </p:spPr>
      </p:pic>
      <p:pic>
        <p:nvPicPr>
          <p:cNvPr id="98" name="Image 97"/>
          <p:cNvPicPr>
            <a:picLocks noChangeAspect="1"/>
          </p:cNvPicPr>
          <p:nvPr/>
        </p:nvPicPr>
        <p:blipFill>
          <a:blip r:embed="rId3"/>
          <a:srcRect/>
          <a:stretch>
            <a:fillRect/>
          </a:stretch>
        </p:blipFill>
        <p:spPr>
          <a:xfrm>
            <a:off x="3364502" y="2876603"/>
            <a:ext cx="4930105" cy="15194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229098" y="445025"/>
            <a:ext cx="8603202"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API Deliveroo :</a:t>
            </a:r>
            <a:r>
              <a:rPr lang="fr" sz="2000">
                <a:latin typeface="Montserrat" pitchFamily="18" charset="0"/>
                <a:ea typeface="Montserrat" pitchFamily="18" charset="0"/>
                <a:cs typeface="Montserrat" pitchFamily="18" charset="0"/>
                <a:sym typeface="Montserrat" pitchFamily="18" charset="0"/>
              </a:rPr>
              <a:t> </a:t>
            </a:r>
            <a:endParaRPr sz="3000">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95" name="BoîteDeDialogue 94"/>
          <p:cNvSpPr txBox="1"/>
          <p:nvPr/>
        </p:nvSpPr>
        <p:spPr>
          <a:xfrm>
            <a:off x="229098" y="966196"/>
            <a:ext cx="8685803" cy="2054607"/>
          </a:xfrm>
          <a:prstGeom prst="rect">
            <a:avLst/>
          </a:prstGeom>
          <a:noFill/>
        </p:spPr>
        <p:txBody>
          <a:bodyPr wrap="square" rtlCol="0">
            <a:spAutoFit/>
          </a:bodyPr>
          <a:lstStyle/>
          <a:p>
            <a:r>
              <a:rPr lang="en-US" sz="1500"/>
              <a:t>Afin de maximiser l'attrait de menu-maker nous utiliserons les API Partner Platform suite, Menu API, Ordre API et Site API qui permettent de gérer l'Intégralité des </a:t>
            </a:r>
            <a:r>
              <a:rPr lang="fr-BE" sz="1500"/>
              <a:t>fonctionnalité</a:t>
            </a:r>
            <a:r>
              <a:rPr lang="en-US" sz="1500"/>
              <a:t> propose par les services de Delivero et qui nous permettrons de :</a:t>
            </a:r>
            <a:endParaRPr lang="fr-BE" sz="1500"/>
          </a:p>
          <a:p>
            <a:endParaRPr lang="en-US"/>
          </a:p>
          <a:p>
            <a:r>
              <a:rPr lang="en-US"/>
              <a:t>- Upload et mettre a jour les Menu</a:t>
            </a:r>
          </a:p>
          <a:p>
            <a:r>
              <a:rPr lang="en-US"/>
              <a:t>- Gérer les commandes</a:t>
            </a:r>
          </a:p>
          <a:p>
            <a:r>
              <a:rPr lang="en-US"/>
              <a:t>- Renseigner les informations du site menu-maker</a:t>
            </a:r>
            <a:br>
              <a:rPr lang="en-US"/>
            </a:br>
            <a:br>
              <a:rPr lang="en-US"/>
            </a:br>
          </a:p>
        </p:txBody>
      </p:sp>
      <p:pic>
        <p:nvPicPr>
          <p:cNvPr id="96" name="Image 95"/>
          <p:cNvPicPr>
            <a:picLocks noChangeAspect="1"/>
          </p:cNvPicPr>
          <p:nvPr/>
        </p:nvPicPr>
        <p:blipFill>
          <a:blip r:embed="rId2"/>
          <a:srcRect/>
          <a:stretch>
            <a:fillRect/>
          </a:stretch>
        </p:blipFill>
        <p:spPr>
          <a:xfrm>
            <a:off x="509352" y="2659341"/>
            <a:ext cx="2307852" cy="2145679"/>
          </a:xfrm>
          <a:prstGeom prst="rect">
            <a:avLst/>
          </a:prstGeom>
        </p:spPr>
      </p:pic>
      <p:pic>
        <p:nvPicPr>
          <p:cNvPr id="97" name="Image 96"/>
          <p:cNvPicPr>
            <a:picLocks noChangeAspect="1"/>
          </p:cNvPicPr>
          <p:nvPr/>
        </p:nvPicPr>
        <p:blipFill>
          <a:blip r:embed="rId3"/>
          <a:srcRect/>
          <a:stretch>
            <a:fillRect/>
          </a:stretch>
        </p:blipFill>
        <p:spPr>
          <a:xfrm>
            <a:off x="3075617" y="3230646"/>
            <a:ext cx="4405634" cy="10030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Maintenances et mises à jour du produit :</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863550"/>
            <a:ext cx="8520600" cy="3416400"/>
          </a:xfrm>
          <a:prstGeom prst="rect">
            <a:avLst/>
          </a:prstGeom>
        </p:spPr>
        <p:txBody>
          <a:bodyPr spcFirstLastPara="1" wrap="square" lIns="91425" tIns="91425" rIns="91425" bIns="91425" anchor="t">
            <a:normAutofit/>
          </a:bodyPr>
          <a:lstStyle/>
          <a:p>
            <a:pPr marL="0" marR="0" indent="0" algn="l">
              <a:lnSpc>
                <a:spcPct val="100000"/>
              </a:lnSpc>
              <a:spcBef>
                <a:spcPts val="1000"/>
              </a:spcBef>
              <a:spcAft>
                <a:spcPts val="0"/>
              </a:spcAft>
              <a:buNone/>
            </a:pPr>
            <a:r>
              <a:rPr lang="en-US" sz="1500" b="0" i="0" u="none" strike="noStrike">
                <a:solidFill>
                  <a:srgbClr val="000000"/>
                </a:solidFill>
                <a:latin typeface="Arial"/>
                <a:ea typeface="Arial"/>
                <a:cs typeface="Arial"/>
              </a:rPr>
              <a:t>   1.Suivie régulière du projet :</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mises à jours régulières</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Mise en place d’une documentation technique</a:t>
            </a: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Vérifications des performances</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Font typeface="Wingdings" charset="0"/>
              <a:buChar char="Ø"/>
            </a:pPr>
            <a:r>
              <a:rPr lang="fr-FR" sz="1500" b="0" i="0" u="none" strike="noStrike">
                <a:solidFill>
                  <a:srgbClr val="000000"/>
                </a:solidFill>
                <a:latin typeface="Arial"/>
                <a:ea typeface="Arial"/>
                <a:cs typeface="Arial"/>
              </a:rPr>
              <a:t>Vérifications de la sécurité du site</a:t>
            </a:r>
            <a:endParaRPr lang="en-US" sz="1500" b="0" i="0" u="none" strike="noStrike">
              <a:solidFill>
                <a:srgbClr val="000000"/>
              </a:solidFill>
              <a:latin typeface="Arial"/>
              <a:ea typeface="Arial"/>
              <a:cs typeface="Arial"/>
            </a:endParaRPr>
          </a:p>
          <a:p>
            <a:pPr marL="114300" marR="0" indent="0" algn="l">
              <a:lnSpc>
                <a:spcPct val="100000"/>
              </a:lnSpc>
              <a:spcBef>
                <a:spcPts val="1000"/>
              </a:spcBef>
              <a:spcAft>
                <a:spcPts val="0"/>
              </a:spcAft>
              <a:buFont typeface="Wingdings" charset="0"/>
              <a:buNone/>
            </a:pPr>
            <a:r>
              <a:rPr lang="fr-FR" sz="1500" b="0" i="0" u="none" strike="noStrike">
                <a:solidFill>
                  <a:srgbClr val="000000"/>
                </a:solidFill>
                <a:latin typeface="Arial"/>
                <a:ea typeface="Arial"/>
                <a:cs typeface="Arial"/>
              </a:rPr>
              <a:t>2.Mise à jour futur :</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Clr>
                <a:srgbClr val="000000"/>
              </a:buClr>
              <a:buSzPts val="1500"/>
              <a:buFont typeface="Wingdings" charset="0"/>
              <a:buChar char="Ø"/>
            </a:pPr>
            <a:r>
              <a:rPr lang="fr-FR" sz="1500" b="0" i="0" u="none" strike="noStrike">
                <a:solidFill>
                  <a:srgbClr val="000000"/>
                </a:solidFill>
                <a:latin typeface="Arial"/>
                <a:ea typeface="Arial"/>
                <a:cs typeface="Arial"/>
              </a:rPr>
              <a:t>Proposition d’un blog-interne pour répondre aux questions client</a:t>
            </a:r>
          </a:p>
          <a:p>
            <a:pPr marR="0" algn="l">
              <a:lnSpc>
                <a:spcPct val="100000"/>
              </a:lnSpc>
              <a:spcBef>
                <a:spcPts val="1000"/>
              </a:spcBef>
              <a:spcAft>
                <a:spcPts val="0"/>
              </a:spcAft>
              <a:buClr>
                <a:srgbClr val="000000"/>
              </a:buClr>
              <a:buSzPts val="1500"/>
              <a:buFont typeface="Wingdings" charset="0"/>
              <a:buChar char="Ø"/>
            </a:pPr>
            <a:r>
              <a:rPr sz="1500">
                <a:solidFill>
                  <a:srgbClr val="0D0D0D"/>
                </a:solidFill>
                <a:highlight>
                  <a:srgbClr val="FFFFFF"/>
                </a:highlight>
                <a:latin typeface="Arial"/>
                <a:ea typeface="Arial"/>
                <a:cs typeface="Arial"/>
                <a:sym typeface="Montserrat" pitchFamily="18" charset="0"/>
              </a:rPr>
              <a:t>Proposition d’ajout d’un carrousel pour les Template</a:t>
            </a:r>
          </a:p>
          <a:p>
            <a:pPr marR="0" algn="l">
              <a:lnSpc>
                <a:spcPct val="100000"/>
              </a:lnSpc>
              <a:spcBef>
                <a:spcPts val="1000"/>
              </a:spcBef>
              <a:spcAft>
                <a:spcPts val="0"/>
              </a:spcAft>
              <a:buClr>
                <a:srgbClr val="000000"/>
              </a:buClr>
              <a:buSzPts val="1500"/>
              <a:buFont typeface="Wingdings" charset="0"/>
              <a:buChar char="Ø"/>
            </a:pPr>
            <a:r>
              <a:rPr sz="1500">
                <a:solidFill>
                  <a:srgbClr val="0D0D0D"/>
                </a:solidFill>
                <a:highlight>
                  <a:srgbClr val="FFFFFF"/>
                </a:highlight>
                <a:latin typeface="Arial"/>
                <a:ea typeface="Arial"/>
                <a:cs typeface="Arial"/>
                <a:sym typeface="Montserrat" pitchFamily="18" charset="0"/>
              </a:rPr>
              <a:t>Proposition d’ajout d’une page livre d</a:t>
            </a:r>
            <a:r>
              <a:rPr lang="en-US" sz="1500">
                <a:solidFill>
                  <a:srgbClr val="0D0D0D"/>
                </a:solidFill>
                <a:highlight>
                  <a:srgbClr val="FFFFFF"/>
                </a:highlight>
                <a:latin typeface="Arial"/>
                <a:ea typeface="Arial"/>
                <a:cs typeface="Arial"/>
                <a:sym typeface="Montserrat" pitchFamily="18" charset="0"/>
              </a:rPr>
              <a:t>'</a:t>
            </a:r>
            <a:r>
              <a:rPr sz="1500">
                <a:solidFill>
                  <a:srgbClr val="0D0D0D"/>
                </a:solidFill>
                <a:highlight>
                  <a:srgbClr val="FFFFFF"/>
                </a:highlight>
                <a:latin typeface="Arial"/>
                <a:ea typeface="Arial"/>
                <a:cs typeface="Arial"/>
                <a:sym typeface="Montserrat" pitchFamily="18" charset="0"/>
              </a:rPr>
              <a:t>or pour que les restaurateurs puissent partager leur création.</a:t>
            </a:r>
            <a:endParaRPr lang="en-US" sz="1500">
              <a:solidFill>
                <a:srgbClr val="0D0D0D"/>
              </a:solidFill>
              <a:highlight>
                <a:srgbClr val="FFFFFF"/>
              </a:highlight>
              <a:latin typeface="Arial"/>
              <a:ea typeface="Arial"/>
              <a:cs typeface="Arial"/>
              <a:sym typeface="Montserrat" pitchFamily="18" charset="0"/>
            </a:endParaRPr>
          </a:p>
          <a:p>
            <a:pPr marR="0" algn="l">
              <a:lnSpc>
                <a:spcPct val="100000"/>
              </a:lnSpc>
              <a:spcBef>
                <a:spcPts val="1000"/>
              </a:spcBef>
              <a:spcAft>
                <a:spcPts val="0"/>
              </a:spcAft>
              <a:buClr>
                <a:srgbClr val="000000"/>
              </a:buClr>
              <a:buSzPts val="1500"/>
              <a:buFont typeface="Wingdings" charset="0"/>
              <a:buChar char="Ø"/>
            </a:pPr>
            <a:r>
              <a:rPr lang="en-US" sz="1500" b="0" i="0" u="none" strike="noStrike">
                <a:solidFill>
                  <a:srgbClr val="000000"/>
                </a:solidFill>
                <a:latin typeface="Arial"/>
                <a:ea typeface="Arial"/>
                <a:cs typeface="Arial"/>
              </a:rPr>
              <a:t>P</a:t>
            </a:r>
            <a:r>
              <a:rPr lang="fr-FR" sz="1500" b="0" i="0" u="none" strike="noStrike">
                <a:solidFill>
                  <a:srgbClr val="000000"/>
                </a:solidFill>
                <a:latin typeface="Arial"/>
                <a:ea typeface="Arial"/>
                <a:cs typeface="Arial"/>
              </a:rPr>
              <a:t>roposition de nouveau template pour les menus</a:t>
            </a:r>
            <a:endParaRPr lang="en-US" sz="1500" b="0" i="0" u="none" strike="noStrike">
              <a:solidFill>
                <a:srgbClr val="000000"/>
              </a:solidFill>
              <a:latin typeface="Arial"/>
              <a:ea typeface="Arial"/>
              <a:cs typeface="Arial"/>
            </a:endParaRPr>
          </a:p>
          <a:p>
            <a:pPr marR="0" algn="l">
              <a:lnSpc>
                <a:spcPct val="100000"/>
              </a:lnSpc>
              <a:spcBef>
                <a:spcPts val="1000"/>
              </a:spcBef>
              <a:spcAft>
                <a:spcPts val="0"/>
              </a:spcAft>
              <a:buClr>
                <a:srgbClr val="000000"/>
              </a:buClr>
              <a:buSzPts val="1500"/>
              <a:buFont typeface="Wingdings" charset="0"/>
              <a:buChar char="Ø"/>
            </a:pPr>
            <a:r>
              <a:rPr lang="fr-FR" sz="1500" b="0" i="0" u="none" strike="noStrike">
                <a:solidFill>
                  <a:srgbClr val="000000"/>
                </a:solidFill>
                <a:latin typeface="Arial"/>
                <a:ea typeface="Arial"/>
                <a:cs typeface="Arial"/>
              </a:rPr>
              <a:t>Proposition d’une version tablette /mobile</a:t>
            </a:r>
            <a:endParaRPr lang="en-US" sz="1500">
              <a:solidFill>
                <a:srgbClr val="0D0D0D"/>
              </a:solidFill>
              <a:highlight>
                <a:srgbClr val="FFFFFF"/>
              </a:highlight>
              <a:latin typeface="Arial"/>
              <a:ea typeface="Arial"/>
              <a:cs typeface="Arial"/>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en-US" sz="2000">
                <a:latin typeface="Arial"/>
                <a:ea typeface="Arial"/>
                <a:cs typeface="Arial"/>
                <a:sym typeface="Montserrat" pitchFamily="18" charset="0"/>
              </a:rPr>
              <a:t>Conclusion :</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des objectifs du projet</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Visualisation de la maquette du projet</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et explication des méthodologies utilisées</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Définition et explication des moyens technique utilisée</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Visualisation du tableau Kanban</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Explications des API utilisée</a:t>
            </a:r>
          </a:p>
          <a:p>
            <a:pPr marR="0" algn="l">
              <a:lnSpc>
                <a:spcPct val="100000"/>
              </a:lnSpc>
              <a:spcBef>
                <a:spcPts val="1000"/>
              </a:spcBef>
              <a:spcAft>
                <a:spcPts val="0"/>
              </a:spcAft>
              <a:buFont typeface="Arial"/>
              <a:buChar char="•"/>
            </a:pPr>
            <a:r>
              <a:rPr lang="en-US" sz="1500">
                <a:solidFill>
                  <a:srgbClr val="0D0D0D"/>
                </a:solidFill>
                <a:highlight>
                  <a:srgbClr val="FFFFFF"/>
                </a:highlight>
                <a:latin typeface="Arial"/>
                <a:ea typeface="Arial"/>
                <a:cs typeface="Arial"/>
                <a:sym typeface="Montserrat" pitchFamily="18" charset="0"/>
              </a:rPr>
              <a:t>Explications du suivie du projet.</a:t>
            </a: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p:bgPr>
    </p:bg>
    <p:spTree>
      <p:nvGrpSpPr>
        <p:cNvPr id="1" name=""/>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oAutofit/>
          </a:bodyPr>
          <a:lstStyle/>
          <a:p>
            <a:pPr marL="0" indent="0" algn="ctr" rtl="0">
              <a:spcBef>
                <a:spcPts val="0"/>
              </a:spcBef>
              <a:spcAft>
                <a:spcPts val="0"/>
              </a:spcAft>
              <a:buNone/>
            </a:pPr>
            <a:r>
              <a:rPr lang="en-US" sz="3500">
                <a:solidFill>
                  <a:schemeClr val="dk1"/>
                </a:solidFill>
                <a:latin typeface="Montserrat" pitchFamily="18" charset="0"/>
                <a:ea typeface="Montserrat" pitchFamily="18" charset="0"/>
                <a:cs typeface="Montserrat" pitchFamily="18" charset="0"/>
                <a:sym typeface="Montserrat" pitchFamily="18" charset="0"/>
              </a:rPr>
              <a:t>FIN</a:t>
            </a:r>
            <a:endParaRPr sz="3500">
              <a:solidFill>
                <a:schemeClr val="dk1"/>
              </a:solidFill>
              <a:latin typeface="Montserrat" pitchFamily="18" charset="0"/>
              <a:ea typeface="Montserrat" pitchFamily="18" charset="0"/>
              <a:cs typeface="Montserrat" pitchFamily="18" charset="0"/>
              <a:sym typeface="Montserrat" pitchFamily="18" charset="0"/>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oAutofit/>
          </a:bodyPr>
          <a:lstStyle/>
          <a:p>
            <a:pPr marL="0" indent="0" algn="l" rtl="0">
              <a:spcBef>
                <a:spcPts val="0"/>
              </a:spcBef>
              <a:spcAft>
                <a:spcPts val="0"/>
              </a:spcAft>
              <a:buNone/>
            </a:pPr>
            <a:endParaRPr sz="1500">
              <a:solidFill>
                <a:schemeClr val="dk1"/>
              </a:solidFill>
              <a:latin typeface="Montserrat" pitchFamily="18" charset="0"/>
              <a:ea typeface="Montserrat" pitchFamily="18" charset="0"/>
              <a:cs typeface="Montserrat" pitchFamily="18" charset="0"/>
              <a:sym typeface="Montserrat" pitchFamily="18" charset="0"/>
            </a:endParaRPr>
          </a:p>
        </p:txBody>
      </p:sp>
      <p:pic>
        <p:nvPicPr>
          <p:cNvPr id="133" name="Google Shape;133;p22"/>
          <p:cNvPicPr preferRelativeResize="0"/>
          <p:nvPr/>
        </p:nvPicPr>
        <p:blipFill>
          <a:blip r:embed="rId1">
            <a:alphaModFix/>
          </a:blip>
          <a:srcRect/>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1" name="Google Shape;71;p15"/>
          <p:cNvPicPr preferRelativeResize="0"/>
          <p:nvPr/>
        </p:nvPicPr>
        <p:blipFill>
          <a:blip r:embed="rId1">
            <a:alphaModFix/>
          </a:blip>
          <a:srcRect/>
          <a:stretch>
            <a:fillRect/>
          </a:stretch>
        </p:blipFill>
        <p:spPr>
          <a:xfrm>
            <a:off x="8474375" y="-4"/>
            <a:ext cx="674425" cy="340550"/>
          </a:xfrm>
          <a:prstGeom prst="rect">
            <a:avLst/>
          </a:prstGeom>
          <a:noFill/>
          <a:ln>
            <a:noFill/>
          </a:ln>
        </p:spPr>
      </p:pic>
      <p:sp>
        <p:nvSpPr>
          <p:cNvPr id="73" name="BoîteDeDialogue 72"/>
          <p:cNvSpPr txBox="1"/>
          <p:nvPr/>
        </p:nvSpPr>
        <p:spPr>
          <a:xfrm>
            <a:off x="434775" y="340546"/>
            <a:ext cx="8039600" cy="392250"/>
          </a:xfrm>
          <a:prstGeom prst="rect">
            <a:avLst/>
          </a:prstGeom>
          <a:noFill/>
        </p:spPr>
        <p:txBody>
          <a:bodyPr wrap="square" rtlCol="0">
            <a:spAutoFit/>
          </a:bodyPr>
          <a:lstStyle/>
          <a:p>
            <a:r>
              <a:rPr lang="en-US" sz="2000" b="0" i="0">
                <a:solidFill>
                  <a:schemeClr val="dk1"/>
                </a:solidFill>
                <a:latin typeface="Arial"/>
                <a:ea typeface="Arial"/>
                <a:cs typeface="Arial"/>
                <a:sym typeface="Montserrat" pitchFamily="18" charset="0"/>
              </a:rPr>
              <a:t>Sommaire</a:t>
            </a:r>
            <a:endParaRPr lang="en-US" sz="2000" b="0" i="0">
              <a:latin typeface="Arial"/>
              <a:ea typeface="Arial"/>
              <a:cs typeface="Arial"/>
            </a:endParaRPr>
          </a:p>
        </p:txBody>
      </p:sp>
      <p:sp>
        <p:nvSpPr>
          <p:cNvPr id="75" name="BoîteDeDialogue 74"/>
          <p:cNvSpPr txBox="1"/>
          <p:nvPr/>
        </p:nvSpPr>
        <p:spPr>
          <a:xfrm>
            <a:off x="434776" y="833642"/>
            <a:ext cx="8039600" cy="4143467"/>
          </a:xfrm>
          <a:prstGeom prst="rect">
            <a:avLst/>
          </a:prstGeom>
          <a:noFill/>
        </p:spPr>
        <p:txBody>
          <a:bodyPr wrap="square" rtlCol="0">
            <a:spAutoFit/>
          </a:bodyPr>
          <a:lstStyle/>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fr" sz="1500">
                <a:solidFill>
                  <a:srgbClr val="0D0D0D"/>
                </a:solidFill>
                <a:highlight>
                  <a:srgbClr val="FFFFFF"/>
                </a:highlight>
                <a:latin typeface="Arial"/>
                <a:ea typeface="Arial"/>
                <a:cs typeface="Arial"/>
                <a:sym typeface="Montserrat" pitchFamily="18" charset="0"/>
              </a:rPr>
              <a:t>Contexte du projet</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Aperçu de la maquette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Méthodologie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Technologie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Tableau Kanban</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Veille technologique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API utilisée</a:t>
            </a:r>
          </a:p>
          <a:p>
            <a:pPr marL="457200" indent="-336550" algn="l" rtl="0">
              <a:lnSpc>
                <a:spcPct val="150000"/>
              </a:lnSpc>
              <a:spcBef>
                <a:spcPts val="1500"/>
              </a:spcBef>
              <a:spcAft>
                <a:spcPts val="0"/>
              </a:spcAft>
              <a:buClr>
                <a:srgbClr val="0D0D0D"/>
              </a:buClr>
              <a:buSzPts val="1700"/>
              <a:buFont typeface="Montserrat" pitchFamily="18" charset="0"/>
              <a:buAutoNum type="arabicPeriod"/>
            </a:pPr>
            <a:r>
              <a:rPr lang="en-US" sz="1500" i="0">
                <a:latin typeface="Arial"/>
                <a:ea typeface="Arial"/>
                <a:cs typeface="Arial"/>
              </a:rPr>
              <a:t>Maintenance et Mise à jour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68;p15"/>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Contexte du Projet</a:t>
            </a:r>
            <a:r>
              <a:rPr lang="en-US" sz="2000">
                <a:latin typeface="Arial"/>
                <a:ea typeface="Arial"/>
                <a:cs typeface="Arial"/>
                <a:sym typeface="Montserrat" pitchFamily="18" charset="0"/>
              </a:rPr>
              <a:t> :</a:t>
            </a:r>
            <a:endParaRPr sz="3400">
              <a:latin typeface="Arial"/>
              <a:ea typeface="Arial"/>
              <a:cs typeface="Arial"/>
              <a:sym typeface="Montserrat" pitchFamily="18" charset="0"/>
            </a:endParaRPr>
          </a:p>
        </p:txBody>
      </p:sp>
      <p:sp>
        <p:nvSpPr>
          <p:cNvPr id="69" name="Google Shape;69;p15"/>
          <p:cNvSpPr txBox="1"/>
          <p:nvPr/>
        </p:nvSpPr>
        <p:spPr>
          <a:xfrm>
            <a:off x="434775" y="1085525"/>
            <a:ext cx="8376813" cy="2123157"/>
          </a:xfrm>
          <a:prstGeom prst="rect">
            <a:avLst/>
          </a:prstGeom>
          <a:noFill/>
          <a:ln>
            <a:noFill/>
          </a:ln>
        </p:spPr>
        <p:txBody>
          <a:bodyPr spcFirstLastPara="1" wrap="square" lIns="91425" tIns="91425" rIns="91425" bIns="91425" anchor="t">
            <a:spAutoFit/>
          </a:bodyPr>
          <a:lstStyle/>
          <a:p>
            <a:pPr marL="419100" indent="-285750" algn="l" rtl="0">
              <a:lnSpc>
                <a:spcPct val="115000"/>
              </a:lnSpc>
              <a:spcBef>
                <a:spcPts val="0"/>
              </a:spcBef>
              <a:spcAft>
                <a:spcPts val="0"/>
              </a:spcAft>
              <a:buFont typeface="Arial"/>
              <a:buChar char="•"/>
            </a:pPr>
            <a:r>
              <a:rPr lang="fr" sz="1500" i="0">
                <a:solidFill>
                  <a:schemeClr val="dk1"/>
                </a:solidFill>
                <a:latin typeface="Arial"/>
                <a:ea typeface="Arial"/>
                <a:cs typeface="Arial"/>
                <a:sym typeface="Montserrat" pitchFamily="18" charset="0"/>
              </a:rPr>
              <a:t>Ce projet consiste à créer un outil à disposition des restaurateur</a:t>
            </a:r>
            <a:r>
              <a:rPr lang="en-US" sz="1500" i="0">
                <a:solidFill>
                  <a:schemeClr val="dk1"/>
                </a:solidFill>
                <a:latin typeface="Arial"/>
                <a:ea typeface="Arial"/>
                <a:cs typeface="Arial"/>
                <a:sym typeface="Montserrat" pitchFamily="18" charset="0"/>
              </a:rPr>
              <a:t>s</a:t>
            </a:r>
            <a:r>
              <a:rPr lang="fr" sz="1500" i="0">
                <a:solidFill>
                  <a:schemeClr val="dk1"/>
                </a:solidFill>
                <a:latin typeface="Arial"/>
                <a:ea typeface="Arial"/>
                <a:cs typeface="Arial"/>
                <a:sym typeface="Montserrat" pitchFamily="18" charset="0"/>
              </a:rPr>
              <a:t> pour créer facilement et rapidement de nouveau menu </a:t>
            </a:r>
            <a:r>
              <a:rPr lang="en-US" sz="1500" i="0">
                <a:solidFill>
                  <a:schemeClr val="dk1"/>
                </a:solidFill>
                <a:latin typeface="Arial"/>
                <a:ea typeface="Arial"/>
                <a:cs typeface="Arial"/>
                <a:sym typeface="Montserrat" pitchFamily="18" charset="0"/>
              </a:rPr>
              <a:t>et de pouvoir le partager.</a:t>
            </a: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br>
              <a:rPr lang="en-US" sz="1500" i="1">
                <a:solidFill>
                  <a:schemeClr val="dk1"/>
                </a:solidFill>
                <a:latin typeface="Montserrat" pitchFamily="18" charset="0"/>
                <a:ea typeface="Montserrat" pitchFamily="18" charset="0"/>
                <a:cs typeface="Montserrat" pitchFamily="18" charset="0"/>
                <a:sym typeface="Montserrat" pitchFamily="18" charset="0"/>
              </a:rPr>
            </a:br>
            <a:r>
              <a:rPr sz="1500" i="1">
                <a:solidFill>
                  <a:schemeClr val="dk1"/>
                </a:solidFill>
                <a:latin typeface="Montserrat" pitchFamily="18" charset="0"/>
                <a:ea typeface="Montserrat" pitchFamily="18" charset="0"/>
                <a:cs typeface="Montserrat" pitchFamily="18" charset="0"/>
                <a:sym typeface="Montserrat" pitchFamily="18" charset="0"/>
              </a:rPr>
              <a:t> </a:t>
            </a:r>
          </a:p>
          <a:p>
            <a:pPr marL="0" indent="0" algn="l" rtl="0">
              <a:spcBef>
                <a:spcPts val="1200"/>
              </a:spcBef>
              <a:spcAft>
                <a:spcPts val="0"/>
              </a:spcAft>
              <a:buNone/>
            </a:pPr>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1" name="Google Shape;71;p15"/>
          <p:cNvPicPr preferRelativeResize="0"/>
          <p:nvPr/>
        </p:nvPicPr>
        <p:blipFill>
          <a:blip r:embed="rId1">
            <a:alphaModFix/>
          </a:blip>
          <a:srcRect/>
          <a:stretch>
            <a:fillRect/>
          </a:stretch>
        </p:blipFill>
        <p:spPr>
          <a:xfrm>
            <a:off x="8474375" y="-4"/>
            <a:ext cx="674425" cy="340550"/>
          </a:xfrm>
          <a:prstGeom prst="rect">
            <a:avLst/>
          </a:prstGeom>
          <a:noFill/>
          <a:ln>
            <a:noFill/>
          </a:ln>
        </p:spPr>
      </p:pic>
      <p:sp>
        <p:nvSpPr>
          <p:cNvPr id="73" name="BoîteDeDialogue 72"/>
          <p:cNvSpPr txBox="1"/>
          <p:nvPr/>
        </p:nvSpPr>
        <p:spPr>
          <a:xfrm>
            <a:off x="434775" y="2169276"/>
            <a:ext cx="8039600" cy="392250"/>
          </a:xfrm>
          <a:prstGeom prst="rect">
            <a:avLst/>
          </a:prstGeom>
          <a:noFill/>
        </p:spPr>
        <p:txBody>
          <a:bodyPr wrap="square" rtlCol="0">
            <a:spAutoFit/>
          </a:bodyPr>
          <a:lstStyle/>
          <a:p>
            <a:r>
              <a:rPr lang="en-US" sz="2000" b="0" i="0">
                <a:solidFill>
                  <a:schemeClr val="dk1"/>
                </a:solidFill>
                <a:latin typeface="Arial"/>
                <a:ea typeface="Arial"/>
                <a:cs typeface="Arial"/>
                <a:sym typeface="Montserrat" pitchFamily="18" charset="0"/>
              </a:rPr>
              <a:t>O</a:t>
            </a:r>
            <a:r>
              <a:rPr lang="fr-CH" sz="2000" b="0" i="0">
                <a:solidFill>
                  <a:schemeClr val="dk1"/>
                </a:solidFill>
                <a:latin typeface="Arial"/>
                <a:ea typeface="Arial"/>
                <a:cs typeface="Arial"/>
                <a:sym typeface="Montserrat" pitchFamily="18" charset="0"/>
              </a:rPr>
              <a:t>bjectifs</a:t>
            </a:r>
            <a:r>
              <a:rPr lang="en-US" sz="2000" b="0" i="0">
                <a:solidFill>
                  <a:schemeClr val="dk1"/>
                </a:solidFill>
                <a:latin typeface="Arial"/>
                <a:ea typeface="Arial"/>
                <a:cs typeface="Arial"/>
                <a:sym typeface="Montserrat" pitchFamily="18" charset="0"/>
              </a:rPr>
              <a:t> :</a:t>
            </a:r>
            <a:endParaRPr lang="en-US" sz="2000" b="0" i="0">
              <a:latin typeface="Arial"/>
              <a:ea typeface="Arial"/>
              <a:cs typeface="Arial"/>
            </a:endParaRPr>
          </a:p>
        </p:txBody>
      </p:sp>
      <p:sp>
        <p:nvSpPr>
          <p:cNvPr id="75" name="BoîteDeDialogue 74"/>
          <p:cNvSpPr txBox="1"/>
          <p:nvPr/>
        </p:nvSpPr>
        <p:spPr>
          <a:xfrm>
            <a:off x="434775" y="2777075"/>
            <a:ext cx="8039600" cy="1922173"/>
          </a:xfrm>
          <a:prstGeom prst="rect">
            <a:avLst/>
          </a:prstGeom>
          <a:noFill/>
        </p:spPr>
        <p:txBody>
          <a:bodyPr wrap="square" rtlCol="0">
            <a:spAutoFit/>
          </a:bodyPr>
          <a:lstStyle/>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Utilisation simple </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Création du menu</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Ajout de plat</a:t>
            </a:r>
          </a:p>
          <a:p>
            <a:pPr marL="419100" indent="-285750" algn="l" rtl="0">
              <a:lnSpc>
                <a:spcPct val="115000"/>
              </a:lnSpc>
              <a:spcBef>
                <a:spcPts val="0"/>
              </a:spcBef>
              <a:spcAft>
                <a:spcPts val="0"/>
              </a:spcAft>
              <a:buFont typeface="Arial"/>
              <a:buChar char="•"/>
            </a:pPr>
            <a:r>
              <a:rPr sz="1500" i="0">
                <a:solidFill>
                  <a:schemeClr val="dk1"/>
                </a:solidFill>
                <a:latin typeface="Arial"/>
                <a:ea typeface="Arial"/>
                <a:cs typeface="Arial"/>
                <a:sym typeface="Montserrat" pitchFamily="18" charset="0"/>
              </a:rPr>
              <a:t>- Demander l’exportation du PDF</a:t>
            </a:r>
          </a:p>
          <a:p>
            <a:pPr marL="419100" indent="-285750" algn="l" rtl="0">
              <a:lnSpc>
                <a:spcPct val="115000"/>
              </a:lnSpc>
              <a:spcBef>
                <a:spcPts val="0"/>
              </a:spcBef>
              <a:spcAft>
                <a:spcPts val="0"/>
              </a:spcAft>
              <a:buFont typeface="Arial"/>
              <a:buChar char="•"/>
            </a:pPr>
            <a:r>
              <a:rPr sz="1500" i="0">
                <a:solidFill>
                  <a:schemeClr val="dk1"/>
                </a:solidFill>
                <a:latin typeface="Arial"/>
                <a:ea typeface="Arial"/>
                <a:cs typeface="Arial"/>
                <a:sym typeface="Montserrat" pitchFamily="18" charset="0"/>
              </a:rPr>
              <a:t>- Impression par Qwenta</a:t>
            </a:r>
            <a:endParaRPr lang="en-US" sz="1500" i="0">
              <a:solidFill>
                <a:schemeClr val="dk1"/>
              </a:solidFill>
              <a:latin typeface="Arial"/>
              <a:ea typeface="Arial"/>
              <a:cs typeface="Arial"/>
              <a:sym typeface="Montserrat" pitchFamily="18" charset="0"/>
            </a:endParaRP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Envoyer le menu sur Deliveroo</a:t>
            </a:r>
          </a:p>
          <a:p>
            <a:pPr marL="419100" indent="-285750" algn="l" rtl="0">
              <a:lnSpc>
                <a:spcPct val="115000"/>
              </a:lnSpc>
              <a:spcBef>
                <a:spcPts val="0"/>
              </a:spcBef>
              <a:spcAft>
                <a:spcPts val="0"/>
              </a:spcAft>
              <a:buFont typeface="Arial"/>
              <a:buChar char="•"/>
            </a:pPr>
            <a:r>
              <a:rPr lang="en-US" sz="1500" i="0">
                <a:solidFill>
                  <a:schemeClr val="dk1"/>
                </a:solidFill>
                <a:latin typeface="Arial"/>
                <a:ea typeface="Arial"/>
                <a:cs typeface="Arial"/>
                <a:sym typeface="Montserrat" pitchFamily="18" charset="0"/>
              </a:rPr>
              <a:t>- Poster le menu sur Instagram</a:t>
            </a:r>
            <a:endParaRPr lang="en-US" i="0">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lang="fr" sz="2020">
                <a:latin typeface="Arial"/>
                <a:ea typeface="Arial"/>
                <a:cs typeface="Arial"/>
                <a:sym typeface="Montserrat" pitchFamily="18" charset="0"/>
              </a:rPr>
              <a:t>Aperçu de la maquette</a:t>
            </a:r>
            <a:endParaRPr sz="2020">
              <a:latin typeface="Arial"/>
              <a:ea typeface="Arial"/>
              <a:cs typeface="Arial"/>
              <a:sym typeface="Montserrat" pitchFamily="18" charset="0"/>
            </a:endParaRP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1" name="Image 80"/>
          <p:cNvPicPr>
            <a:picLocks noChangeAspect="1"/>
          </p:cNvPicPr>
          <p:nvPr/>
        </p:nvPicPr>
        <p:blipFill>
          <a:blip r:embed="rId2"/>
          <a:srcRect/>
          <a:stretch>
            <a:fillRect/>
          </a:stretch>
        </p:blipFill>
        <p:spPr>
          <a:xfrm>
            <a:off x="146731" y="976590"/>
            <a:ext cx="2863254" cy="3973496"/>
          </a:xfrm>
          <a:prstGeom prst="rect">
            <a:avLst/>
          </a:prstGeom>
        </p:spPr>
      </p:pic>
      <p:pic>
        <p:nvPicPr>
          <p:cNvPr id="83" name="Image 82"/>
          <p:cNvPicPr>
            <a:picLocks noChangeAspect="1"/>
          </p:cNvPicPr>
          <p:nvPr/>
        </p:nvPicPr>
        <p:blipFill>
          <a:blip r:embed="rId3"/>
          <a:srcRect/>
          <a:stretch>
            <a:fillRect/>
          </a:stretch>
        </p:blipFill>
        <p:spPr>
          <a:xfrm>
            <a:off x="6098527" y="976590"/>
            <a:ext cx="2925458" cy="1884085"/>
          </a:xfrm>
          <a:prstGeom prst="rect">
            <a:avLst/>
          </a:prstGeom>
        </p:spPr>
      </p:pic>
      <p:pic>
        <p:nvPicPr>
          <p:cNvPr id="84" name="Image 83"/>
          <p:cNvPicPr>
            <a:picLocks noChangeAspect="1"/>
          </p:cNvPicPr>
          <p:nvPr/>
        </p:nvPicPr>
        <p:blipFill>
          <a:blip r:embed="rId4"/>
          <a:srcRect/>
          <a:stretch>
            <a:fillRect/>
          </a:stretch>
        </p:blipFill>
        <p:spPr>
          <a:xfrm>
            <a:off x="6098528" y="3066000"/>
            <a:ext cx="2925458" cy="1884086"/>
          </a:xfrm>
          <a:prstGeom prst="rect">
            <a:avLst/>
          </a:prstGeom>
        </p:spPr>
      </p:pic>
      <p:sp>
        <p:nvSpPr>
          <p:cNvPr id="87" name="BoîteDeDialogue 86"/>
          <p:cNvSpPr txBox="1"/>
          <p:nvPr/>
        </p:nvSpPr>
        <p:spPr>
          <a:xfrm>
            <a:off x="3009985" y="2587851"/>
            <a:ext cx="2386160" cy="545648"/>
          </a:xfrm>
          <a:prstGeom prst="rect">
            <a:avLst/>
          </a:prstGeom>
          <a:noFill/>
        </p:spPr>
        <p:txBody>
          <a:bodyPr wrap="square" rtlCol="0">
            <a:spAutoFit/>
          </a:bodyPr>
          <a:lstStyle/>
          <a:p>
            <a:r>
              <a:rPr lang="en-US" sz="1500">
                <a:latin typeface="Arial"/>
                <a:ea typeface="Arial"/>
                <a:cs typeface="Arial"/>
              </a:rPr>
              <a:t>Page d'accueil accessible  à tout visiteur</a:t>
            </a:r>
          </a:p>
        </p:txBody>
      </p:sp>
      <p:sp>
        <p:nvSpPr>
          <p:cNvPr id="89" name="BoîteDeDialogue 88"/>
          <p:cNvSpPr txBox="1"/>
          <p:nvPr/>
        </p:nvSpPr>
        <p:spPr>
          <a:xfrm>
            <a:off x="3412647" y="1706369"/>
            <a:ext cx="2685880" cy="545648"/>
          </a:xfrm>
          <a:prstGeom prst="rect">
            <a:avLst/>
          </a:prstGeom>
          <a:noFill/>
        </p:spPr>
        <p:txBody>
          <a:bodyPr wrap="square" rtlCol="0">
            <a:spAutoFit/>
          </a:bodyPr>
          <a:lstStyle/>
          <a:p>
            <a:r>
              <a:rPr lang="en-US" sz="1500"/>
              <a:t>Page de connexion pour Les Professionnels</a:t>
            </a:r>
          </a:p>
        </p:txBody>
      </p:sp>
      <p:sp>
        <p:nvSpPr>
          <p:cNvPr id="90" name="BoîteDeDialogue 89"/>
          <p:cNvSpPr txBox="1"/>
          <p:nvPr/>
        </p:nvSpPr>
        <p:spPr>
          <a:xfrm>
            <a:off x="3412647" y="3795780"/>
            <a:ext cx="2685880" cy="545648"/>
          </a:xfrm>
          <a:prstGeom prst="rect">
            <a:avLst/>
          </a:prstGeom>
          <a:noFill/>
        </p:spPr>
        <p:txBody>
          <a:bodyPr wrap="square" rtlCol="0">
            <a:spAutoFit/>
          </a:bodyPr>
          <a:lstStyle/>
          <a:p>
            <a:r>
              <a:rPr lang="en-US" sz="1500"/>
              <a:t>Dashboard pour les professionnels connecte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lang="en-US" sz="2020">
                <a:latin typeface="Arial"/>
                <a:ea typeface="Arial"/>
                <a:cs typeface="Arial"/>
                <a:sym typeface="Montserrat" pitchFamily="18" charset="0"/>
              </a:rPr>
              <a:t>Principales fonctionnalités</a:t>
            </a:r>
            <a:endParaRPr sz="2020">
              <a:latin typeface="Arial"/>
              <a:ea typeface="Arial"/>
              <a:cs typeface="Arial"/>
              <a:sym typeface="Montserrat" pitchFamily="18" charset="0"/>
            </a:endParaRP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5" name="Image 84"/>
          <p:cNvPicPr>
            <a:picLocks noChangeAspect="1"/>
          </p:cNvPicPr>
          <p:nvPr/>
        </p:nvPicPr>
        <p:blipFill>
          <a:blip r:embed="rId2"/>
          <a:srcRect/>
          <a:stretch>
            <a:fillRect/>
          </a:stretch>
        </p:blipFill>
        <p:spPr>
          <a:xfrm>
            <a:off x="2261870" y="1017725"/>
            <a:ext cx="2950969" cy="1814413"/>
          </a:xfrm>
          <a:prstGeom prst="rect">
            <a:avLst/>
          </a:prstGeom>
        </p:spPr>
      </p:pic>
      <p:pic>
        <p:nvPicPr>
          <p:cNvPr id="86" name="Image 85"/>
          <p:cNvPicPr>
            <a:picLocks noChangeAspect="1"/>
          </p:cNvPicPr>
          <p:nvPr/>
        </p:nvPicPr>
        <p:blipFill>
          <a:blip r:embed="rId3"/>
          <a:srcRect/>
          <a:stretch>
            <a:fillRect/>
          </a:stretch>
        </p:blipFill>
        <p:spPr>
          <a:xfrm>
            <a:off x="5518606" y="2224613"/>
            <a:ext cx="2950969" cy="1814413"/>
          </a:xfrm>
          <a:prstGeom prst="rect">
            <a:avLst/>
          </a:prstGeom>
        </p:spPr>
      </p:pic>
      <p:pic>
        <p:nvPicPr>
          <p:cNvPr id="87" name="Image 86"/>
          <p:cNvPicPr>
            <a:picLocks noChangeAspect="1"/>
          </p:cNvPicPr>
          <p:nvPr/>
        </p:nvPicPr>
        <p:blipFill>
          <a:blip r:embed="rId4"/>
          <a:srcRect/>
          <a:stretch>
            <a:fillRect/>
          </a:stretch>
        </p:blipFill>
        <p:spPr>
          <a:xfrm>
            <a:off x="416245" y="3131819"/>
            <a:ext cx="3415366" cy="1814413"/>
          </a:xfrm>
          <a:prstGeom prst="rect">
            <a:avLst/>
          </a:prstGeom>
        </p:spPr>
      </p:pic>
      <p:sp>
        <p:nvSpPr>
          <p:cNvPr id="88" name="BoîteDeDialogue 87"/>
          <p:cNvSpPr txBox="1"/>
          <p:nvPr/>
        </p:nvSpPr>
        <p:spPr>
          <a:xfrm>
            <a:off x="416245" y="1690933"/>
            <a:ext cx="1707683" cy="317048"/>
          </a:xfrm>
          <a:prstGeom prst="rect">
            <a:avLst/>
          </a:prstGeom>
          <a:noFill/>
        </p:spPr>
        <p:txBody>
          <a:bodyPr wrap="square" rtlCol="0">
            <a:spAutoFit/>
          </a:bodyPr>
          <a:lstStyle/>
          <a:p>
            <a:r>
              <a:rPr lang="en-US" sz="1500"/>
              <a:t>Création du menu</a:t>
            </a:r>
          </a:p>
        </p:txBody>
      </p:sp>
      <p:sp>
        <p:nvSpPr>
          <p:cNvPr id="89" name="BoîteDeDialogue 88"/>
          <p:cNvSpPr txBox="1"/>
          <p:nvPr/>
        </p:nvSpPr>
        <p:spPr>
          <a:xfrm>
            <a:off x="3831611" y="3903063"/>
            <a:ext cx="1630653" cy="317048"/>
          </a:xfrm>
          <a:prstGeom prst="rect">
            <a:avLst/>
          </a:prstGeom>
          <a:noFill/>
        </p:spPr>
        <p:txBody>
          <a:bodyPr wrap="square" rtlCol="0">
            <a:spAutoFit/>
          </a:bodyPr>
          <a:lstStyle/>
          <a:p>
            <a:r>
              <a:rPr lang="en-US" sz="1500"/>
              <a:t>Création du plat</a:t>
            </a:r>
          </a:p>
        </p:txBody>
      </p:sp>
      <p:sp>
        <p:nvSpPr>
          <p:cNvPr id="90" name="BoîteDeDialogue 89"/>
          <p:cNvSpPr txBox="1"/>
          <p:nvPr/>
        </p:nvSpPr>
        <p:spPr>
          <a:xfrm>
            <a:off x="6197572" y="1962859"/>
            <a:ext cx="2272003" cy="317048"/>
          </a:xfrm>
          <a:prstGeom prst="rect">
            <a:avLst/>
          </a:prstGeom>
          <a:noFill/>
        </p:spPr>
        <p:txBody>
          <a:bodyPr wrap="square" rtlCol="0">
            <a:spAutoFit/>
          </a:bodyPr>
          <a:lstStyle/>
          <a:p>
            <a:r>
              <a:rPr lang="en-US" sz="1500"/>
              <a:t>Exportation du menu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6;p16"/>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Autofit/>
          </a:bodyPr>
          <a:lstStyle/>
          <a:p>
            <a:pPr marL="0" indent="0" algn="l" rtl="0">
              <a:lnSpc>
                <a:spcPct val="115000"/>
              </a:lnSpc>
              <a:spcBef>
                <a:spcPts val="0"/>
              </a:spcBef>
              <a:spcAft>
                <a:spcPts val="0"/>
              </a:spcAft>
              <a:buClr>
                <a:schemeClr val="dk1"/>
              </a:buClr>
              <a:buSzPts val="990"/>
              <a:buFont typeface="Arial"/>
              <a:buNone/>
            </a:pPr>
            <a:r>
              <a:rPr sz="2020">
                <a:latin typeface="Arial"/>
                <a:ea typeface="Arial"/>
                <a:cs typeface="Arial"/>
                <a:sym typeface="Montserrat" pitchFamily="18" charset="0"/>
              </a:rPr>
              <a:t>Un projet c’est avant tout une équipe</a:t>
            </a:r>
          </a:p>
          <a:p>
            <a:pPr marL="0" indent="0" algn="l" rtl="0">
              <a:lnSpc>
                <a:spcPct val="115000"/>
              </a:lnSpc>
              <a:spcBef>
                <a:spcPts val="1200"/>
              </a:spcBef>
              <a:spcAft>
                <a:spcPts val="1200"/>
              </a:spcAft>
              <a:buSzPts val="990"/>
              <a:buNone/>
            </a:pPr>
            <a:endParaRPr sz="1820">
              <a:solidFill>
                <a:schemeClr val="dk2"/>
              </a:solidFill>
              <a:latin typeface="Montserrat" pitchFamily="18" charset="0"/>
              <a:ea typeface="Montserrat" pitchFamily="18" charset="0"/>
              <a:cs typeface="Montserrat" pitchFamily="18" charset="0"/>
              <a:sym typeface="Montserrat" pitchFamily="18" charset="0"/>
            </a:endParaRPr>
          </a:p>
        </p:txBody>
      </p:sp>
      <p:sp>
        <p:nvSpPr>
          <p:cNvPr id="77" name="Google Shape;77;p16"/>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lnSpc>
                <a:spcPct val="150000"/>
              </a:lnSpc>
              <a:spcBef>
                <a:spcPts val="0"/>
              </a:spcBef>
              <a:spcAft>
                <a:spcPts val="0"/>
              </a:spcAft>
              <a:buClr>
                <a:srgbClr val="0D0D0D"/>
              </a:buClr>
              <a:buSzPts val="1500"/>
              <a:buFont typeface="Montserrat" pitchFamily="18" charset="0"/>
              <a:buChar char="●"/>
            </a:pPr>
            <a:endParaRPr sz="1500" i="1">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79" name="Google Shape;79;p16"/>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88" name="BoîteDeDialogue 87"/>
          <p:cNvSpPr txBox="1"/>
          <p:nvPr/>
        </p:nvSpPr>
        <p:spPr>
          <a:xfrm>
            <a:off x="614142" y="1280027"/>
            <a:ext cx="7297002" cy="3288848"/>
          </a:xfrm>
          <a:prstGeom prst="rect">
            <a:avLst/>
          </a:prstGeom>
          <a:noFill/>
        </p:spPr>
        <p:txBody>
          <a:bodyPr wrap="square" rtlCol="0">
            <a:spAutoFit/>
          </a:bodyPr>
          <a:lstStyle/>
          <a:p>
            <a:r>
              <a:rPr lang="en-US" sz="1500"/>
              <a:t>Pour répondre aux besoins de ce projet il sera essentiel de compter sur :</a:t>
            </a:r>
          </a:p>
          <a:p>
            <a:endParaRPr lang="en-US" sz="1500"/>
          </a:p>
          <a:p>
            <a:r>
              <a:rPr lang="en-US" sz="1500"/>
              <a:t>Un product owner : Il prendra en charge la création du Product Backlog et organisera la communication au sein de l'équipe tout en impliquant le client dans la réalisation du projet</a:t>
            </a:r>
          </a:p>
          <a:p>
            <a:endParaRPr lang="en-US" sz="1500"/>
          </a:p>
          <a:p>
            <a:r>
              <a:rPr lang="en-US" sz="1500"/>
              <a:t>Un scrum master : Chef d’orchestre de l'équipe technique, il mettra en place les méthodes Agile/Scrum</a:t>
            </a:r>
          </a:p>
          <a:p>
            <a:endParaRPr lang="en-US" sz="1500"/>
          </a:p>
          <a:p>
            <a:r>
              <a:rPr lang="en-US" sz="1500"/>
              <a:t>Un Dev Frontend : Dev chargé de l'intégration et du visuel </a:t>
            </a:r>
          </a:p>
          <a:p>
            <a:endParaRPr lang="en-US" sz="1500"/>
          </a:p>
          <a:p>
            <a:r>
              <a:rPr lang="en-US" sz="1500"/>
              <a:t>Un Dev Backend : Dev chargé de la relation site API/BDD</a:t>
            </a:r>
          </a:p>
          <a:p>
            <a:endParaRPr lang="en-US" sz="1500"/>
          </a:p>
          <a:p>
            <a:r>
              <a:rPr lang="en-US" sz="1500"/>
              <a:t>Un designer UX/UI : Chargé de définir l’interface produit en lien avec le client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Méthode Agile : Les sprints</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spcBef>
                <a:spcPts val="0"/>
              </a:spcBef>
              <a:spcAft>
                <a:spcPts val="0"/>
              </a:spcAft>
              <a:buClr>
                <a:srgbClr val="0D0D0D"/>
              </a:buClr>
              <a:buSzPts val="1500"/>
              <a:buFont typeface="Montserrat" pitchFamily="18" charset="0"/>
              <a:buChar char="●"/>
            </a:pPr>
            <a:r>
              <a:rPr lang="en-US" sz="1500">
                <a:solidFill>
                  <a:srgbClr val="0D0D0D"/>
                </a:solidFill>
                <a:highlight>
                  <a:srgbClr val="FFFFFF"/>
                </a:highlight>
                <a:latin typeface="Arial"/>
                <a:ea typeface="Arial"/>
                <a:cs typeface="Arial"/>
                <a:sym typeface="Montserrat" pitchFamily="18" charset="0"/>
              </a:rPr>
              <a:t>Cette méthode de gestion de projets met l'accent sur la souplesse, la performance, l’humain et la communication. Elle permet notamment de mettre en place des sprints définis dans le temps durant lequel un travail précis sera à fournir et à rendre. Un suivi quotidien sera mis en place pour permettre de suivre l’avancée de l’ensemble de l'équipe. Tout cela  permet une livraison régulière des fonctionnalités attendues.</a:t>
            </a:r>
          </a:p>
          <a:p>
            <a:pPr marL="457200" indent="-323850" algn="l" rtl="0">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8" name="Image 87"/>
          <p:cNvPicPr>
            <a:picLocks noChangeAspect="1"/>
          </p:cNvPicPr>
          <p:nvPr/>
        </p:nvPicPr>
        <p:blipFill>
          <a:blip r:embed="rId2"/>
          <a:srcRect/>
          <a:stretch>
            <a:fillRect/>
          </a:stretch>
        </p:blipFill>
        <p:spPr>
          <a:xfrm>
            <a:off x="971341" y="2571750"/>
            <a:ext cx="6527800" cy="2420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84;p17"/>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 sz="2000">
                <a:latin typeface="Arial"/>
                <a:ea typeface="Arial"/>
                <a:cs typeface="Arial"/>
                <a:sym typeface="Montserrat" pitchFamily="18" charset="0"/>
              </a:rPr>
              <a:t>Méthode du planning poker Scrum</a:t>
            </a:r>
            <a:endParaRPr sz="3000">
              <a:latin typeface="Arial"/>
              <a:ea typeface="Arial"/>
              <a:cs typeface="Arial"/>
              <a:sym typeface="Montserrat" pitchFamily="18" charset="0"/>
            </a:endParaRPr>
          </a:p>
        </p:txBody>
      </p:sp>
      <p:sp>
        <p:nvSpPr>
          <p:cNvPr id="85" name="Google Shape;85;p17"/>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Définir la difficulté de chaque tâche</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Échanger et communiquer avec l'équipe</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Apporter un aspect ludique à la collaboration</a:t>
            </a:r>
          </a:p>
          <a:p>
            <a:pPr marL="457200" indent="-323850" algn="l" rtl="0">
              <a:spcBef>
                <a:spcPts val="0"/>
              </a:spcBef>
              <a:spcAft>
                <a:spcPts val="0"/>
              </a:spcAft>
              <a:buClr>
                <a:srgbClr val="0D0D0D"/>
              </a:buClr>
              <a:buSzPts val="1500"/>
              <a:buFont typeface="Montserrat" pitchFamily="18" charset="0"/>
              <a:buChar char="●"/>
            </a:pPr>
            <a:r>
              <a:rPr lang="fr-BE" sz="1500">
                <a:solidFill>
                  <a:srgbClr val="0D0D0D"/>
                </a:solidFill>
                <a:highlight>
                  <a:srgbClr val="FFFFFF"/>
                </a:highlight>
                <a:latin typeface="Arial"/>
                <a:ea typeface="Arial"/>
                <a:cs typeface="Arial"/>
                <a:sym typeface="Montserrat" pitchFamily="18" charset="0"/>
              </a:rPr>
              <a:t>Le résultat qui en ressort</a:t>
            </a:r>
            <a:r>
              <a:rPr lang="en-US" sz="1500">
                <a:solidFill>
                  <a:srgbClr val="0D0D0D"/>
                </a:solidFill>
                <a:highlight>
                  <a:srgbClr val="FFFFFF"/>
                </a:highlight>
                <a:latin typeface="Arial"/>
                <a:ea typeface="Arial"/>
                <a:cs typeface="Arial"/>
                <a:sym typeface="Montserrat" pitchFamily="18" charset="0"/>
              </a:rPr>
              <a:t> </a:t>
            </a:r>
            <a:r>
              <a:rPr lang="fr-BE" sz="1500">
                <a:solidFill>
                  <a:srgbClr val="0D0D0D"/>
                </a:solidFill>
                <a:highlight>
                  <a:srgbClr val="FFFFFF"/>
                </a:highlight>
                <a:latin typeface="Arial"/>
                <a:ea typeface="Arial"/>
                <a:cs typeface="Arial"/>
                <a:sym typeface="Montserrat" pitchFamily="18" charset="0"/>
              </a:rPr>
              <a:t>permet une meilleure planification des itérations, de la répartition des ressources et permet entre autres de fixer des objectifs réalistes pour le projet.</a:t>
            </a:r>
          </a:p>
          <a:p>
            <a:pPr marL="133350" indent="0" algn="l" rtl="0">
              <a:spcBef>
                <a:spcPts val="0"/>
              </a:spcBef>
              <a:spcAft>
                <a:spcPts val="0"/>
              </a:spcAft>
              <a:buFont typeface="Montserrat" pitchFamily="18" charset="0"/>
              <a:buNone/>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lang="en-US"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457200" indent="-323850" algn="l" rtl="0">
              <a:spcBef>
                <a:spcPts val="0"/>
              </a:spcBef>
              <a:spcAft>
                <a:spcPts val="0"/>
              </a:spcAft>
              <a:buClr>
                <a:srgbClr val="0D0D0D"/>
              </a:buClr>
              <a:buSzPts val="1500"/>
              <a:buFont typeface="Montserrat" pitchFamily="18" charset="0"/>
              <a:buChar char="●"/>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87" name="Google Shape;87;p17"/>
          <p:cNvPicPr preferRelativeResize="0"/>
          <p:nvPr/>
        </p:nvPicPr>
        <p:blipFill>
          <a:blip r:embed="rId1">
            <a:alphaModFix/>
          </a:blip>
          <a:srcRect/>
          <a:stretch>
            <a:fillRect/>
          </a:stretch>
        </p:blipFill>
        <p:spPr>
          <a:xfrm>
            <a:off x="8469575" y="-4"/>
            <a:ext cx="674425" cy="340550"/>
          </a:xfrm>
          <a:prstGeom prst="rect">
            <a:avLst/>
          </a:prstGeom>
          <a:noFill/>
          <a:ln>
            <a:noFill/>
          </a:ln>
        </p:spPr>
      </p:pic>
      <p:pic>
        <p:nvPicPr>
          <p:cNvPr id="89" name="Image 88"/>
          <p:cNvPicPr>
            <a:picLocks noChangeAspect="1"/>
          </p:cNvPicPr>
          <p:nvPr/>
        </p:nvPicPr>
        <p:blipFill>
          <a:blip r:embed="rId2"/>
          <a:srcRect/>
          <a:stretch>
            <a:fillRect/>
          </a:stretch>
        </p:blipFill>
        <p:spPr>
          <a:xfrm>
            <a:off x="2545237" y="3011125"/>
            <a:ext cx="3393649" cy="16896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Google Shape;101;p19"/>
          <p:cNvSpPr>
            <a:spLocks noGrp="1" noEditPoints="1"/>
          </p:cNvSpPr>
          <p:nvPr>
            <p:ph type="title"/>
          </p:nvPr>
        </p:nvSpPr>
        <p:spPr>
          <a:xfrm>
            <a:off x="311700" y="445025"/>
            <a:ext cx="8520600" cy="572700"/>
          </a:xfrm>
          <a:prstGeom prst="rect">
            <a:avLst/>
          </a:prstGeom>
        </p:spPr>
        <p:txBody>
          <a:bodyPr spcFirstLastPara="1" wrap="square" lIns="91425" tIns="91425" rIns="91425" bIns="91425" anchor="t">
            <a:normAutofit/>
          </a:bodyPr>
          <a:lstStyle/>
          <a:p>
            <a:pPr marL="0" indent="0" algn="l" rtl="0">
              <a:lnSpc>
                <a:spcPct val="115000"/>
              </a:lnSpc>
              <a:spcBef>
                <a:spcPts val="0"/>
              </a:spcBef>
              <a:spcAft>
                <a:spcPts val="1200"/>
              </a:spcAft>
              <a:buNone/>
            </a:pPr>
            <a:r>
              <a:rPr lang="fr-BE" sz="2000">
                <a:latin typeface="Arial"/>
                <a:ea typeface="Arial"/>
                <a:cs typeface="Arial"/>
                <a:sym typeface="Montserrat" pitchFamily="18" charset="0"/>
              </a:rPr>
              <a:t>Les outils de développent</a:t>
            </a:r>
            <a:endParaRPr lang="fr-BE" sz="1800">
              <a:solidFill>
                <a:schemeClr val="dk2"/>
              </a:solidFill>
              <a:latin typeface="Arial"/>
              <a:ea typeface="Arial"/>
              <a:cs typeface="Arial"/>
              <a:sym typeface="Montserrat" pitchFamily="18" charset="0"/>
            </a:endParaRPr>
          </a:p>
        </p:txBody>
      </p:sp>
      <p:sp>
        <p:nvSpPr>
          <p:cNvPr id="102" name="Google Shape;102;p19"/>
          <p:cNvSpPr>
            <a:spLocks noGrp="1" noEditPoints="1"/>
          </p:cNvSpPr>
          <p:nvPr>
            <p:ph type="body" idx="1"/>
          </p:nvPr>
        </p:nvSpPr>
        <p:spPr>
          <a:xfrm>
            <a:off x="311700" y="1152475"/>
            <a:ext cx="8520600" cy="3416400"/>
          </a:xfrm>
          <a:prstGeom prst="rect">
            <a:avLst/>
          </a:prstGeom>
        </p:spPr>
        <p:txBody>
          <a:bodyPr spcFirstLastPara="1" wrap="square" lIns="91425" tIns="91425" rIns="91425" bIns="91425" anchor="t">
            <a:normAutofit/>
          </a:bodyPr>
          <a:lstStyle/>
          <a:p>
            <a:pPr marL="0" indent="0" algn="l" rtl="0">
              <a:spcBef>
                <a:spcPts val="0"/>
              </a:spcBef>
              <a:spcAft>
                <a:spcPts val="0"/>
              </a:spcAft>
              <a:buNone/>
            </a:pPr>
            <a:endParaRPr>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endParaRPr>
              <a:latin typeface="Montserrat" pitchFamily="18" charset="0"/>
              <a:ea typeface="Montserrat" pitchFamily="18" charset="0"/>
              <a:cs typeface="Montserrat" pitchFamily="18" charset="0"/>
              <a:sym typeface="Montserrat" pitchFamily="18" charset="0"/>
            </a:endParaRPr>
          </a:p>
          <a:p>
            <a:pPr marL="457200" indent="0" algn="l" rtl="0">
              <a:spcBef>
                <a:spcPts val="1200"/>
              </a:spcBef>
              <a:spcAft>
                <a:spcPts val="1200"/>
              </a:spcAft>
              <a:buNone/>
            </a:pPr>
            <a:endParaRPr>
              <a:latin typeface="Montserrat" pitchFamily="18" charset="0"/>
              <a:ea typeface="Montserrat" pitchFamily="18" charset="0"/>
              <a:cs typeface="Montserrat" pitchFamily="18" charset="0"/>
              <a:sym typeface="Montserrat" pitchFamily="18" charset="0"/>
            </a:endParaRPr>
          </a:p>
        </p:txBody>
      </p:sp>
      <p:sp>
        <p:nvSpPr>
          <p:cNvPr id="103" name="Google Shape;103;p19"/>
          <p:cNvSpPr txBox="1"/>
          <p:nvPr/>
        </p:nvSpPr>
        <p:spPr>
          <a:xfrm>
            <a:off x="0" y="0"/>
            <a:ext cx="4911600" cy="356914"/>
          </a:xfrm>
          <a:prstGeom prst="rect">
            <a:avLst/>
          </a:prstGeom>
          <a:noFill/>
          <a:ln>
            <a:noFill/>
          </a:ln>
        </p:spPr>
        <p:txBody>
          <a:bodyPr spcFirstLastPara="1" wrap="square" lIns="91425" tIns="91425" rIns="91425" bIns="91425" anchor="t">
            <a:spAutoFit/>
          </a:bodyPr>
          <a:lstStyle/>
          <a:p>
            <a:pPr marL="0" indent="0" algn="l" rtl="0">
              <a:lnSpc>
                <a:spcPct val="115000"/>
              </a:lnSpc>
              <a:spcBef>
                <a:spcPts val="0"/>
              </a:spcBef>
              <a:spcAft>
                <a:spcPts val="1200"/>
              </a:spcAft>
              <a:buNone/>
            </a:pPr>
            <a:endParaRPr sz="1000"/>
          </a:p>
        </p:txBody>
      </p:sp>
      <p:sp>
        <p:nvSpPr>
          <p:cNvPr id="104" name="Google Shape;104;p19"/>
          <p:cNvSpPr txBox="1"/>
          <p:nvPr/>
        </p:nvSpPr>
        <p:spPr>
          <a:xfrm>
            <a:off x="434775" y="1085525"/>
            <a:ext cx="8320500" cy="1099029"/>
          </a:xfrm>
          <a:prstGeom prst="rect">
            <a:avLst/>
          </a:prstGeom>
          <a:noFill/>
          <a:ln>
            <a:noFill/>
          </a:ln>
        </p:spPr>
        <p:txBody>
          <a:bodyPr spcFirstLastPara="1" wrap="square" lIns="91425" tIns="91425" rIns="91425" bIns="91425" anchor="t">
            <a:spAutoFit/>
          </a:bodyPr>
          <a:lstStyle/>
          <a:p>
            <a:pPr marL="133350" indent="0" algn="l" rtl="0">
              <a:lnSpc>
                <a:spcPct val="150000"/>
              </a:lnSpc>
              <a:spcBef>
                <a:spcPts val="0"/>
              </a:spcBef>
              <a:spcAft>
                <a:spcPts val="0"/>
              </a:spcAft>
              <a:buFont typeface="Montserrat" pitchFamily="18" charset="0"/>
              <a:buNone/>
            </a:pPr>
            <a:endParaRPr sz="1500">
              <a:solidFill>
                <a:srgbClr val="0D0D0D"/>
              </a:solidFill>
              <a:highlight>
                <a:srgbClr val="FFFFFF"/>
              </a:highlight>
              <a:latin typeface="Montserrat" pitchFamily="18" charset="0"/>
              <a:ea typeface="Montserrat" pitchFamily="18" charset="0"/>
              <a:cs typeface="Montserrat" pitchFamily="18" charset="0"/>
              <a:sym typeface="Montserrat" pitchFamily="18" charset="0"/>
            </a:endParaRPr>
          </a:p>
          <a:p>
            <a:pPr marL="0" indent="0" algn="l" rtl="0">
              <a:lnSpc>
                <a:spcPct val="115000"/>
              </a:lnSpc>
              <a:spcBef>
                <a:spcPts val="0"/>
              </a:spcBef>
              <a:spcAft>
                <a:spcPts val="0"/>
              </a:spcAft>
              <a:buNone/>
            </a:pPr>
            <a:endParaRPr sz="1200" i="1">
              <a:solidFill>
                <a:schemeClr val="dk1"/>
              </a:solidFill>
              <a:latin typeface="Montserrat" pitchFamily="18" charset="0"/>
              <a:ea typeface="Montserrat" pitchFamily="18" charset="0"/>
              <a:cs typeface="Montserrat" pitchFamily="18" charset="0"/>
              <a:sym typeface="Montserrat" pitchFamily="18" charset="0"/>
            </a:endParaRPr>
          </a:p>
          <a:p>
            <a:pPr marL="0" indent="0" algn="l" rtl="0">
              <a:spcBef>
                <a:spcPts val="1200"/>
              </a:spcBef>
              <a:spcAft>
                <a:spcPts val="0"/>
              </a:spcAft>
              <a:buNone/>
            </a:pP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oAutofit/>
          </a:bodyPr>
          <a:lstStyle/>
          <a:p>
            <a:pPr marL="0" indent="0" algn="ctr" rtl="0">
              <a:spcBef>
                <a:spcPts val="0"/>
              </a:spcBef>
              <a:spcAft>
                <a:spcPts val="0"/>
              </a:spcAft>
              <a:buNone/>
            </a:pPr>
          </a:p>
        </p:txBody>
      </p:sp>
      <p:pic>
        <p:nvPicPr>
          <p:cNvPr id="106" name="Google Shape;106;p19"/>
          <p:cNvPicPr preferRelativeResize="0"/>
          <p:nvPr/>
        </p:nvPicPr>
        <p:blipFill>
          <a:blip r:embed="rId1">
            <a:alphaModFix/>
          </a:blip>
          <a:srcRect/>
          <a:stretch>
            <a:fillRect/>
          </a:stretch>
        </p:blipFill>
        <p:spPr>
          <a:xfrm>
            <a:off x="8469575" y="-4"/>
            <a:ext cx="674425" cy="340550"/>
          </a:xfrm>
          <a:prstGeom prst="rect">
            <a:avLst/>
          </a:prstGeom>
          <a:noFill/>
          <a:ln>
            <a:noFill/>
          </a:ln>
        </p:spPr>
      </p:pic>
      <p:sp>
        <p:nvSpPr>
          <p:cNvPr id="112" name="BoîteDeDialogue 111"/>
          <p:cNvSpPr txBox="1"/>
          <p:nvPr/>
        </p:nvSpPr>
        <p:spPr>
          <a:xfrm>
            <a:off x="434775" y="1017725"/>
            <a:ext cx="7810188" cy="774248"/>
          </a:xfrm>
          <a:prstGeom prst="rect">
            <a:avLst/>
          </a:prstGeom>
          <a:noFill/>
        </p:spPr>
        <p:txBody>
          <a:bodyPr wrap="square" rtlCol="0">
            <a:spAutoFit/>
          </a:bodyPr>
          <a:lstStyle/>
          <a:p>
            <a:r>
              <a:rPr lang="en-US" sz="1500"/>
              <a:t>Pour ce projet, nous ferons appel aux services d'un de Front-end ainsi que d'un de Back-end. Il est donc important de prendre en compte leur domaine de compétences et de mettre en place un environnement de travail facilitant les échanges entre eux.</a:t>
            </a:r>
          </a:p>
        </p:txBody>
      </p:sp>
      <p:pic>
        <p:nvPicPr>
          <p:cNvPr id="114" name="Image 113"/>
          <p:cNvPicPr>
            <a:picLocks noChangeAspect="1"/>
          </p:cNvPicPr>
          <p:nvPr/>
        </p:nvPicPr>
        <p:blipFill>
          <a:blip r:embed="rId2"/>
          <a:srcRect/>
          <a:stretch>
            <a:fillRect/>
          </a:stretch>
        </p:blipFill>
        <p:spPr>
          <a:xfrm>
            <a:off x="5661269" y="2049663"/>
            <a:ext cx="1025326" cy="1044174"/>
          </a:xfrm>
          <a:prstGeom prst="rect">
            <a:avLst/>
          </a:prstGeom>
        </p:spPr>
      </p:pic>
      <p:pic>
        <p:nvPicPr>
          <p:cNvPr id="115" name="Image 114"/>
          <p:cNvPicPr>
            <a:picLocks noChangeAspect="1"/>
          </p:cNvPicPr>
          <p:nvPr/>
        </p:nvPicPr>
        <p:blipFill>
          <a:blip r:embed="rId3"/>
          <a:srcRect/>
          <a:stretch>
            <a:fillRect/>
          </a:stretch>
        </p:blipFill>
        <p:spPr>
          <a:xfrm>
            <a:off x="5650550" y="3154176"/>
            <a:ext cx="1046765" cy="373398"/>
          </a:xfrm>
          <a:prstGeom prst="rect">
            <a:avLst/>
          </a:prstGeom>
        </p:spPr>
      </p:pic>
      <p:pic>
        <p:nvPicPr>
          <p:cNvPr id="116" name="Image 115"/>
          <p:cNvPicPr>
            <a:picLocks noChangeAspect="1"/>
          </p:cNvPicPr>
          <p:nvPr/>
        </p:nvPicPr>
        <p:blipFill>
          <a:blip r:embed="rId4"/>
          <a:srcRect/>
          <a:stretch>
            <a:fillRect/>
          </a:stretch>
        </p:blipFill>
        <p:spPr>
          <a:xfrm>
            <a:off x="1112324" y="1989323"/>
            <a:ext cx="1183872" cy="1164853"/>
          </a:xfrm>
          <a:prstGeom prst="rect">
            <a:avLst/>
          </a:prstGeom>
        </p:spPr>
      </p:pic>
      <p:pic>
        <p:nvPicPr>
          <p:cNvPr id="117" name="Image 116"/>
          <p:cNvPicPr>
            <a:picLocks noChangeAspect="1"/>
          </p:cNvPicPr>
          <p:nvPr/>
        </p:nvPicPr>
        <p:blipFill>
          <a:blip r:embed="rId5"/>
          <a:srcRect/>
          <a:stretch>
            <a:fillRect/>
          </a:stretch>
        </p:blipFill>
        <p:spPr>
          <a:xfrm>
            <a:off x="1596211" y="3182033"/>
            <a:ext cx="415313" cy="345541"/>
          </a:xfrm>
          <a:prstGeom prst="rect">
            <a:avLst/>
          </a:prstGeom>
        </p:spPr>
      </p:pic>
      <p:sp>
        <p:nvSpPr>
          <p:cNvPr id="120" name="BoîteDeDialogue 119"/>
          <p:cNvSpPr txBox="1"/>
          <p:nvPr/>
        </p:nvSpPr>
        <p:spPr>
          <a:xfrm>
            <a:off x="354561" y="3667377"/>
            <a:ext cx="3406614" cy="545648"/>
          </a:xfrm>
          <a:prstGeom prst="rect">
            <a:avLst/>
          </a:prstGeom>
          <a:noFill/>
        </p:spPr>
        <p:txBody>
          <a:bodyPr wrap="square" rtlCol="0">
            <a:spAutoFit/>
          </a:bodyPr>
          <a:lstStyle/>
          <a:p>
            <a:r>
              <a:rPr lang="en-US" sz="1500"/>
              <a:t>Git est un outil de versionning permettant le contrôle des versions.</a:t>
            </a:r>
          </a:p>
        </p:txBody>
      </p:sp>
      <p:sp>
        <p:nvSpPr>
          <p:cNvPr id="121" name="BoîteDeDialogue 120"/>
          <p:cNvSpPr txBox="1"/>
          <p:nvPr/>
        </p:nvSpPr>
        <p:spPr>
          <a:xfrm>
            <a:off x="4221618" y="3667377"/>
            <a:ext cx="3904627" cy="1231448"/>
          </a:xfrm>
          <a:prstGeom prst="rect">
            <a:avLst/>
          </a:prstGeom>
          <a:noFill/>
        </p:spPr>
        <p:txBody>
          <a:bodyPr wrap="square" rtlCol="0">
            <a:spAutoFit/>
          </a:bodyPr>
          <a:lstStyle/>
          <a:p>
            <a:r>
              <a:rPr lang="en-US" sz="1500"/>
              <a:t>GitHub est une plateforme d'hébergement et de partage de code source il permettra à nos développeurs de partager leur travail tous en pouvant se reposer sur la puissance du versionning de Git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benjamin mazars</cp:lastModifiedBy>
  <dcterms:modified xsi:type="dcterms:W3CDTF">2024-05-14T11:26:15Z</dcterms:modified>
</cp:coreProperties>
</file>