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17" r:id="rId2"/>
    <p:sldId id="318" r:id="rId3"/>
    <p:sldId id="319" r:id="rId4"/>
    <p:sldId id="320" r:id="rId5"/>
    <p:sldId id="321" r:id="rId6"/>
    <p:sldId id="322" r:id="rId7"/>
    <p:sldId id="323" r:id="rId8"/>
    <p:sldId id="32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6644"/>
    <a:srgbClr val="609982"/>
    <a:srgbClr val="F4B18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D84CF-59F2-4360-90A4-96132525D5DD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608A7-D6A1-405B-87E9-9DD1CCB9B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067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A4CF8-042D-46A9-BF9C-1B73764D8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63ABEB-E547-446F-BB76-BCEFFB245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62E91E-03F1-4651-A012-1795AF51E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4442E-0985-4CCC-A402-EF307CF121AE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146073-E93F-4E45-83E3-6944AC260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BADE45-11A4-43C1-91F4-CA8BA559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0684-58AA-40E3-A0C4-B4B9CE7BE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19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01BA2-FE0B-41CE-BCEF-D696DDC62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FAF98D-AADE-44B3-9C07-C453BB91A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C673CE-9752-498F-B900-827BD0C57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4442E-0985-4CCC-A402-EF307CF121AE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14DACB-2435-4028-8640-E71E812DD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8CCF60-06BD-4C3D-A96A-7A07C7032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0684-58AA-40E3-A0C4-B4B9CE7BE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35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04B895-51EF-4EDF-ADE6-1B0C94B94C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CFC04A-20CF-475B-ACB2-699A107B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B3280B-BF31-48C8-8416-4CDD6455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4442E-0985-4CCC-A402-EF307CF121AE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B1EEB8-1508-41FA-B2AF-38E2EDF64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41DB8E-60C5-4355-BA51-6E52CA999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0684-58AA-40E3-A0C4-B4B9CE7BE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875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E9B2E-F338-47FA-AE93-23A55D0A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F68FB-D988-48F1-9782-3BCFD2416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26C2AF-E1F1-4960-A132-74A74938A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4442E-0985-4CCC-A402-EF307CF121AE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FEF99D-BA7C-42CA-B1BB-2048FC8F1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1E1A81-32DE-4568-AB01-2EEA2169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0684-58AA-40E3-A0C4-B4B9CE7BE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29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DC023-64F8-4CB6-892B-728171F0F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576929-52BB-437D-9836-8355FF83D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D568B7-F7DE-4182-9643-854D5F33F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4442E-0985-4CCC-A402-EF307CF121AE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C3065F-AC81-4A15-9738-8CAEDCDD1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AC05AB-8577-499D-8D5D-C49EF1821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0684-58AA-40E3-A0C4-B4B9CE7BE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07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EF00B-C033-4C74-A24F-A4A9D6142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186904-2239-4A44-8818-EF4A345AF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0E2CFD-E532-4A89-BF0C-40A270D72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CCA949-90B8-4849-85F7-7E784344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4442E-0985-4CCC-A402-EF307CF121AE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531B23-E02B-476C-9587-AAB8D18C1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405B68-8F37-4D0E-B9E4-B1DC1D62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0684-58AA-40E3-A0C4-B4B9CE7BE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34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56DB4-5730-4988-9A58-982AD1A86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D39499-CA3B-4941-AA09-CEC3BDB2B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2E64CE-EBAA-43ED-83FB-C8CA20810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A56F84-5FEC-47E6-AF14-26D3B2F0D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EB7852-B46C-44ED-BCE6-4571258FF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80DB94-7392-411E-9021-9E182AF4A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4442E-0985-4CCC-A402-EF307CF121AE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AA0436-616D-4307-915C-347FECD5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E2F09B-EF99-4A4E-846B-114CE1FFA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0684-58AA-40E3-A0C4-B4B9CE7BE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30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4AB2E-6107-447D-B62E-4BB3A6C79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17B507-0090-465F-A53D-1AF61DEB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4442E-0985-4CCC-A402-EF307CF121AE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65EA01-3833-4BB6-840C-48D087852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9BF1-FA72-480D-8565-EECD2EA6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0684-58AA-40E3-A0C4-B4B9CE7BE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004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B509B1-6573-498B-A285-1394097E8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4442E-0985-4CCC-A402-EF307CF121AE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9777DC-9BDD-4079-B75E-9BB4F5860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E773B7-CD7F-4BC6-A810-936C7DE6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0684-58AA-40E3-A0C4-B4B9CE7BE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2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BB4C6-494C-4A38-82CD-F82D285A3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A26EA5-CD62-46CA-A00F-9670B038A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6E3239-3C5B-4337-A2D7-6BD3ED7F5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2AC960-C1CD-4B65-9184-8267E589B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4442E-0985-4CCC-A402-EF307CF121AE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3CFB14-30D1-46DE-A633-9D342EA19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3B9A72-2E54-4793-B00C-3C6FD5596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0684-58AA-40E3-A0C4-B4B9CE7BE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563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E860A-4134-419E-A267-88C17408E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703464-4C1E-4252-9EBB-CEEFCFEE4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A42FA1-B3DE-4774-9328-1AC34FFAE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E6384B-FCAE-4785-A309-74413B8EA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4442E-0985-4CCC-A402-EF307CF121AE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697F61-A14E-447E-A293-CB9163023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2FFE64-15E3-4070-8375-242BE2EC7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0684-58AA-40E3-A0C4-B4B9CE7BE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353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DA1F4A-9DC8-476B-8093-569B20B62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E3E279-E0A9-40DC-8A8B-D844988D3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023635-8F96-4DE2-AB58-697EBA0E6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4442E-0985-4CCC-A402-EF307CF121AE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BC50AA-CF5E-4FDD-B2A2-F795D9AF9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92E92A-5194-4E87-9B8C-F0CA93356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30684-58AA-40E3-A0C4-B4B9CE7BE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96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0F6F7228-9535-4CE9-B5CF-FEFE1A109671}"/>
              </a:ext>
            </a:extLst>
          </p:cNvPr>
          <p:cNvSpPr txBox="1"/>
          <p:nvPr/>
        </p:nvSpPr>
        <p:spPr>
          <a:xfrm>
            <a:off x="148037" y="205055"/>
            <a:ext cx="6722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光小标宋_CNKI" panose="02000500000000000000" pitchFamily="2" charset="-122"/>
                <a:cs typeface="Times New Roman" panose="02020603050405020304" pitchFamily="18" charset="0"/>
              </a:rPr>
              <a:t>散点图绘制程序封装</a:t>
            </a:r>
            <a:endParaRPr lang="en-US" altLang="zh-CN" sz="36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光小标宋_CNKI" panose="020005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五边形 3">
            <a:extLst>
              <a:ext uri="{FF2B5EF4-FFF2-40B4-BE49-F238E27FC236}">
                <a16:creationId xmlns:a16="http://schemas.microsoft.com/office/drawing/2014/main" id="{673EB9D8-7050-4A46-8E74-AF8E57D11A23}"/>
              </a:ext>
            </a:extLst>
          </p:cNvPr>
          <p:cNvSpPr/>
          <p:nvPr/>
        </p:nvSpPr>
        <p:spPr>
          <a:xfrm>
            <a:off x="1249959" y="2271574"/>
            <a:ext cx="2660149" cy="2533475"/>
          </a:xfrm>
          <a:prstGeom prst="pentagon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63B8806-C6A6-414C-809C-DB95D8EA514B}"/>
              </a:ext>
            </a:extLst>
          </p:cNvPr>
          <p:cNvSpPr txBox="1"/>
          <p:nvPr/>
        </p:nvSpPr>
        <p:spPr>
          <a:xfrm>
            <a:off x="339550" y="2904552"/>
            <a:ext cx="1434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尺寸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25B4DDE-4538-4277-94FD-83A7B306342C}"/>
              </a:ext>
            </a:extLst>
          </p:cNvPr>
          <p:cNvSpPr txBox="1"/>
          <p:nvPr/>
        </p:nvSpPr>
        <p:spPr>
          <a:xfrm>
            <a:off x="3910108" y="2904551"/>
            <a:ext cx="1434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字体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1A145DC-7508-4531-AAC6-17326B37410D}"/>
              </a:ext>
            </a:extLst>
          </p:cNvPr>
          <p:cNvSpPr txBox="1"/>
          <p:nvPr/>
        </p:nvSpPr>
        <p:spPr>
          <a:xfrm>
            <a:off x="1102910" y="4963819"/>
            <a:ext cx="1434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字号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09F183-2E04-4159-AC01-AFE5F50F4D74}"/>
              </a:ext>
            </a:extLst>
          </p:cNvPr>
          <p:cNvSpPr txBox="1"/>
          <p:nvPr/>
        </p:nvSpPr>
        <p:spPr>
          <a:xfrm>
            <a:off x="3334420" y="4963818"/>
            <a:ext cx="1434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绘图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46DBFCE-47BD-4ABE-ABCA-E303B028BFCD}"/>
              </a:ext>
            </a:extLst>
          </p:cNvPr>
          <p:cNvSpPr txBox="1"/>
          <p:nvPr/>
        </p:nvSpPr>
        <p:spPr>
          <a:xfrm>
            <a:off x="2175340" y="1809909"/>
            <a:ext cx="861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排版</a:t>
            </a:r>
          </a:p>
        </p:txBody>
      </p:sp>
    </p:spTree>
    <p:extLst>
      <p:ext uri="{BB962C8B-B14F-4D97-AF65-F5344CB8AC3E}">
        <p14:creationId xmlns:p14="http://schemas.microsoft.com/office/powerpoint/2010/main" val="839978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F588788-D84B-40F7-AC4E-1940CAC312E5}"/>
              </a:ext>
            </a:extLst>
          </p:cNvPr>
          <p:cNvSpPr/>
          <p:nvPr/>
        </p:nvSpPr>
        <p:spPr>
          <a:xfrm>
            <a:off x="2125005" y="1809909"/>
            <a:ext cx="978921" cy="3963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F6F7228-9535-4CE9-B5CF-FEFE1A109671}"/>
              </a:ext>
            </a:extLst>
          </p:cNvPr>
          <p:cNvSpPr txBox="1"/>
          <p:nvPr/>
        </p:nvSpPr>
        <p:spPr>
          <a:xfrm>
            <a:off x="148037" y="205055"/>
            <a:ext cx="6722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光小标宋_CNKI" panose="02000500000000000000" pitchFamily="2" charset="-122"/>
                <a:cs typeface="Times New Roman" panose="02020603050405020304" pitchFamily="18" charset="0"/>
              </a:rPr>
              <a:t>散点图绘制程序封装</a:t>
            </a:r>
            <a:endParaRPr lang="en-US" altLang="zh-CN" sz="36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光小标宋_CNKI" panose="020005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五边形 3">
            <a:extLst>
              <a:ext uri="{FF2B5EF4-FFF2-40B4-BE49-F238E27FC236}">
                <a16:creationId xmlns:a16="http://schemas.microsoft.com/office/drawing/2014/main" id="{673EB9D8-7050-4A46-8E74-AF8E57D11A23}"/>
              </a:ext>
            </a:extLst>
          </p:cNvPr>
          <p:cNvSpPr/>
          <p:nvPr/>
        </p:nvSpPr>
        <p:spPr>
          <a:xfrm>
            <a:off x="1249959" y="2271574"/>
            <a:ext cx="2660149" cy="2533475"/>
          </a:xfrm>
          <a:prstGeom prst="pentagon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CB0702B-A2F6-4F95-9690-EB2254871560}"/>
              </a:ext>
            </a:extLst>
          </p:cNvPr>
          <p:cNvSpPr txBox="1"/>
          <p:nvPr/>
        </p:nvSpPr>
        <p:spPr>
          <a:xfrm>
            <a:off x="2175340" y="1809909"/>
            <a:ext cx="861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排版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63B8806-C6A6-414C-809C-DB95D8EA514B}"/>
              </a:ext>
            </a:extLst>
          </p:cNvPr>
          <p:cNvSpPr txBox="1"/>
          <p:nvPr/>
        </p:nvSpPr>
        <p:spPr>
          <a:xfrm>
            <a:off x="339550" y="2904552"/>
            <a:ext cx="1434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尺寸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25B4DDE-4538-4277-94FD-83A7B306342C}"/>
              </a:ext>
            </a:extLst>
          </p:cNvPr>
          <p:cNvSpPr txBox="1"/>
          <p:nvPr/>
        </p:nvSpPr>
        <p:spPr>
          <a:xfrm>
            <a:off x="3910108" y="2904551"/>
            <a:ext cx="1434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字体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1A145DC-7508-4531-AAC6-17326B37410D}"/>
              </a:ext>
            </a:extLst>
          </p:cNvPr>
          <p:cNvSpPr txBox="1"/>
          <p:nvPr/>
        </p:nvSpPr>
        <p:spPr>
          <a:xfrm>
            <a:off x="1102910" y="4963819"/>
            <a:ext cx="1434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字号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09F183-2E04-4159-AC01-AFE5F50F4D74}"/>
              </a:ext>
            </a:extLst>
          </p:cNvPr>
          <p:cNvSpPr txBox="1"/>
          <p:nvPr/>
        </p:nvSpPr>
        <p:spPr>
          <a:xfrm>
            <a:off x="3334420" y="4963818"/>
            <a:ext cx="1434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绘图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76CC9A-058B-4CFB-8578-B70D18994AE0}"/>
              </a:ext>
            </a:extLst>
          </p:cNvPr>
          <p:cNvSpPr txBox="1"/>
          <p:nvPr/>
        </p:nvSpPr>
        <p:spPr>
          <a:xfrm>
            <a:off x="5198626" y="1395224"/>
            <a:ext cx="64825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允许用户指定子图摆放的列数。</a:t>
            </a:r>
            <a:endParaRPr lang="en-US" altLang="zh-CN" sz="2400" dirty="0">
              <a:solidFill>
                <a:prstClr val="black"/>
              </a:solidFill>
              <a:latin typeface="华光小标宋_CNKI" panose="02000500000000000000" pitchFamily="2" charset="-122"/>
              <a:ea typeface="华光小标宋_CNKI" panose="02000500000000000000" pitchFamily="2" charset="-122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光小标宋_CNKI" panose="02000500000000000000" pitchFamily="2" charset="-122"/>
              <a:ea typeface="华光小标宋_CNKI" panose="02000500000000000000" pitchFamily="2" charset="-122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确定子图的间距和位置，以及相对尺寸。</a:t>
            </a:r>
            <a:endParaRPr kumimoji="0" lang="en-US" altLang="zh-CN" sz="240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光小标宋_CNKI" panose="02000500000000000000" pitchFamily="2" charset="-122"/>
              <a:ea typeface="华光小标宋_CNKI" panose="02000500000000000000" pitchFamily="2" charset="-122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光小标宋_CNKI" panose="02000500000000000000" pitchFamily="2" charset="-122"/>
              <a:ea typeface="华光小标宋_CNKI" panose="02000500000000000000" pitchFamily="2" charset="-122"/>
              <a:cs typeface="Calibri" panose="020F050202020403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76AF12-7052-4F31-97EA-8909FF813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625" y="2904551"/>
            <a:ext cx="6336512" cy="1888768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0BB6D16-44D2-4246-B4D2-79AB8DDFD09B}"/>
              </a:ext>
            </a:extLst>
          </p:cNvPr>
          <p:cNvCxnSpPr/>
          <p:nvPr/>
        </p:nvCxnSpPr>
        <p:spPr>
          <a:xfrm>
            <a:off x="5582728" y="3519578"/>
            <a:ext cx="1026543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62F3ABE-8AC7-4727-9B28-CCFAAF95FD73}"/>
              </a:ext>
            </a:extLst>
          </p:cNvPr>
          <p:cNvCxnSpPr/>
          <p:nvPr/>
        </p:nvCxnSpPr>
        <p:spPr>
          <a:xfrm>
            <a:off x="5582728" y="3896265"/>
            <a:ext cx="1026543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832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F588788-D84B-40F7-AC4E-1940CAC312E5}"/>
              </a:ext>
            </a:extLst>
          </p:cNvPr>
          <p:cNvSpPr/>
          <p:nvPr/>
        </p:nvSpPr>
        <p:spPr>
          <a:xfrm>
            <a:off x="269455" y="2904551"/>
            <a:ext cx="978921" cy="3963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F6F7228-9535-4CE9-B5CF-FEFE1A109671}"/>
              </a:ext>
            </a:extLst>
          </p:cNvPr>
          <p:cNvSpPr txBox="1"/>
          <p:nvPr/>
        </p:nvSpPr>
        <p:spPr>
          <a:xfrm>
            <a:off x="148037" y="205055"/>
            <a:ext cx="6722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光小标宋_CNKI" panose="02000500000000000000" pitchFamily="2" charset="-122"/>
                <a:cs typeface="Times New Roman" panose="02020603050405020304" pitchFamily="18" charset="0"/>
              </a:rPr>
              <a:t>散点图绘制程序封装</a:t>
            </a:r>
            <a:endParaRPr lang="en-US" altLang="zh-CN" sz="36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光小标宋_CNKI" panose="020005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五边形 3">
            <a:extLst>
              <a:ext uri="{FF2B5EF4-FFF2-40B4-BE49-F238E27FC236}">
                <a16:creationId xmlns:a16="http://schemas.microsoft.com/office/drawing/2014/main" id="{673EB9D8-7050-4A46-8E74-AF8E57D11A23}"/>
              </a:ext>
            </a:extLst>
          </p:cNvPr>
          <p:cNvSpPr/>
          <p:nvPr/>
        </p:nvSpPr>
        <p:spPr>
          <a:xfrm>
            <a:off x="1249959" y="2271574"/>
            <a:ext cx="2660149" cy="2533475"/>
          </a:xfrm>
          <a:prstGeom prst="pentagon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CB0702B-A2F6-4F95-9690-EB2254871560}"/>
              </a:ext>
            </a:extLst>
          </p:cNvPr>
          <p:cNvSpPr txBox="1"/>
          <p:nvPr/>
        </p:nvSpPr>
        <p:spPr>
          <a:xfrm>
            <a:off x="2175340" y="1809909"/>
            <a:ext cx="861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排版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63B8806-C6A6-414C-809C-DB95D8EA514B}"/>
              </a:ext>
            </a:extLst>
          </p:cNvPr>
          <p:cNvSpPr txBox="1"/>
          <p:nvPr/>
        </p:nvSpPr>
        <p:spPr>
          <a:xfrm>
            <a:off x="339550" y="2904552"/>
            <a:ext cx="1434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尺寸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25B4DDE-4538-4277-94FD-83A7B306342C}"/>
              </a:ext>
            </a:extLst>
          </p:cNvPr>
          <p:cNvSpPr txBox="1"/>
          <p:nvPr/>
        </p:nvSpPr>
        <p:spPr>
          <a:xfrm>
            <a:off x="3910108" y="2904551"/>
            <a:ext cx="1434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字体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1A145DC-7508-4531-AAC6-17326B37410D}"/>
              </a:ext>
            </a:extLst>
          </p:cNvPr>
          <p:cNvSpPr txBox="1"/>
          <p:nvPr/>
        </p:nvSpPr>
        <p:spPr>
          <a:xfrm>
            <a:off x="1102910" y="4963819"/>
            <a:ext cx="1434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字号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09F183-2E04-4159-AC01-AFE5F50F4D74}"/>
              </a:ext>
            </a:extLst>
          </p:cNvPr>
          <p:cNvSpPr txBox="1"/>
          <p:nvPr/>
        </p:nvSpPr>
        <p:spPr>
          <a:xfrm>
            <a:off x="3334420" y="4963818"/>
            <a:ext cx="1434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绘图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76CC9A-058B-4CFB-8578-B70D18994AE0}"/>
              </a:ext>
            </a:extLst>
          </p:cNvPr>
          <p:cNvSpPr txBox="1"/>
          <p:nvPr/>
        </p:nvSpPr>
        <p:spPr>
          <a:xfrm>
            <a:off x="5198626" y="1395224"/>
            <a:ext cx="64825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光小标宋_CNKI" panose="02000500000000000000" pitchFamily="2" charset="-122"/>
              <a:ea typeface="华光小标宋_CNKI" panose="02000500000000000000" pitchFamily="2" charset="-122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光小标宋_CNKI" panose="02000500000000000000" pitchFamily="2" charset="-122"/>
              <a:ea typeface="华光小标宋_CNKI" panose="02000500000000000000" pitchFamily="2" charset="-122"/>
              <a:cs typeface="Calibri" panose="020F050202020403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D00629C-523D-4DB1-A223-3765AD4FEF4F}"/>
              </a:ext>
            </a:extLst>
          </p:cNvPr>
          <p:cNvSpPr txBox="1"/>
          <p:nvPr/>
        </p:nvSpPr>
        <p:spPr>
          <a:xfrm>
            <a:off x="5198626" y="1395224"/>
            <a:ext cx="64825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让每个子图是正方形，</a:t>
            </a:r>
            <a:endParaRPr lang="en-US" altLang="zh-CN" sz="2400" dirty="0">
              <a:solidFill>
                <a:prstClr val="black"/>
              </a:solidFill>
              <a:latin typeface="华光小标宋_CNKI" panose="02000500000000000000" pitchFamily="2" charset="-122"/>
              <a:ea typeface="华光小标宋_CNKI" panose="02000500000000000000" pitchFamily="2" charset="-122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>
                <a:solidFill>
                  <a:prstClr val="black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hhaa</a:t>
            </a:r>
            <a:r>
              <a:rPr lang="zh-CN" altLang="en-US" sz="2400" dirty="0">
                <a:solidFill>
                  <a:prstClr val="black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乘以图像宽度应等于</a:t>
            </a:r>
            <a:r>
              <a:rPr lang="en-US" altLang="zh-CN" sz="2400" dirty="0" err="1">
                <a:solidFill>
                  <a:prstClr val="black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hhbb</a:t>
            </a:r>
            <a:r>
              <a:rPr lang="zh-CN" altLang="en-US" sz="2400" dirty="0">
                <a:solidFill>
                  <a:prstClr val="black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乘以图像高度。</a:t>
            </a:r>
            <a:endParaRPr kumimoji="0" lang="en-US" altLang="zh-CN" sz="240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光小标宋_CNKI" panose="02000500000000000000" pitchFamily="2" charset="-122"/>
              <a:ea typeface="华光小标宋_CNKI" panose="02000500000000000000" pitchFamily="2" charset="-122"/>
              <a:cs typeface="Calibri" panose="020F050202020403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7A18EDB-7FF6-4EAB-B658-3E1F3BE3B5DB}"/>
              </a:ext>
            </a:extLst>
          </p:cNvPr>
          <p:cNvSpPr txBox="1"/>
          <p:nvPr/>
        </p:nvSpPr>
        <p:spPr>
          <a:xfrm>
            <a:off x="5344625" y="2829165"/>
            <a:ext cx="6120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fig = plt.figure(figsize = (width,width*hhaa/hhbb))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64B508B-0141-48A5-B844-B231BC97594A}"/>
              </a:ext>
            </a:extLst>
          </p:cNvPr>
          <p:cNvSpPr txBox="1"/>
          <p:nvPr/>
        </p:nvSpPr>
        <p:spPr>
          <a:xfrm>
            <a:off x="5198625" y="3749518"/>
            <a:ext cx="64825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注：</a:t>
            </a:r>
            <a:r>
              <a:rPr lang="en-US" altLang="zh-CN" sz="2400" dirty="0" err="1">
                <a:solidFill>
                  <a:prstClr val="black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plt.figure</a:t>
            </a:r>
            <a:r>
              <a:rPr lang="zh-CN" altLang="en-US" sz="2400" dirty="0">
                <a:solidFill>
                  <a:prstClr val="black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中的</a:t>
            </a:r>
            <a:r>
              <a:rPr lang="en-US" altLang="zh-CN" sz="2400" dirty="0" err="1">
                <a:solidFill>
                  <a:prstClr val="black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figsize</a:t>
            </a:r>
            <a:r>
              <a:rPr lang="zh-CN" altLang="en-US" sz="2400" dirty="0">
                <a:solidFill>
                  <a:prstClr val="black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的长宽分别乘以</a:t>
            </a:r>
            <a:r>
              <a:rPr lang="en-US" altLang="zh-CN" sz="2400" dirty="0">
                <a:solidFill>
                  <a:prstClr val="black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72</a:t>
            </a:r>
            <a:r>
              <a:rPr lang="zh-CN" altLang="en-US" sz="2400" dirty="0">
                <a:solidFill>
                  <a:prstClr val="black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等于具体的像素值。</a:t>
            </a:r>
            <a:endParaRPr kumimoji="0" lang="en-US" altLang="zh-CN" sz="240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光小标宋_CNKI" panose="02000500000000000000" pitchFamily="2" charset="-122"/>
              <a:ea typeface="华光小标宋_CNKI" panose="02000500000000000000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560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F588788-D84B-40F7-AC4E-1940CAC312E5}"/>
              </a:ext>
            </a:extLst>
          </p:cNvPr>
          <p:cNvSpPr/>
          <p:nvPr/>
        </p:nvSpPr>
        <p:spPr>
          <a:xfrm>
            <a:off x="1043320" y="4981461"/>
            <a:ext cx="978921" cy="3963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F6F7228-9535-4CE9-B5CF-FEFE1A109671}"/>
              </a:ext>
            </a:extLst>
          </p:cNvPr>
          <p:cNvSpPr txBox="1"/>
          <p:nvPr/>
        </p:nvSpPr>
        <p:spPr>
          <a:xfrm>
            <a:off x="148037" y="205055"/>
            <a:ext cx="6722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光小标宋_CNKI" panose="02000500000000000000" pitchFamily="2" charset="-122"/>
                <a:cs typeface="Times New Roman" panose="02020603050405020304" pitchFamily="18" charset="0"/>
              </a:rPr>
              <a:t>散点图绘制程序封装</a:t>
            </a:r>
            <a:endParaRPr lang="en-US" altLang="zh-CN" sz="36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光小标宋_CNKI" panose="020005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五边形 3">
            <a:extLst>
              <a:ext uri="{FF2B5EF4-FFF2-40B4-BE49-F238E27FC236}">
                <a16:creationId xmlns:a16="http://schemas.microsoft.com/office/drawing/2014/main" id="{673EB9D8-7050-4A46-8E74-AF8E57D11A23}"/>
              </a:ext>
            </a:extLst>
          </p:cNvPr>
          <p:cNvSpPr/>
          <p:nvPr/>
        </p:nvSpPr>
        <p:spPr>
          <a:xfrm>
            <a:off x="1249959" y="2271574"/>
            <a:ext cx="2660149" cy="2533475"/>
          </a:xfrm>
          <a:prstGeom prst="pentagon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CB0702B-A2F6-4F95-9690-EB2254871560}"/>
              </a:ext>
            </a:extLst>
          </p:cNvPr>
          <p:cNvSpPr txBox="1"/>
          <p:nvPr/>
        </p:nvSpPr>
        <p:spPr>
          <a:xfrm>
            <a:off x="2175340" y="1809909"/>
            <a:ext cx="861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排版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63B8806-C6A6-414C-809C-DB95D8EA514B}"/>
              </a:ext>
            </a:extLst>
          </p:cNvPr>
          <p:cNvSpPr txBox="1"/>
          <p:nvPr/>
        </p:nvSpPr>
        <p:spPr>
          <a:xfrm>
            <a:off x="339550" y="2904552"/>
            <a:ext cx="1434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尺寸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25B4DDE-4538-4277-94FD-83A7B306342C}"/>
              </a:ext>
            </a:extLst>
          </p:cNvPr>
          <p:cNvSpPr txBox="1"/>
          <p:nvPr/>
        </p:nvSpPr>
        <p:spPr>
          <a:xfrm>
            <a:off x="3910108" y="2904551"/>
            <a:ext cx="1434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字体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1A145DC-7508-4531-AAC6-17326B37410D}"/>
              </a:ext>
            </a:extLst>
          </p:cNvPr>
          <p:cNvSpPr txBox="1"/>
          <p:nvPr/>
        </p:nvSpPr>
        <p:spPr>
          <a:xfrm>
            <a:off x="1102910" y="4963819"/>
            <a:ext cx="1434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字号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09F183-2E04-4159-AC01-AFE5F50F4D74}"/>
              </a:ext>
            </a:extLst>
          </p:cNvPr>
          <p:cNvSpPr txBox="1"/>
          <p:nvPr/>
        </p:nvSpPr>
        <p:spPr>
          <a:xfrm>
            <a:off x="3334420" y="4963818"/>
            <a:ext cx="1434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绘图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76CC9A-058B-4CFB-8578-B70D18994AE0}"/>
              </a:ext>
            </a:extLst>
          </p:cNvPr>
          <p:cNvSpPr txBox="1"/>
          <p:nvPr/>
        </p:nvSpPr>
        <p:spPr>
          <a:xfrm>
            <a:off x="5198626" y="1395224"/>
            <a:ext cx="64825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光小标宋_CNKI" panose="02000500000000000000" pitchFamily="2" charset="-122"/>
              <a:ea typeface="华光小标宋_CNKI" panose="02000500000000000000" pitchFamily="2" charset="-122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光小标宋_CNKI" panose="02000500000000000000" pitchFamily="2" charset="-122"/>
              <a:ea typeface="华光小标宋_CNKI" panose="02000500000000000000" pitchFamily="2" charset="-122"/>
              <a:cs typeface="Calibri" panose="020F050202020403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D00629C-523D-4DB1-A223-3765AD4FEF4F}"/>
              </a:ext>
            </a:extLst>
          </p:cNvPr>
          <p:cNvSpPr txBox="1"/>
          <p:nvPr/>
        </p:nvSpPr>
        <p:spPr>
          <a:xfrm>
            <a:off x="4852044" y="2086107"/>
            <a:ext cx="7175674" cy="2877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字号与子图的大小有关，子图越小字号也应该越小，因此需要用公式控制。</a:t>
            </a:r>
            <a:endParaRPr lang="en-US" altLang="zh-CN" sz="2400" dirty="0">
              <a:solidFill>
                <a:prstClr val="black"/>
              </a:solidFill>
              <a:latin typeface="华光小标宋_CNKI" panose="02000500000000000000" pitchFamily="2" charset="-122"/>
              <a:ea typeface="华光小标宋_CNKI" panose="02000500000000000000" pitchFamily="2" charset="-122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光小标宋_CNKI" panose="02000500000000000000" pitchFamily="2" charset="-122"/>
              <a:ea typeface="华光小标宋_CNKI" panose="02000500000000000000" pitchFamily="2" charset="-122"/>
              <a:cs typeface="Calibri" panose="020F0502020204030204" pitchFamily="34" charset="0"/>
            </a:endParaRPr>
          </a:p>
          <a:p>
            <a:pPr>
              <a:defRPr/>
            </a:pPr>
            <a:r>
              <a:rPr lang="zh-CN" altLang="en-US" sz="2000" dirty="0">
                <a:solidFill>
                  <a:prstClr val="black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字号与像素值的关系：</a:t>
            </a:r>
            <a:r>
              <a:rPr lang="en-US" altLang="zh-CN" sz="2000" dirty="0"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X </a:t>
            </a:r>
            <a:r>
              <a:rPr lang="en-US" altLang="zh-CN" sz="2000" dirty="0" err="1"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pt</a:t>
            </a:r>
            <a:r>
              <a:rPr lang="en-US" altLang="zh-CN" sz="2000" dirty="0"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 * 96 = X px *72</a:t>
            </a:r>
          </a:p>
          <a:p>
            <a:pPr>
              <a:defRPr/>
            </a:pPr>
            <a:r>
              <a:rPr lang="en-US" altLang="zh-CN" sz="1100" dirty="0" err="1"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fontsize</a:t>
            </a:r>
            <a:r>
              <a:rPr lang="en-US" altLang="zh-CN" sz="1100" dirty="0"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= min(int(</a:t>
            </a:r>
            <a:r>
              <a:rPr lang="en-US" altLang="zh-CN" sz="1100" dirty="0" err="1"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fig.get_figwidth</a:t>
            </a:r>
            <a:r>
              <a:rPr lang="en-US" altLang="zh-CN" sz="1100" dirty="0"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()*72//</a:t>
            </a:r>
            <a:r>
              <a:rPr lang="en-US" altLang="zh-CN" sz="1100" dirty="0" err="1"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maxcol</a:t>
            </a:r>
            <a:r>
              <a:rPr lang="en-US" altLang="zh-CN" sz="1100" dirty="0"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/15*72/96),int(</a:t>
            </a:r>
            <a:r>
              <a:rPr lang="en-US" altLang="zh-CN" sz="1100" dirty="0" err="1"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fig.get_figheight</a:t>
            </a:r>
            <a:r>
              <a:rPr lang="en-US" altLang="zh-CN" sz="1100" dirty="0"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()*72//(</a:t>
            </a:r>
            <a:r>
              <a:rPr lang="en-US" altLang="zh-CN" sz="1100" dirty="0" err="1"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maxrow+remains</a:t>
            </a:r>
            <a:r>
              <a:rPr lang="en-US" altLang="zh-CN" sz="1100" dirty="0"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&gt;0)/15*72/96))</a:t>
            </a:r>
          </a:p>
          <a:p>
            <a:pPr>
              <a:defRPr/>
            </a:pPr>
            <a:endParaRPr lang="en-US" altLang="zh-CN" sz="1100" dirty="0">
              <a:latin typeface="华光小标宋_CNKI" panose="02000500000000000000" pitchFamily="2" charset="-122"/>
              <a:ea typeface="华光小标宋_CNKI" panose="02000500000000000000" pitchFamily="2" charset="-122"/>
            </a:endParaRPr>
          </a:p>
          <a:p>
            <a:pPr>
              <a:defRPr/>
            </a:pPr>
            <a:endParaRPr lang="en-US" altLang="zh-CN" dirty="0">
              <a:latin typeface="华光小标宋_CNKI" panose="02000500000000000000" pitchFamily="2" charset="-122"/>
              <a:ea typeface="华光小标宋_CNKI" panose="02000500000000000000" pitchFamily="2" charset="-122"/>
            </a:endParaRPr>
          </a:p>
          <a:p>
            <a:pPr>
              <a:defRPr/>
            </a:pPr>
            <a:r>
              <a:rPr lang="zh-CN" altLang="en-US" dirty="0">
                <a:solidFill>
                  <a:prstClr val="black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坐标轴标签的字号设为文字字号减</a:t>
            </a:r>
            <a:r>
              <a:rPr lang="en-US" altLang="zh-CN" dirty="0">
                <a:solidFill>
                  <a:prstClr val="black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2</a:t>
            </a:r>
            <a:r>
              <a:rPr lang="zh-CN" altLang="en-US" dirty="0">
                <a:solidFill>
                  <a:prstClr val="black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。</a:t>
            </a:r>
            <a:endParaRPr lang="zh-CN" altLang="en-US" dirty="0"/>
          </a:p>
          <a:p>
            <a:pPr>
              <a:defRPr/>
            </a:pPr>
            <a:endParaRPr lang="zh-CN" altLang="en-US" sz="1100" dirty="0">
              <a:latin typeface="华光小标宋_CNKI" panose="02000500000000000000" pitchFamily="2" charset="-122"/>
              <a:ea typeface="华光小标宋_CNKI" panose="02000500000000000000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光小标宋_CNKI" panose="02000500000000000000" pitchFamily="2" charset="-122"/>
              <a:ea typeface="华光小标宋_CNKI" panose="02000500000000000000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581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F588788-D84B-40F7-AC4E-1940CAC312E5}"/>
              </a:ext>
            </a:extLst>
          </p:cNvPr>
          <p:cNvSpPr/>
          <p:nvPr/>
        </p:nvSpPr>
        <p:spPr>
          <a:xfrm>
            <a:off x="3224457" y="4996452"/>
            <a:ext cx="978921" cy="3963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F6F7228-9535-4CE9-B5CF-FEFE1A109671}"/>
              </a:ext>
            </a:extLst>
          </p:cNvPr>
          <p:cNvSpPr txBox="1"/>
          <p:nvPr/>
        </p:nvSpPr>
        <p:spPr>
          <a:xfrm>
            <a:off x="148037" y="205055"/>
            <a:ext cx="6722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光小标宋_CNKI" panose="02000500000000000000" pitchFamily="2" charset="-122"/>
                <a:cs typeface="Times New Roman" panose="02020603050405020304" pitchFamily="18" charset="0"/>
              </a:rPr>
              <a:t>散点图绘制程序封装</a:t>
            </a:r>
            <a:endParaRPr lang="en-US" altLang="zh-CN" sz="36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光小标宋_CNKI" panose="020005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五边形 3">
            <a:extLst>
              <a:ext uri="{FF2B5EF4-FFF2-40B4-BE49-F238E27FC236}">
                <a16:creationId xmlns:a16="http://schemas.microsoft.com/office/drawing/2014/main" id="{673EB9D8-7050-4A46-8E74-AF8E57D11A23}"/>
              </a:ext>
            </a:extLst>
          </p:cNvPr>
          <p:cNvSpPr/>
          <p:nvPr/>
        </p:nvSpPr>
        <p:spPr>
          <a:xfrm>
            <a:off x="1249959" y="2271574"/>
            <a:ext cx="2660149" cy="2533475"/>
          </a:xfrm>
          <a:prstGeom prst="pentagon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CB0702B-A2F6-4F95-9690-EB2254871560}"/>
              </a:ext>
            </a:extLst>
          </p:cNvPr>
          <p:cNvSpPr txBox="1"/>
          <p:nvPr/>
        </p:nvSpPr>
        <p:spPr>
          <a:xfrm>
            <a:off x="2175340" y="1809909"/>
            <a:ext cx="861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排版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63B8806-C6A6-414C-809C-DB95D8EA514B}"/>
              </a:ext>
            </a:extLst>
          </p:cNvPr>
          <p:cNvSpPr txBox="1"/>
          <p:nvPr/>
        </p:nvSpPr>
        <p:spPr>
          <a:xfrm>
            <a:off x="339550" y="2904552"/>
            <a:ext cx="1434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尺寸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25B4DDE-4538-4277-94FD-83A7B306342C}"/>
              </a:ext>
            </a:extLst>
          </p:cNvPr>
          <p:cNvSpPr txBox="1"/>
          <p:nvPr/>
        </p:nvSpPr>
        <p:spPr>
          <a:xfrm>
            <a:off x="3910108" y="2904551"/>
            <a:ext cx="1434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字体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1A145DC-7508-4531-AAC6-17326B37410D}"/>
              </a:ext>
            </a:extLst>
          </p:cNvPr>
          <p:cNvSpPr txBox="1"/>
          <p:nvPr/>
        </p:nvSpPr>
        <p:spPr>
          <a:xfrm>
            <a:off x="1102910" y="4963819"/>
            <a:ext cx="1434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字号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09F183-2E04-4159-AC01-AFE5F50F4D74}"/>
              </a:ext>
            </a:extLst>
          </p:cNvPr>
          <p:cNvSpPr txBox="1"/>
          <p:nvPr/>
        </p:nvSpPr>
        <p:spPr>
          <a:xfrm>
            <a:off x="3334420" y="4963818"/>
            <a:ext cx="1434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绘图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76CC9A-058B-4CFB-8578-B70D18994AE0}"/>
              </a:ext>
            </a:extLst>
          </p:cNvPr>
          <p:cNvSpPr txBox="1"/>
          <p:nvPr/>
        </p:nvSpPr>
        <p:spPr>
          <a:xfrm>
            <a:off x="5198626" y="1395224"/>
            <a:ext cx="64825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光小标宋_CNKI" panose="02000500000000000000" pitchFamily="2" charset="-122"/>
              <a:ea typeface="华光小标宋_CNKI" panose="02000500000000000000" pitchFamily="2" charset="-122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光小标宋_CNKI" panose="02000500000000000000" pitchFamily="2" charset="-122"/>
              <a:ea typeface="华光小标宋_CNKI" panose="02000500000000000000" pitchFamily="2" charset="-122"/>
              <a:cs typeface="Calibri" panose="020F050202020403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D00629C-523D-4DB1-A223-3765AD4FEF4F}"/>
              </a:ext>
            </a:extLst>
          </p:cNvPr>
          <p:cNvSpPr txBox="1"/>
          <p:nvPr/>
        </p:nvSpPr>
        <p:spPr>
          <a:xfrm>
            <a:off x="5172857" y="1948897"/>
            <a:ext cx="6751562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密度散点图</a:t>
            </a:r>
            <a:endParaRPr lang="en-US" altLang="zh-CN" sz="2400" dirty="0">
              <a:solidFill>
                <a:prstClr val="black"/>
              </a:solidFill>
              <a:latin typeface="华光小标宋_CNKI" panose="02000500000000000000" pitchFamily="2" charset="-122"/>
              <a:ea typeface="华光小标宋_CNKI" panose="02000500000000000000" pitchFamily="2" charset="-122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>
              <a:solidFill>
                <a:prstClr val="black"/>
              </a:solidFill>
              <a:latin typeface="华光小标宋_CNKI" panose="02000500000000000000" pitchFamily="2" charset="-122"/>
              <a:ea typeface="华光小标宋_CNKI" panose="02000500000000000000" pitchFamily="2" charset="-122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点的颜色根据其邻近点的数量确定</a:t>
            </a:r>
            <a:endParaRPr lang="en-US" altLang="zh-CN" sz="2400" dirty="0">
              <a:solidFill>
                <a:prstClr val="black"/>
              </a:solidFill>
              <a:latin typeface="华光小标宋_CNKI" panose="02000500000000000000" pitchFamily="2" charset="-122"/>
              <a:ea typeface="华光小标宋_CNKI" panose="02000500000000000000" pitchFamily="2" charset="-122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prstClr val="black"/>
              </a:solidFill>
              <a:latin typeface="华光小标宋_CNKI" panose="02000500000000000000" pitchFamily="2" charset="-122"/>
              <a:ea typeface="华光小标宋_CNKI" panose="02000500000000000000" pitchFamily="2" charset="-122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以该点为中心，横纵坐标相差</a:t>
            </a:r>
            <a:r>
              <a:rPr lang="en-US" altLang="zh-CN" dirty="0">
                <a:solidFill>
                  <a:prstClr val="black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k</a:t>
            </a:r>
            <a:r>
              <a:rPr lang="zh-CN" altLang="en-US" dirty="0">
                <a:solidFill>
                  <a:prstClr val="black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倍极差的点定为邻近点；</a:t>
            </a:r>
            <a:endParaRPr lang="en-US" altLang="zh-CN" dirty="0">
              <a:solidFill>
                <a:prstClr val="black"/>
              </a:solidFill>
              <a:latin typeface="华光小标宋_CNKI" panose="02000500000000000000" pitchFamily="2" charset="-122"/>
              <a:ea typeface="华光小标宋_CNKI" panose="02000500000000000000" pitchFamily="2" charset="-122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默认</a:t>
            </a:r>
            <a:r>
              <a:rPr lang="en-US" altLang="zh-CN" dirty="0">
                <a:solidFill>
                  <a:prstClr val="black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k</a:t>
            </a:r>
            <a:r>
              <a:rPr lang="zh-CN" altLang="en-US" dirty="0">
                <a:solidFill>
                  <a:prstClr val="black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为</a:t>
            </a:r>
            <a:r>
              <a:rPr lang="en-US" altLang="zh-CN" dirty="0">
                <a:solidFill>
                  <a:prstClr val="black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0.01</a:t>
            </a:r>
            <a:r>
              <a:rPr lang="zh-CN" altLang="en-US" dirty="0">
                <a:solidFill>
                  <a:prstClr val="black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，可以自己调整；</a:t>
            </a:r>
            <a:endParaRPr lang="en-US" altLang="zh-CN" dirty="0">
              <a:solidFill>
                <a:prstClr val="black"/>
              </a:solidFill>
              <a:latin typeface="华光小标宋_CNKI" panose="02000500000000000000" pitchFamily="2" charset="-122"/>
              <a:ea typeface="华光小标宋_CNKI" panose="02000500000000000000" pitchFamily="2" charset="-122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>
              <a:solidFill>
                <a:prstClr val="black"/>
              </a:solidFill>
              <a:latin typeface="华光小标宋_CNKI" panose="02000500000000000000" pitchFamily="2" charset="-122"/>
              <a:ea typeface="华光小标宋_CNKI" panose="02000500000000000000" pitchFamily="2" charset="-122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使用</a:t>
            </a:r>
            <a:r>
              <a:rPr lang="en-US" altLang="zh-CN" sz="2400" dirty="0" err="1">
                <a:solidFill>
                  <a:prstClr val="black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scipy</a:t>
            </a:r>
            <a:r>
              <a:rPr lang="zh-CN" altLang="en-US" sz="2400" dirty="0">
                <a:solidFill>
                  <a:prstClr val="black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等三方库来计算回归直线及</a:t>
            </a:r>
            <a:r>
              <a:rPr lang="en-US" altLang="zh-CN" sz="2400" dirty="0">
                <a:solidFill>
                  <a:prstClr val="black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R</a:t>
            </a:r>
            <a:r>
              <a:rPr lang="zh-CN" altLang="en-US" sz="2400" dirty="0">
                <a:solidFill>
                  <a:prstClr val="black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方</a:t>
            </a:r>
            <a:endParaRPr lang="en-US" altLang="zh-CN" sz="2400" dirty="0">
              <a:solidFill>
                <a:prstClr val="black"/>
              </a:solidFill>
              <a:latin typeface="华光小标宋_CNKI" panose="02000500000000000000" pitchFamily="2" charset="-122"/>
              <a:ea typeface="华光小标宋_CNKI" panose="02000500000000000000" pitchFamily="2" charset="-122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光小标宋_CNKI" panose="02000500000000000000" pitchFamily="2" charset="-122"/>
              <a:ea typeface="华光小标宋_CNKI" panose="02000500000000000000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142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F588788-D84B-40F7-AC4E-1940CAC312E5}"/>
              </a:ext>
            </a:extLst>
          </p:cNvPr>
          <p:cNvSpPr/>
          <p:nvPr/>
        </p:nvSpPr>
        <p:spPr>
          <a:xfrm>
            <a:off x="3944755" y="2904551"/>
            <a:ext cx="978921" cy="3963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F6F7228-9535-4CE9-B5CF-FEFE1A109671}"/>
              </a:ext>
            </a:extLst>
          </p:cNvPr>
          <p:cNvSpPr txBox="1"/>
          <p:nvPr/>
        </p:nvSpPr>
        <p:spPr>
          <a:xfrm>
            <a:off x="148037" y="205055"/>
            <a:ext cx="6722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光小标宋_CNKI" panose="02000500000000000000" pitchFamily="2" charset="-122"/>
                <a:cs typeface="Times New Roman" panose="02020603050405020304" pitchFamily="18" charset="0"/>
              </a:rPr>
              <a:t>散点图绘制程序封装</a:t>
            </a:r>
            <a:endParaRPr lang="en-US" altLang="zh-CN" sz="36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光小标宋_CNKI" panose="020005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五边形 3">
            <a:extLst>
              <a:ext uri="{FF2B5EF4-FFF2-40B4-BE49-F238E27FC236}">
                <a16:creationId xmlns:a16="http://schemas.microsoft.com/office/drawing/2014/main" id="{673EB9D8-7050-4A46-8E74-AF8E57D11A23}"/>
              </a:ext>
            </a:extLst>
          </p:cNvPr>
          <p:cNvSpPr/>
          <p:nvPr/>
        </p:nvSpPr>
        <p:spPr>
          <a:xfrm>
            <a:off x="1249959" y="2271574"/>
            <a:ext cx="2660149" cy="2533475"/>
          </a:xfrm>
          <a:prstGeom prst="pentagon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CB0702B-A2F6-4F95-9690-EB2254871560}"/>
              </a:ext>
            </a:extLst>
          </p:cNvPr>
          <p:cNvSpPr txBox="1"/>
          <p:nvPr/>
        </p:nvSpPr>
        <p:spPr>
          <a:xfrm>
            <a:off x="2175340" y="1809909"/>
            <a:ext cx="861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排版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63B8806-C6A6-414C-809C-DB95D8EA514B}"/>
              </a:ext>
            </a:extLst>
          </p:cNvPr>
          <p:cNvSpPr txBox="1"/>
          <p:nvPr/>
        </p:nvSpPr>
        <p:spPr>
          <a:xfrm>
            <a:off x="339550" y="2904552"/>
            <a:ext cx="1434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尺寸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25B4DDE-4538-4277-94FD-83A7B306342C}"/>
              </a:ext>
            </a:extLst>
          </p:cNvPr>
          <p:cNvSpPr txBox="1"/>
          <p:nvPr/>
        </p:nvSpPr>
        <p:spPr>
          <a:xfrm>
            <a:off x="3910108" y="2904551"/>
            <a:ext cx="1434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字体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1A145DC-7508-4531-AAC6-17326B37410D}"/>
              </a:ext>
            </a:extLst>
          </p:cNvPr>
          <p:cNvSpPr txBox="1"/>
          <p:nvPr/>
        </p:nvSpPr>
        <p:spPr>
          <a:xfrm>
            <a:off x="1102910" y="4963819"/>
            <a:ext cx="1434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字号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09F183-2E04-4159-AC01-AFE5F50F4D74}"/>
              </a:ext>
            </a:extLst>
          </p:cNvPr>
          <p:cNvSpPr txBox="1"/>
          <p:nvPr/>
        </p:nvSpPr>
        <p:spPr>
          <a:xfrm>
            <a:off x="3334420" y="4963818"/>
            <a:ext cx="1434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绘图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76CC9A-058B-4CFB-8578-B70D18994AE0}"/>
              </a:ext>
            </a:extLst>
          </p:cNvPr>
          <p:cNvSpPr txBox="1"/>
          <p:nvPr/>
        </p:nvSpPr>
        <p:spPr>
          <a:xfrm>
            <a:off x="5198626" y="1395224"/>
            <a:ext cx="64825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光小标宋_CNKI" panose="02000500000000000000" pitchFamily="2" charset="-122"/>
              <a:ea typeface="华光小标宋_CNKI" panose="02000500000000000000" pitchFamily="2" charset="-122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光小标宋_CNKI" panose="02000500000000000000" pitchFamily="2" charset="-122"/>
              <a:ea typeface="华光小标宋_CNKI" panose="02000500000000000000" pitchFamily="2" charset="-122"/>
              <a:cs typeface="Calibri" panose="020F050202020403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D00629C-523D-4DB1-A223-3765AD4FEF4F}"/>
              </a:ext>
            </a:extLst>
          </p:cNvPr>
          <p:cNvSpPr txBox="1"/>
          <p:nvPr/>
        </p:nvSpPr>
        <p:spPr>
          <a:xfrm>
            <a:off x="5123482" y="593391"/>
            <a:ext cx="6751562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不同文本的字体调整方法不同</a:t>
            </a:r>
            <a:endParaRPr lang="en-US" altLang="zh-CN" sz="2400" dirty="0">
              <a:solidFill>
                <a:prstClr val="black"/>
              </a:solidFill>
              <a:latin typeface="华光小标宋_CNKI" panose="02000500000000000000" pitchFamily="2" charset="-122"/>
              <a:ea typeface="华光小标宋_CNKI" panose="02000500000000000000" pitchFamily="2" charset="-122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>
              <a:solidFill>
                <a:prstClr val="black"/>
              </a:solidFill>
              <a:latin typeface="华光小标宋_CNKI" panose="02000500000000000000" pitchFamily="2" charset="-122"/>
              <a:ea typeface="华光小标宋_CNKI" panose="02000500000000000000" pitchFamily="2" charset="-122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prstClr val="black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添加文本时，直接在</a:t>
            </a:r>
            <a:r>
              <a:rPr lang="en-US" altLang="zh-CN" sz="2000" dirty="0" err="1">
                <a:solidFill>
                  <a:prstClr val="black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fontdict</a:t>
            </a:r>
            <a:r>
              <a:rPr lang="zh-CN" altLang="en-US" sz="2000" dirty="0">
                <a:solidFill>
                  <a:prstClr val="black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中指定样式</a:t>
            </a:r>
            <a:endParaRPr lang="en-US" altLang="zh-CN" sz="2000" dirty="0">
              <a:solidFill>
                <a:prstClr val="black"/>
              </a:solidFill>
              <a:latin typeface="华光小标宋_CNKI" panose="02000500000000000000" pitchFamily="2" charset="-122"/>
              <a:ea typeface="华光小标宋_CNKI" panose="02000500000000000000" pitchFamily="2" charset="-122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 err="1">
                <a:solidFill>
                  <a:prstClr val="black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ax.text</a:t>
            </a:r>
            <a:r>
              <a:rPr lang="en-US" altLang="zh-CN" sz="1400" dirty="0">
                <a:solidFill>
                  <a:prstClr val="black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(</a:t>
            </a:r>
            <a:r>
              <a:rPr lang="en-US" altLang="zh-CN" sz="1400" dirty="0" err="1">
                <a:solidFill>
                  <a:prstClr val="black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xymax</a:t>
            </a:r>
            <a:r>
              <a:rPr lang="en-US" altLang="zh-CN" sz="1400" dirty="0">
                <a:solidFill>
                  <a:prstClr val="black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-delta/2,xymin+delta/2,s=</a:t>
            </a:r>
            <a:r>
              <a:rPr lang="en-US" altLang="zh-CN" sz="1400" dirty="0" err="1">
                <a:solidFill>
                  <a:prstClr val="black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species_name,ha</a:t>
            </a:r>
            <a:r>
              <a:rPr lang="en-US" altLang="zh-CN" sz="1400" dirty="0">
                <a:solidFill>
                  <a:prstClr val="black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='right',</a:t>
            </a:r>
            <a:r>
              <a:rPr lang="en-US" altLang="zh-CN" sz="1400" dirty="0" err="1">
                <a:solidFill>
                  <a:prstClr val="black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fontdict</a:t>
            </a:r>
            <a:r>
              <a:rPr lang="en-US" altLang="zh-CN" sz="1400" dirty="0">
                <a:solidFill>
                  <a:prstClr val="black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=</a:t>
            </a:r>
            <a:r>
              <a:rPr lang="en-US" altLang="zh-CN" sz="1400" dirty="0" err="1">
                <a:solidFill>
                  <a:prstClr val="black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fontdict</a:t>
            </a:r>
            <a:r>
              <a:rPr lang="en-US" altLang="zh-CN" sz="1400" dirty="0">
                <a:solidFill>
                  <a:prstClr val="black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光小标宋_CNKI" panose="02000500000000000000" pitchFamily="2" charset="-122"/>
              <a:ea typeface="华光小标宋_CNKI" panose="02000500000000000000" pitchFamily="2" charset="-122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prstClr val="black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但是文本里公式的字体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，需要在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rcParams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中指定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光小标宋_CNKI" panose="02000500000000000000" pitchFamily="2" charset="-122"/>
              <a:ea typeface="华光小标宋_CNKI" panose="02000500000000000000" pitchFamily="2" charset="-122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 err="1">
                <a:solidFill>
                  <a:prstClr val="black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rcParams</a:t>
            </a:r>
            <a:r>
              <a:rPr lang="en-US" altLang="zh-CN" sz="1400" dirty="0">
                <a:solidFill>
                  <a:prstClr val="black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['</a:t>
            </a:r>
            <a:r>
              <a:rPr lang="en-US" altLang="zh-CN" sz="1400" dirty="0" err="1">
                <a:solidFill>
                  <a:prstClr val="black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mathtext.fontset</a:t>
            </a:r>
            <a:r>
              <a:rPr lang="en-US" altLang="zh-CN" sz="1400" dirty="0">
                <a:solidFill>
                  <a:prstClr val="black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'] = '</a:t>
            </a:r>
            <a:r>
              <a:rPr lang="en-US" altLang="zh-CN" sz="1400" dirty="0" err="1">
                <a:solidFill>
                  <a:prstClr val="black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stix</a:t>
            </a:r>
            <a:r>
              <a:rPr lang="en-US" altLang="zh-CN" sz="1400" dirty="0">
                <a:solidFill>
                  <a:prstClr val="black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注：</a:t>
            </a:r>
            <a:r>
              <a:rPr kumimoji="0" lang="en-US" altLang="zh-CN" sz="140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stix</a:t>
            </a:r>
            <a:r>
              <a:rPr kumimoji="0" lang="zh-CN" altLang="en-US" sz="14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是和</a:t>
            </a:r>
            <a:r>
              <a:rPr kumimoji="0" lang="en-US" altLang="zh-CN" sz="14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Times New Roman</a:t>
            </a:r>
            <a:r>
              <a:rPr kumimoji="0" lang="zh-CN" altLang="en-US" sz="14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（下简称</a:t>
            </a:r>
            <a:r>
              <a:rPr kumimoji="0" lang="en-US" altLang="zh-CN" sz="14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TNR</a:t>
            </a:r>
            <a:r>
              <a:rPr kumimoji="0" lang="zh-CN" altLang="en-US" sz="14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）</a:t>
            </a:r>
            <a:r>
              <a:rPr lang="zh-CN" altLang="en-US" sz="1400" dirty="0">
                <a:solidFill>
                  <a:prstClr val="black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相似</a:t>
            </a:r>
            <a:r>
              <a:rPr kumimoji="0" lang="zh-CN" altLang="en-US" sz="14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的公式字体，公式无法指定</a:t>
            </a:r>
            <a:r>
              <a:rPr kumimoji="0" lang="en-US" altLang="zh-CN" sz="14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TNR</a:t>
            </a:r>
            <a:r>
              <a:rPr kumimoji="0" lang="zh-CN" altLang="en-US" sz="14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字体，只能用</a:t>
            </a:r>
            <a:r>
              <a:rPr kumimoji="0" lang="en-US" altLang="zh-CN" sz="140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stix</a:t>
            </a:r>
            <a:r>
              <a:rPr kumimoji="0" lang="zh-CN" altLang="en-US" sz="14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字体；由于本代码里没有用</a:t>
            </a:r>
            <a:r>
              <a:rPr kumimoji="0" lang="en-US" altLang="zh-CN" sz="14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TNR</a:t>
            </a:r>
            <a:r>
              <a:rPr kumimoji="0" lang="zh-CN" altLang="en-US" sz="14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字体，文本主要用的是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DejaVu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 Sans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，因此公式用默认值即可，也是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DejaVu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 Sans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。</a:t>
            </a:r>
            <a:endParaRPr kumimoji="0" lang="en-US" altLang="zh-CN" sz="140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光小标宋_CNKI" panose="02000500000000000000" pitchFamily="2" charset="-122"/>
              <a:ea typeface="华光小标宋_CNKI" panose="02000500000000000000" pitchFamily="2" charset="-122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prstClr val="black"/>
              </a:solidFill>
              <a:latin typeface="华光小标宋_CNKI" panose="02000500000000000000" pitchFamily="2" charset="-122"/>
              <a:ea typeface="华光小标宋_CNKI" panose="02000500000000000000" pitchFamily="2" charset="-122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坐标轴等地方的字体字号设置，需要先使用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axes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配套的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get label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（以</a:t>
            </a:r>
            <a:r>
              <a:rPr lang="en-US" altLang="zh-CN" sz="2000" dirty="0" err="1">
                <a:solidFill>
                  <a:prstClr val="black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maxplotlib.text</a:t>
            </a:r>
            <a:r>
              <a:rPr lang="en-US" altLang="zh-CN" sz="2000" dirty="0">
                <a:solidFill>
                  <a:prstClr val="black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 </a:t>
            </a:r>
            <a:r>
              <a:rPr lang="zh-CN" altLang="en-US" sz="2000" dirty="0">
                <a:solidFill>
                  <a:prstClr val="black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的格式获取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）和</a:t>
            </a:r>
            <a:r>
              <a:rPr lang="en-US" altLang="zh-CN" sz="2000" dirty="0" err="1">
                <a:solidFill>
                  <a:prstClr val="black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maxplotlib.text</a:t>
            </a:r>
            <a:r>
              <a:rPr lang="zh-CN" altLang="en-US" sz="2000" dirty="0">
                <a:solidFill>
                  <a:prstClr val="black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的</a:t>
            </a:r>
            <a:r>
              <a:rPr lang="en-US" altLang="zh-CN" sz="2000" dirty="0">
                <a:solidFill>
                  <a:prstClr val="black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set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方法。（与坐标轴有关的都需要使用类似的方法。）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光小标宋_CNKI" panose="02000500000000000000" pitchFamily="2" charset="-122"/>
              <a:ea typeface="华光小标宋_CNKI" panose="02000500000000000000" pitchFamily="2" charset="-122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光小标宋_CNKI" panose="02000500000000000000" pitchFamily="2" charset="-122"/>
              <a:ea typeface="华光小标宋_CNKI" panose="02000500000000000000" pitchFamily="2" charset="-122"/>
              <a:cs typeface="Calibri" panose="020F0502020204030204" pitchFamily="34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025262C-ABC3-4A16-8A8D-8469483E5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626" y="4821941"/>
            <a:ext cx="5866667" cy="1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19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0F6F7228-9535-4CE9-B5CF-FEFE1A109671}"/>
              </a:ext>
            </a:extLst>
          </p:cNvPr>
          <p:cNvSpPr txBox="1"/>
          <p:nvPr/>
        </p:nvSpPr>
        <p:spPr>
          <a:xfrm>
            <a:off x="148037" y="205055"/>
            <a:ext cx="6722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光小标宋_CNKI" panose="02000500000000000000" pitchFamily="2" charset="-122"/>
                <a:cs typeface="Times New Roman" panose="02020603050405020304" pitchFamily="18" charset="0"/>
              </a:rPr>
              <a:t>散点图绘制程序封装</a:t>
            </a:r>
            <a:endParaRPr lang="en-US" altLang="zh-CN" sz="36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光小标宋_CNKI" panose="020005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26C9090-57AE-4008-B86E-D677A46CB969}"/>
              </a:ext>
            </a:extLst>
          </p:cNvPr>
          <p:cNvSpPr txBox="1"/>
          <p:nvPr/>
        </p:nvSpPr>
        <p:spPr>
          <a:xfrm>
            <a:off x="312712" y="1215870"/>
            <a:ext cx="10358014" cy="4307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使用方法</a:t>
            </a:r>
            <a:endParaRPr lang="en-US" altLang="zh-CN" sz="2400" dirty="0">
              <a:solidFill>
                <a:prstClr val="black"/>
              </a:solidFill>
              <a:latin typeface="华光小标宋_CNKI" panose="02000500000000000000" pitchFamily="2" charset="-122"/>
              <a:ea typeface="华光小标宋_CNKI" panose="02000500000000000000" pitchFamily="2" charset="-122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>
              <a:solidFill>
                <a:prstClr val="black"/>
              </a:solidFill>
              <a:latin typeface="华光小标宋_CNKI" panose="02000500000000000000" pitchFamily="2" charset="-122"/>
              <a:ea typeface="华光小标宋_CNKI" panose="02000500000000000000" pitchFamily="2" charset="-122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参照/src/main.py文件内容。</a:t>
            </a:r>
            <a:endParaRPr lang="en-US" altLang="zh-CN" sz="1400" dirty="0">
              <a:solidFill>
                <a:srgbClr val="333333"/>
              </a:solidFill>
              <a:latin typeface="华光小标宋_CNKI" panose="02000500000000000000" pitchFamily="2" charset="-122"/>
              <a:ea typeface="华光小标宋_CNKI" panose="02000500000000000000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770088"/>
              </a:solidFill>
              <a:effectLst/>
              <a:latin typeface="华光小标宋_CNKI" panose="02000500000000000000" pitchFamily="2" charset="-122"/>
              <a:ea typeface="华光小标宋_CNKI" panose="02000500000000000000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from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scatter_plot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import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81A1A"/>
                </a:solidFill>
                <a:effectLst/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*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华光小标宋_CNKI" panose="02000500000000000000" pitchFamily="2" charset="-122"/>
                <a:ea typeface="华光小标宋_CNKI" panose="02000500000000000000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scatter_plot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A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B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namelist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savedir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maxcol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3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cb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True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,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width=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15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)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华光小标宋_CNKI" panose="02000500000000000000" pitchFamily="2" charset="-122"/>
              <a:ea typeface="华光小标宋_CNKI" panose="02000500000000000000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华光小标宋_CNKI" panose="02000500000000000000" pitchFamily="2" charset="-122"/>
              <a:ea typeface="华光小标宋_CNKI" panose="02000500000000000000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光小标宋_CNKI" panose="02000500000000000000" pitchFamily="2" charset="-122"/>
              <a:ea typeface="华光小标宋_CNKI" panose="02000500000000000000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其中A，B 分别表示被画的数据，形状均为(m,n)，n为物种数、m为该物种的样本数；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光小标宋_CNKI" panose="02000500000000000000" pitchFamily="2" charset="-122"/>
              <a:ea typeface="华光小标宋_CNKI" panose="02000500000000000000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namelist是一个列表，存储对应物种的名称；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光小标宋_CNKI" panose="02000500000000000000" pitchFamily="2" charset="-122"/>
              <a:ea typeface="华光小标宋_CNKI" panose="02000500000000000000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maxcol是输出图像的列数；cb=True表示需要画出colorbar。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光小标宋_CNKI" panose="02000500000000000000" pitchFamily="2" charset="-122"/>
              <a:ea typeface="华光小标宋_CNKI" panose="02000500000000000000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建议列数接近总子图数的平方根，这样的图像一般比较美观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，因为字号等均较为适配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。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光小标宋_CNKI" panose="02000500000000000000" pitchFamily="2" charset="-122"/>
              <a:ea typeface="华光小标宋_CNKI" panose="02000500000000000000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列数与行数差别过大，图像一些内部结构参数（如间距、字号、文字位置等等）需要人工调整</a:t>
            </a:r>
            <a:r>
              <a:rPr lang="zh-CN" altLang="en-US" sz="1600" dirty="0">
                <a:solidFill>
                  <a:srgbClr val="333333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。</a:t>
            </a:r>
            <a:endParaRPr lang="en-US" altLang="zh-CN" sz="1600" dirty="0">
              <a:solidFill>
                <a:srgbClr val="333333"/>
              </a:solidFill>
              <a:latin typeface="华光小标宋_CNKI" panose="02000500000000000000" pitchFamily="2" charset="-122"/>
              <a:ea typeface="华光小标宋_CNKI" panose="02000500000000000000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>
                <a:solidFill>
                  <a:srgbClr val="333333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建议图片宽度定为</a:t>
            </a:r>
            <a:r>
              <a:rPr lang="en-US" altLang="zh-CN" sz="1600" dirty="0">
                <a:solidFill>
                  <a:srgbClr val="333333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15</a:t>
            </a:r>
            <a:r>
              <a:rPr lang="zh-CN" altLang="en-US" sz="1600" dirty="0">
                <a:solidFill>
                  <a:srgbClr val="333333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  <a:cs typeface="Calibri" panose="020F0502020204030204" pitchFamily="34" charset="0"/>
              </a:rPr>
              <a:t>（默认值），否则可能出现字体较小等其他问题。</a:t>
            </a:r>
            <a:endParaRPr lang="en-US" altLang="zh-CN" sz="1600" dirty="0">
              <a:solidFill>
                <a:srgbClr val="333333"/>
              </a:solidFill>
              <a:latin typeface="华光小标宋_CNKI" panose="02000500000000000000" pitchFamily="2" charset="-122"/>
              <a:ea typeface="华光小标宋_CNKI" panose="02000500000000000000" pitchFamily="2" charset="-122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dirty="0">
              <a:solidFill>
                <a:prstClr val="black"/>
              </a:solidFill>
              <a:latin typeface="华光小标宋_CNKI" panose="02000500000000000000" pitchFamily="2" charset="-122"/>
              <a:ea typeface="华光小标宋_CNKI" panose="02000500000000000000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829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2E38476-CDC6-420D-8969-592201030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31" y="-114300"/>
            <a:ext cx="11504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626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619</Words>
  <Application>Microsoft Office PowerPoint</Application>
  <PresentationFormat>宽屏</PresentationFormat>
  <Paragraphs>82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华光小标宋_CNKI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HR</dc:creator>
  <cp:lastModifiedBy>Z HR</cp:lastModifiedBy>
  <cp:revision>13</cp:revision>
  <dcterms:created xsi:type="dcterms:W3CDTF">2021-04-24T06:57:13Z</dcterms:created>
  <dcterms:modified xsi:type="dcterms:W3CDTF">2021-04-25T12:36:14Z</dcterms:modified>
</cp:coreProperties>
</file>