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38339713" cy="192595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 varScale="1">
        <p:scale>
          <a:sx n="44" d="100"/>
          <a:sy n="44" d="100"/>
        </p:scale>
        <p:origin x="138" y="6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92464" y="3151969"/>
            <a:ext cx="28754785" cy="6705177"/>
          </a:xfrm>
        </p:spPr>
        <p:txBody>
          <a:bodyPr anchor="b"/>
          <a:lstStyle>
            <a:lvl1pPr algn="ctr">
              <a:defRPr sz="1685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92464" y="10115723"/>
            <a:ext cx="28754785" cy="4649932"/>
          </a:xfrm>
        </p:spPr>
        <p:txBody>
          <a:bodyPr/>
          <a:lstStyle>
            <a:lvl1pPr marL="0" indent="0" algn="ctr">
              <a:buNone/>
              <a:defRPr sz="6740"/>
            </a:lvl1pPr>
            <a:lvl2pPr marL="1283955" indent="0" algn="ctr">
              <a:buNone/>
              <a:defRPr sz="5617"/>
            </a:lvl2pPr>
            <a:lvl3pPr marL="2567910" indent="0" algn="ctr">
              <a:buNone/>
              <a:defRPr sz="5055"/>
            </a:lvl3pPr>
            <a:lvl4pPr marL="3851864" indent="0" algn="ctr">
              <a:buNone/>
              <a:defRPr sz="4493"/>
            </a:lvl4pPr>
            <a:lvl5pPr marL="5135819" indent="0" algn="ctr">
              <a:buNone/>
              <a:defRPr sz="4493"/>
            </a:lvl5pPr>
            <a:lvl6pPr marL="6419774" indent="0" algn="ctr">
              <a:buNone/>
              <a:defRPr sz="4493"/>
            </a:lvl6pPr>
            <a:lvl7pPr marL="7703729" indent="0" algn="ctr">
              <a:buNone/>
              <a:defRPr sz="4493"/>
            </a:lvl7pPr>
            <a:lvl8pPr marL="8987683" indent="0" algn="ctr">
              <a:buNone/>
              <a:defRPr sz="4493"/>
            </a:lvl8pPr>
            <a:lvl9pPr marL="10271638" indent="0" algn="ctr">
              <a:buNone/>
              <a:defRPr sz="4493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173E6-0602-4CFE-8A7B-877603C70249}" type="datetimeFigureOut">
              <a:rPr lang="zh-CN" altLang="en-US" smtClean="0"/>
              <a:t>2025/6/7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16FEF-FECF-456F-A9F7-6D740F9D64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8973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173E6-0602-4CFE-8A7B-877603C70249}" type="datetimeFigureOut">
              <a:rPr lang="zh-CN" altLang="en-US" smtClean="0"/>
              <a:t>2025/6/7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16FEF-FECF-456F-A9F7-6D740F9D64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9115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7436857" y="1025393"/>
            <a:ext cx="8267001" cy="1632157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35855" y="1025393"/>
            <a:ext cx="24321755" cy="1632157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173E6-0602-4CFE-8A7B-877603C70249}" type="datetimeFigureOut">
              <a:rPr lang="zh-CN" altLang="en-US" smtClean="0"/>
              <a:t>2025/6/7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16FEF-FECF-456F-A9F7-6D740F9D64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4877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173E6-0602-4CFE-8A7B-877603C70249}" type="datetimeFigureOut">
              <a:rPr lang="zh-CN" altLang="en-US" smtClean="0"/>
              <a:t>2025/6/7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16FEF-FECF-456F-A9F7-6D740F9D64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4019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5887" y="4801516"/>
            <a:ext cx="33068002" cy="8011436"/>
          </a:xfrm>
        </p:spPr>
        <p:txBody>
          <a:bodyPr anchor="b"/>
          <a:lstStyle>
            <a:lvl1pPr>
              <a:defRPr sz="1685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15887" y="12888743"/>
            <a:ext cx="33068002" cy="4213025"/>
          </a:xfrm>
        </p:spPr>
        <p:txBody>
          <a:bodyPr/>
          <a:lstStyle>
            <a:lvl1pPr marL="0" indent="0">
              <a:buNone/>
              <a:defRPr sz="6740">
                <a:solidFill>
                  <a:schemeClr val="tx1">
                    <a:tint val="75000"/>
                  </a:schemeClr>
                </a:solidFill>
              </a:defRPr>
            </a:lvl1pPr>
            <a:lvl2pPr marL="1283955" indent="0">
              <a:buNone/>
              <a:defRPr sz="5617">
                <a:solidFill>
                  <a:schemeClr val="tx1">
                    <a:tint val="75000"/>
                  </a:schemeClr>
                </a:solidFill>
              </a:defRPr>
            </a:lvl2pPr>
            <a:lvl3pPr marL="2567910" indent="0">
              <a:buNone/>
              <a:defRPr sz="5055">
                <a:solidFill>
                  <a:schemeClr val="tx1">
                    <a:tint val="75000"/>
                  </a:schemeClr>
                </a:solidFill>
              </a:defRPr>
            </a:lvl3pPr>
            <a:lvl4pPr marL="3851864" indent="0">
              <a:buNone/>
              <a:defRPr sz="4493">
                <a:solidFill>
                  <a:schemeClr val="tx1">
                    <a:tint val="75000"/>
                  </a:schemeClr>
                </a:solidFill>
              </a:defRPr>
            </a:lvl4pPr>
            <a:lvl5pPr marL="5135819" indent="0">
              <a:buNone/>
              <a:defRPr sz="4493">
                <a:solidFill>
                  <a:schemeClr val="tx1">
                    <a:tint val="75000"/>
                  </a:schemeClr>
                </a:solidFill>
              </a:defRPr>
            </a:lvl5pPr>
            <a:lvl6pPr marL="6419774" indent="0">
              <a:buNone/>
              <a:defRPr sz="4493">
                <a:solidFill>
                  <a:schemeClr val="tx1">
                    <a:tint val="75000"/>
                  </a:schemeClr>
                </a:solidFill>
              </a:defRPr>
            </a:lvl6pPr>
            <a:lvl7pPr marL="7703729" indent="0">
              <a:buNone/>
              <a:defRPr sz="4493">
                <a:solidFill>
                  <a:schemeClr val="tx1">
                    <a:tint val="75000"/>
                  </a:schemeClr>
                </a:solidFill>
              </a:defRPr>
            </a:lvl7pPr>
            <a:lvl8pPr marL="8987683" indent="0">
              <a:buNone/>
              <a:defRPr sz="4493">
                <a:solidFill>
                  <a:schemeClr val="tx1">
                    <a:tint val="75000"/>
                  </a:schemeClr>
                </a:solidFill>
              </a:defRPr>
            </a:lvl8pPr>
            <a:lvl9pPr marL="10271638" indent="0">
              <a:buNone/>
              <a:defRPr sz="449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173E6-0602-4CFE-8A7B-877603C70249}" type="datetimeFigureOut">
              <a:rPr lang="zh-CN" altLang="en-US" smtClean="0"/>
              <a:t>2025/6/7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16FEF-FECF-456F-A9F7-6D740F9D64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4815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35855" y="5126963"/>
            <a:ext cx="16294378" cy="1222000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09480" y="5126963"/>
            <a:ext cx="16294378" cy="1222000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173E6-0602-4CFE-8A7B-877603C70249}" type="datetimeFigureOut">
              <a:rPr lang="zh-CN" altLang="en-US" smtClean="0"/>
              <a:t>2025/6/7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16FEF-FECF-456F-A9F7-6D740F9D64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5907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0849" y="1025394"/>
            <a:ext cx="33068002" cy="372262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40851" y="4721266"/>
            <a:ext cx="16219494" cy="2313820"/>
          </a:xfrm>
        </p:spPr>
        <p:txBody>
          <a:bodyPr anchor="b"/>
          <a:lstStyle>
            <a:lvl1pPr marL="0" indent="0">
              <a:buNone/>
              <a:defRPr sz="6740" b="1"/>
            </a:lvl1pPr>
            <a:lvl2pPr marL="1283955" indent="0">
              <a:buNone/>
              <a:defRPr sz="5617" b="1"/>
            </a:lvl2pPr>
            <a:lvl3pPr marL="2567910" indent="0">
              <a:buNone/>
              <a:defRPr sz="5055" b="1"/>
            </a:lvl3pPr>
            <a:lvl4pPr marL="3851864" indent="0">
              <a:buNone/>
              <a:defRPr sz="4493" b="1"/>
            </a:lvl4pPr>
            <a:lvl5pPr marL="5135819" indent="0">
              <a:buNone/>
              <a:defRPr sz="4493" b="1"/>
            </a:lvl5pPr>
            <a:lvl6pPr marL="6419774" indent="0">
              <a:buNone/>
              <a:defRPr sz="4493" b="1"/>
            </a:lvl6pPr>
            <a:lvl7pPr marL="7703729" indent="0">
              <a:buNone/>
              <a:defRPr sz="4493" b="1"/>
            </a:lvl7pPr>
            <a:lvl8pPr marL="8987683" indent="0">
              <a:buNone/>
              <a:defRPr sz="4493" b="1"/>
            </a:lvl8pPr>
            <a:lvl9pPr marL="10271638" indent="0">
              <a:buNone/>
              <a:defRPr sz="449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40851" y="7035086"/>
            <a:ext cx="16219494" cy="1034755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9409480" y="4721266"/>
            <a:ext cx="16299372" cy="2313820"/>
          </a:xfrm>
        </p:spPr>
        <p:txBody>
          <a:bodyPr anchor="b"/>
          <a:lstStyle>
            <a:lvl1pPr marL="0" indent="0">
              <a:buNone/>
              <a:defRPr sz="6740" b="1"/>
            </a:lvl1pPr>
            <a:lvl2pPr marL="1283955" indent="0">
              <a:buNone/>
              <a:defRPr sz="5617" b="1"/>
            </a:lvl2pPr>
            <a:lvl3pPr marL="2567910" indent="0">
              <a:buNone/>
              <a:defRPr sz="5055" b="1"/>
            </a:lvl3pPr>
            <a:lvl4pPr marL="3851864" indent="0">
              <a:buNone/>
              <a:defRPr sz="4493" b="1"/>
            </a:lvl4pPr>
            <a:lvl5pPr marL="5135819" indent="0">
              <a:buNone/>
              <a:defRPr sz="4493" b="1"/>
            </a:lvl5pPr>
            <a:lvl6pPr marL="6419774" indent="0">
              <a:buNone/>
              <a:defRPr sz="4493" b="1"/>
            </a:lvl6pPr>
            <a:lvl7pPr marL="7703729" indent="0">
              <a:buNone/>
              <a:defRPr sz="4493" b="1"/>
            </a:lvl7pPr>
            <a:lvl8pPr marL="8987683" indent="0">
              <a:buNone/>
              <a:defRPr sz="4493" b="1"/>
            </a:lvl8pPr>
            <a:lvl9pPr marL="10271638" indent="0">
              <a:buNone/>
              <a:defRPr sz="449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9409480" y="7035086"/>
            <a:ext cx="16299372" cy="1034755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173E6-0602-4CFE-8A7B-877603C70249}" type="datetimeFigureOut">
              <a:rPr lang="zh-CN" altLang="en-US" smtClean="0"/>
              <a:t>2025/6/7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16FEF-FECF-456F-A9F7-6D740F9D64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9077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173E6-0602-4CFE-8A7B-877603C70249}" type="datetimeFigureOut">
              <a:rPr lang="zh-CN" altLang="en-US" smtClean="0"/>
              <a:t>2025/6/7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16FEF-FECF-456F-A9F7-6D740F9D64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9355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173E6-0602-4CFE-8A7B-877603C70249}" type="datetimeFigureOut">
              <a:rPr lang="zh-CN" altLang="en-US" smtClean="0"/>
              <a:t>2025/6/7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16FEF-FECF-456F-A9F7-6D740F9D64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4116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0851" y="1283970"/>
            <a:ext cx="12365554" cy="4493895"/>
          </a:xfrm>
        </p:spPr>
        <p:txBody>
          <a:bodyPr anchor="b"/>
          <a:lstStyle>
            <a:lvl1pPr>
              <a:defRPr sz="898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299372" y="2773020"/>
            <a:ext cx="19409480" cy="13686764"/>
          </a:xfrm>
        </p:spPr>
        <p:txBody>
          <a:bodyPr/>
          <a:lstStyle>
            <a:lvl1pPr>
              <a:defRPr sz="8987"/>
            </a:lvl1pPr>
            <a:lvl2pPr>
              <a:defRPr sz="7863"/>
            </a:lvl2pPr>
            <a:lvl3pPr>
              <a:defRPr sz="6740"/>
            </a:lvl3pPr>
            <a:lvl4pPr>
              <a:defRPr sz="5617"/>
            </a:lvl4pPr>
            <a:lvl5pPr>
              <a:defRPr sz="5617"/>
            </a:lvl5pPr>
            <a:lvl6pPr>
              <a:defRPr sz="5617"/>
            </a:lvl6pPr>
            <a:lvl7pPr>
              <a:defRPr sz="5617"/>
            </a:lvl7pPr>
            <a:lvl8pPr>
              <a:defRPr sz="5617"/>
            </a:lvl8pPr>
            <a:lvl9pPr>
              <a:defRPr sz="5617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40851" y="5777865"/>
            <a:ext cx="12365554" cy="10704210"/>
          </a:xfrm>
        </p:spPr>
        <p:txBody>
          <a:bodyPr/>
          <a:lstStyle>
            <a:lvl1pPr marL="0" indent="0">
              <a:buNone/>
              <a:defRPr sz="4493"/>
            </a:lvl1pPr>
            <a:lvl2pPr marL="1283955" indent="0">
              <a:buNone/>
              <a:defRPr sz="3932"/>
            </a:lvl2pPr>
            <a:lvl3pPr marL="2567910" indent="0">
              <a:buNone/>
              <a:defRPr sz="3370"/>
            </a:lvl3pPr>
            <a:lvl4pPr marL="3851864" indent="0">
              <a:buNone/>
              <a:defRPr sz="2808"/>
            </a:lvl4pPr>
            <a:lvl5pPr marL="5135819" indent="0">
              <a:buNone/>
              <a:defRPr sz="2808"/>
            </a:lvl5pPr>
            <a:lvl6pPr marL="6419774" indent="0">
              <a:buNone/>
              <a:defRPr sz="2808"/>
            </a:lvl6pPr>
            <a:lvl7pPr marL="7703729" indent="0">
              <a:buNone/>
              <a:defRPr sz="2808"/>
            </a:lvl7pPr>
            <a:lvl8pPr marL="8987683" indent="0">
              <a:buNone/>
              <a:defRPr sz="2808"/>
            </a:lvl8pPr>
            <a:lvl9pPr marL="10271638" indent="0">
              <a:buNone/>
              <a:defRPr sz="2808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173E6-0602-4CFE-8A7B-877603C70249}" type="datetimeFigureOut">
              <a:rPr lang="zh-CN" altLang="en-US" smtClean="0"/>
              <a:t>2025/6/7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16FEF-FECF-456F-A9F7-6D740F9D64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7427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0851" y="1283970"/>
            <a:ext cx="12365554" cy="4493895"/>
          </a:xfrm>
        </p:spPr>
        <p:txBody>
          <a:bodyPr anchor="b"/>
          <a:lstStyle>
            <a:lvl1pPr>
              <a:defRPr sz="898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6299372" y="2773020"/>
            <a:ext cx="19409480" cy="13686764"/>
          </a:xfrm>
        </p:spPr>
        <p:txBody>
          <a:bodyPr anchor="t"/>
          <a:lstStyle>
            <a:lvl1pPr marL="0" indent="0">
              <a:buNone/>
              <a:defRPr sz="8987"/>
            </a:lvl1pPr>
            <a:lvl2pPr marL="1283955" indent="0">
              <a:buNone/>
              <a:defRPr sz="7863"/>
            </a:lvl2pPr>
            <a:lvl3pPr marL="2567910" indent="0">
              <a:buNone/>
              <a:defRPr sz="6740"/>
            </a:lvl3pPr>
            <a:lvl4pPr marL="3851864" indent="0">
              <a:buNone/>
              <a:defRPr sz="5617"/>
            </a:lvl4pPr>
            <a:lvl5pPr marL="5135819" indent="0">
              <a:buNone/>
              <a:defRPr sz="5617"/>
            </a:lvl5pPr>
            <a:lvl6pPr marL="6419774" indent="0">
              <a:buNone/>
              <a:defRPr sz="5617"/>
            </a:lvl6pPr>
            <a:lvl7pPr marL="7703729" indent="0">
              <a:buNone/>
              <a:defRPr sz="5617"/>
            </a:lvl7pPr>
            <a:lvl8pPr marL="8987683" indent="0">
              <a:buNone/>
              <a:defRPr sz="5617"/>
            </a:lvl8pPr>
            <a:lvl9pPr marL="10271638" indent="0">
              <a:buNone/>
              <a:defRPr sz="5617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40851" y="5777865"/>
            <a:ext cx="12365554" cy="10704210"/>
          </a:xfrm>
        </p:spPr>
        <p:txBody>
          <a:bodyPr/>
          <a:lstStyle>
            <a:lvl1pPr marL="0" indent="0">
              <a:buNone/>
              <a:defRPr sz="4493"/>
            </a:lvl1pPr>
            <a:lvl2pPr marL="1283955" indent="0">
              <a:buNone/>
              <a:defRPr sz="3932"/>
            </a:lvl2pPr>
            <a:lvl3pPr marL="2567910" indent="0">
              <a:buNone/>
              <a:defRPr sz="3370"/>
            </a:lvl3pPr>
            <a:lvl4pPr marL="3851864" indent="0">
              <a:buNone/>
              <a:defRPr sz="2808"/>
            </a:lvl4pPr>
            <a:lvl5pPr marL="5135819" indent="0">
              <a:buNone/>
              <a:defRPr sz="2808"/>
            </a:lvl5pPr>
            <a:lvl6pPr marL="6419774" indent="0">
              <a:buNone/>
              <a:defRPr sz="2808"/>
            </a:lvl6pPr>
            <a:lvl7pPr marL="7703729" indent="0">
              <a:buNone/>
              <a:defRPr sz="2808"/>
            </a:lvl7pPr>
            <a:lvl8pPr marL="8987683" indent="0">
              <a:buNone/>
              <a:defRPr sz="2808"/>
            </a:lvl8pPr>
            <a:lvl9pPr marL="10271638" indent="0">
              <a:buNone/>
              <a:defRPr sz="2808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173E6-0602-4CFE-8A7B-877603C70249}" type="datetimeFigureOut">
              <a:rPr lang="zh-CN" altLang="en-US" smtClean="0"/>
              <a:t>2025/6/7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16FEF-FECF-456F-A9F7-6D740F9D64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1529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35856" y="1025394"/>
            <a:ext cx="33068002" cy="37226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35856" y="5126963"/>
            <a:ext cx="33068002" cy="12220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35855" y="17850751"/>
            <a:ext cx="8626435" cy="10253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3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3173E6-0602-4CFE-8A7B-877603C70249}" type="datetimeFigureOut">
              <a:rPr lang="zh-CN" altLang="en-US" smtClean="0"/>
              <a:t>2025/6/7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700030" y="17850751"/>
            <a:ext cx="12939653" cy="10253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3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7077423" y="17850751"/>
            <a:ext cx="8626435" cy="10253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3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416FEF-FECF-456F-A9F7-6D740F9D64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2443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567910" rtl="0" eaLnBrk="1" latinLnBrk="0" hangingPunct="1">
        <a:lnSpc>
          <a:spcPct val="90000"/>
        </a:lnSpc>
        <a:spcBef>
          <a:spcPct val="0"/>
        </a:spcBef>
        <a:buNone/>
        <a:defRPr sz="1235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41977" indent="-641977" algn="l" defTabSz="2567910" rtl="0" eaLnBrk="1" latinLnBrk="0" hangingPunct="1">
        <a:lnSpc>
          <a:spcPct val="90000"/>
        </a:lnSpc>
        <a:spcBef>
          <a:spcPts val="2808"/>
        </a:spcBef>
        <a:buFont typeface="Arial" panose="020B0604020202020204" pitchFamily="34" charset="0"/>
        <a:buChar char="•"/>
        <a:defRPr sz="7863" kern="1200">
          <a:solidFill>
            <a:schemeClr val="tx1"/>
          </a:solidFill>
          <a:latin typeface="+mn-lt"/>
          <a:ea typeface="+mn-ea"/>
          <a:cs typeface="+mn-cs"/>
        </a:defRPr>
      </a:lvl1pPr>
      <a:lvl2pPr marL="1925932" indent="-641977" algn="l" defTabSz="2567910" rtl="0" eaLnBrk="1" latinLnBrk="0" hangingPunct="1">
        <a:lnSpc>
          <a:spcPct val="90000"/>
        </a:lnSpc>
        <a:spcBef>
          <a:spcPts val="1404"/>
        </a:spcBef>
        <a:buFont typeface="Arial" panose="020B0604020202020204" pitchFamily="34" charset="0"/>
        <a:buChar char="•"/>
        <a:defRPr sz="6740" kern="1200">
          <a:solidFill>
            <a:schemeClr val="tx1"/>
          </a:solidFill>
          <a:latin typeface="+mn-lt"/>
          <a:ea typeface="+mn-ea"/>
          <a:cs typeface="+mn-cs"/>
        </a:defRPr>
      </a:lvl2pPr>
      <a:lvl3pPr marL="3209887" indent="-641977" algn="l" defTabSz="2567910" rtl="0" eaLnBrk="1" latinLnBrk="0" hangingPunct="1">
        <a:lnSpc>
          <a:spcPct val="90000"/>
        </a:lnSpc>
        <a:spcBef>
          <a:spcPts val="1404"/>
        </a:spcBef>
        <a:buFont typeface="Arial" panose="020B0604020202020204" pitchFamily="34" charset="0"/>
        <a:buChar char="•"/>
        <a:defRPr sz="5617" kern="1200">
          <a:solidFill>
            <a:schemeClr val="tx1"/>
          </a:solidFill>
          <a:latin typeface="+mn-lt"/>
          <a:ea typeface="+mn-ea"/>
          <a:cs typeface="+mn-cs"/>
        </a:defRPr>
      </a:lvl3pPr>
      <a:lvl4pPr marL="4493842" indent="-641977" algn="l" defTabSz="2567910" rtl="0" eaLnBrk="1" latinLnBrk="0" hangingPunct="1">
        <a:lnSpc>
          <a:spcPct val="90000"/>
        </a:lnSpc>
        <a:spcBef>
          <a:spcPts val="1404"/>
        </a:spcBef>
        <a:buFont typeface="Arial" panose="020B0604020202020204" pitchFamily="34" charset="0"/>
        <a:buChar char="•"/>
        <a:defRPr sz="5055" kern="1200">
          <a:solidFill>
            <a:schemeClr val="tx1"/>
          </a:solidFill>
          <a:latin typeface="+mn-lt"/>
          <a:ea typeface="+mn-ea"/>
          <a:cs typeface="+mn-cs"/>
        </a:defRPr>
      </a:lvl4pPr>
      <a:lvl5pPr marL="5777796" indent="-641977" algn="l" defTabSz="2567910" rtl="0" eaLnBrk="1" latinLnBrk="0" hangingPunct="1">
        <a:lnSpc>
          <a:spcPct val="90000"/>
        </a:lnSpc>
        <a:spcBef>
          <a:spcPts val="1404"/>
        </a:spcBef>
        <a:buFont typeface="Arial" panose="020B0604020202020204" pitchFamily="34" charset="0"/>
        <a:buChar char="•"/>
        <a:defRPr sz="5055" kern="1200">
          <a:solidFill>
            <a:schemeClr val="tx1"/>
          </a:solidFill>
          <a:latin typeface="+mn-lt"/>
          <a:ea typeface="+mn-ea"/>
          <a:cs typeface="+mn-cs"/>
        </a:defRPr>
      </a:lvl5pPr>
      <a:lvl6pPr marL="7061751" indent="-641977" algn="l" defTabSz="2567910" rtl="0" eaLnBrk="1" latinLnBrk="0" hangingPunct="1">
        <a:lnSpc>
          <a:spcPct val="90000"/>
        </a:lnSpc>
        <a:spcBef>
          <a:spcPts val="1404"/>
        </a:spcBef>
        <a:buFont typeface="Arial" panose="020B0604020202020204" pitchFamily="34" charset="0"/>
        <a:buChar char="•"/>
        <a:defRPr sz="5055" kern="1200">
          <a:solidFill>
            <a:schemeClr val="tx1"/>
          </a:solidFill>
          <a:latin typeface="+mn-lt"/>
          <a:ea typeface="+mn-ea"/>
          <a:cs typeface="+mn-cs"/>
        </a:defRPr>
      </a:lvl6pPr>
      <a:lvl7pPr marL="8345706" indent="-641977" algn="l" defTabSz="2567910" rtl="0" eaLnBrk="1" latinLnBrk="0" hangingPunct="1">
        <a:lnSpc>
          <a:spcPct val="90000"/>
        </a:lnSpc>
        <a:spcBef>
          <a:spcPts val="1404"/>
        </a:spcBef>
        <a:buFont typeface="Arial" panose="020B0604020202020204" pitchFamily="34" charset="0"/>
        <a:buChar char="•"/>
        <a:defRPr sz="5055" kern="1200">
          <a:solidFill>
            <a:schemeClr val="tx1"/>
          </a:solidFill>
          <a:latin typeface="+mn-lt"/>
          <a:ea typeface="+mn-ea"/>
          <a:cs typeface="+mn-cs"/>
        </a:defRPr>
      </a:lvl7pPr>
      <a:lvl8pPr marL="9629661" indent="-641977" algn="l" defTabSz="2567910" rtl="0" eaLnBrk="1" latinLnBrk="0" hangingPunct="1">
        <a:lnSpc>
          <a:spcPct val="90000"/>
        </a:lnSpc>
        <a:spcBef>
          <a:spcPts val="1404"/>
        </a:spcBef>
        <a:buFont typeface="Arial" panose="020B0604020202020204" pitchFamily="34" charset="0"/>
        <a:buChar char="•"/>
        <a:defRPr sz="5055" kern="1200">
          <a:solidFill>
            <a:schemeClr val="tx1"/>
          </a:solidFill>
          <a:latin typeface="+mn-lt"/>
          <a:ea typeface="+mn-ea"/>
          <a:cs typeface="+mn-cs"/>
        </a:defRPr>
      </a:lvl8pPr>
      <a:lvl9pPr marL="10913615" indent="-641977" algn="l" defTabSz="2567910" rtl="0" eaLnBrk="1" latinLnBrk="0" hangingPunct="1">
        <a:lnSpc>
          <a:spcPct val="90000"/>
        </a:lnSpc>
        <a:spcBef>
          <a:spcPts val="1404"/>
        </a:spcBef>
        <a:buFont typeface="Arial" panose="020B0604020202020204" pitchFamily="34" charset="0"/>
        <a:buChar char="•"/>
        <a:defRPr sz="505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567910" rtl="0" eaLnBrk="1" latinLnBrk="0" hangingPunct="1">
        <a:defRPr sz="5055" kern="1200">
          <a:solidFill>
            <a:schemeClr val="tx1"/>
          </a:solidFill>
          <a:latin typeface="+mn-lt"/>
          <a:ea typeface="+mn-ea"/>
          <a:cs typeface="+mn-cs"/>
        </a:defRPr>
      </a:lvl1pPr>
      <a:lvl2pPr marL="1283955" algn="l" defTabSz="2567910" rtl="0" eaLnBrk="1" latinLnBrk="0" hangingPunct="1">
        <a:defRPr sz="5055" kern="1200">
          <a:solidFill>
            <a:schemeClr val="tx1"/>
          </a:solidFill>
          <a:latin typeface="+mn-lt"/>
          <a:ea typeface="+mn-ea"/>
          <a:cs typeface="+mn-cs"/>
        </a:defRPr>
      </a:lvl2pPr>
      <a:lvl3pPr marL="2567910" algn="l" defTabSz="2567910" rtl="0" eaLnBrk="1" latinLnBrk="0" hangingPunct="1">
        <a:defRPr sz="5055" kern="1200">
          <a:solidFill>
            <a:schemeClr val="tx1"/>
          </a:solidFill>
          <a:latin typeface="+mn-lt"/>
          <a:ea typeface="+mn-ea"/>
          <a:cs typeface="+mn-cs"/>
        </a:defRPr>
      </a:lvl3pPr>
      <a:lvl4pPr marL="3851864" algn="l" defTabSz="2567910" rtl="0" eaLnBrk="1" latinLnBrk="0" hangingPunct="1">
        <a:defRPr sz="5055" kern="1200">
          <a:solidFill>
            <a:schemeClr val="tx1"/>
          </a:solidFill>
          <a:latin typeface="+mn-lt"/>
          <a:ea typeface="+mn-ea"/>
          <a:cs typeface="+mn-cs"/>
        </a:defRPr>
      </a:lvl4pPr>
      <a:lvl5pPr marL="5135819" algn="l" defTabSz="2567910" rtl="0" eaLnBrk="1" latinLnBrk="0" hangingPunct="1">
        <a:defRPr sz="5055" kern="1200">
          <a:solidFill>
            <a:schemeClr val="tx1"/>
          </a:solidFill>
          <a:latin typeface="+mn-lt"/>
          <a:ea typeface="+mn-ea"/>
          <a:cs typeface="+mn-cs"/>
        </a:defRPr>
      </a:lvl5pPr>
      <a:lvl6pPr marL="6419774" algn="l" defTabSz="2567910" rtl="0" eaLnBrk="1" latinLnBrk="0" hangingPunct="1">
        <a:defRPr sz="5055" kern="1200">
          <a:solidFill>
            <a:schemeClr val="tx1"/>
          </a:solidFill>
          <a:latin typeface="+mn-lt"/>
          <a:ea typeface="+mn-ea"/>
          <a:cs typeface="+mn-cs"/>
        </a:defRPr>
      </a:lvl6pPr>
      <a:lvl7pPr marL="7703729" algn="l" defTabSz="2567910" rtl="0" eaLnBrk="1" latinLnBrk="0" hangingPunct="1">
        <a:defRPr sz="5055" kern="1200">
          <a:solidFill>
            <a:schemeClr val="tx1"/>
          </a:solidFill>
          <a:latin typeface="+mn-lt"/>
          <a:ea typeface="+mn-ea"/>
          <a:cs typeface="+mn-cs"/>
        </a:defRPr>
      </a:lvl7pPr>
      <a:lvl8pPr marL="8987683" algn="l" defTabSz="2567910" rtl="0" eaLnBrk="1" latinLnBrk="0" hangingPunct="1">
        <a:defRPr sz="5055" kern="1200">
          <a:solidFill>
            <a:schemeClr val="tx1"/>
          </a:solidFill>
          <a:latin typeface="+mn-lt"/>
          <a:ea typeface="+mn-ea"/>
          <a:cs typeface="+mn-cs"/>
        </a:defRPr>
      </a:lvl8pPr>
      <a:lvl9pPr marL="10271638" algn="l" defTabSz="2567910" rtl="0" eaLnBrk="1" latinLnBrk="0" hangingPunct="1">
        <a:defRPr sz="505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image" Target="../media/image3.png"/><Relationship Id="rId26" Type="http://schemas.openxmlformats.org/officeDocument/2006/relationships/image" Target="../media/image11.jpeg"/><Relationship Id="rId3" Type="http://schemas.openxmlformats.org/officeDocument/2006/relationships/tags" Target="../tags/tag3.xml"/><Relationship Id="rId21" Type="http://schemas.openxmlformats.org/officeDocument/2006/relationships/image" Target="../media/image6.png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image" Target="../media/image2.png"/><Relationship Id="rId25" Type="http://schemas.openxmlformats.org/officeDocument/2006/relationships/image" Target="../media/image10.png"/><Relationship Id="rId2" Type="http://schemas.openxmlformats.org/officeDocument/2006/relationships/tags" Target="../tags/tag2.xml"/><Relationship Id="rId16" Type="http://schemas.openxmlformats.org/officeDocument/2006/relationships/image" Target="../media/image1.png"/><Relationship Id="rId20" Type="http://schemas.openxmlformats.org/officeDocument/2006/relationships/image" Target="../media/image5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image" Target="../media/image9.png"/><Relationship Id="rId5" Type="http://schemas.openxmlformats.org/officeDocument/2006/relationships/tags" Target="../tags/tag5.xml"/><Relationship Id="rId15" Type="http://schemas.openxmlformats.org/officeDocument/2006/relationships/slideLayout" Target="../slideLayouts/slideLayout1.xml"/><Relationship Id="rId23" Type="http://schemas.openxmlformats.org/officeDocument/2006/relationships/image" Target="../media/image8.png"/><Relationship Id="rId28" Type="http://schemas.openxmlformats.org/officeDocument/2006/relationships/image" Target="../media/image13.png"/><Relationship Id="rId10" Type="http://schemas.openxmlformats.org/officeDocument/2006/relationships/tags" Target="../tags/tag10.xml"/><Relationship Id="rId19" Type="http://schemas.openxmlformats.org/officeDocument/2006/relationships/image" Target="../media/image4.png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image" Target="../media/image7.png"/><Relationship Id="rId27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文本, 徽标&#10;&#10;描述已自动生成">
            <a:extLst>
              <a:ext uri="{FF2B5EF4-FFF2-40B4-BE49-F238E27FC236}">
                <a16:creationId xmlns:a16="http://schemas.microsoft.com/office/drawing/2014/main" id="{A6B6407F-0529-2996-F89F-032577C1D92E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35424"/>
            <a:ext cx="2025184" cy="2025906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DEDEF319-1B18-E761-BAFD-ACBF53361EB7}"/>
              </a:ext>
            </a:extLst>
          </p:cNvPr>
          <p:cNvSpPr txBox="1"/>
          <p:nvPr/>
        </p:nvSpPr>
        <p:spPr>
          <a:xfrm>
            <a:off x="8206232" y="0"/>
            <a:ext cx="2310288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Exploring Real&amp;Synthetic Dataset and Linear Attention in Image Restoration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852E237-1FB8-448B-3781-945B974FAF83}"/>
              </a:ext>
            </a:extLst>
          </p:cNvPr>
          <p:cNvSpPr txBox="1"/>
          <p:nvPr/>
        </p:nvSpPr>
        <p:spPr>
          <a:xfrm>
            <a:off x="6070251" y="1103648"/>
            <a:ext cx="273748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uzhen Du</a:t>
            </a:r>
            <a:r>
              <a:rPr lang="zh-CN" altLang="en-US" sz="3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1∗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Teng Hu</a:t>
            </a:r>
            <a:r>
              <a:rPr lang="zh-CN" altLang="en-US" sz="3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1*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Jiangning Zhang</a:t>
            </a:r>
            <a:r>
              <a:rPr lang="zh-CN" altLang="en-US" sz="3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2,3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 Yi</a:t>
            </a:r>
            <a:r>
              <a:rPr lang="zh-CN" altLang="en-US" sz="3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1†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Chengming Xu</a:t>
            </a:r>
            <a:r>
              <a:rPr lang="zh-CN" altLang="en-US" sz="3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X</a:t>
            </a:r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iaobin Hu</a:t>
            </a:r>
            <a:r>
              <a:rPr lang="zh-CN" altLang="en-US" sz="3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Kai Wu</a:t>
            </a:r>
            <a:r>
              <a:rPr lang="zh-CN" altLang="en-US" sz="3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Donghao Luo</a:t>
            </a:r>
            <a:r>
              <a:rPr lang="zh-CN" altLang="en-US" sz="3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Yabiao Wang</a:t>
            </a:r>
            <a:r>
              <a:rPr lang="zh-CN" altLang="en-US" sz="3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Lizhuang Ma</a:t>
            </a:r>
            <a:r>
              <a:rPr lang="zh-CN" altLang="en-US" sz="3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D0D00B0-5BD2-660D-89EC-C3C777A91B17}"/>
              </a:ext>
            </a:extLst>
          </p:cNvPr>
          <p:cNvSpPr txBox="1"/>
          <p:nvPr/>
        </p:nvSpPr>
        <p:spPr>
          <a:xfrm>
            <a:off x="6070251" y="1788079"/>
            <a:ext cx="273748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Shanghai Jiao Tong University      </a:t>
            </a:r>
            <a:r>
              <a:rPr lang="en-US" altLang="zh-CN" sz="3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Youtu Lab, Tencent     </a:t>
            </a:r>
            <a:r>
              <a:rPr lang="en-US" altLang="zh-CN" sz="3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Zhejiang University</a:t>
            </a:r>
            <a:endParaRPr lang="zh-CN" altLang="en-US" sz="36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圆角矩形 103">
            <a:extLst>
              <a:ext uri="{FF2B5EF4-FFF2-40B4-BE49-F238E27FC236}">
                <a16:creationId xmlns:a16="http://schemas.microsoft.com/office/drawing/2014/main" id="{2B420F46-EAA1-146A-9664-0F98AFF6CEFA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429260" y="3110145"/>
            <a:ext cx="14540865" cy="15958905"/>
          </a:xfrm>
          <a:prstGeom prst="roundRect">
            <a:avLst>
              <a:gd name="adj" fmla="val 3666"/>
            </a:avLst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角矩形 103">
            <a:extLst>
              <a:ext uri="{FF2B5EF4-FFF2-40B4-BE49-F238E27FC236}">
                <a16:creationId xmlns:a16="http://schemas.microsoft.com/office/drawing/2014/main" id="{6ED33F05-A53F-58E2-984D-2DDD3F6B05E2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5307310" y="3110145"/>
            <a:ext cx="22831743" cy="7862656"/>
          </a:xfrm>
          <a:prstGeom prst="roundRect">
            <a:avLst>
              <a:gd name="adj" fmla="val 3666"/>
            </a:avLst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圆角矩形 103">
            <a:extLst>
              <a:ext uri="{FF2B5EF4-FFF2-40B4-BE49-F238E27FC236}">
                <a16:creationId xmlns:a16="http://schemas.microsoft.com/office/drawing/2014/main" id="{7453FEC7-56C5-BC61-9CF5-46725B40F873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15307309" y="11206394"/>
            <a:ext cx="22831743" cy="7862656"/>
          </a:xfrm>
          <a:prstGeom prst="roundRect">
            <a:avLst>
              <a:gd name="adj" fmla="val 3666"/>
            </a:avLst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225">
            <a:extLst>
              <a:ext uri="{FF2B5EF4-FFF2-40B4-BE49-F238E27FC236}">
                <a16:creationId xmlns:a16="http://schemas.microsoft.com/office/drawing/2014/main" id="{63EA5B6D-B367-21CE-E524-634A148FF837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682686" y="3385534"/>
            <a:ext cx="677437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altLang="en-US" sz="4000" b="1" dirty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Task</a:t>
            </a:r>
          </a:p>
        </p:txBody>
      </p:sp>
      <p:sp>
        <p:nvSpPr>
          <p:cNvPr id="14" name="文本框 225">
            <a:extLst>
              <a:ext uri="{FF2B5EF4-FFF2-40B4-BE49-F238E27FC236}">
                <a16:creationId xmlns:a16="http://schemas.microsoft.com/office/drawing/2014/main" id="{BEA0B477-025B-654B-1544-6BA563201251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682685" y="9821682"/>
            <a:ext cx="677437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altLang="en-US" sz="4000" b="1" dirty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Contribution</a:t>
            </a:r>
          </a:p>
        </p:txBody>
      </p:sp>
      <p:sp>
        <p:nvSpPr>
          <p:cNvPr id="15" name="文本框 225">
            <a:extLst>
              <a:ext uri="{FF2B5EF4-FFF2-40B4-BE49-F238E27FC236}">
                <a16:creationId xmlns:a16="http://schemas.microsoft.com/office/drawing/2014/main" id="{87E3AAC7-C7D7-6F8F-1968-2948A69A3960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682685" y="5287554"/>
            <a:ext cx="677437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altLang="en-US" sz="4000" b="1" dirty="0">
                <a:solidFill>
                  <a:srgbClr val="000000"/>
                </a:solidFill>
                <a:latin typeface="Times New Roman" panose="02020603050405020304" charset="0"/>
                <a:cs typeface="Times New Roman" panose="02020603050405020304" charset="0"/>
              </a:rPr>
              <a:t>Motivation</a:t>
            </a:r>
          </a:p>
        </p:txBody>
      </p:sp>
      <p:sp>
        <p:nvSpPr>
          <p:cNvPr id="18" name="TextBox 206">
            <a:extLst>
              <a:ext uri="{FF2B5EF4-FFF2-40B4-BE49-F238E27FC236}">
                <a16:creationId xmlns:a16="http://schemas.microsoft.com/office/drawing/2014/main" id="{585C5E0B-FBEE-B6F9-B2E7-9953F828A334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682684" y="4172060"/>
            <a:ext cx="140239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35" lvl="1" indent="0" algn="just">
              <a:spcBef>
                <a:spcPts val="640"/>
              </a:spcBef>
              <a:buClr>
                <a:srgbClr val="000000"/>
              </a:buClr>
              <a:buSzTx/>
              <a:buFont typeface="Wingdings" panose="05000000000000000000" pitchFamily="2" charset="2"/>
              <a:buNone/>
              <a:tabLst>
                <a:tab pos="0" algn="l"/>
              </a:tabLst>
            </a:pPr>
            <a:r>
              <a:rPr lang="en-US" altLang="zh-CN" sz="3200" b="1" dirty="0">
                <a:latin typeface="Times New Roman" panose="02020603050405020304" charset="0"/>
                <a:cs typeface="Times New Roman" panose="02020603050405020304" charset="0"/>
              </a:rPr>
              <a:t>Image restoration (IR) </a:t>
            </a:r>
            <a:r>
              <a:rPr lang="en-US" altLang="zh-CN" sz="3200" dirty="0">
                <a:latin typeface="Times New Roman" panose="02020603050405020304" charset="0"/>
                <a:cs typeface="Times New Roman" panose="02020603050405020304" charset="0"/>
              </a:rPr>
              <a:t>aims to recover high-quality </a:t>
            </a:r>
            <a:r>
              <a:rPr lang="en-US" altLang="zh-CN" sz="3200" dirty="0" err="1">
                <a:latin typeface="Times New Roman" panose="02020603050405020304" charset="0"/>
                <a:cs typeface="Times New Roman" panose="02020603050405020304" charset="0"/>
              </a:rPr>
              <a:t>imagesfrom</a:t>
            </a:r>
            <a:r>
              <a:rPr lang="en-US" altLang="zh-CN" sz="3200" dirty="0">
                <a:latin typeface="Times New Roman" panose="02020603050405020304" charset="0"/>
                <a:cs typeface="Times New Roman" panose="02020603050405020304" charset="0"/>
              </a:rPr>
              <a:t> degraded inputs.</a:t>
            </a:r>
          </a:p>
        </p:txBody>
      </p:sp>
      <p:sp>
        <p:nvSpPr>
          <p:cNvPr id="19" name="TextShape 2">
            <a:extLst>
              <a:ext uri="{FF2B5EF4-FFF2-40B4-BE49-F238E27FC236}">
                <a16:creationId xmlns:a16="http://schemas.microsoft.com/office/drawing/2014/main" id="{3B6EFD4C-8D9A-F8C9-B552-BD78B046615A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429260" y="6171873"/>
            <a:ext cx="14277340" cy="2290179"/>
          </a:xfrm>
          <a:prstGeom prst="rect">
            <a:avLst/>
          </a:prstGeom>
          <a:noFill/>
          <a:ln>
            <a:noFill/>
          </a:ln>
        </p:spPr>
        <p:txBody>
          <a:bodyPr lIns="294840" tIns="147600" rIns="294840" bIns="147600">
            <a:noAutofit/>
          </a:bodyPr>
          <a:lstStyle/>
          <a:p>
            <a:pPr marL="457835" lvl="1" indent="-457200" algn="just">
              <a:spcBef>
                <a:spcPts val="640"/>
              </a:spcBef>
              <a:buClr>
                <a:srgbClr val="000000"/>
              </a:buClr>
              <a:buFont typeface="Wingdings" panose="05000000000000000000" pitchFamily="2" charset="2"/>
              <a:buChar char="p"/>
              <a:tabLst>
                <a:tab pos="0" algn="l"/>
              </a:tabLst>
            </a:pPr>
            <a:r>
              <a:rPr lang="en-US" altLang="zh-CN" sz="3200" dirty="0">
                <a:latin typeface="Times New Roman" panose="02020603050405020304" charset="0"/>
                <a:cs typeface="Times New Roman" panose="02020603050405020304" charset="0"/>
              </a:rPr>
              <a:t>A bias between the image complexity </a:t>
            </a:r>
            <a:r>
              <a:rPr lang="en-US" altLang="zh-CN" sz="3200" dirty="0" err="1">
                <a:latin typeface="Times New Roman" panose="02020603050405020304" charset="0"/>
                <a:cs typeface="Times New Roman" panose="02020603050405020304" charset="0"/>
              </a:rPr>
              <a:t>distributionsof</a:t>
            </a:r>
            <a:r>
              <a:rPr lang="en-US" altLang="zh-CN" sz="3200" dirty="0">
                <a:latin typeface="Times New Roman" panose="02020603050405020304" charset="0"/>
                <a:cs typeface="Times New Roman" panose="02020603050405020304" charset="0"/>
              </a:rPr>
              <a:t> commonly used IR training and testing datasets, </a:t>
            </a:r>
            <a:r>
              <a:rPr lang="en-US" altLang="zh-CN" sz="3200" dirty="0" err="1">
                <a:latin typeface="Times New Roman" panose="02020603050405020304" charset="0"/>
                <a:cs typeface="Times New Roman" panose="02020603050405020304" charset="0"/>
              </a:rPr>
              <a:t>leadingto</a:t>
            </a:r>
            <a:r>
              <a:rPr lang="en-US" altLang="zh-CN" sz="3200" dirty="0">
                <a:latin typeface="Times New Roman" panose="02020603050405020304" charset="0"/>
                <a:cs typeface="Times New Roman" panose="02020603050405020304" charset="0"/>
              </a:rPr>
              <a:t> suboptimal restoration results.</a:t>
            </a:r>
          </a:p>
          <a:p>
            <a:pPr marL="457835" lvl="1" indent="-457200" algn="just">
              <a:spcBef>
                <a:spcPts val="640"/>
              </a:spcBef>
              <a:buClr>
                <a:srgbClr val="000000"/>
              </a:buClr>
              <a:buFont typeface="Wingdings" panose="05000000000000000000" pitchFamily="2" charset="2"/>
              <a:buChar char="p"/>
              <a:tabLst>
                <a:tab pos="0" algn="l"/>
              </a:tabLst>
            </a:pPr>
            <a:r>
              <a:rPr lang="en-US" altLang="zh-CN" sz="3200" dirty="0">
                <a:latin typeface="Times New Roman" panose="02020603050405020304" charset="0"/>
                <a:cs typeface="Times New Roman" panose="02020603050405020304" charset="0"/>
              </a:rPr>
              <a:t>We explore how to </a:t>
            </a:r>
            <a:r>
              <a:rPr lang="en-US" altLang="zh-CN" sz="3200" dirty="0" err="1">
                <a:latin typeface="Times New Roman" panose="02020603050405020304" charset="0"/>
                <a:cs typeface="Times New Roman" panose="02020603050405020304" charset="0"/>
              </a:rPr>
              <a:t>enhancethe</a:t>
            </a:r>
            <a:r>
              <a:rPr lang="en-US" altLang="zh-CN" sz="3200" dirty="0">
                <a:latin typeface="Times New Roman" panose="02020603050405020304" charset="0"/>
                <a:cs typeface="Times New Roman" panose="02020603050405020304" charset="0"/>
              </a:rPr>
              <a:t> performance of transformer-based image </a:t>
            </a:r>
            <a:r>
              <a:rPr lang="en-US" altLang="zh-CN" sz="3200" dirty="0" err="1">
                <a:latin typeface="Times New Roman" panose="02020603050405020304" charset="0"/>
                <a:cs typeface="Times New Roman" panose="02020603050405020304" charset="0"/>
              </a:rPr>
              <a:t>restorationmodels</a:t>
            </a:r>
            <a:r>
              <a:rPr lang="en-US" altLang="zh-CN" sz="3200" dirty="0">
                <a:latin typeface="Times New Roman" panose="02020603050405020304" charset="0"/>
                <a:cs typeface="Times New Roman" panose="02020603050405020304" charset="0"/>
              </a:rPr>
              <a:t> based on linear attention mechanisms.</a:t>
            </a:r>
          </a:p>
          <a:p>
            <a:pPr marL="457835" lvl="1" indent="-457200" algn="just">
              <a:spcBef>
                <a:spcPts val="640"/>
              </a:spcBef>
              <a:buClr>
                <a:srgbClr val="000000"/>
              </a:buClr>
              <a:buFont typeface="Wingdings" panose="05000000000000000000" pitchFamily="2" charset="2"/>
              <a:buChar char="p"/>
              <a:tabLst>
                <a:tab pos="0" algn="l"/>
              </a:tabLst>
            </a:pPr>
            <a:r>
              <a:rPr lang="en-US" altLang="zh-CN" sz="3200" dirty="0">
                <a:latin typeface="Times New Roman" panose="02020603050405020304" charset="0"/>
                <a:cs typeface="Times New Roman" panose="02020603050405020304" charset="0"/>
              </a:rPr>
              <a:t>Existing methods lack a unified </a:t>
            </a:r>
            <a:r>
              <a:rPr lang="en-US" altLang="zh-CN" sz="3200" dirty="0" err="1">
                <a:latin typeface="Times New Roman" panose="02020603050405020304" charset="0"/>
                <a:cs typeface="Times New Roman" panose="02020603050405020304" charset="0"/>
              </a:rPr>
              <a:t>trainingbenchmark</a:t>
            </a:r>
            <a:r>
              <a:rPr lang="en-US" altLang="zh-CN" sz="3200" dirty="0">
                <a:latin typeface="Times New Roman" panose="02020603050405020304" charset="0"/>
                <a:cs typeface="Times New Roman" panose="02020603050405020304" charset="0"/>
              </a:rPr>
              <a:t> specifying training iterations and configurations.</a:t>
            </a:r>
          </a:p>
        </p:txBody>
      </p:sp>
      <p:sp>
        <p:nvSpPr>
          <p:cNvPr id="22" name="TextShape 2">
            <a:extLst>
              <a:ext uri="{FF2B5EF4-FFF2-40B4-BE49-F238E27FC236}">
                <a16:creationId xmlns:a16="http://schemas.microsoft.com/office/drawing/2014/main" id="{D51FA753-A7B6-6A34-E566-E5F4648B6335}"/>
              </a:ext>
            </a:extLst>
          </p:cNvPr>
          <p:cNvSpPr txBox="1"/>
          <p:nvPr>
            <p:custDataLst>
              <p:tags r:id="rId10"/>
            </p:custDataLst>
          </p:nvPr>
        </p:nvSpPr>
        <p:spPr>
          <a:xfrm>
            <a:off x="429259" y="10606042"/>
            <a:ext cx="14277340" cy="2290179"/>
          </a:xfrm>
          <a:prstGeom prst="rect">
            <a:avLst/>
          </a:prstGeom>
          <a:noFill/>
          <a:ln>
            <a:noFill/>
          </a:ln>
        </p:spPr>
        <p:txBody>
          <a:bodyPr lIns="294840" tIns="147600" rIns="294840" bIns="147600">
            <a:noAutofit/>
          </a:bodyPr>
          <a:lstStyle/>
          <a:p>
            <a:pPr marL="457835" lvl="1" indent="-457200" algn="just">
              <a:spcBef>
                <a:spcPts val="640"/>
              </a:spcBef>
              <a:buClr>
                <a:srgbClr val="000000"/>
              </a:buClr>
              <a:buFont typeface="Wingdings" panose="05000000000000000000" pitchFamily="2" charset="2"/>
              <a:buChar char="p"/>
              <a:tabLst>
                <a:tab pos="0" algn="l"/>
              </a:tabLst>
            </a:pPr>
            <a:r>
              <a:rPr lang="en-US" altLang="zh-CN" sz="3200" dirty="0">
                <a:latin typeface="Times New Roman" panose="02020603050405020304" charset="0"/>
                <a:cs typeface="Times New Roman" panose="02020603050405020304" charset="0"/>
              </a:rPr>
              <a:t>We propose a comprehensive benchmark for image restoration tasks, which includes a novel large-scale benchmark dataset, and a unified training standard that specifies the number of training iterations and the configuration of batch size. We conduct a comprehensive evaluation of SOTA IR models using the unified training standard on the new dataset and other common IR datasets.</a:t>
            </a:r>
          </a:p>
          <a:p>
            <a:pPr marL="457835" lvl="1" indent="-457200" algn="just">
              <a:spcBef>
                <a:spcPts val="640"/>
              </a:spcBef>
              <a:buClr>
                <a:srgbClr val="000000"/>
              </a:buClr>
              <a:buFont typeface="Wingdings" panose="05000000000000000000" pitchFamily="2" charset="2"/>
              <a:buChar char="p"/>
              <a:tabLst>
                <a:tab pos="0" algn="l"/>
              </a:tabLst>
            </a:pPr>
            <a:r>
              <a:rPr lang="en-US" altLang="zh-CN" sz="3200" dirty="0">
                <a:latin typeface="Times New Roman" panose="02020603050405020304" charset="0"/>
                <a:cs typeface="Times New Roman" panose="02020603050405020304" charset="0"/>
              </a:rPr>
              <a:t>We construct a large-scale dataset called </a:t>
            </a:r>
            <a:r>
              <a:rPr lang="en-US" altLang="zh-CN" sz="3200" dirty="0" err="1">
                <a:latin typeface="Times New Roman" panose="02020603050405020304" charset="0"/>
                <a:cs typeface="Times New Roman" panose="02020603050405020304" charset="0"/>
              </a:rPr>
              <a:t>ReSyn</a:t>
            </a:r>
            <a:r>
              <a:rPr lang="en-US" altLang="zh-CN" sz="3200" dirty="0">
                <a:latin typeface="Times New Roman" panose="02020603050405020304" charset="0"/>
                <a:cs typeface="Times New Roman" panose="02020603050405020304" charset="0"/>
              </a:rPr>
              <a:t>, that integrates both real and synthetic images. This dataset encompasses a variety of data sources and utilizes novel image filter methods based on our newly proposed GLCM-based image complexity metric.</a:t>
            </a:r>
          </a:p>
          <a:p>
            <a:pPr marL="457835" lvl="1" indent="-457200" algn="just">
              <a:spcBef>
                <a:spcPts val="640"/>
              </a:spcBef>
              <a:buClr>
                <a:srgbClr val="000000"/>
              </a:buClr>
              <a:buFont typeface="Wingdings" panose="05000000000000000000" pitchFamily="2" charset="2"/>
              <a:buChar char="p"/>
              <a:tabLst>
                <a:tab pos="0" algn="l"/>
              </a:tabLst>
            </a:pPr>
            <a:r>
              <a:rPr lang="en-US" altLang="zh-CN" sz="3200" dirty="0">
                <a:latin typeface="Times New Roman" panose="02020603050405020304" charset="0"/>
                <a:cs typeface="Times New Roman" panose="02020603050405020304" charset="0"/>
              </a:rPr>
              <a:t>We design RWKV-IR, a novel image restoration model with both global and local receptive fields, which can effectively restore low-quality images with linear computational complexity. We replace the original token-shift method (Q-shift) with Depth-wise Convolution shift for local dependencies modeling, and proposes Cross-Bi-WKV to replace Bi-WKV for more balanced attention for horizontal and vertical directions, which enables RWKV to be effectively transferred to IR models.</a:t>
            </a:r>
          </a:p>
        </p:txBody>
      </p:sp>
      <p:sp>
        <p:nvSpPr>
          <p:cNvPr id="23" name="TextShape 2">
            <a:extLst>
              <a:ext uri="{FF2B5EF4-FFF2-40B4-BE49-F238E27FC236}">
                <a16:creationId xmlns:a16="http://schemas.microsoft.com/office/drawing/2014/main" id="{5E37F91A-E1DB-C43F-F5E7-A8A54CC6D2AF}"/>
              </a:ext>
            </a:extLst>
          </p:cNvPr>
          <p:cNvSpPr txBox="1"/>
          <p:nvPr>
            <p:custDataLst>
              <p:tags r:id="rId11"/>
            </p:custDataLst>
          </p:nvPr>
        </p:nvSpPr>
        <p:spPr>
          <a:xfrm>
            <a:off x="23974964" y="3060175"/>
            <a:ext cx="5496432" cy="1111885"/>
          </a:xfrm>
          <a:prstGeom prst="rect">
            <a:avLst/>
          </a:prstGeom>
          <a:noFill/>
          <a:ln>
            <a:noFill/>
          </a:ln>
        </p:spPr>
        <p:txBody>
          <a:bodyPr lIns="294840" tIns="147600" rIns="294840" bIns="147600">
            <a:noAutofit/>
          </a:bodyPr>
          <a:lstStyle/>
          <a:p>
            <a:pPr marL="635" lvl="1">
              <a:spcBef>
                <a:spcPts val="640"/>
              </a:spcBef>
              <a:buClr>
                <a:srgbClr val="000000"/>
              </a:buClr>
              <a:tabLst>
                <a:tab pos="0" algn="l"/>
              </a:tabLst>
            </a:pPr>
            <a:endParaRPr lang="en-US" sz="4800" b="0" strike="noStrike" spc="-1" dirty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DE6C318C-FDF9-C071-06A2-1E85D4F4DF82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7715666" y="3794576"/>
            <a:ext cx="9636359" cy="3519139"/>
          </a:xfrm>
          <a:prstGeom prst="rect">
            <a:avLst/>
          </a:prstGeom>
        </p:spPr>
      </p:pic>
      <p:sp>
        <p:nvSpPr>
          <p:cNvPr id="26" name="TextShape 2">
            <a:extLst>
              <a:ext uri="{FF2B5EF4-FFF2-40B4-BE49-F238E27FC236}">
                <a16:creationId xmlns:a16="http://schemas.microsoft.com/office/drawing/2014/main" id="{7C88A5A0-7163-6E67-0C5A-FB3ECAE757CF}"/>
              </a:ext>
            </a:extLst>
          </p:cNvPr>
          <p:cNvSpPr txBox="1"/>
          <p:nvPr>
            <p:custDataLst>
              <p:tags r:id="rId12"/>
            </p:custDataLst>
          </p:nvPr>
        </p:nvSpPr>
        <p:spPr>
          <a:xfrm>
            <a:off x="15459710" y="4405653"/>
            <a:ext cx="11857990" cy="2290179"/>
          </a:xfrm>
          <a:prstGeom prst="rect">
            <a:avLst/>
          </a:prstGeom>
          <a:noFill/>
          <a:ln>
            <a:noFill/>
          </a:ln>
        </p:spPr>
        <p:txBody>
          <a:bodyPr lIns="294840" tIns="147600" rIns="294840" bIns="147600">
            <a:noAutofit/>
          </a:bodyPr>
          <a:lstStyle/>
          <a:p>
            <a:pPr marL="457835" lvl="1" indent="-457200" algn="just">
              <a:spcBef>
                <a:spcPts val="640"/>
              </a:spcBef>
              <a:buClr>
                <a:srgbClr val="000000"/>
              </a:buClr>
              <a:buFont typeface="Wingdings" panose="05000000000000000000" pitchFamily="2" charset="2"/>
              <a:buChar char="p"/>
              <a:tabLst>
                <a:tab pos="0" algn="l"/>
              </a:tabLst>
            </a:pPr>
            <a:r>
              <a:rPr lang="en-US" altLang="zh-CN" sz="3200" dirty="0">
                <a:latin typeface="Times New Roman" panose="02020603050405020304" charset="0"/>
                <a:cs typeface="Times New Roman" panose="02020603050405020304" charset="0"/>
              </a:rPr>
              <a:t>We utilize the GLCM, which is </a:t>
            </a:r>
            <a:r>
              <a:rPr lang="en-US" altLang="zh-CN" sz="3200" dirty="0" err="1">
                <a:latin typeface="Times New Roman" panose="02020603050405020304" charset="0"/>
                <a:cs typeface="Times New Roman" panose="02020603050405020304" charset="0"/>
              </a:rPr>
              <a:t>closelyrelated</a:t>
            </a:r>
            <a:r>
              <a:rPr lang="en-US" altLang="zh-CN" sz="3200" dirty="0">
                <a:latin typeface="Times New Roman" panose="02020603050405020304" charset="0"/>
                <a:cs typeface="Times New Roman" panose="02020603050405020304" charset="0"/>
              </a:rPr>
              <a:t> to the complexity of image texture and </a:t>
            </a:r>
            <a:r>
              <a:rPr lang="en-US" altLang="zh-CN" sz="3200" dirty="0" err="1">
                <a:latin typeface="Times New Roman" panose="02020603050405020304" charset="0"/>
                <a:cs typeface="Times New Roman" panose="02020603050405020304" charset="0"/>
              </a:rPr>
              <a:t>representedby</a:t>
            </a:r>
            <a:r>
              <a:rPr lang="en-US" altLang="zh-CN" sz="3200" dirty="0">
                <a:latin typeface="Times New Roman" panose="02020603050405020304" charset="0"/>
                <a:cs typeface="Times New Roman" panose="02020603050405020304" charset="0"/>
              </a:rPr>
              <a:t> the luma component, to construct an image </a:t>
            </a:r>
            <a:r>
              <a:rPr lang="en-US" altLang="zh-CN" sz="3200" dirty="0" err="1">
                <a:latin typeface="Times New Roman" panose="02020603050405020304" charset="0"/>
                <a:cs typeface="Times New Roman" panose="02020603050405020304" charset="0"/>
              </a:rPr>
              <a:t>complexityanalysis</a:t>
            </a:r>
            <a:r>
              <a:rPr lang="en-US" altLang="zh-CN" sz="3200" dirty="0">
                <a:latin typeface="Times New Roman" panose="02020603050405020304" charset="0"/>
                <a:cs typeface="Times New Roman" panose="02020603050405020304" charset="0"/>
              </a:rPr>
              <a:t> metric.</a:t>
            </a:r>
          </a:p>
          <a:p>
            <a:pPr marL="457835" lvl="1" indent="-457200" algn="just">
              <a:spcBef>
                <a:spcPts val="640"/>
              </a:spcBef>
              <a:buClr>
                <a:srgbClr val="000000"/>
              </a:buClr>
              <a:buFont typeface="Wingdings" panose="05000000000000000000" pitchFamily="2" charset="2"/>
              <a:buChar char="p"/>
              <a:tabLst>
                <a:tab pos="0" algn="l"/>
              </a:tabLst>
            </a:pPr>
            <a:endParaRPr lang="en-US" altLang="zh-CN" sz="3200" dirty="0">
              <a:latin typeface="Times New Roman" panose="02020603050405020304" charset="0"/>
              <a:cs typeface="Times New Roman" panose="02020603050405020304" charset="0"/>
            </a:endParaRPr>
          </a:p>
          <a:p>
            <a:pPr marL="457835" lvl="1" indent="-457200" algn="just">
              <a:spcBef>
                <a:spcPts val="640"/>
              </a:spcBef>
              <a:buClr>
                <a:srgbClr val="000000"/>
              </a:buClr>
              <a:buFont typeface="Wingdings" panose="05000000000000000000" pitchFamily="2" charset="2"/>
              <a:buChar char="p"/>
              <a:tabLst>
                <a:tab pos="0" algn="l"/>
              </a:tabLst>
            </a:pPr>
            <a:r>
              <a:rPr lang="en-US" altLang="zh-CN" sz="3200" dirty="0">
                <a:latin typeface="Times New Roman" panose="02020603050405020304" charset="0"/>
                <a:cs typeface="Times New Roman" panose="02020603050405020304" charset="0"/>
              </a:rPr>
              <a:t>Data Source. The images are shuffled and low-</a:t>
            </a:r>
            <a:r>
              <a:rPr lang="en-US" altLang="zh-CN" sz="3200" dirty="0" err="1">
                <a:latin typeface="Times New Roman" panose="02020603050405020304" charset="0"/>
                <a:cs typeface="Times New Roman" panose="02020603050405020304" charset="0"/>
              </a:rPr>
              <a:t>qualityimages</a:t>
            </a:r>
            <a:r>
              <a:rPr lang="en-US" altLang="zh-CN" sz="3200" dirty="0">
                <a:latin typeface="Times New Roman" panose="02020603050405020304" charset="0"/>
                <a:cs typeface="Times New Roman" panose="02020603050405020304" charset="0"/>
              </a:rPr>
              <a:t> are discarded, only 9K images are retained. To in-</a:t>
            </a:r>
            <a:r>
              <a:rPr lang="en-US" altLang="zh-CN" sz="3200" dirty="0" err="1">
                <a:latin typeface="Times New Roman" panose="02020603050405020304" charset="0"/>
                <a:cs typeface="Times New Roman" panose="02020603050405020304" charset="0"/>
              </a:rPr>
              <a:t>troduce</a:t>
            </a:r>
            <a:r>
              <a:rPr lang="en-US" altLang="zh-CN" sz="3200" dirty="0">
                <a:latin typeface="Times New Roman" panose="02020603050405020304" charset="0"/>
                <a:cs typeface="Times New Roman" panose="02020603050405020304" charset="0"/>
              </a:rPr>
              <a:t> the AI-generated images into this dataset, we auto-</a:t>
            </a:r>
            <a:r>
              <a:rPr lang="en-US" altLang="zh-CN" sz="3200" dirty="0" err="1">
                <a:latin typeface="Times New Roman" panose="02020603050405020304" charset="0"/>
                <a:cs typeface="Times New Roman" panose="02020603050405020304" charset="0"/>
              </a:rPr>
              <a:t>matically</a:t>
            </a:r>
            <a:r>
              <a:rPr lang="en-US" altLang="zh-CN" sz="3200" dirty="0">
                <a:latin typeface="Times New Roman" panose="02020603050405020304" charset="0"/>
                <a:cs typeface="Times New Roman" panose="02020603050405020304" charset="0"/>
              </a:rPr>
              <a:t> crawl images from Midjourney, and after </a:t>
            </a:r>
            <a:r>
              <a:rPr lang="en-US" altLang="zh-CN" sz="3200" dirty="0" err="1">
                <a:latin typeface="Times New Roman" panose="02020603050405020304" charset="0"/>
                <a:cs typeface="Times New Roman" panose="02020603050405020304" charset="0"/>
              </a:rPr>
              <a:t>filteringwe</a:t>
            </a:r>
            <a:r>
              <a:rPr lang="en-US" altLang="zh-CN" sz="3200" dirty="0">
                <a:latin typeface="Times New Roman" panose="02020603050405020304" charset="0"/>
                <a:cs typeface="Times New Roman" panose="02020603050405020304" charset="0"/>
              </a:rPr>
              <a:t> retain 3K synthetic images for our dataset. </a:t>
            </a:r>
          </a:p>
          <a:p>
            <a:pPr marL="457835" lvl="1" indent="-457200" algn="just">
              <a:spcBef>
                <a:spcPts val="640"/>
              </a:spcBef>
              <a:buClr>
                <a:srgbClr val="000000"/>
              </a:buClr>
              <a:buFont typeface="Wingdings" panose="05000000000000000000" pitchFamily="2" charset="2"/>
              <a:buChar char="p"/>
              <a:tabLst>
                <a:tab pos="0" algn="l"/>
              </a:tabLst>
            </a:pPr>
            <a:r>
              <a:rPr lang="en-US" altLang="zh-CN" sz="3200" dirty="0">
                <a:latin typeface="Times New Roman" panose="02020603050405020304" charset="0"/>
                <a:cs typeface="Times New Roman" panose="02020603050405020304" charset="0"/>
              </a:rPr>
              <a:t>There are 12K images left, of which 9K are real images and 3Kare synthetic images.</a:t>
            </a:r>
          </a:p>
        </p:txBody>
      </p:sp>
      <p:pic>
        <p:nvPicPr>
          <p:cNvPr id="28" name="图片 27">
            <a:extLst>
              <a:ext uri="{FF2B5EF4-FFF2-40B4-BE49-F238E27FC236}">
                <a16:creationId xmlns:a16="http://schemas.microsoft.com/office/drawing/2014/main" id="{AB8D94DA-F2C7-DC36-2A78-522F29ADFA19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8870632" y="6124248"/>
            <a:ext cx="4658375" cy="390580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B6DBA52B-6A8F-401A-C0DC-46EB4C55E41F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8222060" y="7740433"/>
            <a:ext cx="3743839" cy="2586652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859CCB70-6BCC-2BEC-3810-775C95E06EC2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32857280" y="7740578"/>
            <a:ext cx="3743839" cy="2609935"/>
          </a:xfrm>
          <a:prstGeom prst="rect">
            <a:avLst/>
          </a:prstGeom>
        </p:spPr>
      </p:pic>
      <p:sp>
        <p:nvSpPr>
          <p:cNvPr id="41" name="文本框 40">
            <a:extLst>
              <a:ext uri="{FF2B5EF4-FFF2-40B4-BE49-F238E27FC236}">
                <a16:creationId xmlns:a16="http://schemas.microsoft.com/office/drawing/2014/main" id="{F499F3E1-F7A2-3772-EEF5-F4152A17C483}"/>
              </a:ext>
            </a:extLst>
          </p:cNvPr>
          <p:cNvSpPr txBox="1"/>
          <p:nvPr/>
        </p:nvSpPr>
        <p:spPr>
          <a:xfrm>
            <a:off x="28022549" y="10365185"/>
            <a:ext cx="986885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PSNR (×2 SR on Urban100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can bepredicted by the proposed GLCM image complexity and BPP [ 41].We conduct this analysis on MambaIR, SwinIR, and bicubic up-sampling restored images.</a:t>
            </a:r>
          </a:p>
        </p:txBody>
      </p:sp>
      <p:sp>
        <p:nvSpPr>
          <p:cNvPr id="43" name="文本框 225">
            <a:extLst>
              <a:ext uri="{FF2B5EF4-FFF2-40B4-BE49-F238E27FC236}">
                <a16:creationId xmlns:a16="http://schemas.microsoft.com/office/drawing/2014/main" id="{4BB29685-FA27-9E19-BCFD-FED932A9F53F}"/>
              </a:ext>
            </a:extLst>
          </p:cNvPr>
          <p:cNvSpPr txBox="1"/>
          <p:nvPr>
            <p:custDataLst>
              <p:tags r:id="rId13"/>
            </p:custDataLst>
          </p:nvPr>
        </p:nvSpPr>
        <p:spPr>
          <a:xfrm>
            <a:off x="15683753" y="3363747"/>
            <a:ext cx="67743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altLang="zh-CN" sz="4000" b="1" strike="noStrike" spc="-1" dirty="0" err="1">
                <a:latin typeface="Times New Roman" panose="02020603050405020304" charset="0"/>
                <a:ea typeface="MS PGothic" panose="020B0600070205080204" charset="-128"/>
                <a:cs typeface="Times New Roman" panose="02020603050405020304" charset="0"/>
              </a:rPr>
              <a:t>ReSyn</a:t>
            </a:r>
            <a:r>
              <a:rPr lang="en-US" altLang="zh-CN" sz="4000" b="1" strike="noStrike" spc="-1" dirty="0">
                <a:latin typeface="Times New Roman" panose="02020603050405020304" charset="0"/>
                <a:ea typeface="MS PGothic" panose="020B0600070205080204" charset="-128"/>
                <a:cs typeface="Times New Roman" panose="02020603050405020304" charset="0"/>
              </a:rPr>
              <a:t> Dataset</a:t>
            </a:r>
            <a:endParaRPr lang="en-US" altLang="zh-CN" sz="4400" b="1" strike="noStrike" spc="-1" dirty="0">
              <a:latin typeface="Times New Roman" panose="02020603050405020304" charset="0"/>
              <a:ea typeface="MS PGothic" panose="020B0600070205080204" charset="-128"/>
              <a:cs typeface="Times New Roman" panose="02020603050405020304" charset="0"/>
            </a:endParaRPr>
          </a:p>
        </p:txBody>
      </p:sp>
      <p:pic>
        <p:nvPicPr>
          <p:cNvPr id="48" name="图片 47">
            <a:extLst>
              <a:ext uri="{FF2B5EF4-FFF2-40B4-BE49-F238E27FC236}">
                <a16:creationId xmlns:a16="http://schemas.microsoft.com/office/drawing/2014/main" id="{8229CBF4-C7A9-5356-EEBD-4FDBED02B7CB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5825059" y="11829769"/>
            <a:ext cx="10898121" cy="4667901"/>
          </a:xfrm>
          <a:prstGeom prst="rect">
            <a:avLst/>
          </a:prstGeom>
        </p:spPr>
      </p:pic>
      <p:pic>
        <p:nvPicPr>
          <p:cNvPr id="50" name="图片 49">
            <a:extLst>
              <a:ext uri="{FF2B5EF4-FFF2-40B4-BE49-F238E27FC236}">
                <a16:creationId xmlns:a16="http://schemas.microsoft.com/office/drawing/2014/main" id="{C307EB19-DA54-112E-6E0F-00D4167A47A4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6095493" y="16954562"/>
            <a:ext cx="6020640" cy="1752845"/>
          </a:xfrm>
          <a:prstGeom prst="rect">
            <a:avLst/>
          </a:prstGeom>
        </p:spPr>
      </p:pic>
      <p:sp>
        <p:nvSpPr>
          <p:cNvPr id="46" name="文本框 225">
            <a:extLst>
              <a:ext uri="{FF2B5EF4-FFF2-40B4-BE49-F238E27FC236}">
                <a16:creationId xmlns:a16="http://schemas.microsoft.com/office/drawing/2014/main" id="{73CEEEC6-63EE-5D51-359D-E2C1B6DE3DC8}"/>
              </a:ext>
            </a:extLst>
          </p:cNvPr>
          <p:cNvSpPr txBox="1"/>
          <p:nvPr>
            <p:custDataLst>
              <p:tags r:id="rId14"/>
            </p:custDataLst>
          </p:nvPr>
        </p:nvSpPr>
        <p:spPr>
          <a:xfrm>
            <a:off x="15644756" y="11408958"/>
            <a:ext cx="677437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altLang="zh-CN" sz="4000" b="1" strike="noStrike" spc="-1" dirty="0">
                <a:latin typeface="Times New Roman" panose="02020603050405020304" charset="0"/>
                <a:ea typeface="MS PGothic" panose="020B0600070205080204" charset="-128"/>
                <a:cs typeface="Times New Roman" panose="02020603050405020304" charset="0"/>
              </a:rPr>
              <a:t>RWKV-IR</a:t>
            </a:r>
            <a:endParaRPr lang="en-US" altLang="en-US" sz="4000" b="1" dirty="0">
              <a:solidFill>
                <a:srgbClr val="00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85C4C055-4703-127D-5FF9-43656F29A61A}"/>
              </a:ext>
            </a:extLst>
          </p:cNvPr>
          <p:cNvSpPr txBox="1"/>
          <p:nvPr/>
        </p:nvSpPr>
        <p:spPr>
          <a:xfrm>
            <a:off x="14970125" y="18764557"/>
            <a:ext cx="105759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llustration of Cross-Bi-WKV, which consists of twocross scanning Bi-WKV modules.</a:t>
            </a:r>
          </a:p>
        </p:txBody>
      </p:sp>
      <p:pic>
        <p:nvPicPr>
          <p:cNvPr id="54" name="图片 53">
            <a:extLst>
              <a:ext uri="{FF2B5EF4-FFF2-40B4-BE49-F238E27FC236}">
                <a16:creationId xmlns:a16="http://schemas.microsoft.com/office/drawing/2014/main" id="{41FA4082-658E-E3BF-175C-0D25497E2DD3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27766464" y="11381302"/>
            <a:ext cx="9945488" cy="7687748"/>
          </a:xfrm>
          <a:prstGeom prst="rect">
            <a:avLst/>
          </a:prstGeom>
        </p:spPr>
      </p:pic>
      <p:pic>
        <p:nvPicPr>
          <p:cNvPr id="56" name="图片 55">
            <a:extLst>
              <a:ext uri="{FF2B5EF4-FFF2-40B4-BE49-F238E27FC236}">
                <a16:creationId xmlns:a16="http://schemas.microsoft.com/office/drawing/2014/main" id="{22F983BC-FF1B-36A1-077B-3391FAF04468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23529007" y="16668954"/>
            <a:ext cx="3210373" cy="192431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8B55EFA-50A0-E748-CD44-15B7226C8519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2021859" y="494325"/>
            <a:ext cx="1744598" cy="1797146"/>
          </a:xfrm>
          <a:prstGeom prst="rect">
            <a:avLst/>
          </a:prstGeom>
        </p:spPr>
      </p:pic>
      <p:pic>
        <p:nvPicPr>
          <p:cNvPr id="1026" name="Picture 2" descr="浙江大学 - 搜狗百科">
            <a:extLst>
              <a:ext uri="{FF2B5EF4-FFF2-40B4-BE49-F238E27FC236}">
                <a16:creationId xmlns:a16="http://schemas.microsoft.com/office/drawing/2014/main" id="{E85A196A-8855-C898-48D1-9C74922F38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9499" y="520599"/>
            <a:ext cx="1744597" cy="1744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7CC8C378-8992-33B1-B313-D40C91234950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35364900" y="4823"/>
            <a:ext cx="2371725" cy="552450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9031FE65-1909-D727-3C6B-0B9273232C52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5307327" y="654712"/>
            <a:ext cx="2584075" cy="198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28868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568</TotalTime>
  <Words>454</Words>
  <Application>Microsoft Office PowerPoint</Application>
  <PresentationFormat>自定义</PresentationFormat>
  <Paragraphs>21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Wingdings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瑜桢 杜</dc:creator>
  <cp:lastModifiedBy>瑜桢 杜</cp:lastModifiedBy>
  <cp:revision>4</cp:revision>
  <dcterms:created xsi:type="dcterms:W3CDTF">2025-05-31T02:33:57Z</dcterms:created>
  <dcterms:modified xsi:type="dcterms:W3CDTF">2025-06-07T07:36:50Z</dcterms:modified>
</cp:coreProperties>
</file>