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9A0D4E-4016-453E-9B51-9FE79451A0F1}">
  <a:tblStyle styleId="{409A0D4E-4016-453E-9B51-9FE79451A0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9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fe42d8d5d_0_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fe42d8d5d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6fe42d8d5d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fe42d8d5d_0_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fe42d8d5d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26fe42d8d5d_0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fe42d8d5d_0_1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fe42d8d5d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6fe42d8d5d_0_1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fe42d8d5d_0_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fe42d8d5d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6fe42d8d5d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fe42d8d5d_0_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fe42d8d5d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6fe42d8d5d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fe42d8d5d_0_1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6fe42d8d5d_0_1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6fe42d8d5d_0_1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fe42d8d5d_0_1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fe42d8d5d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6fe42d8d5d_0_1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fe42d8d5d_0_1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6fe42d8d5d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6fe42d8d5d_0_1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fe42d8d5d_0_1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fe42d8d5d_0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6fe42d8d5d_0_1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fe42d8d5d_0_1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fe42d8d5d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26fe42d8d5d_0_1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fe42d8d5d_0_20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6fe42d8d5d_0_2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6fe42d8d5d_0_20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6fe42d8d5d_0_2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6fe42d8d5d_0_2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6fe42d8d5d_0_2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fe42d8d5d_0_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fe42d8d5d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26fe42d8d5d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fe42d8d5d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fe42d8d5d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6fe42d8d5d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fe42d8d5d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fe42d8d5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6fe42d8d5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fe42d8d5d_0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fe42d8d5d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6fe42d8d5d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fe42d8d5d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fe42d8d5d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6fe42d8d5d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fe42d8d5d_0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fe42d8d5d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6fe42d8d5d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fe42d8d5d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fe42d8d5d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6fe42d8d5d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2"/>
        <p:cNvGrpSpPr/>
        <p:nvPr/>
      </p:nvGrpSpPr>
      <p:grpSpPr>
        <a:xfrm>
          <a:off x="0" y="0"/>
          <a:ext cx="0" cy="0"/>
          <a:chOff x="0" y="0"/>
          <a:chExt cx="0" cy="0"/>
        </a:xfrm>
      </p:grpSpPr>
      <p:sp>
        <p:nvSpPr>
          <p:cNvPr id="13" name="Google Shape;13;p2"/>
          <p:cNvSpPr/>
          <p:nvPr/>
        </p:nvSpPr>
        <p:spPr>
          <a:xfrm>
            <a:off x="7824788" y="0"/>
            <a:ext cx="1319212" cy="11588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8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3886200"/>
            <a:ext cx="7086600" cy="1752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888888"/>
              </a:buClr>
              <a:buSzPts val="2200"/>
              <a:buNone/>
              <a:defRPr sz="2200">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lnSpc>
                <a:spcPct val="110000"/>
              </a:lnSpc>
              <a:spcBef>
                <a:spcPts val="360"/>
              </a:spcBef>
              <a:spcAft>
                <a:spcPts val="0"/>
              </a:spcAft>
              <a:buClr>
                <a:srgbClr val="888888"/>
              </a:buClr>
              <a:buSzPts val="1800"/>
              <a:buNone/>
              <a:defRPr>
                <a:solidFill>
                  <a:srgbClr val="888888"/>
                </a:solidFill>
              </a:defRPr>
            </a:lvl3pPr>
            <a:lvl4pPr lvl="3" algn="ctr">
              <a:lnSpc>
                <a:spcPct val="110000"/>
              </a:lnSpc>
              <a:spcBef>
                <a:spcPts val="320"/>
              </a:spcBef>
              <a:spcAft>
                <a:spcPts val="0"/>
              </a:spcAft>
              <a:buClr>
                <a:srgbClr val="888888"/>
              </a:buClr>
              <a:buSzPts val="1600"/>
              <a:buNone/>
              <a:defRPr>
                <a:solidFill>
                  <a:srgbClr val="888888"/>
                </a:solidFill>
              </a:defRPr>
            </a:lvl4pPr>
            <a:lvl5pPr lvl="4" algn="ctr">
              <a:lnSpc>
                <a:spcPct val="110000"/>
              </a:lnSpc>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6" name="Google Shape;16;p2"/>
          <p:cNvPicPr preferRelativeResize="0"/>
          <p:nvPr/>
        </p:nvPicPr>
        <p:blipFill rotWithShape="1">
          <a:blip r:embed="rId2">
            <a:alphaModFix/>
          </a:blip>
          <a:srcRect/>
          <a:stretch/>
        </p:blipFill>
        <p:spPr>
          <a:xfrm>
            <a:off x="6367284" y="2012373"/>
            <a:ext cx="3159914" cy="3657600"/>
          </a:xfrm>
          <a:prstGeom prst="rect">
            <a:avLst/>
          </a:prstGeom>
          <a:noFill/>
          <a:ln>
            <a:noFill/>
          </a:ln>
        </p:spPr>
      </p:pic>
      <p:pic>
        <p:nvPicPr>
          <p:cNvPr id="17" name="Google Shape;17;p2"/>
          <p:cNvPicPr preferRelativeResize="0"/>
          <p:nvPr/>
        </p:nvPicPr>
        <p:blipFill rotWithShape="1">
          <a:blip r:embed="rId3">
            <a:alphaModFix/>
          </a:blip>
          <a:srcRect/>
          <a:stretch/>
        </p:blipFill>
        <p:spPr>
          <a:xfrm>
            <a:off x="263813" y="167957"/>
            <a:ext cx="3300984" cy="8229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p:cSld name="标题和竖排文字">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1685925"/>
            <a:ext cx="8229600" cy="80789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72" name="Google Shape;72;p11"/>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73" name="Google Shape;73;p11"/>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74" name="Google Shape;74;p11"/>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p:cSld name="竖排标题与文本">
    <p:spTree>
      <p:nvGrpSpPr>
        <p:cNvPr id="1" name="Shape 75"/>
        <p:cNvGrpSpPr/>
        <p:nvPr/>
      </p:nvGrpSpPr>
      <p:grpSpPr>
        <a:xfrm>
          <a:off x="0" y="0"/>
          <a:ext cx="0" cy="0"/>
          <a:chOff x="0" y="0"/>
          <a:chExt cx="0" cy="0"/>
        </a:xfrm>
      </p:grpSpPr>
      <p:cxnSp>
        <p:nvCxnSpPr>
          <p:cNvPr id="76" name="Google Shape;76;p12"/>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77" name="Google Shape;77;p12"/>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78" name="Google Shape;78;p12"/>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1174854"/>
            <a:ext cx="8229600" cy="6593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2032000"/>
            <a:ext cx="8229600" cy="4059238"/>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rgbClr val="0C0C0C"/>
              </a:buClr>
              <a:buSzPts val="2200"/>
              <a:buChar char="•"/>
              <a:defRPr>
                <a:solidFill>
                  <a:srgbClr val="0C0C0C"/>
                </a:solidFill>
              </a:defRPr>
            </a:lvl1pPr>
            <a:lvl2pPr marL="914400" lvl="1" indent="-342900" algn="l">
              <a:spcBef>
                <a:spcPts val="360"/>
              </a:spcBef>
              <a:spcAft>
                <a:spcPts val="0"/>
              </a:spcAft>
              <a:buClr>
                <a:srgbClr val="7F7F7F"/>
              </a:buClr>
              <a:buSzPts val="1800"/>
              <a:buChar char="–"/>
              <a:defRPr/>
            </a:lvl2pPr>
            <a:lvl3pPr marL="1371600" lvl="2" indent="-342900" algn="l">
              <a:lnSpc>
                <a:spcPct val="110000"/>
              </a:lnSpc>
              <a:spcBef>
                <a:spcPts val="360"/>
              </a:spcBef>
              <a:spcAft>
                <a:spcPts val="0"/>
              </a:spcAft>
              <a:buClr>
                <a:schemeClr val="dk1"/>
              </a:buClr>
              <a:buSzPts val="1800"/>
              <a:buChar char="•"/>
              <a:defRPr b="1">
                <a:solidFill>
                  <a:schemeClr val="dk1"/>
                </a:solidFill>
              </a:defRPr>
            </a:lvl3pPr>
            <a:lvl4pPr marL="1828800" lvl="3" indent="-342900" algn="l">
              <a:lnSpc>
                <a:spcPct val="110000"/>
              </a:lnSpc>
              <a:spcBef>
                <a:spcPts val="360"/>
              </a:spcBef>
              <a:spcAft>
                <a:spcPts val="0"/>
              </a:spcAft>
              <a:buClr>
                <a:schemeClr val="dk1"/>
              </a:buClr>
              <a:buSzPts val="1800"/>
              <a:buChar char="–"/>
              <a:defRPr/>
            </a:lvl4pPr>
            <a:lvl5pPr marL="2286000" lvl="4" indent="-342900" algn="l">
              <a:lnSpc>
                <a:spcPct val="110000"/>
              </a:lnSpc>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 name="Google Shape;21;p3"/>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22" name="Google Shape;22;p3"/>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23" name="Google Shape;23;p3"/>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SzPts val="1400"/>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lnSpc>
                <a:spcPct val="110000"/>
              </a:lnSpc>
              <a:spcBef>
                <a:spcPts val="320"/>
              </a:spcBef>
              <a:spcAft>
                <a:spcPts val="0"/>
              </a:spcAft>
              <a:buClr>
                <a:srgbClr val="888888"/>
              </a:buClr>
              <a:buSzPts val="1600"/>
              <a:buNone/>
              <a:defRPr sz="1600">
                <a:solidFill>
                  <a:srgbClr val="888888"/>
                </a:solidFill>
              </a:defRPr>
            </a:lvl3pPr>
            <a:lvl4pPr marL="1828800" lvl="3" indent="-228600" algn="l">
              <a:lnSpc>
                <a:spcPct val="110000"/>
              </a:lnSpc>
              <a:spcBef>
                <a:spcPts val="280"/>
              </a:spcBef>
              <a:spcAft>
                <a:spcPts val="0"/>
              </a:spcAft>
              <a:buClr>
                <a:srgbClr val="888888"/>
              </a:buClr>
              <a:buSzPts val="1400"/>
              <a:buNone/>
              <a:defRPr sz="1400">
                <a:solidFill>
                  <a:srgbClr val="888888"/>
                </a:solidFill>
              </a:defRPr>
            </a:lvl4pPr>
            <a:lvl5pPr marL="2286000" lvl="4" indent="-228600" algn="l">
              <a:lnSpc>
                <a:spcPct val="110000"/>
              </a:lnSpc>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27" name="Google Shape;27;p4"/>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28" name="Google Shape;28;p4"/>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29" name="Google Shape;29;p4"/>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1685925"/>
            <a:ext cx="8229600" cy="80789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2956278"/>
            <a:ext cx="4038600" cy="316988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C0C0C"/>
              </a:buClr>
              <a:buSzPts val="2800"/>
              <a:buChar char="•"/>
              <a:defRPr sz="2800" b="0">
                <a:solidFill>
                  <a:srgbClr val="0C0C0C"/>
                </a:solidFill>
              </a:defRPr>
            </a:lvl1pPr>
            <a:lvl2pPr marL="914400" lvl="1" indent="-381000" algn="l">
              <a:spcBef>
                <a:spcPts val="480"/>
              </a:spcBef>
              <a:spcAft>
                <a:spcPts val="0"/>
              </a:spcAft>
              <a:buClr>
                <a:srgbClr val="7F7F7F"/>
              </a:buClr>
              <a:buSzPts val="2400"/>
              <a:buChar char="–"/>
              <a:defRPr sz="2400"/>
            </a:lvl2pPr>
            <a:lvl3pPr marL="1371600" lvl="2" indent="-355600" algn="l">
              <a:lnSpc>
                <a:spcPct val="110000"/>
              </a:lnSpc>
              <a:spcBef>
                <a:spcPts val="400"/>
              </a:spcBef>
              <a:spcAft>
                <a:spcPts val="0"/>
              </a:spcAft>
              <a:buClr>
                <a:srgbClr val="990000"/>
              </a:buClr>
              <a:buSzPts val="2000"/>
              <a:buChar char="•"/>
              <a:defRPr sz="2000">
                <a:solidFill>
                  <a:srgbClr val="990000"/>
                </a:solidFill>
              </a:defRPr>
            </a:lvl3pPr>
            <a:lvl4pPr marL="1828800" lvl="3" indent="-342900" algn="l">
              <a:lnSpc>
                <a:spcPct val="110000"/>
              </a:lnSpc>
              <a:spcBef>
                <a:spcPts val="360"/>
              </a:spcBef>
              <a:spcAft>
                <a:spcPts val="0"/>
              </a:spcAft>
              <a:buClr>
                <a:schemeClr val="dk1"/>
              </a:buClr>
              <a:buSzPts val="1800"/>
              <a:buChar char="–"/>
              <a:defRPr sz="1800"/>
            </a:lvl4pPr>
            <a:lvl5pPr marL="2286000" lvl="4" indent="-342900" algn="l">
              <a:lnSpc>
                <a:spcPct val="110000"/>
              </a:lnSpc>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body" idx="2"/>
          </p:nvPr>
        </p:nvSpPr>
        <p:spPr>
          <a:xfrm>
            <a:off x="4648200" y="2956278"/>
            <a:ext cx="4038600" cy="316988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C0C0C"/>
              </a:buClr>
              <a:buSzPts val="2800"/>
              <a:buChar char="•"/>
              <a:defRPr sz="2800" b="0">
                <a:solidFill>
                  <a:srgbClr val="0C0C0C"/>
                </a:solidFill>
              </a:defRPr>
            </a:lvl1pPr>
            <a:lvl2pPr marL="914400" lvl="1" indent="-381000" algn="l">
              <a:spcBef>
                <a:spcPts val="480"/>
              </a:spcBef>
              <a:spcAft>
                <a:spcPts val="0"/>
              </a:spcAft>
              <a:buClr>
                <a:srgbClr val="7F7F7F"/>
              </a:buClr>
              <a:buSzPts val="2400"/>
              <a:buChar char="–"/>
              <a:defRPr sz="2400"/>
            </a:lvl2pPr>
            <a:lvl3pPr marL="1371600" lvl="2" indent="-355600" algn="l">
              <a:lnSpc>
                <a:spcPct val="110000"/>
              </a:lnSpc>
              <a:spcBef>
                <a:spcPts val="400"/>
              </a:spcBef>
              <a:spcAft>
                <a:spcPts val="0"/>
              </a:spcAft>
              <a:buClr>
                <a:srgbClr val="990000"/>
              </a:buClr>
              <a:buSzPts val="2000"/>
              <a:buChar char="•"/>
              <a:defRPr sz="2000">
                <a:solidFill>
                  <a:srgbClr val="990000"/>
                </a:solidFill>
              </a:defRPr>
            </a:lvl3pPr>
            <a:lvl4pPr marL="1828800" lvl="3" indent="-342900" algn="l">
              <a:lnSpc>
                <a:spcPct val="110000"/>
              </a:lnSpc>
              <a:spcBef>
                <a:spcPts val="360"/>
              </a:spcBef>
              <a:spcAft>
                <a:spcPts val="0"/>
              </a:spcAft>
              <a:buClr>
                <a:schemeClr val="dk1"/>
              </a:buClr>
              <a:buSzPts val="1800"/>
              <a:buChar char="–"/>
              <a:defRPr sz="1800"/>
            </a:lvl4pPr>
            <a:lvl5pPr marL="2286000" lvl="4" indent="-342900" algn="l">
              <a:lnSpc>
                <a:spcPct val="110000"/>
              </a:lnSpc>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34" name="Google Shape;34;p5"/>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35" name="Google Shape;35;p5"/>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36" name="Google Shape;36;p5"/>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p:cSld name="比较">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1685925"/>
            <a:ext cx="8229600" cy="80789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3097389"/>
            <a:ext cx="4040188" cy="3028774"/>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C0C0C"/>
              </a:buClr>
              <a:buSzPts val="2400"/>
              <a:buChar char="•"/>
              <a:defRPr sz="2400">
                <a:solidFill>
                  <a:srgbClr val="0C0C0C"/>
                </a:solidFill>
              </a:defRPr>
            </a:lvl1pPr>
            <a:lvl2pPr marL="914400" lvl="1" indent="-355600" algn="l">
              <a:spcBef>
                <a:spcPts val="400"/>
              </a:spcBef>
              <a:spcAft>
                <a:spcPts val="0"/>
              </a:spcAft>
              <a:buClr>
                <a:srgbClr val="7F7F7F"/>
              </a:buClr>
              <a:buSzPts val="2000"/>
              <a:buChar char="–"/>
              <a:defRPr sz="2000"/>
            </a:lvl2pPr>
            <a:lvl3pPr marL="1371600" lvl="2" indent="-342900" algn="l">
              <a:lnSpc>
                <a:spcPct val="110000"/>
              </a:lnSpc>
              <a:spcBef>
                <a:spcPts val="360"/>
              </a:spcBef>
              <a:spcAft>
                <a:spcPts val="0"/>
              </a:spcAft>
              <a:buClr>
                <a:srgbClr val="990000"/>
              </a:buClr>
              <a:buSzPts val="1800"/>
              <a:buChar char="•"/>
              <a:defRPr sz="1800">
                <a:solidFill>
                  <a:srgbClr val="990000"/>
                </a:solidFill>
              </a:defRPr>
            </a:lvl3pPr>
            <a:lvl4pPr marL="1828800" lvl="3" indent="-330200" algn="l">
              <a:lnSpc>
                <a:spcPct val="110000"/>
              </a:lnSpc>
              <a:spcBef>
                <a:spcPts val="320"/>
              </a:spcBef>
              <a:spcAft>
                <a:spcPts val="0"/>
              </a:spcAft>
              <a:buClr>
                <a:schemeClr val="dk1"/>
              </a:buClr>
              <a:buSzPts val="1600"/>
              <a:buChar char="–"/>
              <a:defRPr sz="1600"/>
            </a:lvl4pPr>
            <a:lvl5pPr marL="2286000" lvl="4" indent="-330200" algn="l">
              <a:lnSpc>
                <a:spcPct val="110000"/>
              </a:lnSpc>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2"/>
          </p:nvPr>
        </p:nvSpPr>
        <p:spPr>
          <a:xfrm>
            <a:off x="4645025" y="3097389"/>
            <a:ext cx="4041775" cy="3028774"/>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C0C0C"/>
              </a:buClr>
              <a:buSzPts val="2400"/>
              <a:buChar char="•"/>
              <a:defRPr sz="2400">
                <a:solidFill>
                  <a:srgbClr val="0C0C0C"/>
                </a:solidFill>
              </a:defRPr>
            </a:lvl1pPr>
            <a:lvl2pPr marL="914400" lvl="1" indent="-355600" algn="l">
              <a:spcBef>
                <a:spcPts val="400"/>
              </a:spcBef>
              <a:spcAft>
                <a:spcPts val="0"/>
              </a:spcAft>
              <a:buClr>
                <a:srgbClr val="7F7F7F"/>
              </a:buClr>
              <a:buSzPts val="2000"/>
              <a:buChar char="–"/>
              <a:defRPr sz="2000"/>
            </a:lvl2pPr>
            <a:lvl3pPr marL="1371600" lvl="2" indent="-342900" algn="l">
              <a:lnSpc>
                <a:spcPct val="110000"/>
              </a:lnSpc>
              <a:spcBef>
                <a:spcPts val="360"/>
              </a:spcBef>
              <a:spcAft>
                <a:spcPts val="0"/>
              </a:spcAft>
              <a:buClr>
                <a:srgbClr val="990000"/>
              </a:buClr>
              <a:buSzPts val="1800"/>
              <a:buChar char="•"/>
              <a:defRPr sz="1800">
                <a:solidFill>
                  <a:srgbClr val="990000"/>
                </a:solidFill>
              </a:defRPr>
            </a:lvl3pPr>
            <a:lvl4pPr marL="1828800" lvl="3" indent="-330200" algn="l">
              <a:lnSpc>
                <a:spcPct val="110000"/>
              </a:lnSpc>
              <a:spcBef>
                <a:spcPts val="320"/>
              </a:spcBef>
              <a:spcAft>
                <a:spcPts val="0"/>
              </a:spcAft>
              <a:buClr>
                <a:schemeClr val="dk1"/>
              </a:buClr>
              <a:buSzPts val="1600"/>
              <a:buChar char="–"/>
              <a:defRPr sz="1600"/>
            </a:lvl4pPr>
            <a:lvl5pPr marL="2286000" lvl="4" indent="-330200" algn="l">
              <a:lnSpc>
                <a:spcPct val="110000"/>
              </a:lnSpc>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1" name="Google Shape;41;p6"/>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42" name="Google Shape;42;p6"/>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43" name="Google Shape;43;p6"/>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1685925"/>
            <a:ext cx="8229600" cy="80789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cxnSp>
        <p:nvCxnSpPr>
          <p:cNvPr id="49" name="Google Shape;49;p7"/>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50" name="Google Shape;50;p7"/>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51" name="Google Shape;51;p7"/>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2"/>
        <p:cNvGrpSpPr/>
        <p:nvPr/>
      </p:nvGrpSpPr>
      <p:grpSpPr>
        <a:xfrm>
          <a:off x="0" y="0"/>
          <a:ext cx="0" cy="0"/>
          <a:chOff x="0" y="0"/>
          <a:chExt cx="0" cy="0"/>
        </a:xfrm>
      </p:grpSpPr>
      <p:cxnSp>
        <p:nvCxnSpPr>
          <p:cNvPr id="53" name="Google Shape;53;p8"/>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54" name="Google Shape;54;p8"/>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55" name="Google Shape;55;p8"/>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1573389"/>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575050" y="1573389"/>
            <a:ext cx="5111750" cy="4552774"/>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C0C0C"/>
              </a:buClr>
              <a:buSzPts val="3200"/>
              <a:buChar char="•"/>
              <a:defRPr sz="3200" b="0">
                <a:solidFill>
                  <a:srgbClr val="0C0C0C"/>
                </a:solidFill>
              </a:defRPr>
            </a:lvl1pPr>
            <a:lvl2pPr marL="914400" lvl="1" indent="-406400" algn="l">
              <a:spcBef>
                <a:spcPts val="560"/>
              </a:spcBef>
              <a:spcAft>
                <a:spcPts val="0"/>
              </a:spcAft>
              <a:buClr>
                <a:srgbClr val="7F7F7F"/>
              </a:buClr>
              <a:buSzPts val="2800"/>
              <a:buChar char="–"/>
              <a:defRPr sz="2800"/>
            </a:lvl2pPr>
            <a:lvl3pPr marL="1371600" lvl="2" indent="-381000" algn="l">
              <a:lnSpc>
                <a:spcPct val="110000"/>
              </a:lnSpc>
              <a:spcBef>
                <a:spcPts val="480"/>
              </a:spcBef>
              <a:spcAft>
                <a:spcPts val="0"/>
              </a:spcAft>
              <a:buClr>
                <a:srgbClr val="990000"/>
              </a:buClr>
              <a:buSzPts val="2400"/>
              <a:buChar char="•"/>
              <a:defRPr sz="2400">
                <a:solidFill>
                  <a:srgbClr val="990000"/>
                </a:solidFill>
              </a:defRPr>
            </a:lvl3pPr>
            <a:lvl4pPr marL="1828800" lvl="3" indent="-355600" algn="l">
              <a:lnSpc>
                <a:spcPct val="110000"/>
              </a:lnSpc>
              <a:spcBef>
                <a:spcPts val="400"/>
              </a:spcBef>
              <a:spcAft>
                <a:spcPts val="0"/>
              </a:spcAft>
              <a:buClr>
                <a:schemeClr val="dk1"/>
              </a:buClr>
              <a:buSzPts val="2000"/>
              <a:buChar char="–"/>
              <a:defRPr sz="2000"/>
            </a:lvl4pPr>
            <a:lvl5pPr marL="2286000" lvl="4" indent="-355600" algn="l">
              <a:lnSpc>
                <a:spcPct val="110000"/>
              </a:lnSpc>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457200" y="2815167"/>
            <a:ext cx="3008313" cy="331099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D0D0D"/>
              </a:buClr>
              <a:buSzPts val="1400"/>
              <a:buNone/>
              <a:defRPr sz="1400">
                <a:solidFill>
                  <a:srgbClr val="0D0D0D"/>
                </a:solidFill>
              </a:defRPr>
            </a:lvl1pPr>
            <a:lvl2pPr marL="914400" lvl="1" indent="-228600" algn="l">
              <a:spcBef>
                <a:spcPts val="240"/>
              </a:spcBef>
              <a:spcAft>
                <a:spcPts val="0"/>
              </a:spcAft>
              <a:buClr>
                <a:srgbClr val="7F7F7F"/>
              </a:buClr>
              <a:buSzPts val="1200"/>
              <a:buNone/>
              <a:defRPr sz="1200"/>
            </a:lvl2pPr>
            <a:lvl3pPr marL="1371600" lvl="2" indent="-228600" algn="l">
              <a:lnSpc>
                <a:spcPct val="110000"/>
              </a:lnSpc>
              <a:spcBef>
                <a:spcPts val="200"/>
              </a:spcBef>
              <a:spcAft>
                <a:spcPts val="0"/>
              </a:spcAft>
              <a:buClr>
                <a:srgbClr val="990000"/>
              </a:buClr>
              <a:buSzPts val="1000"/>
              <a:buNone/>
              <a:defRPr sz="1000"/>
            </a:lvl3pPr>
            <a:lvl4pPr marL="1828800" lvl="3" indent="-228600" algn="l">
              <a:lnSpc>
                <a:spcPct val="110000"/>
              </a:lnSpc>
              <a:spcBef>
                <a:spcPts val="180"/>
              </a:spcBef>
              <a:spcAft>
                <a:spcPts val="0"/>
              </a:spcAft>
              <a:buClr>
                <a:schemeClr val="dk1"/>
              </a:buClr>
              <a:buSzPts val="900"/>
              <a:buNone/>
              <a:defRPr sz="900"/>
            </a:lvl4pPr>
            <a:lvl5pPr marL="2286000" lvl="4" indent="-228600" algn="l">
              <a:lnSpc>
                <a:spcPct val="110000"/>
              </a:lnSpc>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cxnSp>
        <p:nvCxnSpPr>
          <p:cNvPr id="60" name="Google Shape;60;p9"/>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61" name="Google Shape;61;p9"/>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62" name="Google Shape;62;p9"/>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a:spLocks noGrp="1"/>
          </p:cNvSpPr>
          <p:nvPr>
            <p:ph type="pic" idx="2"/>
          </p:nvPr>
        </p:nvSpPr>
        <p:spPr>
          <a:xfrm>
            <a:off x="1792288" y="1319389"/>
            <a:ext cx="5486400" cy="3408186"/>
          </a:xfrm>
          <a:prstGeom prst="rect">
            <a:avLst/>
          </a:prstGeom>
          <a:noFill/>
          <a:ln>
            <a:noFill/>
          </a:ln>
        </p:spPr>
      </p:sp>
      <p:sp>
        <p:nvSpPr>
          <p:cNvPr id="66" name="Google Shape;66;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D0D0D"/>
              </a:buClr>
              <a:buSzPts val="1400"/>
              <a:buNone/>
              <a:defRPr sz="1400"/>
            </a:lvl1pPr>
            <a:lvl2pPr marL="914400" lvl="1" indent="-228600" algn="l">
              <a:spcBef>
                <a:spcPts val="240"/>
              </a:spcBef>
              <a:spcAft>
                <a:spcPts val="0"/>
              </a:spcAft>
              <a:buClr>
                <a:srgbClr val="7F7F7F"/>
              </a:buClr>
              <a:buSzPts val="1200"/>
              <a:buNone/>
              <a:defRPr sz="1200"/>
            </a:lvl2pPr>
            <a:lvl3pPr marL="1371600" lvl="2" indent="-228600" algn="l">
              <a:lnSpc>
                <a:spcPct val="110000"/>
              </a:lnSpc>
              <a:spcBef>
                <a:spcPts val="200"/>
              </a:spcBef>
              <a:spcAft>
                <a:spcPts val="0"/>
              </a:spcAft>
              <a:buClr>
                <a:srgbClr val="990000"/>
              </a:buClr>
              <a:buSzPts val="1000"/>
              <a:buNone/>
              <a:defRPr sz="1000"/>
            </a:lvl3pPr>
            <a:lvl4pPr marL="1828800" lvl="3" indent="-228600" algn="l">
              <a:lnSpc>
                <a:spcPct val="110000"/>
              </a:lnSpc>
              <a:spcBef>
                <a:spcPts val="180"/>
              </a:spcBef>
              <a:spcAft>
                <a:spcPts val="0"/>
              </a:spcAft>
              <a:buClr>
                <a:schemeClr val="dk1"/>
              </a:buClr>
              <a:buSzPts val="900"/>
              <a:buNone/>
              <a:defRPr sz="900"/>
            </a:lvl4pPr>
            <a:lvl5pPr marL="2286000" lvl="4" indent="-228600" algn="l">
              <a:lnSpc>
                <a:spcPct val="110000"/>
              </a:lnSpc>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cxnSp>
        <p:nvCxnSpPr>
          <p:cNvPr id="67" name="Google Shape;67;p10"/>
          <p:cNvCxnSpPr/>
          <p:nvPr/>
        </p:nvCxnSpPr>
        <p:spPr>
          <a:xfrm>
            <a:off x="364076" y="626537"/>
            <a:ext cx="7696191" cy="0"/>
          </a:xfrm>
          <a:prstGeom prst="straightConnector1">
            <a:avLst/>
          </a:prstGeom>
          <a:noFill/>
          <a:ln w="9525" cap="flat" cmpd="sng">
            <a:solidFill>
              <a:srgbClr val="7F7F7F"/>
            </a:solidFill>
            <a:prstDash val="solid"/>
            <a:round/>
            <a:headEnd type="none" w="sm" len="sm"/>
            <a:tailEnd type="none" w="sm" len="sm"/>
          </a:ln>
        </p:spPr>
      </p:cxnSp>
      <p:pic>
        <p:nvPicPr>
          <p:cNvPr id="68" name="Google Shape;68;p10"/>
          <p:cNvPicPr preferRelativeResize="0"/>
          <p:nvPr/>
        </p:nvPicPr>
        <p:blipFill rotWithShape="1">
          <a:blip r:embed="rId2">
            <a:alphaModFix/>
          </a:blip>
          <a:srcRect/>
          <a:stretch/>
        </p:blipFill>
        <p:spPr>
          <a:xfrm>
            <a:off x="8158274" y="131763"/>
            <a:ext cx="632435" cy="731520"/>
          </a:xfrm>
          <a:prstGeom prst="rect">
            <a:avLst/>
          </a:prstGeom>
          <a:noFill/>
          <a:ln>
            <a:noFill/>
          </a:ln>
        </p:spPr>
      </p:pic>
      <p:pic>
        <p:nvPicPr>
          <p:cNvPr id="69" name="Google Shape;69;p10"/>
          <p:cNvPicPr preferRelativeResize="0"/>
          <p:nvPr/>
        </p:nvPicPr>
        <p:blipFill rotWithShape="1">
          <a:blip r:embed="rId3">
            <a:alphaModFix/>
          </a:blip>
          <a:srcRect/>
          <a:stretch/>
        </p:blipFill>
        <p:spPr>
          <a:xfrm>
            <a:off x="228600" y="131763"/>
            <a:ext cx="4572000" cy="45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685925"/>
            <a:ext cx="8229600" cy="80789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7F7F7F"/>
                </a:solidFill>
                <a:latin typeface="Georgia"/>
                <a:ea typeface="Georgia"/>
                <a:cs typeface="Georgia"/>
                <a:sym typeface="Georgia"/>
              </a:defRPr>
            </a:lvl1pPr>
            <a:lvl2pPr marR="0" lvl="1"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2pPr>
            <a:lvl3pPr marR="0" lvl="2"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3pPr>
            <a:lvl4pPr marR="0" lvl="3"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4pPr>
            <a:lvl5pPr marR="0" lvl="4"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5pPr>
            <a:lvl6pPr marR="0" lvl="5"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6pPr>
            <a:lvl7pPr marR="0" lvl="6"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7pPr>
            <a:lvl8pPr marR="0" lvl="7"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8pPr>
            <a:lvl9pPr marR="0" lvl="8" algn="l" rtl="0">
              <a:spcBef>
                <a:spcPts val="0"/>
              </a:spcBef>
              <a:spcAft>
                <a:spcPts val="0"/>
              </a:spcAft>
              <a:buSzPts val="1400"/>
              <a:buNone/>
              <a:defRPr sz="3800" b="0" i="0" u="none" strike="noStrike" cap="none">
                <a:solidFill>
                  <a:srgbClr val="7F7F7F"/>
                </a:solidFill>
                <a:latin typeface="Georgia"/>
                <a:ea typeface="Georgia"/>
                <a:cs typeface="Georgia"/>
                <a:sym typeface="Georgia"/>
              </a:defRPr>
            </a:lvl9pPr>
          </a:lstStyle>
          <a:p>
            <a:endParaRPr/>
          </a:p>
        </p:txBody>
      </p:sp>
      <p:sp>
        <p:nvSpPr>
          <p:cNvPr id="11" name="Google Shape;11;p1"/>
          <p:cNvSpPr txBox="1">
            <a:spLocks noGrp="1"/>
          </p:cNvSpPr>
          <p:nvPr>
            <p:ph type="body" idx="1"/>
          </p:nvPr>
        </p:nvSpPr>
        <p:spPr>
          <a:xfrm>
            <a:off x="457200" y="2639291"/>
            <a:ext cx="8229600" cy="3451947"/>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rgbClr val="0D0D0D"/>
              </a:buClr>
              <a:buSzPts val="2200"/>
              <a:buFont typeface="Arial"/>
              <a:buChar char="•"/>
              <a:defRPr sz="2200" b="0" i="0" u="none" strike="noStrike" cap="none">
                <a:solidFill>
                  <a:srgbClr val="0D0D0D"/>
                </a:solidFill>
                <a:latin typeface="Arial"/>
                <a:ea typeface="Arial"/>
                <a:cs typeface="Arial"/>
                <a:sym typeface="Arial"/>
              </a:defRPr>
            </a:lvl1pPr>
            <a:lvl2pPr marL="914400" marR="0" lvl="1" indent="-355600" algn="l" rtl="0">
              <a:spcBef>
                <a:spcPts val="400"/>
              </a:spcBef>
              <a:spcAft>
                <a:spcPts val="0"/>
              </a:spcAft>
              <a:buClr>
                <a:srgbClr val="7F7F7F"/>
              </a:buClr>
              <a:buSzPts val="2000"/>
              <a:buFont typeface="Arial"/>
              <a:buChar char="–"/>
              <a:defRPr sz="2000" b="1" i="0" u="none" strike="noStrike" cap="none">
                <a:solidFill>
                  <a:srgbClr val="7F7F7F"/>
                </a:solidFill>
                <a:latin typeface="Arial"/>
                <a:ea typeface="Arial"/>
                <a:cs typeface="Arial"/>
                <a:sym typeface="Arial"/>
              </a:defRPr>
            </a:lvl2pPr>
            <a:lvl3pPr marL="1371600" marR="0" lvl="2" indent="-342900" algn="l" rtl="0">
              <a:lnSpc>
                <a:spcPct val="110000"/>
              </a:lnSpc>
              <a:spcBef>
                <a:spcPts val="360"/>
              </a:spcBef>
              <a:spcAft>
                <a:spcPts val="0"/>
              </a:spcAft>
              <a:buClr>
                <a:srgbClr val="990000"/>
              </a:buClr>
              <a:buSzPts val="1800"/>
              <a:buFont typeface="Arial"/>
              <a:buChar char="•"/>
              <a:defRPr sz="1800" b="1" i="0" u="none" strike="noStrike" cap="none">
                <a:solidFill>
                  <a:srgbClr val="990000"/>
                </a:solidFill>
                <a:latin typeface="Arial"/>
                <a:ea typeface="Arial"/>
                <a:cs typeface="Arial"/>
                <a:sym typeface="Arial"/>
              </a:defRPr>
            </a:lvl3pPr>
            <a:lvl4pPr marL="1828800" marR="0" lvl="3" indent="-330200" algn="l" rtl="0">
              <a:lnSpc>
                <a:spcPct val="11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23850" algn="l" rtl="0">
              <a:lnSpc>
                <a:spcPct val="11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100"/>
              <a:t>Analyzing the Impact of Financial Stability and Family Structure on Elder Health: A Machine Learning Approach Using the RAND HRS Longitudinal File 2020</a:t>
            </a:r>
            <a:endParaRPr sz="3100"/>
          </a:p>
          <a:p>
            <a:pPr marL="0" lvl="0" indent="0" algn="l" rtl="0">
              <a:spcBef>
                <a:spcPts val="0"/>
              </a:spcBef>
              <a:spcAft>
                <a:spcPts val="0"/>
              </a:spcAft>
              <a:buNone/>
            </a:pPr>
            <a:endParaRPr/>
          </a:p>
        </p:txBody>
      </p:sp>
      <p:sp>
        <p:nvSpPr>
          <p:cNvPr id="84" name="Google Shape;84;p13"/>
          <p:cNvSpPr txBox="1">
            <a:spLocks noGrp="1"/>
          </p:cNvSpPr>
          <p:nvPr>
            <p:ph type="subTitle" idx="1"/>
          </p:nvPr>
        </p:nvSpPr>
        <p:spPr>
          <a:xfrm>
            <a:off x="685800" y="3886200"/>
            <a:ext cx="7086600" cy="175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888888"/>
              </a:buClr>
              <a:buSzPts val="2200"/>
              <a:buNone/>
            </a:pPr>
            <a:r>
              <a:rPr lang="en-US"/>
              <a:t>Yuzhen Zhou, Zeyuan Pang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Training</a:t>
            </a:r>
            <a:endParaRPr>
              <a:solidFill>
                <a:schemeClr val="dk1"/>
              </a:solidFill>
            </a:endParaRPr>
          </a:p>
        </p:txBody>
      </p:sp>
      <p:sp>
        <p:nvSpPr>
          <p:cNvPr id="153" name="Google Shape;153;p22"/>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Train models by group</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Split each group into train and test with the ratio 9:1</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Grid search with 10-fold cross validation in training data</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Evaluate performance on test set</a:t>
            </a:r>
            <a:endParaRPr sz="2000">
              <a:solidFill>
                <a:schemeClr val="dk1"/>
              </a:solidFill>
              <a:latin typeface="Times New Roman"/>
              <a:ea typeface="Times New Roman"/>
              <a:cs typeface="Times New Roman"/>
              <a:sym typeface="Times New Roman"/>
            </a:endParaRPr>
          </a:p>
          <a:p>
            <a:pPr marL="914400" lvl="1" indent="-355600" algn="l" rtl="0">
              <a:spcBef>
                <a:spcPts val="0"/>
              </a:spcBef>
              <a:spcAft>
                <a:spcPts val="0"/>
              </a:spcAft>
              <a:buClr>
                <a:schemeClr val="dk1"/>
              </a:buClr>
              <a:buSzPts val="2000"/>
              <a:buFont typeface="Times New Roman"/>
              <a:buChar char="–"/>
            </a:pPr>
            <a:r>
              <a:rPr lang="en-US" b="0">
                <a:solidFill>
                  <a:schemeClr val="dk1"/>
                </a:solidFill>
                <a:latin typeface="Times New Roman"/>
                <a:ea typeface="Times New Roman"/>
                <a:cs typeface="Times New Roman"/>
                <a:sym typeface="Times New Roman"/>
              </a:rPr>
              <a:t>Metrics : R-squared, RMSE, MAPE</a:t>
            </a:r>
            <a:endParaRPr sz="2000" b="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Performance</a:t>
            </a:r>
            <a:endParaRPr/>
          </a:p>
        </p:txBody>
      </p:sp>
      <p:graphicFrame>
        <p:nvGraphicFramePr>
          <p:cNvPr id="160" name="Google Shape;160;p23"/>
          <p:cNvGraphicFramePr/>
          <p:nvPr/>
        </p:nvGraphicFramePr>
        <p:xfrm>
          <a:off x="952475" y="2032000"/>
          <a:ext cx="3000000" cy="3000000"/>
        </p:xfrm>
        <a:graphic>
          <a:graphicData uri="http://schemas.openxmlformats.org/drawingml/2006/table">
            <a:tbl>
              <a:tblPr>
                <a:noFill/>
                <a:tableStyleId>{409A0D4E-4016-453E-9B51-9FE79451A0F1}</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Group</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Train R^2 (avg)</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Test R^2 (avg)</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Train RMSE</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Test RMSE</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Train MAPE</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Test MAPE</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0,0,0,0,0</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0.692483</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0.748598</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0.016695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0.046585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0.003745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0.010571</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0,0,0,0,1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0.653973</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0.790487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0.017321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0.042677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0.00384</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0.010011</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0,0,1,0,0</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0.682798</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0.729988</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0.017791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0.056201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0.003956</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0.012163</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0,0,1,0,1 + 0,1,1,0,0 + 0,1,1,1,0</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0.677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0.787799</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0.016235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0.040685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0.003603</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0.009468</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0,0,1,1,0</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0.681261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0.731047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0.016531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0.046394</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0.003701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0.010611</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0,0,1,1,1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0.674078</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0.742469</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0.017445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0.046525</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0.003803</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0.010676</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0,1,1,1,1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0.647207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0.816367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0.016529</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0.037547</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0.003643</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0.008737</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1,0,0,0,0</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0.524486</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0.523801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0.025684</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0.078733</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0.006101</a:t>
                      </a:r>
                      <a:endParaRPr>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None/>
                      </a:pPr>
                      <a:r>
                        <a:rPr lang="en-US">
                          <a:latin typeface="Times New Roman"/>
                          <a:ea typeface="Times New Roman"/>
                          <a:cs typeface="Times New Roman"/>
                          <a:sym typeface="Times New Roman"/>
                        </a:rPr>
                        <a:t>0.019442</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Machine Learning Morphisms</a:t>
            </a:r>
            <a:endParaRPr>
              <a:solidFill>
                <a:schemeClr val="dk1"/>
              </a:solidFill>
            </a:endParaRPr>
          </a:p>
        </p:txBody>
      </p:sp>
      <p:sp>
        <p:nvSpPr>
          <p:cNvPr id="167" name="Google Shape;167;p24"/>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ML1 is the grouping process</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2000">
              <a:latin typeface="Times New Roman"/>
              <a:ea typeface="Times New Roman"/>
              <a:cs typeface="Times New Roman"/>
              <a:sym typeface="Times New Roman"/>
            </a:endParaRPr>
          </a:p>
          <a:p>
            <a:pPr marL="0" lvl="0" indent="0" algn="l" rtl="0">
              <a:spcBef>
                <a:spcPts val="440"/>
              </a:spcBef>
              <a:spcAft>
                <a:spcPts val="0"/>
              </a:spcAft>
              <a:buNone/>
            </a:pPr>
            <a:endParaRPr sz="10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ML2 is the unsupervised Isolation Forest Algorithm</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2000">
              <a:latin typeface="Times New Roman"/>
              <a:ea typeface="Times New Roman"/>
              <a:cs typeface="Times New Roman"/>
              <a:sym typeface="Times New Roman"/>
            </a:endParaRPr>
          </a:p>
          <a:p>
            <a:pPr marL="0" lvl="0" indent="0" algn="l" rtl="0">
              <a:spcBef>
                <a:spcPts val="440"/>
              </a:spcBef>
              <a:spcAft>
                <a:spcPts val="0"/>
              </a:spcAft>
              <a:buNone/>
            </a:pPr>
            <a:endParaRPr sz="8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ML3 is the log transformation on continuous features.</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2000">
              <a:latin typeface="Times New Roman"/>
              <a:ea typeface="Times New Roman"/>
              <a:cs typeface="Times New Roman"/>
              <a:sym typeface="Times New Roman"/>
            </a:endParaRPr>
          </a:p>
          <a:p>
            <a:pPr marL="0" lvl="0" indent="0" algn="l" rtl="0">
              <a:spcBef>
                <a:spcPts val="440"/>
              </a:spcBef>
              <a:spcAft>
                <a:spcPts val="0"/>
              </a:spcAft>
              <a:buNone/>
            </a:pPr>
            <a:endParaRPr sz="7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ML4 is the Random Forest Regressor</a:t>
            </a:r>
            <a:endParaRPr sz="2000">
              <a:latin typeface="Times New Roman"/>
              <a:ea typeface="Times New Roman"/>
              <a:cs typeface="Times New Roman"/>
              <a:sym typeface="Times New Roman"/>
            </a:endParaRPr>
          </a:p>
        </p:txBody>
      </p:sp>
      <p:pic>
        <p:nvPicPr>
          <p:cNvPr id="168" name="Google Shape;168;p24"/>
          <p:cNvPicPr preferRelativeResize="0"/>
          <p:nvPr/>
        </p:nvPicPr>
        <p:blipFill>
          <a:blip r:embed="rId3">
            <a:alphaModFix/>
          </a:blip>
          <a:stretch>
            <a:fillRect/>
          </a:stretch>
        </p:blipFill>
        <p:spPr>
          <a:xfrm>
            <a:off x="928650" y="2447200"/>
            <a:ext cx="7448274" cy="293150"/>
          </a:xfrm>
          <a:prstGeom prst="rect">
            <a:avLst/>
          </a:prstGeom>
          <a:noFill/>
          <a:ln>
            <a:noFill/>
          </a:ln>
        </p:spPr>
      </p:pic>
      <p:pic>
        <p:nvPicPr>
          <p:cNvPr id="169" name="Google Shape;169;p24"/>
          <p:cNvPicPr preferRelativeResize="0"/>
          <p:nvPr/>
        </p:nvPicPr>
        <p:blipFill>
          <a:blip r:embed="rId4">
            <a:alphaModFix/>
          </a:blip>
          <a:stretch>
            <a:fillRect/>
          </a:stretch>
        </p:blipFill>
        <p:spPr>
          <a:xfrm>
            <a:off x="928650" y="3353300"/>
            <a:ext cx="7943850" cy="257175"/>
          </a:xfrm>
          <a:prstGeom prst="rect">
            <a:avLst/>
          </a:prstGeom>
          <a:noFill/>
          <a:ln>
            <a:noFill/>
          </a:ln>
        </p:spPr>
      </p:pic>
      <p:pic>
        <p:nvPicPr>
          <p:cNvPr id="170" name="Google Shape;170;p24"/>
          <p:cNvPicPr preferRelativeResize="0"/>
          <p:nvPr/>
        </p:nvPicPr>
        <p:blipFill>
          <a:blip r:embed="rId5">
            <a:alphaModFix/>
          </a:blip>
          <a:stretch>
            <a:fillRect/>
          </a:stretch>
        </p:blipFill>
        <p:spPr>
          <a:xfrm>
            <a:off x="928650" y="4223425"/>
            <a:ext cx="6791325" cy="257175"/>
          </a:xfrm>
          <a:prstGeom prst="rect">
            <a:avLst/>
          </a:prstGeom>
          <a:noFill/>
          <a:ln>
            <a:noFill/>
          </a:ln>
        </p:spPr>
      </p:pic>
      <p:pic>
        <p:nvPicPr>
          <p:cNvPr id="171" name="Google Shape;171;p24"/>
          <p:cNvPicPr preferRelativeResize="0"/>
          <p:nvPr/>
        </p:nvPicPr>
        <p:blipFill>
          <a:blip r:embed="rId6">
            <a:alphaModFix/>
          </a:blip>
          <a:stretch>
            <a:fillRect/>
          </a:stretch>
        </p:blipFill>
        <p:spPr>
          <a:xfrm>
            <a:off x="928650" y="5129525"/>
            <a:ext cx="8039100" cy="79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dk1"/>
                </a:solidFill>
                <a:highlight>
                  <a:srgbClr val="FFFFFF"/>
                </a:highlight>
              </a:rPr>
              <a:t>Insights: Financial Stability</a:t>
            </a:r>
            <a:endParaRPr dirty="0">
              <a:solidFill>
                <a:schemeClr val="dk1"/>
              </a:solidFill>
            </a:endParaRPr>
          </a:p>
        </p:txBody>
      </p:sp>
      <p:sp>
        <p:nvSpPr>
          <p:cNvPr id="178" name="Google Shape;178;p25"/>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Importance of Individual Retirement Account Asset, Household Total Income, and Household Total Asset is prominent in all groups, especially in groups that with government health insurance</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20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Higher finance-related feature value relates to higher lower bound of cognitive level and mental status level.</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20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Implying that programs designed to increase financial literacy, asset building, and economic opportunities could indirectly contribute to better cognitive and mental health outcomes, especially in lower-income communities.</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rPr>
              <a:t>Insights</a:t>
            </a:r>
            <a:r>
              <a:rPr lang="en-US" altLang="zh-CN" dirty="0">
                <a:solidFill>
                  <a:schemeClr val="dk1"/>
                </a:solidFill>
                <a:highlight>
                  <a:srgbClr val="FFFFFF"/>
                </a:highlight>
              </a:rPr>
              <a:t>: Financial Stability</a:t>
            </a:r>
            <a:endParaRPr dirty="0"/>
          </a:p>
        </p:txBody>
      </p:sp>
      <p:sp>
        <p:nvSpPr>
          <p:cNvPr id="185" name="Google Shape;185;p26"/>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Higher Individual Income also relates to higher lower bound of cognitive level and mental status level, but also relates to decreased upper bound of self-evaluated health level.</a:t>
            </a:r>
            <a:endParaRPr sz="2000">
              <a:latin typeface="Times New Roman"/>
              <a:ea typeface="Times New Roman"/>
              <a:cs typeface="Times New Roman"/>
              <a:sym typeface="Times New Roman"/>
            </a:endParaRPr>
          </a:p>
          <a:p>
            <a:pPr marL="0" lvl="0" indent="0" algn="l" rtl="0">
              <a:spcBef>
                <a:spcPts val="44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457200" lvl="0" indent="-342900" algn="l" rtl="0">
              <a:spcBef>
                <a:spcPts val="440"/>
              </a:spcBef>
              <a:spcAft>
                <a:spcPts val="0"/>
              </a:spcAft>
              <a:buSzPts val="1800"/>
              <a:buFont typeface="Times New Roman"/>
              <a:buChar char="•"/>
            </a:pPr>
            <a:r>
              <a:rPr lang="en-US" sz="2000">
                <a:latin typeface="Times New Roman"/>
                <a:ea typeface="Times New Roman"/>
                <a:cs typeface="Times New Roman"/>
                <a:sym typeface="Times New Roman"/>
              </a:rPr>
              <a:t>It might suggest that while individuals with higher earnings evaluate their health more critically, or they may be more aware of health issues due to better access to health care and thus report more health problems.</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17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Also, higher-income individuals might have jobs that are more demanding, leading to increased stress and perceived worse health despite objectively better health metrics.</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dk1"/>
                </a:solidFill>
                <a:highlight>
                  <a:srgbClr val="FFFFFF"/>
                </a:highlight>
              </a:rPr>
              <a:t>Insights</a:t>
            </a:r>
            <a:r>
              <a:rPr lang="en-US" altLang="zh-CN" dirty="0">
                <a:solidFill>
                  <a:schemeClr val="dk1"/>
                </a:solidFill>
                <a:highlight>
                  <a:srgbClr val="FFFFFF"/>
                </a:highlight>
              </a:rPr>
              <a:t>: Financial Stability</a:t>
            </a:r>
            <a:endParaRPr dirty="0"/>
          </a:p>
        </p:txBody>
      </p:sp>
      <p:sp>
        <p:nvSpPr>
          <p:cNvPr id="192" name="Google Shape;192;p27"/>
          <p:cNvSpPr txBox="1">
            <a:spLocks noGrp="1"/>
          </p:cNvSpPr>
          <p:nvPr>
            <p:ph type="body" idx="1"/>
          </p:nvPr>
        </p:nvSpPr>
        <p:spPr>
          <a:xfrm>
            <a:off x="457200" y="2032000"/>
            <a:ext cx="8229600" cy="46182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For self-employed groups, the importance of Individual Income is relatively low, but the importance of  Household Total Income and Household Total Asset is high.</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1700">
              <a:latin typeface="Times New Roman"/>
              <a:ea typeface="Times New Roman"/>
              <a:cs typeface="Times New Roman"/>
              <a:sym typeface="Times New Roman"/>
            </a:endParaRPr>
          </a:p>
          <a:p>
            <a:pPr marL="457200" lvl="0" indent="-342900" algn="l" rtl="0">
              <a:spcBef>
                <a:spcPts val="440"/>
              </a:spcBef>
              <a:spcAft>
                <a:spcPts val="0"/>
              </a:spcAft>
              <a:buSzPts val="1800"/>
              <a:buFont typeface="Times New Roman"/>
              <a:buChar char="•"/>
            </a:pPr>
            <a:r>
              <a:rPr lang="en-US" sz="2000">
                <a:latin typeface="Times New Roman"/>
                <a:ea typeface="Times New Roman"/>
                <a:cs typeface="Times New Roman"/>
                <a:sym typeface="Times New Roman"/>
              </a:rPr>
              <a:t>It may because individual earnings may not capture the full economic picture as effectively as total household income or asset amount for self-employed individuals.</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17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These observations suggest that the role of economic stability and variability in income should be considered when designing health policies or workplace wellness programs. For self-employed individuals, policies might need to focus more on providing stability and access to health resources.</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dk1"/>
                </a:solidFill>
                <a:highlight>
                  <a:srgbClr val="FFFFFF"/>
                </a:highlight>
              </a:rPr>
              <a:t>Insights</a:t>
            </a:r>
            <a:r>
              <a:rPr lang="en-US" altLang="zh-CN" dirty="0">
                <a:solidFill>
                  <a:schemeClr val="dk1"/>
                </a:solidFill>
                <a:highlight>
                  <a:srgbClr val="FFFFFF"/>
                </a:highlight>
              </a:rPr>
              <a:t>: Financial Stability</a:t>
            </a:r>
            <a:endParaRPr dirty="0"/>
          </a:p>
        </p:txBody>
      </p:sp>
      <p:sp>
        <p:nvSpPr>
          <p:cNvPr id="199" name="Google Shape;199;p28"/>
          <p:cNvSpPr txBox="1">
            <a:spLocks noGrp="1"/>
          </p:cNvSpPr>
          <p:nvPr>
            <p:ph type="body" idx="1"/>
          </p:nvPr>
        </p:nvSpPr>
        <p:spPr>
          <a:xfrm>
            <a:off x="457200" y="2032000"/>
            <a:ext cx="8229600" cy="46182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Font typeface="Times New Roman"/>
              <a:buChar char="•"/>
            </a:pPr>
            <a:r>
              <a:rPr lang="en-US" sz="2000">
                <a:latin typeface="Times New Roman"/>
                <a:ea typeface="Times New Roman"/>
                <a:cs typeface="Times New Roman"/>
                <a:sym typeface="Times New Roman"/>
              </a:rPr>
              <a:t>The significance of the Number of Private Insurance Plans is generally low. However, an observable correlation exists between this variable and the baseline mental status level across various groups, except for the group in poverty (1,0,0,0,0).</a:t>
            </a:r>
            <a:endParaRPr sz="2000">
              <a:latin typeface="Times New Roman"/>
              <a:ea typeface="Times New Roman"/>
              <a:cs typeface="Times New Roman"/>
              <a:sym typeface="Times New Roman"/>
            </a:endParaRPr>
          </a:p>
          <a:p>
            <a:pPr marL="0" lvl="0" indent="0" algn="l" rtl="0">
              <a:spcBef>
                <a:spcPts val="440"/>
              </a:spcBef>
              <a:spcAft>
                <a:spcPts val="0"/>
              </a:spcAft>
              <a:buNone/>
            </a:pPr>
            <a:endParaRPr sz="1700">
              <a:latin typeface="Times New Roman"/>
              <a:ea typeface="Times New Roman"/>
              <a:cs typeface="Times New Roman"/>
              <a:sym typeface="Times New Roman"/>
            </a:endParaRPr>
          </a:p>
          <a:p>
            <a:pPr marL="457200" lvl="0" indent="-355600" algn="l" rtl="0">
              <a:spcBef>
                <a:spcPts val="44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There may be a need to specifically target mental health support programs to individuals who have fewer private insurance plans, especially in economically disadvantaged groups.</a:t>
            </a: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Also, for poor groups like “1,0,0,0,0”, interventions may need to be more holistic, addressing not just health insurance coverage but also employment opportunities, income support, and other social services to improve overall well-being and mental health.</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dk1"/>
                </a:solidFill>
                <a:highlight>
                  <a:srgbClr val="FFFFFF"/>
                </a:highlight>
              </a:rPr>
              <a:t>Insights: Family Structure</a:t>
            </a:r>
            <a:endParaRPr dirty="0"/>
          </a:p>
        </p:txBody>
      </p:sp>
      <p:sp>
        <p:nvSpPr>
          <p:cNvPr id="206" name="Google Shape;206;p29"/>
          <p:cNvSpPr txBox="1">
            <a:spLocks noGrp="1"/>
          </p:cNvSpPr>
          <p:nvPr>
            <p:ph type="body" idx="1"/>
          </p:nvPr>
        </p:nvSpPr>
        <p:spPr>
          <a:xfrm>
            <a:off x="457200" y="2032000"/>
            <a:ext cx="8229600" cy="4618200"/>
          </a:xfrm>
          <a:prstGeom prst="rect">
            <a:avLst/>
          </a:prstGeom>
        </p:spPr>
        <p:txBody>
          <a:bodyPr spcFirstLastPara="1" wrap="square" lIns="91425" tIns="45700" rIns="91425" bIns="45700" anchor="t" anchorCtr="0">
            <a:noAutofit/>
          </a:bodyPr>
          <a:lstStyle/>
          <a:p>
            <a:pPr marL="457200" lvl="0" indent="-330200" algn="l" rtl="0">
              <a:spcBef>
                <a:spcPts val="44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In group “0,0,1,1,1”, fewer than 2 children or exceeding 5 children in the household are associated with an elevated lower bound of mental status level. Additionally, surpassing 5 children in the household correlates with an increased lower bound of cognitive level.</a:t>
            </a:r>
            <a:endParaRPr sz="16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44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Fewer children may mean fewer caretaking responsibilities and more resources per child, potentially reducing stress and allowing more focus on personal mental well-being. Conversely, a very large family might foster a supportive environment that can be mentally stimulating and emotionally fulfilling, contributing positively to cognitive and mental health.</a:t>
            </a:r>
            <a:endParaRPr sz="16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44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Community and social programs that mimic the benefits of a large family could be beneficial. Programs that increase social interactions, provide community support, and engage them in mentally stimulating activities could replicate these benefits. Also, policies aimed at supporting retirees in maintaining an active lifestyle, whether through community involvement or family engagement, could be crucial.</a:t>
            </a:r>
            <a:endParaRPr sz="16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dk1"/>
                </a:solidFill>
                <a:highlight>
                  <a:srgbClr val="FFFFFF"/>
                </a:highlight>
              </a:rPr>
              <a:t>Insights</a:t>
            </a:r>
            <a:r>
              <a:rPr lang="en-US" altLang="zh-CN" dirty="0">
                <a:solidFill>
                  <a:schemeClr val="dk1"/>
                </a:solidFill>
                <a:highlight>
                  <a:srgbClr val="FFFFFF"/>
                </a:highlight>
              </a:rPr>
              <a:t>: Family Structure</a:t>
            </a:r>
            <a:endParaRPr dirty="0"/>
          </a:p>
        </p:txBody>
      </p:sp>
      <p:sp>
        <p:nvSpPr>
          <p:cNvPr id="213" name="Google Shape;213;p30"/>
          <p:cNvSpPr txBox="1">
            <a:spLocks noGrp="1"/>
          </p:cNvSpPr>
          <p:nvPr>
            <p:ph type="body" idx="1"/>
          </p:nvPr>
        </p:nvSpPr>
        <p:spPr>
          <a:xfrm>
            <a:off x="457200" y="2032000"/>
            <a:ext cx="8229600" cy="46182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relationship between Mental Status Level and Number of People in Household on most retired groups agrees with the previous statement.</a:t>
            </a: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900">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It could also because that individual stressors related to daily living or financial burdens may be diluted as responsibilities and resources are shared among more members with more people in the household. </a:t>
            </a: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900">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Overall, it emphasizes the importance of social support systems and community programs that foster interaction and engagement among community members.</a:t>
            </a:r>
            <a:endParaRPr sz="20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a:solidFill>
                  <a:schemeClr val="dk1"/>
                </a:solidFill>
                <a:highlight>
                  <a:srgbClr val="FFFFFF"/>
                </a:highlight>
              </a:rPr>
              <a:t>Conclusion: Achievement</a:t>
            </a:r>
            <a:endParaRPr/>
          </a:p>
        </p:txBody>
      </p:sp>
      <p:sp>
        <p:nvSpPr>
          <p:cNvPr id="220" name="Google Shape;220;p31"/>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Char char="•"/>
            </a:pPr>
            <a:r>
              <a:rPr lang="en-US" sz="2000">
                <a:latin typeface="Times New Roman"/>
                <a:ea typeface="Times New Roman"/>
                <a:cs typeface="Times New Roman"/>
                <a:sym typeface="Times New Roman"/>
              </a:rPr>
              <a:t>This project </a:t>
            </a:r>
            <a:r>
              <a:rPr lang="en-US" sz="2000">
                <a:solidFill>
                  <a:schemeClr val="dk1"/>
                </a:solidFill>
                <a:latin typeface="Times New Roman"/>
                <a:ea typeface="Times New Roman"/>
                <a:cs typeface="Times New Roman"/>
                <a:sym typeface="Times New Roman"/>
              </a:rPr>
              <a:t>highlight the strong influence of financial factors and family structures on health, especially mental health, and suggests policies improve health outcomes for the elderly, potentially leading to significant reductions in healthcare costs and improvements in life quality.</a:t>
            </a: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1174854"/>
            <a:ext cx="8229600" cy="6593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solidFill>
                  <a:schemeClr val="dk1"/>
                </a:solidFill>
                <a:highlight>
                  <a:schemeClr val="lt1"/>
                </a:highlight>
              </a:rPr>
              <a:t>Objectives &amp; Motivations</a:t>
            </a:r>
            <a:endParaRPr>
              <a:solidFill>
                <a:schemeClr val="dk1"/>
              </a:solidFill>
            </a:endParaRPr>
          </a:p>
        </p:txBody>
      </p:sp>
      <p:sp>
        <p:nvSpPr>
          <p:cNvPr id="91" name="Google Shape;91;p14"/>
          <p:cNvSpPr txBox="1">
            <a:spLocks noGrp="1"/>
          </p:cNvSpPr>
          <p:nvPr>
            <p:ph type="body" idx="1"/>
          </p:nvPr>
        </p:nvSpPr>
        <p:spPr>
          <a:xfrm>
            <a:off x="457200" y="2032000"/>
            <a:ext cx="8229600" cy="4059238"/>
          </a:xfrm>
          <a:prstGeom prst="rect">
            <a:avLst/>
          </a:prstGeom>
          <a:noFill/>
          <a:ln>
            <a:noFill/>
          </a:ln>
        </p:spPr>
        <p:txBody>
          <a:bodyPr spcFirstLastPara="1" wrap="square" lIns="91425" tIns="45700" rIns="91425" bIns="45700" anchor="t" anchorCtr="0">
            <a:noAutofit/>
          </a:bodyPr>
          <a:lstStyle/>
          <a:p>
            <a:pPr marL="457200" lvl="0" indent="-368300" algn="l" rtl="0">
              <a:lnSpc>
                <a:spcPct val="115000"/>
              </a:lnSpc>
              <a:spcBef>
                <a:spcPts val="0"/>
              </a:spcBef>
              <a:spcAft>
                <a:spcPts val="0"/>
              </a:spcAft>
              <a:buClr>
                <a:schemeClr val="dk1"/>
              </a:buClr>
              <a:buSzPts val="2200"/>
              <a:buFont typeface="Times New Roman"/>
              <a:buChar char="●"/>
            </a:pPr>
            <a:r>
              <a:rPr lang="en-US">
                <a:solidFill>
                  <a:schemeClr val="dk1"/>
                </a:solidFill>
                <a:latin typeface="Times New Roman"/>
                <a:ea typeface="Times New Roman"/>
                <a:cs typeface="Times New Roman"/>
                <a:sym typeface="Times New Roman"/>
              </a:rPr>
              <a:t>Background: Serious aging population in East Asia. </a:t>
            </a:r>
            <a:endParaRPr>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a:solidFill>
                  <a:schemeClr val="dk1"/>
                </a:solidFill>
                <a:latin typeface="Times New Roman"/>
                <a:ea typeface="Times New Roman"/>
                <a:cs typeface="Times New Roman"/>
                <a:sym typeface="Times New Roman"/>
              </a:rPr>
              <a:t>Analyze the impact of financial stability and family structure on the health outcomes.</a:t>
            </a:r>
            <a:endParaRPr>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a:solidFill>
                  <a:schemeClr val="dk1"/>
                </a:solidFill>
                <a:latin typeface="Times New Roman"/>
                <a:ea typeface="Times New Roman"/>
                <a:cs typeface="Times New Roman"/>
                <a:sym typeface="Times New Roman"/>
              </a:rPr>
              <a:t>Provide evidence-based insights to guide policy making in healthcare, social security, and family support initiatives, thereby facilitating more effective strategies to aid older adults.</a:t>
            </a:r>
            <a:endParaRPr>
              <a:solidFill>
                <a:schemeClr val="dk1"/>
              </a:solidFill>
              <a:latin typeface="Times New Roman"/>
              <a:ea typeface="Times New Roman"/>
              <a:cs typeface="Times New Roman"/>
              <a:sym typeface="Times New Roman"/>
            </a:endParaRPr>
          </a:p>
          <a:p>
            <a:pPr marL="342900" lvl="0" indent="-203200" algn="l" rtl="0">
              <a:spcBef>
                <a:spcPts val="1200"/>
              </a:spcBef>
              <a:spcAft>
                <a:spcPts val="0"/>
              </a:spcAft>
              <a:buClr>
                <a:srgbClr val="0C0C0C"/>
              </a:buClr>
              <a:buSzPts val="2200"/>
              <a:buFont typeface="Arial"/>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a:solidFill>
                  <a:schemeClr val="dk1"/>
                </a:solidFill>
                <a:highlight>
                  <a:srgbClr val="FFFFFF"/>
                </a:highlight>
              </a:rPr>
              <a:t>Conclusion: Difficulties</a:t>
            </a:r>
            <a:endParaRPr/>
          </a:p>
        </p:txBody>
      </p:sp>
      <p:sp>
        <p:nvSpPr>
          <p:cNvPr id="227" name="Google Shape;227;p32"/>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SzPts val="2000"/>
              <a:buChar char="•"/>
            </a:pPr>
            <a:r>
              <a:rPr lang="en-US" sz="2000">
                <a:solidFill>
                  <a:schemeClr val="dk1"/>
                </a:solidFill>
                <a:latin typeface="Times New Roman"/>
                <a:ea typeface="Times New Roman"/>
                <a:cs typeface="Times New Roman"/>
                <a:sym typeface="Times New Roman"/>
              </a:rPr>
              <a:t>Data extraction</a:t>
            </a: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Heteroskedasticity in residuals </a:t>
            </a: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a:solidFill>
                  <a:schemeClr val="dk1"/>
                </a:solidFill>
                <a:highlight>
                  <a:srgbClr val="FFFFFF"/>
                </a:highlight>
              </a:rPr>
              <a:t>Conclusion: Modelling</a:t>
            </a:r>
            <a:endParaRPr/>
          </a:p>
        </p:txBody>
      </p:sp>
      <p:sp>
        <p:nvSpPr>
          <p:cNvPr id="234" name="Google Shape;234;p33"/>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Random Forest is convenient for complex data, and could be relatively accurate without much data preprocess. Its prediction process is also interpretable.</a:t>
            </a: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stage of model selection can be enhanced by optimizing each model to its peak performance before making a selection.</a:t>
            </a: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Feature selection and hyperparameter tuning could benefit from the implementation of nested cross-validation.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Data Preprocessing</a:t>
            </a:r>
            <a:endParaRPr/>
          </a:p>
        </p:txBody>
      </p:sp>
      <p:sp>
        <p:nvSpPr>
          <p:cNvPr id="98" name="Google Shape;98;p15"/>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Data Source: RAND HRS Longitudinal 2020</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Data Preprocessing: </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b="0">
                <a:solidFill>
                  <a:schemeClr val="dk1"/>
                </a:solidFill>
                <a:latin typeface="Times New Roman"/>
                <a:ea typeface="Times New Roman"/>
                <a:cs typeface="Times New Roman"/>
                <a:sym typeface="Times New Roman"/>
              </a:rPr>
              <a:t>Selected 20 features </a:t>
            </a:r>
            <a:endParaRPr b="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b="0">
                <a:solidFill>
                  <a:schemeClr val="dk1"/>
                </a:solidFill>
                <a:latin typeface="Times New Roman"/>
                <a:ea typeface="Times New Roman"/>
                <a:cs typeface="Times New Roman"/>
                <a:sym typeface="Times New Roman"/>
              </a:rPr>
              <a:t>Dropped the NA rows and deleted two meaningless features</a:t>
            </a:r>
            <a:endParaRPr b="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b="0">
                <a:solidFill>
                  <a:schemeClr val="dk1"/>
                </a:solidFill>
                <a:latin typeface="Times New Roman"/>
                <a:ea typeface="Times New Roman"/>
                <a:cs typeface="Times New Roman"/>
                <a:sym typeface="Times New Roman"/>
              </a:rPr>
              <a:t>After data cleaning our dataset has 38488 rows</a:t>
            </a:r>
            <a:endParaRPr b="0">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US" b="0">
                <a:solidFill>
                  <a:schemeClr val="dk1"/>
                </a:solidFill>
                <a:latin typeface="Times New Roman"/>
                <a:ea typeface="Times New Roman"/>
                <a:cs typeface="Times New Roman"/>
                <a:sym typeface="Times New Roman"/>
              </a:rPr>
              <a:t>Assign groups by unique combination of binary categorical features</a:t>
            </a:r>
            <a:endParaRPr b="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b="0">
                <a:solidFill>
                  <a:schemeClr val="dk1"/>
                </a:solidFill>
                <a:latin typeface="Times New Roman"/>
                <a:ea typeface="Times New Roman"/>
                <a:cs typeface="Times New Roman"/>
                <a:sym typeface="Times New Roman"/>
              </a:rPr>
              <a:t>Detect outliers by groups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Target</a:t>
            </a:r>
            <a:r>
              <a:rPr lang="en-US" b="1">
                <a:solidFill>
                  <a:schemeClr val="dk1"/>
                </a:solidFill>
              </a:rPr>
              <a:t> </a:t>
            </a:r>
            <a:r>
              <a:rPr lang="en-US">
                <a:solidFill>
                  <a:schemeClr val="dk1"/>
                </a:solidFill>
              </a:rPr>
              <a:t>Features</a:t>
            </a:r>
            <a:endParaRPr sz="2800" b="1">
              <a:solidFill>
                <a:schemeClr val="dk1"/>
              </a:solidFill>
              <a:latin typeface="Times New Roman"/>
              <a:ea typeface="Times New Roman"/>
              <a:cs typeface="Times New Roman"/>
              <a:sym typeface="Times New Roman"/>
            </a:endParaRPr>
          </a:p>
        </p:txBody>
      </p:sp>
      <p:sp>
        <p:nvSpPr>
          <p:cNvPr id="105" name="Google Shape;105;p16"/>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pic>
        <p:nvPicPr>
          <p:cNvPr id="106" name="Google Shape;106;p16"/>
          <p:cNvPicPr preferRelativeResize="0"/>
          <p:nvPr/>
        </p:nvPicPr>
        <p:blipFill>
          <a:blip r:embed="rId3">
            <a:alphaModFix/>
          </a:blip>
          <a:stretch>
            <a:fillRect/>
          </a:stretch>
        </p:blipFill>
        <p:spPr>
          <a:xfrm>
            <a:off x="1180088" y="2433161"/>
            <a:ext cx="6783824" cy="199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Input Features</a:t>
            </a:r>
            <a:endParaRPr>
              <a:solidFill>
                <a:schemeClr val="dk1"/>
              </a:solidFill>
            </a:endParaRPr>
          </a:p>
        </p:txBody>
      </p:sp>
      <p:sp>
        <p:nvSpPr>
          <p:cNvPr id="113" name="Google Shape;113;p17"/>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pic>
        <p:nvPicPr>
          <p:cNvPr id="114" name="Google Shape;114;p17"/>
          <p:cNvPicPr preferRelativeResize="0"/>
          <p:nvPr/>
        </p:nvPicPr>
        <p:blipFill>
          <a:blip r:embed="rId3">
            <a:alphaModFix/>
          </a:blip>
          <a:stretch>
            <a:fillRect/>
          </a:stretch>
        </p:blipFill>
        <p:spPr>
          <a:xfrm>
            <a:off x="1644187" y="1834250"/>
            <a:ext cx="5855625" cy="465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Groups Encoding</a:t>
            </a:r>
            <a:endParaRPr>
              <a:solidFill>
                <a:schemeClr val="dk1"/>
              </a:solidFill>
            </a:endParaRPr>
          </a:p>
        </p:txBody>
      </p:sp>
      <p:pic>
        <p:nvPicPr>
          <p:cNvPr id="121" name="Google Shape;121;p18"/>
          <p:cNvPicPr preferRelativeResize="0"/>
          <p:nvPr/>
        </p:nvPicPr>
        <p:blipFill>
          <a:blip r:embed="rId3">
            <a:alphaModFix/>
          </a:blip>
          <a:stretch>
            <a:fillRect/>
          </a:stretch>
        </p:blipFill>
        <p:spPr>
          <a:xfrm>
            <a:off x="1115275" y="2032002"/>
            <a:ext cx="6913450" cy="362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Outlier Detection</a:t>
            </a:r>
            <a:endParaRPr/>
          </a:p>
        </p:txBody>
      </p:sp>
      <p:sp>
        <p:nvSpPr>
          <p:cNvPr id="128" name="Google Shape;128;p19"/>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Isolation forest by groups.</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b="0">
                <a:solidFill>
                  <a:schemeClr val="dk1"/>
                </a:solidFill>
                <a:latin typeface="Times New Roman"/>
                <a:ea typeface="Times New Roman"/>
                <a:cs typeface="Times New Roman"/>
                <a:sym typeface="Times New Roman"/>
              </a:rPr>
              <a:t>10% of total points</a:t>
            </a:r>
            <a:endParaRPr b="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Groups with few samples (&lt; 500).</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129" name="Google Shape;129;p19"/>
          <p:cNvPicPr preferRelativeResize="0"/>
          <p:nvPr/>
        </p:nvPicPr>
        <p:blipFill>
          <a:blip r:embed="rId3">
            <a:alphaModFix/>
          </a:blip>
          <a:stretch>
            <a:fillRect/>
          </a:stretch>
        </p:blipFill>
        <p:spPr>
          <a:xfrm>
            <a:off x="1296150" y="2838987"/>
            <a:ext cx="4119601" cy="231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Log Transformation</a:t>
            </a:r>
            <a:endParaRPr>
              <a:solidFill>
                <a:schemeClr val="dk1"/>
              </a:solidFill>
            </a:endParaRPr>
          </a:p>
        </p:txBody>
      </p:sp>
      <p:sp>
        <p:nvSpPr>
          <p:cNvPr id="136" name="Google Shape;136;p20"/>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457200" lvl="0" indent="-355600" algn="l" rtl="0">
              <a:spcBef>
                <a:spcPts val="44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 solve heteroskedasticity</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Restrict the logarithmic transformation to features excluding “HATOTB” since it contains negative data with substantially large absolute values</a:t>
            </a:r>
            <a:endParaRPr sz="2000">
              <a:solidFill>
                <a:schemeClr val="dk1"/>
              </a:solidFill>
              <a:latin typeface="Times New Roman"/>
              <a:ea typeface="Times New Roman"/>
              <a:cs typeface="Times New Roman"/>
              <a:sym typeface="Times New Roman"/>
            </a:endParaRPr>
          </a:p>
          <a:p>
            <a:pPr marL="45720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440"/>
              </a:spcBef>
              <a:spcAft>
                <a:spcPts val="0"/>
              </a:spcAft>
              <a:buNone/>
            </a:pPr>
            <a:endParaRPr sz="2000">
              <a:solidFill>
                <a:schemeClr val="dk1"/>
              </a:solidFill>
              <a:latin typeface="Times New Roman"/>
              <a:ea typeface="Times New Roman"/>
              <a:cs typeface="Times New Roman"/>
              <a:sym typeface="Times New Roman"/>
            </a:endParaRPr>
          </a:p>
        </p:txBody>
      </p:sp>
      <p:pic>
        <p:nvPicPr>
          <p:cNvPr id="137" name="Google Shape;137;p20"/>
          <p:cNvPicPr preferRelativeResize="0"/>
          <p:nvPr/>
        </p:nvPicPr>
        <p:blipFill>
          <a:blip r:embed="rId3">
            <a:alphaModFix/>
          </a:blip>
          <a:stretch>
            <a:fillRect/>
          </a:stretch>
        </p:blipFill>
        <p:spPr>
          <a:xfrm>
            <a:off x="4936700" y="3298125"/>
            <a:ext cx="3352125" cy="2645250"/>
          </a:xfrm>
          <a:prstGeom prst="rect">
            <a:avLst/>
          </a:prstGeom>
          <a:noFill/>
          <a:ln>
            <a:noFill/>
          </a:ln>
        </p:spPr>
      </p:pic>
      <p:pic>
        <p:nvPicPr>
          <p:cNvPr id="138" name="Google Shape;138;p20"/>
          <p:cNvPicPr preferRelativeResize="0"/>
          <p:nvPr/>
        </p:nvPicPr>
        <p:blipFill>
          <a:blip r:embed="rId4">
            <a:alphaModFix/>
          </a:blip>
          <a:stretch>
            <a:fillRect/>
          </a:stretch>
        </p:blipFill>
        <p:spPr>
          <a:xfrm>
            <a:off x="1405050" y="3247338"/>
            <a:ext cx="2828651" cy="274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457200" y="1174854"/>
            <a:ext cx="8229600" cy="659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Baseline Models </a:t>
            </a:r>
            <a:endParaRPr>
              <a:solidFill>
                <a:schemeClr val="dk1"/>
              </a:solidFill>
            </a:endParaRPr>
          </a:p>
        </p:txBody>
      </p:sp>
      <p:sp>
        <p:nvSpPr>
          <p:cNvPr id="145" name="Google Shape;145;p21"/>
          <p:cNvSpPr txBox="1">
            <a:spLocks noGrp="1"/>
          </p:cNvSpPr>
          <p:nvPr>
            <p:ph type="body" idx="1"/>
          </p:nvPr>
        </p:nvSpPr>
        <p:spPr>
          <a:xfrm>
            <a:off x="457200" y="2032000"/>
            <a:ext cx="8229600" cy="40593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pic>
        <p:nvPicPr>
          <p:cNvPr id="146" name="Google Shape;146;p21"/>
          <p:cNvPicPr preferRelativeResize="0"/>
          <p:nvPr/>
        </p:nvPicPr>
        <p:blipFill>
          <a:blip r:embed="rId3">
            <a:alphaModFix/>
          </a:blip>
          <a:stretch>
            <a:fillRect/>
          </a:stretch>
        </p:blipFill>
        <p:spPr>
          <a:xfrm>
            <a:off x="457200" y="2032001"/>
            <a:ext cx="8229601" cy="2617193"/>
          </a:xfrm>
          <a:prstGeom prst="rect">
            <a:avLst/>
          </a:prstGeom>
          <a:noFill/>
          <a:ln>
            <a:noFill/>
          </a:ln>
        </p:spPr>
      </p:pic>
    </p:spTree>
  </p:cSld>
  <p:clrMapOvr>
    <a:masterClrMapping/>
  </p:clrMapOvr>
</p:sld>
</file>

<file path=ppt/theme/theme1.xml><?xml version="1.0" encoding="utf-8"?>
<a:theme xmlns:a="http://schemas.openxmlformats.org/drawingml/2006/main" name="SEAS_general_template">
  <a:themeElements>
    <a:clrScheme name="Custom 1">
      <a:dk1>
        <a:srgbClr val="000000"/>
      </a:dk1>
      <a:lt1>
        <a:srgbClr val="FFFFFF"/>
      </a:lt1>
      <a:dk2>
        <a:srgbClr val="323232"/>
      </a:dk2>
      <a:lt2>
        <a:srgbClr val="E3DED1"/>
      </a:lt2>
      <a:accent1>
        <a:srgbClr val="840C09"/>
      </a:accent1>
      <a:accent2>
        <a:srgbClr val="088389"/>
      </a:accent2>
      <a:accent3>
        <a:srgbClr val="0B1756"/>
      </a:accent3>
      <a:accent4>
        <a:srgbClr val="72B0D7"/>
      </a:accent4>
      <a:accent5>
        <a:srgbClr val="E8610A"/>
      </a:accent5>
      <a:accent6>
        <a:srgbClr val="D39E20"/>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全屏显示(4:3)</PresentationFormat>
  <Paragraphs>179</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Arial</vt:lpstr>
      <vt:lpstr>Calibri</vt:lpstr>
      <vt:lpstr>Georgia</vt:lpstr>
      <vt:lpstr>Times New Roman</vt:lpstr>
      <vt:lpstr>SEAS_general_template</vt:lpstr>
      <vt:lpstr>Analyzing the Impact of Financial Stability and Family Structure on Elder Health: A Machine Learning Approach Using the RAND HRS Longitudinal File 2020 </vt:lpstr>
      <vt:lpstr>Objectives &amp; Motivations</vt:lpstr>
      <vt:lpstr>Data Preprocessing</vt:lpstr>
      <vt:lpstr>Target Features</vt:lpstr>
      <vt:lpstr>Input Features</vt:lpstr>
      <vt:lpstr>Groups Encoding</vt:lpstr>
      <vt:lpstr>Outlier Detection</vt:lpstr>
      <vt:lpstr>Log Transformation</vt:lpstr>
      <vt:lpstr>Baseline Models </vt:lpstr>
      <vt:lpstr>Training</vt:lpstr>
      <vt:lpstr>Performance</vt:lpstr>
      <vt:lpstr>Machine Learning Morphisms</vt:lpstr>
      <vt:lpstr>Insights: Financial Stability</vt:lpstr>
      <vt:lpstr>Insights: Financial Stability</vt:lpstr>
      <vt:lpstr>Insights: Financial Stability</vt:lpstr>
      <vt:lpstr>Insights: Financial Stability</vt:lpstr>
      <vt:lpstr>Insights: Family Structure</vt:lpstr>
      <vt:lpstr>Insights: Family Structure</vt:lpstr>
      <vt:lpstr>Conclusion: Achievement</vt:lpstr>
      <vt:lpstr>Conclusion: Difficulties</vt:lpstr>
      <vt:lpstr>Conclusion: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Financial Stability and Family Structure on Elder Health: A Machine Learning Approach Using the RAND HRS Longitudinal File 2020 </dc:title>
  <cp:lastModifiedBy>Yuzhen Zhou</cp:lastModifiedBy>
  <cp:revision>1</cp:revision>
  <dcterms:modified xsi:type="dcterms:W3CDTF">2024-05-01T16:55:29Z</dcterms:modified>
</cp:coreProperties>
</file>