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10287000" cx="18288000"/>
  <p:notesSz cx="6858000" cy="9144000"/>
  <p:embeddedFontLs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5" roundtripDataSignature="AMtx7mh8LFdQZPnGney3aLk9vrPhZGoD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33CCBE-A897-4485-9239-54D66C1ACA8B}">
  <a:tblStyle styleId="{8D33CCBE-A897-4485-9239-54D66C1ACA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OpenSans-bold.fntdata"/><Relationship Id="rId21" Type="http://schemas.openxmlformats.org/officeDocument/2006/relationships/font" Target="fonts/OpenSans-regular.fntdata"/><Relationship Id="rId24" Type="http://schemas.openxmlformats.org/officeDocument/2006/relationships/font" Target="fonts/OpenSans-boldItalic.fntdata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0092155c5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b0092155c5_1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0092155c5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# existing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s1: 5,13,7;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 One Existing Product &amp; One Ideal Product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s2: 13,4,8 ; 	</a:t>
            </a:r>
            <a:r>
              <a:rPr lang="en-US">
                <a:solidFill>
                  <a:schemeClr val="dk1"/>
                </a:solidFill>
              </a:rPr>
              <a:t>s3: 13,12,8 ; 	s4: 13,14,8 ; 	s5: 13,16,8 ;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s6: 5,4,8 ; 	s7: 5,12,8 ;	 s8: 5,14,8 ; 	s9: 5,16,8 ;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# Two Ideal Products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s10: 4,12,8; 	s11: 4,14,8; 	s12: 4,16,8; 	s13: 12,14,8; 	s14: 12,16,8; 	s15: 14,16,8;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b0092155c5_1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f4dd41416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vedant: working on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af4dd41416_3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f4dd41416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af4dd41416_3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f4dd41416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af4dd41416_3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5bb5d3213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a5bb5d3213_2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5bb5d3213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a5bb5d3213_2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0092155c5_1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0092155c5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11.png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17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0552650" y="-480650"/>
            <a:ext cx="7735200" cy="11400600"/>
          </a:xfrm>
          <a:prstGeom prst="rect">
            <a:avLst/>
          </a:prstGeom>
          <a:solidFill>
            <a:srgbClr val="FBD3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1"/>
          <p:cNvGrpSpPr/>
          <p:nvPr/>
        </p:nvGrpSpPr>
        <p:grpSpPr>
          <a:xfrm>
            <a:off x="357375" y="2498875"/>
            <a:ext cx="8907750" cy="7650075"/>
            <a:chOff x="-895100" y="-3079053"/>
            <a:chExt cx="11877000" cy="10200100"/>
          </a:xfrm>
        </p:grpSpPr>
        <p:sp>
          <p:nvSpPr>
            <p:cNvPr id="86" name="Google Shape;86;p1"/>
            <p:cNvSpPr txBox="1"/>
            <p:nvPr/>
          </p:nvSpPr>
          <p:spPr>
            <a:xfrm>
              <a:off x="-895100" y="-3079053"/>
              <a:ext cx="11877000" cy="589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5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119">
                  <a:solidFill>
                    <a:srgbClr val="282120"/>
                  </a:solidFill>
                  <a:latin typeface="Open Sans"/>
                  <a:ea typeface="Open Sans"/>
                  <a:cs typeface="Open Sans"/>
                  <a:sym typeface="Open Sans"/>
                </a:rPr>
                <a:t>Toy Horse </a:t>
              </a:r>
              <a:endParaRPr b="1" sz="8119">
                <a:solidFill>
                  <a:srgbClr val="28212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15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119">
                  <a:solidFill>
                    <a:srgbClr val="282120"/>
                  </a:solidFill>
                  <a:latin typeface="Open Sans"/>
                  <a:ea typeface="Open Sans"/>
                  <a:cs typeface="Open Sans"/>
                  <a:sym typeface="Open Sans"/>
                </a:rPr>
                <a:t>Conjoint Analysis for EarlyRiders 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" name="Google Shape;87;p1"/>
            <p:cNvSpPr txBox="1"/>
            <p:nvPr/>
          </p:nvSpPr>
          <p:spPr>
            <a:xfrm>
              <a:off x="-895100" y="3724747"/>
              <a:ext cx="11877000" cy="33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14">
                  <a:solidFill>
                    <a:srgbClr val="282120"/>
                  </a:solidFill>
                  <a:latin typeface="Open Sans"/>
                  <a:ea typeface="Open Sans"/>
                  <a:cs typeface="Open Sans"/>
                  <a:sym typeface="Open Sans"/>
                </a:rPr>
                <a:t>GBA 424 11B</a:t>
              </a:r>
              <a:endParaRPr sz="2514">
                <a:solidFill>
                  <a:srgbClr val="28212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4001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14">
                  <a:solidFill>
                    <a:srgbClr val="282120"/>
                  </a:solidFill>
                  <a:latin typeface="Open Sans"/>
                  <a:ea typeface="Open Sans"/>
                  <a:cs typeface="Open Sans"/>
                  <a:sym typeface="Open Sans"/>
                </a:rPr>
                <a:t>Dec 7th, 2020</a:t>
              </a:r>
              <a:endParaRPr sz="2514">
                <a:solidFill>
                  <a:srgbClr val="28212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4001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14">
                  <a:solidFill>
                    <a:srgbClr val="282120"/>
                  </a:solidFill>
                  <a:latin typeface="Open Sans"/>
                  <a:ea typeface="Open Sans"/>
                  <a:cs typeface="Open Sans"/>
                  <a:sym typeface="Open Sans"/>
                </a:rPr>
                <a:t>MSBA Online Team B:</a:t>
              </a:r>
              <a:endParaRPr sz="2514">
                <a:solidFill>
                  <a:srgbClr val="28212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4001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14">
                  <a:solidFill>
                    <a:srgbClr val="282120"/>
                  </a:solidFill>
                  <a:latin typeface="Open Sans"/>
                  <a:ea typeface="Open Sans"/>
                  <a:cs typeface="Open Sans"/>
                  <a:sym typeface="Open Sans"/>
                </a:rPr>
                <a:t>Emma Lin,  Vedant Vashishth  </a:t>
              </a:r>
              <a:endParaRPr sz="2514">
                <a:solidFill>
                  <a:srgbClr val="28212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4001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14">
                  <a:solidFill>
                    <a:srgbClr val="282120"/>
                  </a:solidFill>
                  <a:latin typeface="Open Sans"/>
                  <a:ea typeface="Open Sans"/>
                  <a:cs typeface="Open Sans"/>
                  <a:sym typeface="Open Sans"/>
                </a:rPr>
                <a:t>Vivian Chen,  Yuqi Sun,  Yuzhou Lu</a:t>
              </a:r>
              <a:endParaRPr sz="2514">
                <a:solidFill>
                  <a:srgbClr val="28212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4001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sz="2214">
                <a:solidFill>
                  <a:srgbClr val="282120"/>
                </a:solidFill>
              </a:endParaRPr>
            </a:p>
          </p:txBody>
        </p:sp>
      </p:grp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54108" l="0" r="0" t="0"/>
          <a:stretch/>
        </p:blipFill>
        <p:spPr>
          <a:xfrm rot="-5400000">
            <a:off x="9631780" y="1523551"/>
            <a:ext cx="1754692" cy="764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18500" y="2047875"/>
            <a:ext cx="6191250" cy="61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D3C9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/>
          <p:nvPr/>
        </p:nvSpPr>
        <p:spPr>
          <a:xfrm>
            <a:off x="2138521" y="3735429"/>
            <a:ext cx="1142108" cy="7398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2"/>
          <p:cNvSpPr txBox="1"/>
          <p:nvPr/>
        </p:nvSpPr>
        <p:spPr>
          <a:xfrm>
            <a:off x="952500" y="680700"/>
            <a:ext cx="12006900" cy="12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800">
                <a:latin typeface="Calibri"/>
                <a:ea typeface="Calibri"/>
                <a:cs typeface="Calibri"/>
                <a:sym typeface="Calibri"/>
              </a:rPr>
              <a:t>Product </a:t>
            </a:r>
            <a:r>
              <a:rPr b="1" lang="en-US" sz="6800">
                <a:latin typeface="Calibri"/>
                <a:ea typeface="Calibri"/>
                <a:cs typeface="Calibri"/>
                <a:sym typeface="Calibri"/>
              </a:rPr>
              <a:t>Portfolio</a:t>
            </a:r>
            <a:endParaRPr b="1" sz="6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9" name="Google Shape;199;p12"/>
          <p:cNvGraphicFramePr/>
          <p:nvPr/>
        </p:nvGraphicFramePr>
        <p:xfrm>
          <a:off x="952500" y="228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{8D33CCBE-A897-4485-9239-54D66C1ACA8B}</a:tableStyleId>
              </a:tblPr>
              <a:tblGrid>
                <a:gridCol w="2730500"/>
                <a:gridCol w="2730500"/>
                <a:gridCol w="2730500"/>
                <a:gridCol w="2730500"/>
                <a:gridCol w="2730500"/>
                <a:gridCol w="2730500"/>
              </a:tblGrid>
              <a:tr h="68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Profile</a:t>
                      </a:r>
                      <a:endParaRPr b="1" sz="2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Price</a:t>
                      </a:r>
                      <a:endParaRPr b="1" sz="2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Height</a:t>
                      </a:r>
                      <a:endParaRPr b="1" sz="2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Motion</a:t>
                      </a:r>
                      <a:endParaRPr b="1" sz="2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Style</a:t>
                      </a:r>
                      <a:endParaRPr b="1" sz="2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Status</a:t>
                      </a:r>
                      <a:endParaRPr b="1" sz="2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9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4</a:t>
                      </a:r>
                      <a:endParaRPr b="1" sz="25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Low Price</a:t>
                      </a:r>
                      <a:endParaRPr sz="25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26 inches</a:t>
                      </a:r>
                      <a:endParaRPr sz="25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Bouncing</a:t>
                      </a:r>
                      <a:endParaRPr sz="25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Racing</a:t>
                      </a:r>
                      <a:endParaRPr sz="25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Ideal</a:t>
                      </a:r>
                      <a:endParaRPr sz="25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6"/>
                    </a:solidFill>
                  </a:tcPr>
                </a:tc>
              </a:tr>
              <a:tr h="79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12</a:t>
                      </a:r>
                      <a:endParaRPr b="1" sz="2500"/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Low Price</a:t>
                      </a:r>
                      <a:endParaRPr sz="2500"/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26 inches</a:t>
                      </a:r>
                      <a:endParaRPr sz="2500"/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Bouncing</a:t>
                      </a:r>
                      <a:endParaRPr sz="2500"/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Glamour</a:t>
                      </a:r>
                      <a:endParaRPr sz="2500"/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Ideal</a:t>
                      </a:r>
                      <a:endParaRPr sz="2500"/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</a:tr>
              <a:tr h="79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14</a:t>
                      </a:r>
                      <a:endParaRPr b="1" sz="2500"/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Low Price</a:t>
                      </a:r>
                      <a:endParaRPr sz="2500"/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18 inches</a:t>
                      </a:r>
                      <a:endParaRPr sz="2500"/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Rocking</a:t>
                      </a:r>
                      <a:endParaRPr sz="2500"/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Glamour</a:t>
                      </a:r>
                      <a:endParaRPr sz="2500"/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Ideal</a:t>
                      </a:r>
                      <a:endParaRPr sz="2500"/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</a:tr>
              <a:tr h="79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16</a:t>
                      </a:r>
                      <a:endParaRPr b="1" sz="2500"/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Low Price</a:t>
                      </a:r>
                      <a:endParaRPr sz="2500"/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26 inches</a:t>
                      </a:r>
                      <a:endParaRPr sz="2500"/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Rocking</a:t>
                      </a:r>
                      <a:endParaRPr sz="2500"/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Glamour</a:t>
                      </a:r>
                      <a:endParaRPr sz="2500"/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Ideal</a:t>
                      </a:r>
                      <a:endParaRPr sz="2500"/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</a:tr>
              <a:tr h="79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13</a:t>
                      </a:r>
                      <a:endParaRPr b="1" sz="2500"/>
                    </a:p>
                  </a:txBody>
                  <a:tcPr marT="91425" marB="91425" marR="91425" marL="91425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High Price</a:t>
                      </a:r>
                      <a:endParaRPr sz="2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18 inches</a:t>
                      </a:r>
                      <a:endParaRPr sz="2500"/>
                    </a:p>
                  </a:txBody>
                  <a:tcPr marT="91425" marB="91425" marR="91425" marL="91425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Rocking</a:t>
                      </a:r>
                      <a:endParaRPr sz="2500"/>
                    </a:p>
                  </a:txBody>
                  <a:tcPr marT="91425" marB="91425" marR="91425" marL="91425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Glamour</a:t>
                      </a:r>
                      <a:endParaRPr sz="2500"/>
                    </a:p>
                  </a:txBody>
                  <a:tcPr marT="91425" marB="91425" marR="91425" marL="91425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Existed</a:t>
                      </a:r>
                      <a:endParaRPr sz="2500"/>
                    </a:p>
                  </a:txBody>
                  <a:tcPr marT="91425" marB="91425" marR="91425" marL="91425" anchor="ctr">
                    <a:solidFill>
                      <a:srgbClr val="A4C2F4"/>
                    </a:solidFill>
                  </a:tcPr>
                </a:tc>
              </a:tr>
              <a:tr h="79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5</a:t>
                      </a:r>
                      <a:endParaRPr b="1" sz="2500"/>
                    </a:p>
                  </a:txBody>
                  <a:tcPr marT="91425" marB="91425" marR="91425" marL="91425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High Price</a:t>
                      </a:r>
                      <a:endParaRPr sz="2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18 inches</a:t>
                      </a:r>
                      <a:endParaRPr sz="2500"/>
                    </a:p>
                  </a:txBody>
                  <a:tcPr marT="91425" marB="91425" marR="91425" marL="91425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Rocking</a:t>
                      </a:r>
                      <a:endParaRPr sz="25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Racing</a:t>
                      </a:r>
                      <a:endParaRPr sz="25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Existed</a:t>
                      </a:r>
                      <a:endParaRPr sz="2500"/>
                    </a:p>
                  </a:txBody>
                  <a:tcPr marT="91425" marB="91425" marR="91425" marL="91425" anchor="ctr">
                    <a:solidFill>
                      <a:srgbClr val="A4C2F4"/>
                    </a:solidFill>
                  </a:tcPr>
                </a:tc>
              </a:tr>
              <a:tr h="79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7</a:t>
                      </a:r>
                      <a:endParaRPr b="1" sz="2500"/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High Price</a:t>
                      </a:r>
                      <a:endParaRPr sz="2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26 inches</a:t>
                      </a:r>
                      <a:endParaRPr sz="25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Rocking</a:t>
                      </a:r>
                      <a:endParaRPr sz="2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Racing</a:t>
                      </a:r>
                      <a:endParaRPr sz="2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Existed Comp</a:t>
                      </a:r>
                      <a:endParaRPr sz="2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6AA84F"/>
                    </a:solidFill>
                  </a:tcPr>
                </a:tc>
              </a:tr>
              <a:tr h="79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8</a:t>
                      </a:r>
                      <a:endParaRPr b="1" sz="2500"/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Low Price</a:t>
                      </a:r>
                      <a:endParaRPr sz="2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26 inches</a:t>
                      </a:r>
                      <a:endParaRPr sz="2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Rocking</a:t>
                      </a:r>
                      <a:endParaRPr sz="2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Racing</a:t>
                      </a:r>
                      <a:endParaRPr sz="2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Potential Comp</a:t>
                      </a:r>
                      <a:endParaRPr sz="2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6AA84F"/>
                    </a:solidFill>
                  </a:tcPr>
                </a:tc>
              </a:tr>
            </a:tbl>
          </a:graphicData>
        </a:graphic>
      </p:graphicFrame>
      <p:sp>
        <p:nvSpPr>
          <p:cNvPr id="200" name="Google Shape;200;p12"/>
          <p:cNvSpPr/>
          <p:nvPr/>
        </p:nvSpPr>
        <p:spPr>
          <a:xfrm>
            <a:off x="17052900" y="7969600"/>
            <a:ext cx="1235100" cy="11868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2"/>
          <p:cNvSpPr txBox="1"/>
          <p:nvPr/>
        </p:nvSpPr>
        <p:spPr>
          <a:xfrm>
            <a:off x="970475" y="9575575"/>
            <a:ext cx="164628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* O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nce we launch new low-price products, the competitors will respond by lowering price (from profile 7 to 8).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2"/>
          <p:cNvSpPr/>
          <p:nvPr/>
        </p:nvSpPr>
        <p:spPr>
          <a:xfrm>
            <a:off x="894275" y="2283725"/>
            <a:ext cx="2712600" cy="70035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B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0092155c5_1_39"/>
          <p:cNvSpPr/>
          <p:nvPr/>
        </p:nvSpPr>
        <p:spPr>
          <a:xfrm>
            <a:off x="-1293" y="1140725"/>
            <a:ext cx="10150200" cy="8229600"/>
          </a:xfrm>
          <a:prstGeom prst="rect">
            <a:avLst/>
          </a:prstGeom>
          <a:solidFill>
            <a:srgbClr val="C3DD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b0092155c5_1_39"/>
          <p:cNvSpPr txBox="1"/>
          <p:nvPr/>
        </p:nvSpPr>
        <p:spPr>
          <a:xfrm>
            <a:off x="10852550" y="3402300"/>
            <a:ext cx="6981300" cy="30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8100">
                <a:solidFill>
                  <a:srgbClr val="282120"/>
                </a:solidFill>
                <a:latin typeface="Open Sans"/>
                <a:ea typeface="Open Sans"/>
                <a:cs typeface="Open Sans"/>
                <a:sym typeface="Open Sans"/>
              </a:rPr>
              <a:t>Scenarios Justification</a:t>
            </a:r>
            <a:endParaRPr b="1" sz="8100">
              <a:solidFill>
                <a:srgbClr val="28212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100">
              <a:solidFill>
                <a:srgbClr val="28212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100">
              <a:solidFill>
                <a:srgbClr val="28212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gb0092155c5_1_39"/>
          <p:cNvSpPr txBox="1"/>
          <p:nvPr/>
        </p:nvSpPr>
        <p:spPr>
          <a:xfrm>
            <a:off x="92900" y="1411950"/>
            <a:ext cx="9961800" cy="71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</a:pPr>
            <a:r>
              <a:rPr b="1" lang="en-US" sz="3500">
                <a:latin typeface="Open Sans"/>
                <a:ea typeface="Open Sans"/>
                <a:cs typeface="Open Sans"/>
                <a:sym typeface="Open Sans"/>
              </a:rPr>
              <a:t>Current</a:t>
            </a:r>
            <a:r>
              <a:rPr b="1" lang="en-US" sz="30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s1: 5,13,7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indent="-450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Open Sans"/>
              <a:buChar char="●"/>
            </a:pPr>
            <a:r>
              <a:rPr b="1" lang="en-US" sz="3500">
                <a:latin typeface="Open Sans"/>
                <a:ea typeface="Open Sans"/>
                <a:cs typeface="Open Sans"/>
                <a:sym typeface="Open Sans"/>
              </a:rPr>
              <a:t>One Existing Product &amp; One Ideal Product</a:t>
            </a:r>
            <a:endParaRPr b="1" sz="3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s2: 13,4,</a:t>
            </a:r>
            <a:r>
              <a:rPr lang="en-US" sz="30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 ; 	s3: 13,12,</a:t>
            </a:r>
            <a:r>
              <a:rPr lang="en-US" sz="30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 ; 	s4: 13,14,</a:t>
            </a:r>
            <a:r>
              <a:rPr lang="en-US" sz="30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 ; 	s5: 13,16,</a:t>
            </a:r>
            <a:r>
              <a:rPr lang="en-US" sz="30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 ; 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s6: 5,4,</a:t>
            </a:r>
            <a:r>
              <a:rPr lang="en-US" sz="30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 ; 		s7: 5,12,</a:t>
            </a:r>
            <a:r>
              <a:rPr lang="en-US" sz="30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 ;	 s8: 5,14,</a:t>
            </a:r>
            <a:r>
              <a:rPr lang="en-US" sz="30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 ; 	s9: 5,16,</a:t>
            </a:r>
            <a:r>
              <a:rPr lang="en-US" sz="30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 ; 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indent="-450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Open Sans"/>
              <a:buChar char="●"/>
            </a:pPr>
            <a:r>
              <a:rPr b="1" lang="en-US" sz="3500">
                <a:latin typeface="Open Sans"/>
                <a:ea typeface="Open Sans"/>
                <a:cs typeface="Open Sans"/>
                <a:sym typeface="Open Sans"/>
              </a:rPr>
              <a:t>Two Ideal Products </a:t>
            </a:r>
            <a:endParaRPr b="1" sz="3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s10: 4,12,</a:t>
            </a:r>
            <a:r>
              <a:rPr lang="en-US" sz="30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; 		s11: 4,14,</a:t>
            </a:r>
            <a:r>
              <a:rPr lang="en-US" sz="30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; 		s12: 4,16,</a:t>
            </a:r>
            <a:r>
              <a:rPr lang="en-US" sz="30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; 	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s13: 12,14,</a:t>
            </a:r>
            <a:r>
              <a:rPr lang="en-US" sz="30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; 	s14: 12,16,</a:t>
            </a:r>
            <a:r>
              <a:rPr lang="en-US" sz="30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; 	s15: 14,16,</a:t>
            </a:r>
            <a:r>
              <a:rPr lang="en-US" sz="30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; 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D3C9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0092155c5_1_27"/>
          <p:cNvSpPr txBox="1"/>
          <p:nvPr/>
        </p:nvSpPr>
        <p:spPr>
          <a:xfrm>
            <a:off x="13143950" y="1994225"/>
            <a:ext cx="5369100" cy="719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Assumptions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The total annual market size is 4,000 units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Once we launch new low-price products, the competitors will respond by lowering price 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We can only have two products in the market at most.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b0092155c5_1_27"/>
          <p:cNvSpPr/>
          <p:nvPr/>
        </p:nvSpPr>
        <p:spPr>
          <a:xfrm rot="10800000">
            <a:off x="12130725" y="2144825"/>
            <a:ext cx="1509900" cy="68958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b0092155c5_1_27"/>
          <p:cNvSpPr txBox="1"/>
          <p:nvPr/>
        </p:nvSpPr>
        <p:spPr>
          <a:xfrm>
            <a:off x="2138521" y="3735429"/>
            <a:ext cx="11421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b0092155c5_1_27"/>
          <p:cNvSpPr txBox="1"/>
          <p:nvPr/>
        </p:nvSpPr>
        <p:spPr>
          <a:xfrm>
            <a:off x="25025" y="0"/>
            <a:ext cx="53691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800">
                <a:latin typeface="Calibri"/>
                <a:ea typeface="Calibri"/>
                <a:cs typeface="Calibri"/>
                <a:sym typeface="Calibri"/>
              </a:rPr>
              <a:t>Costs &amp; Profit </a:t>
            </a:r>
            <a:endParaRPr b="1" sz="6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8" name="Google Shape;218;gb0092155c5_1_27"/>
          <p:cNvGraphicFramePr/>
          <p:nvPr/>
        </p:nvGraphicFramePr>
        <p:xfrm>
          <a:off x="0" y="11904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{8D33CCBE-A897-4485-9239-54D66C1ACA8B}</a:tableStyleId>
              </a:tblPr>
              <a:tblGrid>
                <a:gridCol w="1137500"/>
                <a:gridCol w="917700"/>
                <a:gridCol w="861225"/>
                <a:gridCol w="972125"/>
                <a:gridCol w="972125"/>
                <a:gridCol w="972125"/>
                <a:gridCol w="972125"/>
                <a:gridCol w="972125"/>
                <a:gridCol w="972125"/>
                <a:gridCol w="1102950"/>
                <a:gridCol w="1132000"/>
                <a:gridCol w="1146550"/>
              </a:tblGrid>
              <a:tr h="56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P</a:t>
                      </a:r>
                      <a:r>
                        <a:rPr b="1" lang="en-US" sz="2000"/>
                        <a:t>5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P</a:t>
                      </a:r>
                      <a:r>
                        <a:rPr b="1" lang="en-US" sz="2000"/>
                        <a:t>4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P</a:t>
                      </a:r>
                      <a:r>
                        <a:rPr b="1" lang="en-US" sz="2000"/>
                        <a:t>12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P</a:t>
                      </a:r>
                      <a:r>
                        <a:rPr b="1" lang="en-US" sz="2000"/>
                        <a:t>14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P</a:t>
                      </a:r>
                      <a:r>
                        <a:rPr b="1" lang="en-US" sz="2000"/>
                        <a:t>16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P</a:t>
                      </a:r>
                      <a:r>
                        <a:rPr b="1" lang="en-US" sz="2000"/>
                        <a:t>13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P</a:t>
                      </a:r>
                      <a:r>
                        <a:rPr b="1" lang="en-US" sz="2000"/>
                        <a:t>7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P</a:t>
                      </a:r>
                      <a:r>
                        <a:rPr b="1" lang="en-US" sz="2000"/>
                        <a:t>8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mkt</a:t>
                      </a:r>
                      <a:endParaRPr b="1" sz="17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Share</a:t>
                      </a:r>
                      <a:endParaRPr b="1" sz="17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F</a:t>
                      </a:r>
                      <a:r>
                        <a:rPr b="1" lang="en-US" sz="1700"/>
                        <a:t>irst Year</a:t>
                      </a:r>
                      <a:endParaRPr b="1" sz="17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Profit</a:t>
                      </a:r>
                      <a:endParaRPr b="1" sz="17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S</a:t>
                      </a:r>
                      <a:r>
                        <a:rPr b="1" lang="en-US" sz="1700"/>
                        <a:t>econd Year</a:t>
                      </a:r>
                      <a:endParaRPr b="1" sz="17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Profit</a:t>
                      </a:r>
                      <a:endParaRPr b="1" sz="17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431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13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0.62</a:t>
                      </a:r>
                      <a:endParaRPr b="1" sz="17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0.25</a:t>
                      </a:r>
                      <a:endParaRPr b="1" sz="17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0.13</a:t>
                      </a:r>
                      <a:endParaRPr b="1" sz="17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0.87</a:t>
                      </a:r>
                      <a:endParaRPr b="1" sz="17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230805.2</a:t>
                      </a:r>
                      <a:endParaRPr b="1" sz="17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244805.2</a:t>
                      </a:r>
                      <a:endParaRPr b="1" sz="17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431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12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0.40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0.45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0.16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0.85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204906.2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218906.2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31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11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0.46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0.30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0.25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0.76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191829.8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205829.8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31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10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0.43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0.31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0.27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0.74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189990.6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203990.6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31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14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0.32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0.45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0.23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0.77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180009.2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194009.2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31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3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0.63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0.09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0.29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0.71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181891.6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188891.6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31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7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0.06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0.63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0.31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0.69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177252.4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184252.4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31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15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0.25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0.38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0.38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0.63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131315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145315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31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2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0.47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0.09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0.45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0.56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130037.8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137037.8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31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6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0.07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0.48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0.46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0.54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127058.4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134058.4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31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5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0.47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0.05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0.49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0.52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97799.4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104799.4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31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9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0.04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0.48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0.49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0.51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96699.6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103699.6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31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1 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0.30</a:t>
                      </a:r>
                      <a:endParaRPr b="1" sz="17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0.23</a:t>
                      </a:r>
                      <a:endParaRPr b="1" sz="17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0.47</a:t>
                      </a:r>
                      <a:endParaRPr b="1" sz="17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0.53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93538.8</a:t>
                      </a:r>
                      <a:endParaRPr b="1" sz="17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93538.8</a:t>
                      </a:r>
                      <a:endParaRPr b="1" sz="17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431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4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0.37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0.01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0.63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0.38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70845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77845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31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8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0.02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0.36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NA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0.63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0.38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70205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77205</a:t>
                      </a:r>
                      <a:endParaRPr sz="17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9" name="Google Shape;219;gb0092155c5_1_27"/>
          <p:cNvSpPr/>
          <p:nvPr/>
        </p:nvSpPr>
        <p:spPr>
          <a:xfrm>
            <a:off x="9852125" y="2144825"/>
            <a:ext cx="2278800" cy="426000"/>
          </a:xfrm>
          <a:prstGeom prst="ellipse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b0092155c5_1_27"/>
          <p:cNvSpPr/>
          <p:nvPr/>
        </p:nvSpPr>
        <p:spPr>
          <a:xfrm>
            <a:off x="9684950" y="8573175"/>
            <a:ext cx="2445600" cy="4260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b0092155c5_1_27"/>
          <p:cNvSpPr txBox="1"/>
          <p:nvPr/>
        </p:nvSpPr>
        <p:spPr>
          <a:xfrm>
            <a:off x="12054350" y="8573175"/>
            <a:ext cx="13194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pen Sans"/>
                <a:ea typeface="Open Sans"/>
                <a:cs typeface="Open Sans"/>
                <a:sym typeface="Open Sans"/>
              </a:rPr>
              <a:t>Current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gb0092155c5_1_27"/>
          <p:cNvSpPr txBox="1"/>
          <p:nvPr/>
        </p:nvSpPr>
        <p:spPr>
          <a:xfrm>
            <a:off x="11879025" y="2144825"/>
            <a:ext cx="11421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Open Sans"/>
                <a:ea typeface="Open Sans"/>
                <a:cs typeface="Open Sans"/>
                <a:sym typeface="Open Sans"/>
              </a:rPr>
              <a:t>Best</a:t>
            </a:r>
            <a:endParaRPr b="1" sz="2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3DDD9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f4dd41416_3_42"/>
          <p:cNvSpPr/>
          <p:nvPr/>
        </p:nvSpPr>
        <p:spPr>
          <a:xfrm>
            <a:off x="906250" y="2832925"/>
            <a:ext cx="16073700" cy="6610500"/>
          </a:xfrm>
          <a:prstGeom prst="rect">
            <a:avLst/>
          </a:prstGeom>
          <a:solidFill>
            <a:srgbClr val="FFFD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Based on the Simulations we have a few key takeaways:</a:t>
            </a:r>
            <a:endParaRPr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SzPts val="3700"/>
              <a:buChar char="●"/>
            </a:pPr>
            <a:r>
              <a:rPr lang="en-US" sz="3700"/>
              <a:t>At our current position (P5, P13, C7) we have 53% of the market share and the profitability remains the same over the period of 2 years.</a:t>
            </a:r>
            <a:endParaRPr sz="3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SzPts val="3700"/>
              <a:buChar char="●"/>
            </a:pPr>
            <a:r>
              <a:rPr lang="en-US" sz="3700"/>
              <a:t>To get to the best most of optimal scenario our selling strategy should look like (P12, P14, C8), when we own 87% of market share.</a:t>
            </a:r>
            <a:endParaRPr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SzPts val="3700"/>
              <a:buChar char="●"/>
            </a:pPr>
            <a:r>
              <a:rPr lang="en-US" sz="3700"/>
              <a:t>Scenario 4 and 8 are classic examples of cannibalization where we saw our market share for P13 go down when P14 was in the market.</a:t>
            </a:r>
            <a:endParaRPr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sp>
        <p:nvSpPr>
          <p:cNvPr id="228" name="Google Shape;228;gaf4dd41416_3_42"/>
          <p:cNvSpPr txBox="1"/>
          <p:nvPr/>
        </p:nvSpPr>
        <p:spPr>
          <a:xfrm>
            <a:off x="1414450" y="771525"/>
            <a:ext cx="12006900" cy="17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800">
                <a:latin typeface="Open Sans"/>
                <a:ea typeface="Open Sans"/>
                <a:cs typeface="Open Sans"/>
                <a:sym typeface="Open Sans"/>
              </a:rPr>
              <a:t>Market Simulations</a:t>
            </a:r>
            <a:endParaRPr b="1" sz="6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B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"/>
          <p:cNvSpPr/>
          <p:nvPr/>
        </p:nvSpPr>
        <p:spPr>
          <a:xfrm>
            <a:off x="0" y="0"/>
            <a:ext cx="18360000" cy="10287000"/>
          </a:xfrm>
          <a:prstGeom prst="rect">
            <a:avLst/>
          </a:prstGeom>
          <a:solidFill>
            <a:srgbClr val="FBD3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5"/>
          <p:cNvSpPr txBox="1"/>
          <p:nvPr/>
        </p:nvSpPr>
        <p:spPr>
          <a:xfrm>
            <a:off x="1749600" y="1044950"/>
            <a:ext cx="14788800" cy="12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Summary &amp; Recommendations</a:t>
            </a:r>
            <a:endParaRPr b="1" sz="7200" u="sng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5" name="Google Shape;2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700" y="5410200"/>
            <a:ext cx="48768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5"/>
          <p:cNvSpPr txBox="1"/>
          <p:nvPr/>
        </p:nvSpPr>
        <p:spPr>
          <a:xfrm>
            <a:off x="1701100" y="3254875"/>
            <a:ext cx="9925500" cy="50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5"/>
          <p:cNvSpPr txBox="1"/>
          <p:nvPr/>
        </p:nvSpPr>
        <p:spPr>
          <a:xfrm>
            <a:off x="2411025" y="3254875"/>
            <a:ext cx="8867100" cy="46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5"/>
          <p:cNvSpPr/>
          <p:nvPr/>
        </p:nvSpPr>
        <p:spPr>
          <a:xfrm>
            <a:off x="322900" y="2830800"/>
            <a:ext cx="12681900" cy="6424800"/>
          </a:xfrm>
          <a:prstGeom prst="rect">
            <a:avLst/>
          </a:prstGeom>
          <a:solidFill>
            <a:srgbClr val="FFFD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341475" y="2830800"/>
            <a:ext cx="12597600" cy="6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7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Release 2 new products to replace current two products</a:t>
            </a:r>
            <a:endParaRPr sz="2500"/>
          </a:p>
          <a:p>
            <a:pPr indent="-387350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26 inches Bouncing Glamour with a  $95.99 </a:t>
            </a:r>
            <a:r>
              <a:rPr lang="en-US" sz="2500">
                <a:solidFill>
                  <a:schemeClr val="dk1"/>
                </a:solidFill>
              </a:rPr>
              <a:t> wholesale price</a:t>
            </a:r>
            <a:endParaRPr sz="2500"/>
          </a:p>
          <a:p>
            <a:pPr indent="-387350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18 inches Rocking Glamour with a  $95.99 </a:t>
            </a:r>
            <a:r>
              <a:rPr lang="en-US" sz="2500">
                <a:solidFill>
                  <a:schemeClr val="dk1"/>
                </a:solidFill>
              </a:rPr>
              <a:t> wholesale price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Packing: Design customizer packages for different Gender Groups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Messaging: Emphasize the company is implementing Low Price strategy 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240" name="Google Shape;24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00400" y="5560645"/>
            <a:ext cx="774050" cy="746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78125" y="6423425"/>
            <a:ext cx="844411" cy="7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B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/>
          <p:nvPr/>
        </p:nvSpPr>
        <p:spPr>
          <a:xfrm>
            <a:off x="8415832" y="1028700"/>
            <a:ext cx="10150200" cy="8229600"/>
          </a:xfrm>
          <a:prstGeom prst="rect">
            <a:avLst/>
          </a:prstGeom>
          <a:solidFill>
            <a:srgbClr val="C3DD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4"/>
          <p:cNvPicPr preferRelativeResize="0"/>
          <p:nvPr/>
        </p:nvPicPr>
        <p:blipFill rotWithShape="1">
          <a:blip r:embed="rId3">
            <a:alphaModFix/>
          </a:blip>
          <a:srcRect b="54108" l="0" r="0" t="0"/>
          <a:stretch/>
        </p:blipFill>
        <p:spPr>
          <a:xfrm rot="-5400000">
            <a:off x="7535953" y="4761005"/>
            <a:ext cx="1754692" cy="76499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4"/>
          <p:cNvSpPr txBox="1"/>
          <p:nvPr/>
        </p:nvSpPr>
        <p:spPr>
          <a:xfrm>
            <a:off x="1285400" y="4452450"/>
            <a:ext cx="6293700" cy="13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100">
                <a:solidFill>
                  <a:srgbClr val="282120"/>
                </a:solidFill>
                <a:latin typeface="Open Sans"/>
                <a:ea typeface="Open Sans"/>
                <a:cs typeface="Open Sans"/>
                <a:sym typeface="Open Sans"/>
              </a:rPr>
              <a:t>Overview</a:t>
            </a:r>
            <a:endParaRPr b="1" sz="5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4"/>
          <p:cNvSpPr txBox="1"/>
          <p:nvPr/>
        </p:nvSpPr>
        <p:spPr>
          <a:xfrm>
            <a:off x="9011625" y="1509000"/>
            <a:ext cx="9415800" cy="6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3200">
                <a:latin typeface="Open Sans"/>
                <a:ea typeface="Open Sans"/>
                <a:cs typeface="Open Sans"/>
                <a:sym typeface="Open Sans"/>
              </a:rPr>
              <a:t>ntroduction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Char char="○"/>
            </a:pPr>
            <a:r>
              <a:rPr lang="en-US" sz="2800">
                <a:latin typeface="Open Sans"/>
                <a:ea typeface="Open Sans"/>
                <a:cs typeface="Open Sans"/>
                <a:sym typeface="Open Sans"/>
              </a:rPr>
              <a:t>Implement low price </a:t>
            </a:r>
            <a:r>
              <a:rPr lang="en-US" sz="2800">
                <a:latin typeface="Open Sans"/>
                <a:ea typeface="Open Sans"/>
                <a:cs typeface="Open Sans"/>
                <a:sym typeface="Open Sans"/>
              </a:rPr>
              <a:t>strategy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Char char="○"/>
            </a:pPr>
            <a:r>
              <a:rPr lang="en-US" sz="2800">
                <a:latin typeface="Open Sans"/>
                <a:ea typeface="Open Sans"/>
                <a:cs typeface="Open Sans"/>
                <a:sym typeface="Open Sans"/>
              </a:rPr>
              <a:t>Replace current products by 2 new products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-431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●"/>
            </a:pPr>
            <a:r>
              <a:rPr lang="en-US" sz="3200">
                <a:latin typeface="Open Sans"/>
                <a:ea typeface="Open Sans"/>
                <a:cs typeface="Open Sans"/>
                <a:sym typeface="Open Sans"/>
              </a:rPr>
              <a:t>Conjoint model 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  <a:p>
            <a:pPr indent="-431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●"/>
            </a:pPr>
            <a:r>
              <a:rPr lang="en-US" sz="3200">
                <a:latin typeface="Open Sans"/>
                <a:ea typeface="Open Sans"/>
                <a:cs typeface="Open Sans"/>
                <a:sym typeface="Open Sans"/>
              </a:rPr>
              <a:t>Benefit Segmentation analysis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  <a:p>
            <a:pPr indent="-431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●"/>
            </a:pPr>
            <a:r>
              <a:rPr lang="en-US" sz="3200">
                <a:latin typeface="Open Sans"/>
                <a:ea typeface="Open Sans"/>
                <a:cs typeface="Open Sans"/>
                <a:sym typeface="Open Sans"/>
              </a:rPr>
              <a:t>Market simulations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  <a:p>
            <a:pPr indent="-431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●"/>
            </a:pPr>
            <a:r>
              <a:rPr lang="en-US" sz="3200">
                <a:latin typeface="Open Sans"/>
                <a:ea typeface="Open Sans"/>
                <a:cs typeface="Open Sans"/>
                <a:sym typeface="Open Sans"/>
              </a:rPr>
              <a:t>Summary &amp; Recommendation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D3C9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"/>
          <p:cNvGrpSpPr/>
          <p:nvPr/>
        </p:nvGrpSpPr>
        <p:grpSpPr>
          <a:xfrm>
            <a:off x="980475" y="2491375"/>
            <a:ext cx="16197694" cy="7924392"/>
            <a:chOff x="0" y="0"/>
            <a:chExt cx="18810468" cy="7090544"/>
          </a:xfrm>
        </p:grpSpPr>
        <p:sp>
          <p:nvSpPr>
            <p:cNvPr id="103" name="Google Shape;103;p2"/>
            <p:cNvSpPr/>
            <p:nvPr/>
          </p:nvSpPr>
          <p:spPr>
            <a:xfrm>
              <a:off x="0" y="0"/>
              <a:ext cx="18810468" cy="7090544"/>
            </a:xfrm>
            <a:prstGeom prst="rect">
              <a:avLst/>
            </a:prstGeom>
            <a:solidFill>
              <a:srgbClr val="FFF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1327509" y="1058612"/>
              <a:ext cx="16155451" cy="4660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2"/>
          <p:cNvSpPr txBox="1"/>
          <p:nvPr/>
        </p:nvSpPr>
        <p:spPr>
          <a:xfrm>
            <a:off x="1414450" y="771525"/>
            <a:ext cx="15766800" cy="3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800">
                <a:latin typeface="Open Sans"/>
                <a:ea typeface="Open Sans"/>
                <a:cs typeface="Open Sans"/>
                <a:sym typeface="Open Sans"/>
              </a:rPr>
              <a:t>Individual Level Part-	Utilities</a:t>
            </a:r>
            <a:endParaRPr b="1" sz="6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6" name="Google Shape;10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800" y="7575363"/>
            <a:ext cx="1679375" cy="16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 b="0" l="18564" r="18419" t="0"/>
          <a:stretch/>
        </p:blipFill>
        <p:spPr>
          <a:xfrm>
            <a:off x="5181697" y="8627325"/>
            <a:ext cx="995575" cy="109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"/>
          <p:cNvPicPr preferRelativeResize="0"/>
          <p:nvPr/>
        </p:nvPicPr>
        <p:blipFill rotWithShape="1">
          <a:blip r:embed="rId5">
            <a:alphaModFix/>
          </a:blip>
          <a:srcRect b="10600" l="21710" r="18499" t="11109"/>
          <a:stretch/>
        </p:blipFill>
        <p:spPr>
          <a:xfrm>
            <a:off x="8760150" y="8587923"/>
            <a:ext cx="896361" cy="117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"/>
          <p:cNvPicPr preferRelativeResize="0"/>
          <p:nvPr/>
        </p:nvPicPr>
        <p:blipFill rotWithShape="1">
          <a:blip r:embed="rId6">
            <a:alphaModFix/>
          </a:blip>
          <a:srcRect b="23369" l="23949" r="23241" t="23818"/>
          <a:stretch/>
        </p:blipFill>
        <p:spPr>
          <a:xfrm>
            <a:off x="11944187" y="8587925"/>
            <a:ext cx="1173650" cy="117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"/>
          <p:cNvPicPr preferRelativeResize="0"/>
          <p:nvPr/>
        </p:nvPicPr>
        <p:blipFill rotWithShape="1">
          <a:blip r:embed="rId7">
            <a:alphaModFix/>
          </a:blip>
          <a:srcRect b="24613" l="10781" r="9941" t="26197"/>
          <a:stretch/>
        </p:blipFill>
        <p:spPr>
          <a:xfrm>
            <a:off x="15316950" y="8782837"/>
            <a:ext cx="1263324" cy="78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 txBox="1"/>
          <p:nvPr/>
        </p:nvSpPr>
        <p:spPr>
          <a:xfrm>
            <a:off x="2290650" y="2915350"/>
            <a:ext cx="10509000" cy="3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Open Sans"/>
              <a:buChar char="●"/>
            </a:pPr>
            <a:r>
              <a:rPr lang="en-US" sz="2900">
                <a:latin typeface="Open Sans"/>
                <a:ea typeface="Open Sans"/>
                <a:cs typeface="Open Sans"/>
                <a:sym typeface="Open Sans"/>
              </a:rPr>
              <a:t>200 individual data</a:t>
            </a:r>
            <a:endParaRPr sz="2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Open Sans"/>
              <a:ea typeface="Open Sans"/>
              <a:cs typeface="Open Sans"/>
              <a:sym typeface="Open Sans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Open Sans"/>
              <a:buChar char="●"/>
            </a:pPr>
            <a:r>
              <a:rPr lang="en-US" sz="2900">
                <a:latin typeface="Open Sans"/>
                <a:ea typeface="Open Sans"/>
                <a:cs typeface="Open Sans"/>
                <a:sym typeface="Open Sans"/>
              </a:rPr>
              <a:t>predict individual </a:t>
            </a:r>
            <a:r>
              <a:rPr lang="en-US" sz="2900">
                <a:latin typeface="Open Sans"/>
                <a:ea typeface="Open Sans"/>
                <a:cs typeface="Open Sans"/>
                <a:sym typeface="Open Sans"/>
              </a:rPr>
              <a:t>performances</a:t>
            </a:r>
            <a:endParaRPr sz="2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Open Sans"/>
              <a:ea typeface="Open Sans"/>
              <a:cs typeface="Open Sans"/>
              <a:sym typeface="Open Sans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Open Sans"/>
              <a:buChar char="●"/>
            </a:pPr>
            <a:r>
              <a:rPr lang="en-US" sz="2900">
                <a:latin typeface="Open Sans"/>
                <a:ea typeface="Open Sans"/>
                <a:cs typeface="Open Sans"/>
                <a:sym typeface="Open Sans"/>
              </a:rPr>
              <a:t>predict for missing profile</a:t>
            </a:r>
            <a:endParaRPr sz="2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47275" y="5625463"/>
            <a:ext cx="13330898" cy="158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"/>
          <p:cNvSpPr txBox="1"/>
          <p:nvPr/>
        </p:nvSpPr>
        <p:spPr>
          <a:xfrm>
            <a:off x="4635150" y="7699325"/>
            <a:ext cx="128118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Open Sans"/>
              <a:buChar char="●"/>
            </a:pPr>
            <a:r>
              <a:rPr lang="en-US" sz="3300">
                <a:latin typeface="Open Sans"/>
                <a:ea typeface="Open Sans"/>
                <a:cs typeface="Open Sans"/>
                <a:sym typeface="Open Sans"/>
              </a:rPr>
              <a:t>price					height(0)				motion(0) 				style(0)</a:t>
            </a:r>
            <a:endParaRPr sz="33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4" name="Google Shape;114;p2"/>
          <p:cNvPicPr preferRelativeResize="0"/>
          <p:nvPr/>
        </p:nvPicPr>
        <p:blipFill rotWithShape="1">
          <a:blip r:embed="rId9">
            <a:alphaModFix/>
          </a:blip>
          <a:srcRect b="16142" l="0" r="0" t="0"/>
          <a:stretch/>
        </p:blipFill>
        <p:spPr>
          <a:xfrm>
            <a:off x="4572000" y="7249148"/>
            <a:ext cx="12500052" cy="13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3DDD9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gaf4dd41416_3_53"/>
          <p:cNvGrpSpPr/>
          <p:nvPr/>
        </p:nvGrpSpPr>
        <p:grpSpPr>
          <a:xfrm>
            <a:off x="980475" y="2491375"/>
            <a:ext cx="16197808" cy="7924343"/>
            <a:chOff x="0" y="0"/>
            <a:chExt cx="18810600" cy="7090500"/>
          </a:xfrm>
        </p:grpSpPr>
        <p:sp>
          <p:nvSpPr>
            <p:cNvPr id="120" name="Google Shape;120;gaf4dd41416_3_53"/>
            <p:cNvSpPr/>
            <p:nvPr/>
          </p:nvSpPr>
          <p:spPr>
            <a:xfrm>
              <a:off x="0" y="0"/>
              <a:ext cx="18810600" cy="7090500"/>
            </a:xfrm>
            <a:prstGeom prst="rect">
              <a:avLst/>
            </a:prstGeom>
            <a:solidFill>
              <a:srgbClr val="FFF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af4dd41416_3_53"/>
            <p:cNvSpPr txBox="1"/>
            <p:nvPr/>
          </p:nvSpPr>
          <p:spPr>
            <a:xfrm>
              <a:off x="1327509" y="1058612"/>
              <a:ext cx="16155600" cy="466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gaf4dd41416_3_53"/>
          <p:cNvSpPr txBox="1"/>
          <p:nvPr/>
        </p:nvSpPr>
        <p:spPr>
          <a:xfrm>
            <a:off x="1414450" y="771525"/>
            <a:ext cx="15766800" cy="3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800">
                <a:latin typeface="Open Sans"/>
                <a:ea typeface="Open Sans"/>
                <a:cs typeface="Open Sans"/>
                <a:sym typeface="Open Sans"/>
              </a:rPr>
              <a:t>Divide Into Three Distinct Segments</a:t>
            </a:r>
            <a:endParaRPr b="1" sz="6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3" name="Google Shape;123;gaf4dd41416_3_53"/>
          <p:cNvPicPr preferRelativeResize="0"/>
          <p:nvPr/>
        </p:nvPicPr>
        <p:blipFill rotWithShape="1">
          <a:blip r:embed="rId3">
            <a:alphaModFix/>
          </a:blip>
          <a:srcRect b="0" l="3688" r="0" t="0"/>
          <a:stretch/>
        </p:blipFill>
        <p:spPr>
          <a:xfrm>
            <a:off x="1132875" y="3541675"/>
            <a:ext cx="5964725" cy="6912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af4dd41416_3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8950" y="3850500"/>
            <a:ext cx="10453125" cy="645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af4dd41416_3_53"/>
          <p:cNvSpPr txBox="1"/>
          <p:nvPr/>
        </p:nvSpPr>
        <p:spPr>
          <a:xfrm>
            <a:off x="2290650" y="2915350"/>
            <a:ext cx="14272200" cy="3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Open Sans"/>
              <a:buChar char="●"/>
            </a:pPr>
            <a:r>
              <a:rPr lang="en-US" sz="2900">
                <a:latin typeface="Open Sans"/>
                <a:ea typeface="Open Sans"/>
                <a:cs typeface="Open Sans"/>
                <a:sym typeface="Open Sans"/>
              </a:rPr>
              <a:t>Using K-means clustering analysis to find out the customer groups share the same </a:t>
            </a:r>
            <a:r>
              <a:rPr lang="en-US" sz="2900">
                <a:latin typeface="Open Sans"/>
                <a:ea typeface="Open Sans"/>
                <a:cs typeface="Open Sans"/>
                <a:sym typeface="Open Sans"/>
              </a:rPr>
              <a:t>characteristics</a:t>
            </a:r>
            <a:r>
              <a:rPr lang="en-US" sz="290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D3C9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>
            <a:off x="932275" y="2487225"/>
            <a:ext cx="16230600" cy="7875900"/>
          </a:xfrm>
          <a:prstGeom prst="rect">
            <a:avLst/>
          </a:prstGeom>
          <a:solidFill>
            <a:srgbClr val="FFFD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275" y="2639625"/>
            <a:ext cx="4962950" cy="440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"/>
          <p:cNvSpPr txBox="1"/>
          <p:nvPr/>
        </p:nvSpPr>
        <p:spPr>
          <a:xfrm>
            <a:off x="957250" y="771525"/>
            <a:ext cx="16497000" cy="3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800">
                <a:latin typeface="Open Sans"/>
                <a:ea typeface="Open Sans"/>
                <a:cs typeface="Open Sans"/>
                <a:sym typeface="Open Sans"/>
              </a:rPr>
              <a:t>The Largest Cluster Prefers Low Price</a:t>
            </a:r>
            <a:endParaRPr b="1" sz="6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3" name="Google Shape;13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8800" y="2487224"/>
            <a:ext cx="9228274" cy="488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/>
          <p:nvPr/>
        </p:nvSpPr>
        <p:spPr>
          <a:xfrm>
            <a:off x="4253125" y="2966675"/>
            <a:ext cx="1348500" cy="8127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>
            <a:off x="9799725" y="3212575"/>
            <a:ext cx="885000" cy="18012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6" name="Google Shape;136;p5"/>
          <p:cNvGraphicFramePr/>
          <p:nvPr/>
        </p:nvGraphicFramePr>
        <p:xfrm>
          <a:off x="1087900" y="774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{8D33CCBE-A897-4485-9239-54D66C1ACA8B}</a:tableStyleId>
              </a:tblPr>
              <a:tblGrid>
                <a:gridCol w="2653225"/>
                <a:gridCol w="2653225"/>
                <a:gridCol w="2653225"/>
                <a:gridCol w="2653225"/>
                <a:gridCol w="2653225"/>
                <a:gridCol w="2653225"/>
              </a:tblGrid>
              <a:tr h="62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Cluster</a:t>
                      </a:r>
                      <a:endParaRPr sz="2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Price</a:t>
                      </a:r>
                      <a:endParaRPr b="1" sz="2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Height</a:t>
                      </a:r>
                      <a:endParaRPr b="1" sz="2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Motion</a:t>
                      </a:r>
                      <a:endParaRPr b="1" sz="2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Style</a:t>
                      </a:r>
                      <a:endParaRPr b="1" sz="2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Ideal Product</a:t>
                      </a:r>
                      <a:endParaRPr b="1" sz="2500"/>
                    </a:p>
                  </a:txBody>
                  <a:tcPr marT="91425" marB="91425" marR="91425" marL="91425" anchor="ctr"/>
                </a:tc>
              </a:tr>
              <a:tr h="62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1 (40%)</a:t>
                      </a:r>
                      <a:endParaRPr sz="2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Low price</a:t>
                      </a:r>
                      <a:endParaRPr sz="2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26 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inches</a:t>
                      </a:r>
                      <a:endParaRPr sz="2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Bouncing</a:t>
                      </a:r>
                      <a:endParaRPr sz="2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Racing</a:t>
                      </a:r>
                      <a:endParaRPr sz="2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4</a:t>
                      </a:r>
                      <a:endParaRPr sz="25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62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3 (34%)</a:t>
                      </a:r>
                      <a:endParaRPr sz="2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Low price</a:t>
                      </a:r>
                      <a:endParaRPr sz="2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26 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inches</a:t>
                      </a:r>
                      <a:endParaRPr sz="2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Rocking</a:t>
                      </a:r>
                      <a:endParaRPr sz="2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Glamorous</a:t>
                      </a:r>
                      <a:endParaRPr sz="2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16</a:t>
                      </a:r>
                      <a:endParaRPr sz="25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62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2 (26%)</a:t>
                      </a:r>
                      <a:endParaRPr sz="2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Low price</a:t>
                      </a:r>
                      <a:endParaRPr sz="2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18 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inches</a:t>
                      </a:r>
                      <a:endParaRPr sz="2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Rocking</a:t>
                      </a:r>
                      <a:endParaRPr sz="2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Glamorous</a:t>
                      </a:r>
                      <a:endParaRPr sz="2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14</a:t>
                      </a:r>
                      <a:endParaRPr sz="25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37" name="Google Shape;137;p5"/>
          <p:cNvSpPr/>
          <p:nvPr/>
        </p:nvSpPr>
        <p:spPr>
          <a:xfrm>
            <a:off x="3084500" y="8495000"/>
            <a:ext cx="432300" cy="4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>
            <a:off x="3084500" y="9114200"/>
            <a:ext cx="432300" cy="432300"/>
          </a:xfrm>
          <a:prstGeom prst="ellipse">
            <a:avLst/>
          </a:prstGeom>
          <a:solidFill>
            <a:srgbClr val="04CF0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>
            <a:off x="3084500" y="9723800"/>
            <a:ext cx="432300" cy="432300"/>
          </a:xfrm>
          <a:prstGeom prst="ellipse">
            <a:avLst/>
          </a:prstGeom>
          <a:solidFill>
            <a:srgbClr val="F12C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273725" y="7114650"/>
            <a:ext cx="75477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Open Sans"/>
                <a:ea typeface="Open Sans"/>
                <a:cs typeface="Open Sans"/>
                <a:sym typeface="Open Sans"/>
              </a:rPr>
              <a:t>The Ideal Product for Each Cluster</a:t>
            </a:r>
            <a:endParaRPr b="1" sz="2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3DDD9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f4dd41416_3_7"/>
          <p:cNvSpPr txBox="1"/>
          <p:nvPr/>
        </p:nvSpPr>
        <p:spPr>
          <a:xfrm>
            <a:off x="358475" y="518700"/>
            <a:ext cx="17836200" cy="11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00">
                <a:latin typeface="Open Sans"/>
                <a:ea typeface="Open Sans"/>
                <a:cs typeface="Open Sans"/>
                <a:sym typeface="Open Sans"/>
              </a:rPr>
              <a:t>Benefit Segmentation (Priori Segmentation) </a:t>
            </a:r>
            <a:endParaRPr b="1" sz="6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gaf4dd41416_3_7"/>
          <p:cNvSpPr txBox="1"/>
          <p:nvPr/>
        </p:nvSpPr>
        <p:spPr>
          <a:xfrm>
            <a:off x="1780163" y="2491375"/>
            <a:ext cx="6863400" cy="41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2400"/>
              <a:buChar char="●"/>
            </a:pPr>
            <a:r>
              <a:rPr lang="en-US" sz="2400">
                <a:solidFill>
                  <a:srgbClr val="1D1C1D"/>
                </a:solidFill>
                <a:highlight>
                  <a:srgbClr val="FFFFFF"/>
                </a:highlight>
              </a:rPr>
              <a:t>Age affects </a:t>
            </a:r>
            <a:r>
              <a:rPr b="1" lang="en-US" sz="2400">
                <a:solidFill>
                  <a:srgbClr val="1D1C1D"/>
                </a:solidFill>
                <a:highlight>
                  <a:srgbClr val="FFFFFF"/>
                </a:highlight>
              </a:rPr>
              <a:t>height</a:t>
            </a:r>
            <a:r>
              <a:rPr lang="en-US" sz="2400">
                <a:solidFill>
                  <a:srgbClr val="1D1C1D"/>
                </a:solidFill>
                <a:highlight>
                  <a:srgbClr val="FFFFFF"/>
                </a:highlight>
              </a:rPr>
              <a:t> and </a:t>
            </a:r>
            <a:r>
              <a:rPr b="1" lang="en-US" sz="2400">
                <a:solidFill>
                  <a:srgbClr val="1D1C1D"/>
                </a:solidFill>
                <a:highlight>
                  <a:srgbClr val="FFFFFF"/>
                </a:highlight>
              </a:rPr>
              <a:t>motion</a:t>
            </a:r>
            <a:endParaRPr b="1" sz="240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4572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-381000" lvl="0" marL="4572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2400"/>
              <a:buChar char="●"/>
            </a:pPr>
            <a:r>
              <a:t/>
            </a:r>
            <a:endParaRPr sz="240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4572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381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gaf4dd41416_3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675" y="1644600"/>
            <a:ext cx="8427050" cy="844495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af4dd41416_3_7"/>
          <p:cNvSpPr/>
          <p:nvPr/>
        </p:nvSpPr>
        <p:spPr>
          <a:xfrm>
            <a:off x="434675" y="6927625"/>
            <a:ext cx="6863400" cy="7218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1D1C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gaf4dd41416_3_7"/>
          <p:cNvPicPr preferRelativeResize="0"/>
          <p:nvPr/>
        </p:nvPicPr>
        <p:blipFill rotWithShape="1">
          <a:blip r:embed="rId4">
            <a:alphaModFix/>
          </a:blip>
          <a:srcRect b="15256" l="0" r="58965" t="-4790"/>
          <a:stretch/>
        </p:blipFill>
        <p:spPr>
          <a:xfrm>
            <a:off x="7423100" y="2485650"/>
            <a:ext cx="1003940" cy="86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af4dd41416_3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89931" y="1644600"/>
            <a:ext cx="8840244" cy="844495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af4dd41416_3_7"/>
          <p:cNvSpPr/>
          <p:nvPr/>
        </p:nvSpPr>
        <p:spPr>
          <a:xfrm>
            <a:off x="9179900" y="6622075"/>
            <a:ext cx="7146300" cy="1362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2821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gaf4dd41416_3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59500" y="2632319"/>
            <a:ext cx="1003949" cy="721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D3C9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ga5bb5d3213_2_14"/>
          <p:cNvGrpSpPr/>
          <p:nvPr/>
        </p:nvGrpSpPr>
        <p:grpSpPr>
          <a:xfrm>
            <a:off x="980475" y="2223200"/>
            <a:ext cx="16197808" cy="8192364"/>
            <a:chOff x="0" y="0"/>
            <a:chExt cx="18810600" cy="7090500"/>
          </a:xfrm>
        </p:grpSpPr>
        <p:sp>
          <p:nvSpPr>
            <p:cNvPr id="158" name="Google Shape;158;ga5bb5d3213_2_14"/>
            <p:cNvSpPr/>
            <p:nvPr/>
          </p:nvSpPr>
          <p:spPr>
            <a:xfrm>
              <a:off x="0" y="0"/>
              <a:ext cx="18810600" cy="7090500"/>
            </a:xfrm>
            <a:prstGeom prst="rect">
              <a:avLst/>
            </a:prstGeom>
            <a:solidFill>
              <a:srgbClr val="FFF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ga5bb5d3213_2_14"/>
            <p:cNvSpPr txBox="1"/>
            <p:nvPr/>
          </p:nvSpPr>
          <p:spPr>
            <a:xfrm>
              <a:off x="1327509" y="1058612"/>
              <a:ext cx="16155600" cy="466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ga5bb5d3213_2_14"/>
          <p:cNvSpPr txBox="1"/>
          <p:nvPr/>
        </p:nvSpPr>
        <p:spPr>
          <a:xfrm>
            <a:off x="980475" y="830725"/>
            <a:ext cx="14009400" cy="12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800">
                <a:latin typeface="Open Sans"/>
                <a:ea typeface="Open Sans"/>
                <a:cs typeface="Open Sans"/>
                <a:sym typeface="Open Sans"/>
              </a:rPr>
              <a:t>Priori</a:t>
            </a:r>
            <a:r>
              <a:rPr b="1" lang="en-US" sz="6800">
                <a:latin typeface="Open Sans"/>
                <a:ea typeface="Open Sans"/>
                <a:cs typeface="Open Sans"/>
                <a:sym typeface="Open Sans"/>
              </a:rPr>
              <a:t> Segmentation -- Age</a:t>
            </a:r>
            <a:endParaRPr b="1" sz="6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1" name="Google Shape;161;ga5bb5d3213_2_14"/>
          <p:cNvPicPr preferRelativeResize="0"/>
          <p:nvPr/>
        </p:nvPicPr>
        <p:blipFill rotWithShape="1">
          <a:blip r:embed="rId3">
            <a:alphaModFix/>
          </a:blip>
          <a:srcRect b="15256" l="0" r="58965" t="-4790"/>
          <a:stretch/>
        </p:blipFill>
        <p:spPr>
          <a:xfrm>
            <a:off x="15423925" y="678413"/>
            <a:ext cx="1754350" cy="15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a5bb5d3213_2_14"/>
          <p:cNvSpPr txBox="1"/>
          <p:nvPr/>
        </p:nvSpPr>
        <p:spPr>
          <a:xfrm>
            <a:off x="10961375" y="2193013"/>
            <a:ext cx="6216900" cy="58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2700"/>
              <a:buFont typeface="Open Sans"/>
              <a:buChar char="●"/>
            </a:pPr>
            <a:r>
              <a:rPr lang="en-US" sz="2700">
                <a:solidFill>
                  <a:srgbClr val="1D1C1D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Parents with older kid prefer </a:t>
            </a:r>
            <a:r>
              <a:rPr b="1" lang="en-US" sz="2700">
                <a:solidFill>
                  <a:srgbClr val="1D1C1D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rocking toys</a:t>
            </a:r>
            <a:r>
              <a:rPr lang="en-US" sz="2700">
                <a:solidFill>
                  <a:srgbClr val="1D1C1D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while parents with younger kid prefer </a:t>
            </a:r>
            <a:r>
              <a:rPr b="1" lang="en-US" sz="2700">
                <a:solidFill>
                  <a:srgbClr val="1D1C1D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bouncing toys</a:t>
            </a:r>
            <a:endParaRPr b="1" sz="2700">
              <a:solidFill>
                <a:srgbClr val="1D1C1D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1D1C1D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412750" lvl="0" marL="4572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2900"/>
              <a:buFont typeface="Open Sans"/>
              <a:buChar char="●"/>
            </a:pPr>
            <a:r>
              <a:rPr lang="en-US" sz="2700">
                <a:solidFill>
                  <a:srgbClr val="1D1C1D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They all prefer </a:t>
            </a:r>
            <a:r>
              <a:rPr b="1" lang="en-US" sz="2700">
                <a:solidFill>
                  <a:srgbClr val="1D1C1D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low-price &amp; larger size</a:t>
            </a:r>
            <a:r>
              <a:rPr lang="en-US" sz="2700">
                <a:solidFill>
                  <a:srgbClr val="1D1C1D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toy, especially parents with </a:t>
            </a:r>
            <a:r>
              <a:rPr lang="en-US" sz="2900">
                <a:solidFill>
                  <a:srgbClr val="1D1C1D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older kids</a:t>
            </a:r>
            <a:endParaRPr sz="2900">
              <a:solidFill>
                <a:srgbClr val="1D1C1D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1D1C1D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412750" lvl="0" marL="4572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2900"/>
              <a:buFont typeface="Open Sans"/>
              <a:buChar char="●"/>
            </a:pPr>
            <a:r>
              <a:rPr lang="en-US" sz="2700">
                <a:solidFill>
                  <a:srgbClr val="1D1C1D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Parents with older kids are more </a:t>
            </a:r>
            <a:r>
              <a:rPr b="1" lang="en-US" sz="27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price sensitive</a:t>
            </a:r>
            <a:endParaRPr sz="2900">
              <a:solidFill>
                <a:srgbClr val="1D1C1D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3" name="Google Shape;163;ga5bb5d3213_2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0475" y="2231125"/>
            <a:ext cx="9893851" cy="5843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4" name="Google Shape;164;ga5bb5d3213_2_14"/>
          <p:cNvGraphicFramePr/>
          <p:nvPr/>
        </p:nvGraphicFramePr>
        <p:xfrm>
          <a:off x="980475" y="826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{8D33CCBE-A897-4485-9239-54D66C1ACA8B}</a:tableStyleId>
              </a:tblPr>
              <a:tblGrid>
                <a:gridCol w="2653225"/>
                <a:gridCol w="2653225"/>
                <a:gridCol w="2653225"/>
                <a:gridCol w="2653225"/>
                <a:gridCol w="2653225"/>
                <a:gridCol w="2653225"/>
              </a:tblGrid>
              <a:tr h="62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Age</a:t>
                      </a:r>
                      <a:endParaRPr sz="2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Price</a:t>
                      </a:r>
                      <a:endParaRPr b="1" sz="2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Height</a:t>
                      </a:r>
                      <a:endParaRPr b="1" sz="2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Motion</a:t>
                      </a:r>
                      <a:endParaRPr b="1" sz="2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Style</a:t>
                      </a:r>
                      <a:endParaRPr b="1" sz="2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Ideal Product</a:t>
                      </a:r>
                      <a:endParaRPr b="1" sz="2500"/>
                    </a:p>
                  </a:txBody>
                  <a:tcPr marT="91425" marB="91425" marR="91425" marL="91425" anchor="ctr"/>
                </a:tc>
              </a:tr>
              <a:tr h="62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Age 3 or 4</a:t>
                      </a:r>
                      <a:endParaRPr b="1" sz="2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Low Price</a:t>
                      </a:r>
                      <a:endParaRPr sz="2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26 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inches</a:t>
                      </a:r>
                      <a:endParaRPr sz="2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Bouncing</a:t>
                      </a:r>
                      <a:endParaRPr sz="2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     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Glamorous</a:t>
                      </a:r>
                      <a:endParaRPr sz="2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12</a:t>
                      </a:r>
                      <a:endParaRPr sz="25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62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Age 2 </a:t>
                      </a:r>
                      <a:endParaRPr b="1" sz="2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Low Price</a:t>
                      </a:r>
                      <a:endParaRPr sz="2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26 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inches</a:t>
                      </a:r>
                      <a:endParaRPr sz="2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Rocking</a:t>
                      </a:r>
                      <a:endParaRPr sz="2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Glamorous</a:t>
                      </a:r>
                      <a:endParaRPr sz="2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16</a:t>
                      </a:r>
                      <a:endParaRPr sz="25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65" name="Google Shape;165;ga5bb5d3213_2_14"/>
          <p:cNvSpPr/>
          <p:nvPr/>
        </p:nvSpPr>
        <p:spPr>
          <a:xfrm>
            <a:off x="9268675" y="8271900"/>
            <a:ext cx="2016000" cy="2091300"/>
          </a:xfrm>
          <a:prstGeom prst="ellipse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" name="Google Shape;166;ga5bb5d3213_2_14"/>
          <p:cNvCxnSpPr/>
          <p:nvPr/>
        </p:nvCxnSpPr>
        <p:spPr>
          <a:xfrm flipH="1" rot="10800000">
            <a:off x="10324675" y="3202900"/>
            <a:ext cx="885600" cy="5049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ga5bb5d3213_2_14"/>
          <p:cNvSpPr/>
          <p:nvPr/>
        </p:nvSpPr>
        <p:spPr>
          <a:xfrm>
            <a:off x="6123225" y="5746400"/>
            <a:ext cx="2129100" cy="1582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3DDD9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ga5bb5d3213_2_2"/>
          <p:cNvGrpSpPr/>
          <p:nvPr/>
        </p:nvGrpSpPr>
        <p:grpSpPr>
          <a:xfrm>
            <a:off x="980475" y="2262775"/>
            <a:ext cx="16197808" cy="7924343"/>
            <a:chOff x="0" y="0"/>
            <a:chExt cx="18810600" cy="7090500"/>
          </a:xfrm>
        </p:grpSpPr>
        <p:sp>
          <p:nvSpPr>
            <p:cNvPr id="173" name="Google Shape;173;ga5bb5d3213_2_2"/>
            <p:cNvSpPr/>
            <p:nvPr/>
          </p:nvSpPr>
          <p:spPr>
            <a:xfrm>
              <a:off x="0" y="0"/>
              <a:ext cx="18810600" cy="7090500"/>
            </a:xfrm>
            <a:prstGeom prst="rect">
              <a:avLst/>
            </a:prstGeom>
            <a:solidFill>
              <a:srgbClr val="FFF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ga5bb5d3213_2_2"/>
            <p:cNvSpPr txBox="1"/>
            <p:nvPr/>
          </p:nvSpPr>
          <p:spPr>
            <a:xfrm>
              <a:off x="1327509" y="1058612"/>
              <a:ext cx="16155600" cy="466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ga5bb5d3213_2_2"/>
          <p:cNvSpPr txBox="1"/>
          <p:nvPr/>
        </p:nvSpPr>
        <p:spPr>
          <a:xfrm>
            <a:off x="980475" y="852150"/>
            <a:ext cx="15052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800">
                <a:latin typeface="Open Sans"/>
                <a:ea typeface="Open Sans"/>
                <a:cs typeface="Open Sans"/>
                <a:sym typeface="Open Sans"/>
              </a:rPr>
              <a:t>Priori</a:t>
            </a:r>
            <a:r>
              <a:rPr b="1" lang="en-US" sz="6800">
                <a:latin typeface="Open Sans"/>
                <a:ea typeface="Open Sans"/>
                <a:cs typeface="Open Sans"/>
                <a:sym typeface="Open Sans"/>
              </a:rPr>
              <a:t> Segmentation -- Gender</a:t>
            </a:r>
            <a:endParaRPr b="1" sz="6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6" name="Google Shape;176;ga5bb5d3213_2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2400" y="970625"/>
            <a:ext cx="1565869" cy="11258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a5bb5d3213_2_2"/>
          <p:cNvSpPr txBox="1"/>
          <p:nvPr/>
        </p:nvSpPr>
        <p:spPr>
          <a:xfrm>
            <a:off x="10721000" y="3202650"/>
            <a:ext cx="60993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Font typeface="Open Sans"/>
              <a:buChar char="●"/>
            </a:pPr>
            <a:r>
              <a:rPr b="1" lang="en-US" sz="2900">
                <a:solidFill>
                  <a:srgbClr val="1D1C1D"/>
                </a:solidFill>
                <a:latin typeface="Open Sans"/>
                <a:ea typeface="Open Sans"/>
                <a:cs typeface="Open Sans"/>
                <a:sym typeface="Open Sans"/>
              </a:rPr>
              <a:t>Boys</a:t>
            </a:r>
            <a:r>
              <a:rPr lang="en-US" sz="2900">
                <a:solidFill>
                  <a:srgbClr val="1D1C1D"/>
                </a:solidFill>
                <a:latin typeface="Open Sans"/>
                <a:ea typeface="Open Sans"/>
                <a:cs typeface="Open Sans"/>
                <a:sym typeface="Open Sans"/>
              </a:rPr>
              <a:t>' parents more price sensitive; they prefer </a:t>
            </a:r>
            <a:r>
              <a:rPr b="1" lang="en-US" sz="2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bouncing &amp; racing toys</a:t>
            </a:r>
            <a:endParaRPr b="1" sz="2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1D1C1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2750" lvl="0" marL="457200" marR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2900"/>
              <a:buFont typeface="Open Sans"/>
              <a:buChar char="●"/>
            </a:pPr>
            <a:r>
              <a:rPr b="1" lang="en-US" sz="2900">
                <a:solidFill>
                  <a:srgbClr val="1D1C1D"/>
                </a:solidFill>
                <a:latin typeface="Open Sans"/>
                <a:ea typeface="Open Sans"/>
                <a:cs typeface="Open Sans"/>
                <a:sym typeface="Open Sans"/>
              </a:rPr>
              <a:t>Girls</a:t>
            </a:r>
            <a:r>
              <a:rPr lang="en-US" sz="2900">
                <a:solidFill>
                  <a:srgbClr val="1D1C1D"/>
                </a:solidFill>
                <a:latin typeface="Open Sans"/>
                <a:ea typeface="Open Sans"/>
                <a:cs typeface="Open Sans"/>
                <a:sym typeface="Open Sans"/>
              </a:rPr>
              <a:t>’ parents prefer </a:t>
            </a:r>
            <a:r>
              <a:rPr b="1" lang="en-US" sz="29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rocking &amp; glamorous toys </a:t>
            </a:r>
            <a:endParaRPr b="1" sz="29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81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ga5bb5d3213_2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0475" y="2262775"/>
            <a:ext cx="8647124" cy="6013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9" name="Google Shape;179;ga5bb5d3213_2_2"/>
          <p:cNvGraphicFramePr/>
          <p:nvPr/>
        </p:nvGraphicFramePr>
        <p:xfrm>
          <a:off x="980475" y="826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{8D33CCBE-A897-4485-9239-54D66C1ACA8B}</a:tableStyleId>
              </a:tblPr>
              <a:tblGrid>
                <a:gridCol w="2653225"/>
                <a:gridCol w="2653225"/>
                <a:gridCol w="2653225"/>
                <a:gridCol w="2653225"/>
                <a:gridCol w="2653225"/>
                <a:gridCol w="2653225"/>
              </a:tblGrid>
              <a:tr h="62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Gender</a:t>
                      </a:r>
                      <a:endParaRPr sz="2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Price</a:t>
                      </a:r>
                      <a:endParaRPr b="1" sz="2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Height</a:t>
                      </a:r>
                      <a:endParaRPr b="1" sz="2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Motion</a:t>
                      </a:r>
                      <a:endParaRPr b="1" sz="2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Style</a:t>
                      </a:r>
                      <a:endParaRPr b="1" sz="2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/>
                        <a:t>Ideal Product</a:t>
                      </a:r>
                      <a:endParaRPr b="1" sz="2500"/>
                    </a:p>
                  </a:txBody>
                  <a:tcPr marT="91425" marB="91425" marR="91425" marL="91425" anchor="ctr"/>
                </a:tc>
              </a:tr>
              <a:tr h="62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>
                          <a:solidFill>
                            <a:schemeClr val="accent6"/>
                          </a:solidFill>
                        </a:rPr>
                        <a:t>Girl</a:t>
                      </a:r>
                      <a:endParaRPr b="1" sz="25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Low Price</a:t>
                      </a:r>
                      <a:endParaRPr sz="2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26 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inches</a:t>
                      </a:r>
                      <a:endParaRPr sz="2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Rocking</a:t>
                      </a:r>
                      <a:endParaRPr sz="2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     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Glamorous</a:t>
                      </a:r>
                      <a:endParaRPr sz="2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16</a:t>
                      </a:r>
                      <a:endParaRPr sz="25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62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>
                          <a:solidFill>
                            <a:schemeClr val="accent1"/>
                          </a:solidFill>
                        </a:rPr>
                        <a:t>Boy</a:t>
                      </a:r>
                      <a:endParaRPr b="1" sz="25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Low Price</a:t>
                      </a:r>
                      <a:endParaRPr sz="2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26 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inches</a:t>
                      </a:r>
                      <a:endParaRPr sz="2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Bouncing</a:t>
                      </a:r>
                      <a:endParaRPr sz="2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Racing</a:t>
                      </a:r>
                      <a:endParaRPr sz="2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4</a:t>
                      </a:r>
                      <a:endParaRPr sz="25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80" name="Google Shape;180;ga5bb5d3213_2_2"/>
          <p:cNvSpPr/>
          <p:nvPr/>
        </p:nvSpPr>
        <p:spPr>
          <a:xfrm>
            <a:off x="9250750" y="9586425"/>
            <a:ext cx="4995900" cy="624300"/>
          </a:xfrm>
          <a:prstGeom prst="ellipse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a5bb5d3213_2_2"/>
          <p:cNvSpPr/>
          <p:nvPr/>
        </p:nvSpPr>
        <p:spPr>
          <a:xfrm>
            <a:off x="9279100" y="8927897"/>
            <a:ext cx="4939200" cy="624300"/>
          </a:xfrm>
          <a:prstGeom prst="ellipse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a5bb5d3213_2_2"/>
          <p:cNvSpPr/>
          <p:nvPr/>
        </p:nvSpPr>
        <p:spPr>
          <a:xfrm>
            <a:off x="5614525" y="5858125"/>
            <a:ext cx="3523200" cy="1422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0092155c5_1_51"/>
          <p:cNvSpPr/>
          <p:nvPr/>
        </p:nvSpPr>
        <p:spPr>
          <a:xfrm>
            <a:off x="0" y="2727925"/>
            <a:ext cx="18288000" cy="6884400"/>
          </a:xfrm>
          <a:prstGeom prst="rect">
            <a:avLst/>
          </a:prstGeom>
          <a:solidFill>
            <a:srgbClr val="C3DD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b0092155c5_1_51"/>
          <p:cNvSpPr txBox="1"/>
          <p:nvPr/>
        </p:nvSpPr>
        <p:spPr>
          <a:xfrm>
            <a:off x="395650" y="3415125"/>
            <a:ext cx="7642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b0092155c5_1_51"/>
          <p:cNvSpPr txBox="1"/>
          <p:nvPr/>
        </p:nvSpPr>
        <p:spPr>
          <a:xfrm>
            <a:off x="395650" y="1460250"/>
            <a:ext cx="12804300" cy="11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400">
                <a:latin typeface="Open Sans"/>
                <a:ea typeface="Open Sans"/>
                <a:cs typeface="Open Sans"/>
                <a:sym typeface="Open Sans"/>
              </a:rPr>
              <a:t>Market Simulations</a:t>
            </a:r>
            <a:endParaRPr b="1" sz="6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0" name="Google Shape;190;gb0092155c5_1_51"/>
          <p:cNvPicPr preferRelativeResize="0"/>
          <p:nvPr/>
        </p:nvPicPr>
        <p:blipFill rotWithShape="1">
          <a:blip r:embed="rId3">
            <a:alphaModFix/>
          </a:blip>
          <a:srcRect b="54107" l="0" r="0" t="0"/>
          <a:stretch/>
        </p:blipFill>
        <p:spPr>
          <a:xfrm rot="10800000">
            <a:off x="11445253" y="3748305"/>
            <a:ext cx="1754692" cy="76499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b0092155c5_1_51"/>
          <p:cNvSpPr/>
          <p:nvPr/>
        </p:nvSpPr>
        <p:spPr>
          <a:xfrm>
            <a:off x="0" y="3415125"/>
            <a:ext cx="11015700" cy="5393400"/>
          </a:xfrm>
          <a:prstGeom prst="rect">
            <a:avLst/>
          </a:prstGeom>
          <a:solidFill>
            <a:srgbClr val="FFFDF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b0092155c5_1_51"/>
          <p:cNvSpPr txBox="1"/>
          <p:nvPr/>
        </p:nvSpPr>
        <p:spPr>
          <a:xfrm>
            <a:off x="541425" y="4185675"/>
            <a:ext cx="8350500" cy="38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pen Sans"/>
              <a:buChar char="●"/>
            </a:pPr>
            <a:r>
              <a:rPr lang="en-US" sz="4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Product Portfolio</a:t>
            </a:r>
            <a:endParaRPr sz="4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33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pen Sans"/>
              <a:buChar char="●"/>
            </a:pPr>
            <a:r>
              <a:rPr lang="en-US" sz="4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Scenarios Justification</a:t>
            </a:r>
            <a:endParaRPr sz="4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33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pen Sans"/>
              <a:buChar char="●"/>
            </a:pPr>
            <a:r>
              <a:rPr lang="en-US" sz="4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Costs &amp; Profit Calculations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