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sldIdLst>
    <p:sldId id="317" r:id="rId2"/>
    <p:sldId id="298" r:id="rId3"/>
    <p:sldId id="282" r:id="rId4"/>
    <p:sldId id="299" r:id="rId5"/>
    <p:sldId id="300" r:id="rId6"/>
    <p:sldId id="330" r:id="rId7"/>
    <p:sldId id="335" r:id="rId8"/>
    <p:sldId id="331" r:id="rId9"/>
    <p:sldId id="332" r:id="rId10"/>
    <p:sldId id="305" r:id="rId11"/>
    <p:sldId id="336" r:id="rId12"/>
    <p:sldId id="319" r:id="rId13"/>
    <p:sldId id="269" r:id="rId14"/>
    <p:sldId id="270" r:id="rId15"/>
    <p:sldId id="272" r:id="rId16"/>
    <p:sldId id="316" r:id="rId17"/>
    <p:sldId id="323" r:id="rId18"/>
    <p:sldId id="324" r:id="rId19"/>
    <p:sldId id="325" r:id="rId20"/>
    <p:sldId id="326" r:id="rId21"/>
    <p:sldId id="318" r:id="rId22"/>
    <p:sldId id="315" r:id="rId23"/>
    <p:sldId id="314" r:id="rId24"/>
    <p:sldId id="313" r:id="rId25"/>
    <p:sldId id="293" r:id="rId26"/>
    <p:sldId id="333" r:id="rId27"/>
    <p:sldId id="334" r:id="rId28"/>
    <p:sldId id="312" r:id="rId29"/>
    <p:sldId id="295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1" autoAdjust="0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BB1C-1CE0-3E45-BBB6-8C6C6D44E82E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0B7B-107D-B549-B20B-7D18A73611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28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08AEF2-AED7-0445-A5B0-658DB50F0E8F}" type="slidenum">
              <a:rPr lang="en-CA"/>
              <a:pPr>
                <a:defRPr/>
              </a:pPr>
              <a:t>2</a:t>
            </a:fld>
            <a:endParaRPr lang="en-CA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155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8E3375-7851-484C-B049-C1F6AF00FB6B}" type="slidenum">
              <a:rPr lang="en-CA"/>
              <a:pPr>
                <a:defRPr/>
              </a:pPr>
              <a:t>27</a:t>
            </a:fld>
            <a:endParaRPr lang="en-CA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28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36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1F8E9A-F1D8-B04E-9D5F-A95F3F080045}" type="slidenum">
              <a:rPr lang="en-CA"/>
              <a:pPr>
                <a:defRPr/>
              </a:pPr>
              <a:t>29</a:t>
            </a:fld>
            <a:endParaRPr lang="en-CA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94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408AEF2-AED7-0445-A5B0-658DB50F0E8F}" type="slidenum">
              <a:rPr lang="en-CA"/>
              <a:pPr>
                <a:defRPr/>
              </a:pPr>
              <a:t>3</a:t>
            </a:fld>
            <a:endParaRPr lang="en-CA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35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A1F8E9A-F1D8-B04E-9D5F-A95F3F080045}" type="slidenum">
              <a:rPr lang="en-CA"/>
              <a:pPr>
                <a:defRPr/>
              </a:pPr>
              <a:t>11</a:t>
            </a:fld>
            <a:endParaRPr lang="en-CA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4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16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5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0B7B-107D-B549-B20B-7D18A73611C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854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23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1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F3A7A0E-3818-8842-8BEB-FC10D8001B4D}" type="slidenum">
              <a:rPr lang="en-CA"/>
              <a:pPr>
                <a:defRPr/>
              </a:pPr>
              <a:t>24</a:t>
            </a:fld>
            <a:endParaRPr lang="en-CA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48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8E3375-7851-484C-B049-C1F6AF00FB6B}" type="slidenum">
              <a:rPr lang="en-CA"/>
              <a:pPr>
                <a:defRPr/>
              </a:pPr>
              <a:t>25</a:t>
            </a:fld>
            <a:endParaRPr lang="en-CA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B8E3375-7851-484C-B049-C1F6AF00FB6B}" type="slidenum">
              <a:rPr lang="en-CA"/>
              <a:pPr>
                <a:defRPr/>
              </a:pPr>
              <a:t>26</a:t>
            </a:fld>
            <a:endParaRPr lang="en-CA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kumimoji="0" lang="zh-CN" alt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6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2016年3月28日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0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09000" y="3672657"/>
            <a:ext cx="8198027" cy="204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Multiple Choice Question Answering Using a Deep LSTM Attentive Reader Model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409000" y="5794317"/>
            <a:ext cx="749617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CA" altLang="zh-CN" dirty="0" err="1"/>
              <a:t>Tianhui</a:t>
            </a:r>
            <a:r>
              <a:rPr kumimoji="1" lang="en-CA" altLang="zh-CN" dirty="0"/>
              <a:t> </a:t>
            </a:r>
            <a:r>
              <a:rPr kumimoji="1" lang="en-CA" altLang="zh-CN" dirty="0" smtClean="0"/>
              <a:t>Huang</a:t>
            </a:r>
            <a:r>
              <a:rPr kumimoji="1" lang="en-CA" altLang="zh-CN" dirty="0"/>
              <a:t>, </a:t>
            </a:r>
            <a:r>
              <a:rPr kumimoji="1" lang="en-CA" altLang="zh-CN" dirty="0" smtClean="0"/>
              <a:t>Laura </a:t>
            </a:r>
            <a:r>
              <a:rPr kumimoji="1" lang="en-CA" altLang="zh-CN" dirty="0" err="1" smtClean="0"/>
              <a:t>McCrackin</a:t>
            </a:r>
            <a:r>
              <a:rPr kumimoji="1" lang="en-CA" altLang="zh-CN" dirty="0" smtClean="0"/>
              <a:t> and </a:t>
            </a:r>
            <a:r>
              <a:rPr kumimoji="1" lang="en-CA" altLang="zh-CN" dirty="0" err="1" smtClean="0"/>
              <a:t>Yuzhou</a:t>
            </a:r>
            <a:r>
              <a:rPr kumimoji="1" lang="en-CA" altLang="zh-CN" dirty="0" smtClean="0"/>
              <a:t> Wang</a:t>
            </a:r>
            <a:endParaRPr kumimoji="1" lang="zh-CN" altLang="en-US" dirty="0"/>
          </a:p>
        </p:txBody>
      </p:sp>
      <p:pic>
        <p:nvPicPr>
          <p:cNvPr id="6" name="图片 3" descr="Uwaterloo_seal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449765"/>
            <a:ext cx="1647250" cy="1527775"/>
          </a:xfrm>
          <a:prstGeom prst="rect">
            <a:avLst/>
          </a:prstGeom>
        </p:spPr>
      </p:pic>
      <p:pic>
        <p:nvPicPr>
          <p:cNvPr id="7" name="图片 4" descr="nlp_clou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35" y="784016"/>
            <a:ext cx="6076950" cy="2888641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>
            <a:off x="526211" y="5714124"/>
            <a:ext cx="79535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Limitations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</a:t>
            </a:r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Comprehension with Syntax, Frames, and Semantics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CA" altLang="zh-CN" dirty="0" err="1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Hai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altLang="zh-CN" dirty="0" smtClean="0"/>
              <a:t>Poor </a:t>
            </a:r>
            <a:r>
              <a:rPr lang="en-US" altLang="zh-CN" dirty="0"/>
              <a:t>degree of coverage with many relations.</a:t>
            </a:r>
            <a:r>
              <a:rPr lang="zh-CN" altLang="zh-CN" dirty="0"/>
              <a:t> </a:t>
            </a:r>
            <a:endParaRPr lang="en-CA" altLang="zh-CN" dirty="0" smtClean="0"/>
          </a:p>
          <a:p>
            <a:pPr marL="274320" lvl="1" indent="0">
              <a:buNone/>
            </a:pPr>
            <a:endParaRPr lang="en-CA" altLang="zh-CN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Discourse Relations </a:t>
            </a:r>
          </a:p>
          <a:p>
            <a:pPr marL="0" indent="0">
              <a:buNone/>
            </a:pP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 (</a:t>
            </a:r>
            <a:r>
              <a:rPr lang="en-CA" altLang="zh-CN" dirty="0" err="1">
                <a:latin typeface="Century Gothic" charset="0"/>
                <a:ea typeface="Century Gothic" charset="0"/>
                <a:cs typeface="Century Gothic" charset="0"/>
              </a:rPr>
              <a:t>Karthik</a:t>
            </a:r>
            <a:r>
              <a:rPr lang="en-CA" altLang="zh-CN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CA" altLang="zh-CN" dirty="0" err="1">
                <a:latin typeface="Century Gothic" charset="0"/>
                <a:ea typeface="Century Gothic" charset="0"/>
                <a:cs typeface="Century Gothic" charset="0"/>
              </a:rPr>
              <a:t>Narasimhan</a:t>
            </a:r>
            <a:r>
              <a:rPr lang="en-CA" altLang="zh-CN" dirty="0">
                <a:latin typeface="Century Gothic" charset="0"/>
                <a:ea typeface="Century Gothic" charset="0"/>
                <a:cs typeface="Century Gothic" charset="0"/>
              </a:rPr>
              <a:t>, Regina </a:t>
            </a:r>
            <a:r>
              <a:rPr lang="en-CA" altLang="zh-CN" dirty="0" err="1">
                <a:latin typeface="Century Gothic" charset="0"/>
                <a:ea typeface="Century Gothic" charset="0"/>
                <a:cs typeface="Century Gothic" charset="0"/>
              </a:rPr>
              <a:t>Barzilay</a:t>
            </a:r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</a:rPr>
              <a:t>, 2015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altLang="zh-CN" dirty="0" smtClean="0"/>
              <a:t>Accuracy </a:t>
            </a:r>
            <a:r>
              <a:rPr lang="en-US" altLang="zh-CN" dirty="0"/>
              <a:t>varies significantly according to the </a:t>
            </a:r>
            <a:r>
              <a:rPr lang="en-US" altLang="zh-CN" dirty="0" smtClean="0"/>
              <a:t>question </a:t>
            </a:r>
            <a:r>
              <a:rPr lang="en-US" altLang="zh-CN" dirty="0"/>
              <a:t>type</a:t>
            </a:r>
            <a:r>
              <a:rPr lang="zh-CN" altLang="zh-CN" dirty="0"/>
              <a:t> </a:t>
            </a:r>
            <a:endParaRPr lang="en-CA" altLang="zh-CN" dirty="0" smtClean="0"/>
          </a:p>
          <a:p>
            <a:pPr marL="274320" lvl="1" indent="0">
              <a:buNone/>
            </a:pPr>
            <a:endParaRPr lang="en-CA" altLang="zh-CN" sz="1100" dirty="0">
              <a:solidFill>
                <a:srgbClr val="3E3D2D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Learning Answer-Entailing Structures for Machine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Comprehension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CA" altLang="zh-CN" dirty="0" err="1"/>
              <a:t>Mrinmaya</a:t>
            </a:r>
            <a:r>
              <a:rPr lang="en-CA" altLang="zh-CN" dirty="0"/>
              <a:t> </a:t>
            </a:r>
            <a:r>
              <a:rPr lang="en-CA" altLang="zh-CN" dirty="0" err="1"/>
              <a:t>Sachan</a:t>
            </a:r>
            <a:r>
              <a:rPr lang="en-CA" altLang="zh-CN" dirty="0"/>
              <a:t> </a:t>
            </a:r>
            <a:r>
              <a:rPr lang="en-US" altLang="zh-CN" dirty="0">
                <a:latin typeface="Century Gothic" charset="0"/>
                <a:ea typeface="Century Gothic" charset="0"/>
                <a:cs typeface="Century Gothic" charset="0"/>
              </a:rPr>
              <a:t> et al, 2015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/>
            <a:r>
              <a:rPr lang="en-US" altLang="zh-CN" dirty="0" smtClean="0"/>
              <a:t>Lack </a:t>
            </a:r>
            <a:r>
              <a:rPr lang="en-US" altLang="zh-CN" dirty="0"/>
              <a:t>the ability to deeply reason about facts or numbers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05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908444" y="1374368"/>
            <a:ext cx="7534955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Comparison of Results</a:t>
            </a:r>
            <a:endParaRPr lang="en-CA" sz="4000" dirty="0">
              <a:solidFill>
                <a:srgbClr val="94C600"/>
              </a:solidFill>
              <a:latin typeface="Century Gothic" charset="0"/>
              <a:cs typeface="Droid Sans Fallback" charset="0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1042988" y="1261655"/>
            <a:ext cx="6777037" cy="3508375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24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56819"/>
              </p:ext>
            </p:extLst>
          </p:nvPr>
        </p:nvGraphicFramePr>
        <p:xfrm>
          <a:off x="617011" y="2153581"/>
          <a:ext cx="782638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541"/>
                <a:gridCol w="2635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MCTest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Baseline (sliding</a:t>
                      </a:r>
                      <a:r>
                        <a:rPr lang="en-CA" baseline="0" dirty="0" smtClean="0"/>
                        <a:t> window + word distance)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57.75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Learning</a:t>
                      </a:r>
                      <a:r>
                        <a:rPr lang="en-CA" baseline="0" dirty="0" smtClean="0"/>
                        <a:t> Answer-Entailing Structures for Machine Comprehension (</a:t>
                      </a:r>
                      <a:r>
                        <a:rPr lang="en-CA" baseline="0" dirty="0" err="1" smtClean="0"/>
                        <a:t>Sachan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67.83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Machine Comprehension with Discourse Relations</a:t>
                      </a:r>
                      <a:r>
                        <a:rPr lang="en-CA" baseline="0" dirty="0" smtClean="0"/>
                        <a:t> (</a:t>
                      </a:r>
                      <a:r>
                        <a:rPr lang="en-CA" baseline="0" dirty="0" err="1" smtClean="0"/>
                        <a:t>Narasimhan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63.75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Machine Comprehension with Syntax, Frames and </a:t>
                      </a:r>
                      <a:r>
                        <a:rPr lang="en-CA" dirty="0" err="1" smtClean="0"/>
                        <a:t>Symantics</a:t>
                      </a:r>
                      <a:r>
                        <a:rPr lang="en-CA" dirty="0" smtClean="0"/>
                        <a:t> (Wang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69.94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Our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8341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Neural Network Models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241" y="1600200"/>
            <a:ext cx="4492473" cy="4876800"/>
          </a:xfrm>
        </p:spPr>
        <p:txBody>
          <a:bodyPr/>
          <a:lstStyle/>
          <a:p>
            <a:pPr marL="68580" lvl="2" indent="0">
              <a:buNone/>
            </a:pPr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LSTM</a:t>
            </a:r>
          </a:p>
          <a:p>
            <a:pPr marL="685800" lvl="3" indent="-342900"/>
            <a:r>
              <a:rPr lang="en-CA" altLang="zh-CN" sz="22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Long Short Term Memory</a:t>
            </a:r>
          </a:p>
          <a:p>
            <a:pPr marL="685800" lvl="3" indent="-342900"/>
            <a:r>
              <a:rPr lang="en-CA" altLang="zh-CN" sz="22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Type of RNN designed to remember information over long periods of time</a:t>
            </a:r>
          </a:p>
          <a:p>
            <a:pPr marL="342900" lvl="3" indent="0">
              <a:buNone/>
            </a:pPr>
            <a:endParaRPr lang="en-CA" altLang="zh-CN" sz="11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68580" lvl="2" indent="0">
              <a:buNone/>
            </a:pPr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Google DeepMind (2015):</a:t>
            </a:r>
          </a:p>
          <a:p>
            <a:pPr marL="342900" lvl="2" indent="-274320"/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Proposed new LSTM models featuring attention mechanisms:</a:t>
            </a:r>
          </a:p>
          <a:p>
            <a:pPr lvl="1"/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The </a:t>
            </a:r>
            <a:r>
              <a:rPr lang="en-CA" altLang="zh-CN" sz="24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Impatient </a:t>
            </a:r>
            <a:r>
              <a:rPr lang="en-CA" altLang="zh-CN" sz="24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Reader</a:t>
            </a: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lvl="1"/>
            <a:r>
              <a:rPr lang="en-CA" altLang="zh-CN" sz="2400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The Attentive Reader</a:t>
            </a:r>
            <a:r>
              <a:rPr lang="en-CA" altLang="zh-CN" sz="24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</a:p>
          <a:p>
            <a:pPr marL="68580" indent="0">
              <a:buNone/>
            </a:pPr>
            <a:endParaRPr kumimoji="1"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0" y="3200401"/>
            <a:ext cx="3899140" cy="312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20" y="1695400"/>
            <a:ext cx="2793542" cy="15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8331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The </a:t>
            </a:r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Deep </a:t>
            </a:r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LSTM Reader </a:t>
            </a:r>
            <a:r>
              <a:rPr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(Baseline)</a:t>
            </a:r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内容占位符 5" descr="8.pic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2" y="2743200"/>
            <a:ext cx="7522828" cy="2679700"/>
          </a:xfrm>
        </p:spPr>
      </p:pic>
      <p:sp>
        <p:nvSpPr>
          <p:cNvPr id="4" name="矩形 3"/>
          <p:cNvSpPr/>
          <p:nvPr/>
        </p:nvSpPr>
        <p:spPr>
          <a:xfrm>
            <a:off x="685800" y="1305765"/>
            <a:ext cx="831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 </a:t>
            </a:r>
            <a:r>
              <a:rPr lang="en-US" altLang="zh-CN" dirty="0"/>
              <a:t>model processes each document query pair as a single long sequence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48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The Impatient Reader </a:t>
            </a:r>
            <a:b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内容占位符 3" descr="9.pic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4" y="1905719"/>
            <a:ext cx="6498087" cy="3911269"/>
          </a:xfrm>
        </p:spPr>
      </p:pic>
      <p:sp>
        <p:nvSpPr>
          <p:cNvPr id="5" name="矩形 4"/>
          <p:cNvSpPr/>
          <p:nvPr/>
        </p:nvSpPr>
        <p:spPr>
          <a:xfrm>
            <a:off x="685800" y="1305765"/>
            <a:ext cx="831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Allows reading forwards and backwards to </a:t>
            </a:r>
            <a:r>
              <a:rPr lang="en-US" altLang="zh-CN" dirty="0"/>
              <a:t>accumulate information from the document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73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3498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The Attentive Reader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12" y="1846053"/>
            <a:ext cx="6623888" cy="3935622"/>
          </a:xfrm>
        </p:spPr>
      </p:pic>
      <p:sp>
        <p:nvSpPr>
          <p:cNvPr id="5" name="矩形 4"/>
          <p:cNvSpPr/>
          <p:nvPr/>
        </p:nvSpPr>
        <p:spPr>
          <a:xfrm>
            <a:off x="685800" y="1305765"/>
            <a:ext cx="831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Only reading forwards (but very similar 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Used as a basis for our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03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School Stuff\ECE 657A\Project\Presentation\mila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5989"/>
            <a:ext cx="1743076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784859" y="1144066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Main Frameworks Used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pic>
        <p:nvPicPr>
          <p:cNvPr id="1026" name="Picture 2" descr="F:\School Stuff\ECE 657A\Project\Presentation\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5" y="2649267"/>
            <a:ext cx="2052636" cy="4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789" y="3181350"/>
            <a:ext cx="842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Python library for efficiently declaring and evaluating mathematical expressions for multi-dimensional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Includes NVIDIA CUDA integration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85789" y="5153025"/>
            <a:ext cx="842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Framework for annotating </a:t>
            </a:r>
            <a:r>
              <a:rPr lang="en-CA" dirty="0" err="1" smtClean="0"/>
              <a:t>Theano</a:t>
            </a:r>
            <a:r>
              <a:rPr lang="en-CA" dirty="0" smtClean="0"/>
              <a:t> computation graphs </a:t>
            </a:r>
            <a:r>
              <a:rPr lang="en-CA" dirty="0"/>
              <a:t>for neural network training </a:t>
            </a:r>
            <a:r>
              <a:rPr lang="en-CA" dirty="0" smtClean="0"/>
              <a:t>using a hierarchy of “Bricks”</a:t>
            </a:r>
          </a:p>
          <a:p>
            <a:r>
              <a:rPr lang="en-CA" b="1" dirty="0" smtClean="0"/>
              <a:t>Fuel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Data </a:t>
            </a:r>
            <a:r>
              <a:rPr lang="en-CA" dirty="0"/>
              <a:t>processing pipeline and data interface for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27" name="Picture 3" descr="F:\School Stuff\ECE 657A\Project\Presentation\NVDA_DesignedForCUD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54883"/>
            <a:ext cx="1466850" cy="7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6476" y="4615875"/>
            <a:ext cx="287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Blocks + Fuel</a:t>
            </a:r>
            <a:endParaRPr lang="en-CA" sz="3200" dirty="0"/>
          </a:p>
        </p:txBody>
      </p:sp>
      <p:pic>
        <p:nvPicPr>
          <p:cNvPr id="1029" name="Picture 5" descr="F:\School Stuff\ECE 657A\Project\Presentation\NLTK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7"/>
          <a:stretch/>
        </p:blipFill>
        <p:spPr bwMode="auto">
          <a:xfrm>
            <a:off x="461965" y="1220976"/>
            <a:ext cx="776594" cy="7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5789" y="1980776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Python library for natural language processing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269207" y="1397301"/>
            <a:ext cx="287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NLTK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425413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Data </a:t>
            </a:r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Processing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(NLTK)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Delete stop words: a, an, the, etc.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5" name="图片 4" descr="2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173"/>
            <a:ext cx="9144000" cy="4639827"/>
          </a:xfrm>
          <a:prstGeom prst="rect">
            <a:avLst/>
          </a:prstGeom>
        </p:spPr>
      </p:pic>
      <p:pic>
        <p:nvPicPr>
          <p:cNvPr id="4" name="图片 3" descr="3.pic_hd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173"/>
            <a:ext cx="9144000" cy="46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3.pic_h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0" y="2397058"/>
            <a:ext cx="8084280" cy="4144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Stemming: </a:t>
            </a:r>
            <a:r>
              <a:rPr lang="en-CA" altLang="zh-CN" dirty="0">
                <a:solidFill>
                  <a:srgbClr val="3E3D2D"/>
                </a:solidFill>
                <a:cs typeface="Droid Sans Fallback" charset="0"/>
              </a:rPr>
              <a:t>cooking to </a:t>
            </a:r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cook, running to run, etc.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9" name="图片 8" descr="11.pic_hd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2397058"/>
            <a:ext cx="8084280" cy="39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Change </a:t>
            </a:r>
            <a:r>
              <a:rPr lang="en-CA" altLang="zh-CN" dirty="0">
                <a:solidFill>
                  <a:srgbClr val="3E3D2D"/>
                </a:solidFill>
                <a:cs typeface="Droid Sans Fallback" charset="0"/>
              </a:rPr>
              <a:t>the passage into </a:t>
            </a:r>
            <a:r>
              <a:rPr lang="en-CA" altLang="zh-CN" dirty="0" smtClean="0">
                <a:solidFill>
                  <a:srgbClr val="3E3D2D"/>
                </a:solidFill>
                <a:cs typeface="Droid Sans Fallback" charset="0"/>
              </a:rPr>
              <a:t>all lower case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215900" indent="-215900"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6" name="图片 5" descr="14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4" y="2182396"/>
            <a:ext cx="8204200" cy="4627452"/>
          </a:xfrm>
          <a:prstGeom prst="rect">
            <a:avLst/>
          </a:prstGeom>
        </p:spPr>
      </p:pic>
      <p:pic>
        <p:nvPicPr>
          <p:cNvPr id="7" name="图片 6" descr="16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41277"/>
            <a:ext cx="8204200" cy="4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1630716" y="1020843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err="1" smtClean="0">
                <a:latin typeface="Century Gothic" charset="0"/>
                <a:cs typeface="Droid Sans Fallback" charset="0"/>
              </a:rPr>
              <a:t>MCTest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: Sample Story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69567" y="1124360"/>
            <a:ext cx="7761625" cy="4805362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James the Turtle was always getting in trouble. Sometimes he'd reach into the freezer and empty out all the food.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Other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times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he'd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sled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on the deck and get a splinter. His aunt Jane tried as hard as she could to keep him out of trouble,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but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 was sneaky and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got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into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lots of trouble behind her back.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One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day, James thought he would go into town and see what kind of trouble he could get into.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went to the grocery store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and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pulled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all the pudding off the shelves and ate two jars.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Then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he walked to the fast food restaurant and ordered 15 bags of fries. He </a:t>
            </a:r>
            <a:endParaRPr lang="en-CA" sz="11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didn't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pay, and instead headed 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home. His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aunt was waiting for him in his room. She told James that she loved him, but he would </a:t>
            </a:r>
            <a:endParaRPr lang="en-CA" sz="11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have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to start acting like a well-behaved turtle</a:t>
            </a: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After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about a month, and after getting into lots of trouble, James finally made up his mind to be a better turtle.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1) What is the name of the trouble making turtle?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A) Fries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B) Pudding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C) James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</a:t>
            </a: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D) Jane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2) What did James pull off of the shelves in the grocery store?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A) pudding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B) fries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C) food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D) splinters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3) Where did James go after he went to the grocery store?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A) his deck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B) his freezer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C) a fast food restaurant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D) his room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4) What did James do after he ordered the fries?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A) went to the grocery store</a:t>
            </a:r>
          </a:p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FF0000"/>
                </a:solidFill>
                <a:latin typeface="Century Gothic" charset="0"/>
                <a:cs typeface="Droid Sans Fallback" charset="0"/>
              </a:rPr>
              <a:t>    B) went home without paying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C) ate them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1100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   D) made up his mind to be a better turtle</a:t>
            </a: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11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2050" name="Picture 2" descr="F:\School Stuff\ECE 657A\Project\Presentation\cartoon-turtl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85" y="4511616"/>
            <a:ext cx="3532715" cy="191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403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8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9288"/>
            <a:ext cx="8216900" cy="4252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Replace entities</a:t>
            </a:r>
          </a:p>
          <a:p>
            <a:pPr marL="215900" indent="-215900">
              <a:lnSpc>
                <a:spcPct val="100000"/>
              </a:lnSpc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pic>
        <p:nvPicPr>
          <p:cNvPr id="7" name="图片 6" descr="17.pic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039288"/>
            <a:ext cx="8216900" cy="41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Data Processing 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(NLTK</a:t>
            </a:r>
            <a:r>
              <a:rPr kumimoji="1" lang="en-US" altLang="zh-CN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Replace words that are in an answer but not in the story with a </a:t>
            </a:r>
            <a:r>
              <a:rPr kumimoji="1" lang="en-US" altLang="zh-CN" b="1" dirty="0" smtClean="0"/>
              <a:t>synonym</a:t>
            </a:r>
            <a:r>
              <a:rPr kumimoji="1" lang="en-US" altLang="zh-CN" dirty="0" smtClean="0"/>
              <a:t> that </a:t>
            </a:r>
            <a:r>
              <a:rPr kumimoji="1" lang="en-US" altLang="zh-CN" i="1" dirty="0" smtClean="0"/>
              <a:t>is</a:t>
            </a:r>
            <a:r>
              <a:rPr kumimoji="1" lang="en-US" altLang="zh-CN" dirty="0" smtClean="0"/>
              <a:t> in the story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.g. </a:t>
            </a:r>
          </a:p>
          <a:p>
            <a:pPr lvl="1"/>
            <a:r>
              <a:rPr kumimoji="1" lang="en-US" altLang="zh-CN" dirty="0" smtClean="0"/>
              <a:t>Story: @entity7 was talking on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telephone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Q</a:t>
            </a:r>
            <a:r>
              <a:rPr kumimoji="1" lang="en-CA" altLang="zh-CN" dirty="0" err="1" smtClean="0"/>
              <a:t>uestion</a:t>
            </a:r>
            <a:r>
              <a:rPr kumimoji="1" lang="en-CA" altLang="zh-CN" dirty="0" smtClean="0"/>
              <a:t>: What was </a:t>
            </a:r>
            <a:r>
              <a:rPr kumimoji="1" lang="en-US" altLang="zh-CN" dirty="0"/>
              <a:t>@entity7 </a:t>
            </a:r>
            <a:r>
              <a:rPr kumimoji="1" lang="en-CA" altLang="zh-CN" dirty="0" smtClean="0"/>
              <a:t>doing?</a:t>
            </a:r>
          </a:p>
          <a:p>
            <a:pPr lvl="2"/>
            <a:r>
              <a:rPr kumimoji="1" lang="en-CA" altLang="zh-CN" sz="2000" dirty="0" smtClean="0"/>
              <a:t>Making a </a:t>
            </a:r>
            <a:r>
              <a:rPr kumimoji="1" lang="en-CA" altLang="zh-CN" sz="2000" dirty="0" smtClean="0">
                <a:solidFill>
                  <a:srgbClr val="FF0000"/>
                </a:solidFill>
              </a:rPr>
              <a:t>phone </a:t>
            </a:r>
            <a:r>
              <a:rPr kumimoji="1" lang="en-CA" altLang="zh-CN" sz="2000" dirty="0" smtClean="0"/>
              <a:t>call</a:t>
            </a:r>
          </a:p>
          <a:p>
            <a:pPr lvl="2"/>
            <a:r>
              <a:rPr kumimoji="1" lang="en-CA" altLang="zh-CN" sz="2000" dirty="0" smtClean="0"/>
              <a:t>Having dinner</a:t>
            </a:r>
          </a:p>
          <a:p>
            <a:pPr lvl="2"/>
            <a:r>
              <a:rPr kumimoji="1" lang="en-CA" altLang="zh-CN" sz="2000" dirty="0" smtClean="0"/>
              <a:t>Swimming</a:t>
            </a:r>
          </a:p>
          <a:p>
            <a:pPr lvl="2"/>
            <a:r>
              <a:rPr kumimoji="1" lang="en-CA" altLang="zh-CN" sz="2000" dirty="0" smtClean="0"/>
              <a:t>Reading</a:t>
            </a:r>
          </a:p>
          <a:p>
            <a:pPr lvl="2"/>
            <a:endParaRPr kumimoji="1" lang="en-CA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2824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Preprocessing Versions</a:t>
            </a:r>
            <a:endParaRPr lang="en-C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Heavy preprocessing can improve performance, but also causes information loss</a:t>
            </a:r>
          </a:p>
          <a:p>
            <a:r>
              <a:rPr lang="en-CA" dirty="0" smtClean="0"/>
              <a:t>Google DeepMind performed very little preprocessing to demonstrate their method’s versatility 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We use multiple versions to compare performance:</a:t>
            </a:r>
          </a:p>
          <a:p>
            <a:pPr lvl="1"/>
            <a:r>
              <a:rPr lang="en-CA" b="1" dirty="0" smtClean="0"/>
              <a:t>Version 1:</a:t>
            </a:r>
          </a:p>
          <a:p>
            <a:pPr lvl="2"/>
            <a:r>
              <a:rPr lang="en-CA" dirty="0" smtClean="0"/>
              <a:t>Only entity and synonym replacement</a:t>
            </a:r>
          </a:p>
          <a:p>
            <a:pPr lvl="1"/>
            <a:r>
              <a:rPr lang="en-CA" b="1" dirty="0" smtClean="0"/>
              <a:t>Version 2:</a:t>
            </a:r>
          </a:p>
          <a:p>
            <a:pPr lvl="2"/>
            <a:r>
              <a:rPr lang="en-CA" dirty="0" smtClean="0"/>
              <a:t>With stemming and stop word removal as well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63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250022" y="124441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Additional Preprocessing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4" y="1556822"/>
            <a:ext cx="820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Create a list of the total </a:t>
            </a:r>
            <a:r>
              <a:rPr lang="en-CA" sz="2400" b="1" dirty="0" smtClean="0"/>
              <a:t>vocabulary</a:t>
            </a:r>
            <a:r>
              <a:rPr lang="en-CA" sz="2400" dirty="0" smtClean="0"/>
              <a:t> of all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For each story: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Extract questions and context, </a:t>
            </a:r>
            <a:r>
              <a:rPr lang="en-CA" sz="2400" b="1" dirty="0" smtClean="0"/>
              <a:t>replace</a:t>
            </a:r>
            <a:r>
              <a:rPr lang="en-CA" sz="2400" dirty="0" smtClean="0"/>
              <a:t> each word with its vocabulary word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b="1" dirty="0" smtClean="0"/>
              <a:t>Pad</a:t>
            </a:r>
            <a:r>
              <a:rPr lang="en-CA" sz="2400" dirty="0" smtClean="0"/>
              <a:t> questions and context with null words (0) to ensure uniform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Create </a:t>
            </a:r>
            <a:r>
              <a:rPr lang="en-CA" sz="2400" b="1" dirty="0" smtClean="0"/>
              <a:t>masks</a:t>
            </a:r>
            <a:r>
              <a:rPr lang="en-CA" sz="2400" dirty="0" smtClean="0"/>
              <a:t> to show which words are non-null</a:t>
            </a:r>
            <a:endParaRPr lang="en-CA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78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301781" y="1230370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Deep LSTM Methodology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4" y="1556822"/>
            <a:ext cx="82057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Based off the </a:t>
            </a:r>
            <a:r>
              <a:rPr lang="en-CA" dirty="0"/>
              <a:t>incomplete third-party </a:t>
            </a:r>
            <a:r>
              <a:rPr lang="en-CA" dirty="0" smtClean="0"/>
              <a:t>implementation of the Google DeepMind Attentive Reader by </a:t>
            </a:r>
            <a:r>
              <a:rPr lang="en-CA" dirty="0" err="1" smtClean="0"/>
              <a:t>Github</a:t>
            </a:r>
            <a:r>
              <a:rPr lang="en-CA" dirty="0" smtClean="0"/>
              <a:t> user </a:t>
            </a:r>
            <a:r>
              <a:rPr lang="en-CA" dirty="0" err="1" smtClean="0">
                <a:latin typeface="Lucida Console" panose="020B0609040504020204" pitchFamily="49" charset="0"/>
              </a:rPr>
              <a:t>thomasmesnard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Initialize Attentive Reader </a:t>
            </a:r>
            <a:r>
              <a:rPr lang="en-CA" b="1" dirty="0" smtClean="0"/>
              <a:t>model</a:t>
            </a:r>
            <a:r>
              <a:rPr lang="en-CA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 Blocks functions for each layer interconnection, question and context encoding, attention mechanisms, cost and prediction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Parameters used from original paper (Hermann et. al, 2015)</a:t>
            </a:r>
          </a:p>
          <a:p>
            <a:pPr lvl="1"/>
            <a:endParaRPr lang="en-CA" sz="1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Initialize training and validation Fuel </a:t>
            </a:r>
            <a:r>
              <a:rPr lang="en-CA" b="1" dirty="0" err="1" smtClean="0"/>
              <a:t>datastreams</a:t>
            </a:r>
            <a:endParaRPr lang="en-CA" b="1" dirty="0" smtClean="0"/>
          </a:p>
          <a:p>
            <a:pPr marL="342900" indent="-342900">
              <a:buFont typeface="+mj-lt"/>
              <a:buAutoNum type="arabicPeriod"/>
            </a:pPr>
            <a:endParaRPr lang="en-CA" sz="1100" b="1" dirty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Create main Blocks </a:t>
            </a:r>
            <a:r>
              <a:rPr lang="en-CA" b="1" dirty="0" smtClean="0"/>
              <a:t>training</a:t>
            </a:r>
            <a:r>
              <a:rPr lang="en-CA" dirty="0" smtClean="0"/>
              <a:t> loop: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Perform model updates using training </a:t>
            </a:r>
            <a:r>
              <a:rPr lang="en-CA" dirty="0" err="1" smtClean="0"/>
              <a:t>datastream</a:t>
            </a:r>
            <a:r>
              <a:rPr lang="en-CA" dirty="0" smtClean="0"/>
              <a:t> for many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Test performance on </a:t>
            </a:r>
            <a:r>
              <a:rPr lang="en-CA" b="1" dirty="0" smtClean="0"/>
              <a:t>validation</a:t>
            </a:r>
            <a:r>
              <a:rPr lang="en-CA" dirty="0" smtClean="0"/>
              <a:t> dataset after every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Save model updates to a file after each epoch</a:t>
            </a:r>
          </a:p>
          <a:p>
            <a:pPr lvl="1"/>
            <a:endParaRPr lang="en-CA" sz="1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Perform </a:t>
            </a:r>
            <a:r>
              <a:rPr lang="en-CA" b="1" dirty="0" smtClean="0"/>
              <a:t>testing</a:t>
            </a:r>
            <a:r>
              <a:rPr lang="en-CA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Load in saved trained model, derive </a:t>
            </a:r>
            <a:r>
              <a:rPr lang="en-CA" dirty="0" err="1" smtClean="0"/>
              <a:t>Theano</a:t>
            </a:r>
            <a:r>
              <a:rPr lang="en-CA" dirty="0" smtClean="0"/>
              <a:t> computation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 testing </a:t>
            </a:r>
            <a:r>
              <a:rPr lang="en-CA" dirty="0" err="1" smtClean="0"/>
              <a:t>datastream</a:t>
            </a:r>
            <a:r>
              <a:rPr lang="en-CA" dirty="0" smtClean="0"/>
              <a:t> using Fuel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Evaluate test performance for each test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02377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-52137" y="1088887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Model</a:t>
            </a:r>
            <a:r>
              <a:rPr lang="en-CA" sz="4000" dirty="0" smtClean="0">
                <a:solidFill>
                  <a:srgbClr val="94C600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Output: DeepMind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9646" y="2100320"/>
                <a:ext cx="5630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CA" sz="24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CA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CA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CA" sz="24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CA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CA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m:rPr>
                          <m:nor/>
                        </m:rPr>
                        <a:rPr lang="en-CA" sz="2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CA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CA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6" y="2100320"/>
                <a:ext cx="563051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7798" y="1290542"/>
            <a:ext cx="804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For a given document (</a:t>
            </a:r>
            <a:r>
              <a:rPr lang="en-CA" sz="2000" b="1" dirty="0" smtClean="0"/>
              <a:t>d</a:t>
            </a:r>
            <a:r>
              <a:rPr lang="en-CA" sz="2000" dirty="0" smtClean="0"/>
              <a:t>) and query (</a:t>
            </a:r>
            <a:r>
              <a:rPr lang="en-CA" sz="2000" b="1" dirty="0" smtClean="0"/>
              <a:t>q</a:t>
            </a:r>
            <a:r>
              <a:rPr lang="en-CA" sz="2000" dirty="0" smtClean="0"/>
              <a:t>) pair, estimate the probability of word </a:t>
            </a:r>
            <a:r>
              <a:rPr lang="en-CA" sz="2000" b="1" dirty="0" smtClean="0"/>
              <a:t>a</a:t>
            </a:r>
            <a:r>
              <a:rPr lang="en-CA" sz="2000" dirty="0" smtClean="0"/>
              <a:t> being the correct answer:</a:t>
            </a:r>
            <a:endParaRPr lang="en-CA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7464" y="2521524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06381" y="2521524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23132" y="2497248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029" y="2849848"/>
            <a:ext cx="24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Weights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555331" y="2841858"/>
            <a:ext cx="2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Vector </a:t>
            </a:r>
          </a:p>
          <a:p>
            <a:r>
              <a:rPr lang="en-CA" dirty="0" smtClean="0"/>
              <a:t>embedding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576988" y="2824121"/>
            <a:ext cx="24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Vocabulary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36" y="3715055"/>
            <a:ext cx="6485640" cy="275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65" y="2002080"/>
            <a:ext cx="6806182" cy="15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46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29645" y="2165056"/>
                <a:ext cx="6625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/>
                <a:endParaRPr lang="en-CA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5" y="2165056"/>
                <a:ext cx="662578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396" y="1339093"/>
                <a:ext cx="8043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/>
                  <a:t>Define a new method to determine which possible answer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CA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2000" i="1" dirty="0"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000" dirty="0" smtClean="0"/>
                  <a:t> is the correct one:</a:t>
                </a:r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6" y="1339093"/>
                <a:ext cx="804396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758" t="-3448" b="-155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31409" y="2587711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6826" y="2657632"/>
            <a:ext cx="16185" cy="326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2379" y="2984505"/>
            <a:ext cx="2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Similarity </a:t>
            </a:r>
          </a:p>
          <a:p>
            <a:r>
              <a:rPr lang="en-CA" dirty="0" smtClean="0"/>
              <a:t>measure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08291" y="2984504"/>
            <a:ext cx="2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ith</a:t>
            </a:r>
            <a:r>
              <a:rPr lang="en-CA" dirty="0" smtClean="0"/>
              <a:t> multiple choice answer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555666" y="3030359"/>
            <a:ext cx="122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Correct choice</a:t>
            </a:r>
            <a:endParaRPr lang="en-CA" dirty="0"/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501305" y="110085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Modified Model</a:t>
            </a:r>
            <a:r>
              <a:rPr lang="en-CA" sz="4000" dirty="0" smtClean="0">
                <a:solidFill>
                  <a:srgbClr val="94C600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Output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264" y="4296974"/>
            <a:ext cx="8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That is, the correct answer should be the </a:t>
            </a:r>
            <a:r>
              <a:rPr lang="en-CA" sz="2000" b="1" dirty="0" smtClean="0"/>
              <a:t>most similar</a:t>
            </a:r>
            <a:r>
              <a:rPr lang="en-CA" sz="2000" dirty="0" smtClean="0"/>
              <a:t> to the most highly attended words in the story.</a:t>
            </a:r>
          </a:p>
          <a:p>
            <a:pPr lvl="1"/>
            <a:endParaRPr lang="en-CA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645" y="2165056"/>
            <a:ext cx="6480642" cy="17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60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60966" y="2072684"/>
                <a:ext cx="5350952" cy="13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dirty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i="1" dirty="0"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800" dirty="0"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A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CA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2800" b="0" i="0" dirty="0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28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CA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CA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CA" sz="28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/ </m:t>
                          </m:r>
                          <m:r>
                            <m:rPr>
                              <m:nor/>
                            </m:rPr>
                            <a:rPr lang="en-CA" sz="28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nary>
                    </m:oMath>
                  </m:oMathPara>
                </a14:m>
                <a:endParaRPr lang="en-CA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966" y="2072684"/>
                <a:ext cx="5350952" cy="13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4396" y="1339093"/>
            <a:ext cx="804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Similarity metric (for a multiple choice answer of length n words):</a:t>
            </a:r>
          </a:p>
          <a:p>
            <a:r>
              <a:rPr lang="en-CA" sz="2000" dirty="0"/>
              <a:t>	</a:t>
            </a:r>
          </a:p>
        </p:txBody>
      </p:sp>
      <p:sp>
        <p:nvSpPr>
          <p:cNvPr id="15" name="AutoShape 1"/>
          <p:cNvSpPr>
            <a:spLocks noChangeArrowheads="1"/>
          </p:cNvSpPr>
          <p:nvPr/>
        </p:nvSpPr>
        <p:spPr bwMode="auto">
          <a:xfrm>
            <a:off x="501305" y="110085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Modified Model</a:t>
            </a:r>
            <a:r>
              <a:rPr lang="en-CA" sz="4000" dirty="0" smtClean="0">
                <a:solidFill>
                  <a:srgbClr val="94C600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Output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781" y="3680602"/>
            <a:ext cx="8043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Take the </a:t>
            </a:r>
            <a:r>
              <a:rPr lang="en-CA" sz="2000" b="1" dirty="0" smtClean="0"/>
              <a:t>weighted average </a:t>
            </a:r>
            <a:r>
              <a:rPr lang="en-CA" sz="2000" dirty="0" smtClean="0"/>
              <a:t>of the attention each word from the multiple choice answer has within the story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If a word in the answer is not in the story: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use </a:t>
            </a:r>
            <a:r>
              <a:rPr lang="en-CA" sz="2000" b="1" dirty="0" smtClean="0"/>
              <a:t>word distance</a:t>
            </a:r>
            <a:r>
              <a:rPr lang="en-CA" sz="2000" dirty="0" smtClean="0"/>
              <a:t> from the closest attended word as a penalty</a:t>
            </a:r>
          </a:p>
          <a:p>
            <a:pPr lvl="1"/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1670827"/>
            <a:ext cx="6696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6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1187301" y="1169988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Computational Complexity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pic>
        <p:nvPicPr>
          <p:cNvPr id="2051" name="Picture 3" descr="F:\School Stuff\ECE 657A\Project\Presentation\NVIDIA_GeForce_Titan_Black_3qt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57" y="3468342"/>
            <a:ext cx="3872969" cy="30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064" y="1342033"/>
            <a:ext cx="78914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smtClean="0"/>
              <a:t>Computational Setup:</a:t>
            </a:r>
          </a:p>
          <a:p>
            <a:endParaRPr lang="en-CA" sz="9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Original Attentive Reader:</a:t>
            </a:r>
            <a:r>
              <a:rPr lang="en-CA" sz="2000" dirty="0" smtClean="0"/>
              <a:t> trained for 2-4 days using two NVIDIA Titan Black GPUs (</a:t>
            </a:r>
            <a:r>
              <a:rPr lang="en-CA" sz="2000" dirty="0" err="1" smtClean="0"/>
              <a:t>PassMark</a:t>
            </a:r>
            <a:r>
              <a:rPr lang="en-CA" sz="2000" dirty="0" smtClean="0"/>
              <a:t> score 8,667 each)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Our setup: </a:t>
            </a:r>
            <a:r>
              <a:rPr lang="en-CA" sz="2000" dirty="0"/>
              <a:t>one NVIDIA GTX 660 GPU (</a:t>
            </a:r>
            <a:r>
              <a:rPr lang="en-CA" sz="2000" dirty="0" err="1"/>
              <a:t>PassMark</a:t>
            </a:r>
            <a:r>
              <a:rPr lang="en-CA" sz="2000" dirty="0"/>
              <a:t> score 4,120) inside older machine: Core 2 Quad Q8300, 8GB DDR2 PC6400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2" name="Rectangle 1"/>
          <p:cNvSpPr/>
          <p:nvPr/>
        </p:nvSpPr>
        <p:spPr>
          <a:xfrm>
            <a:off x="423864" y="3201642"/>
            <a:ext cx="531971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 smtClean="0"/>
              <a:t>Dataset Comparison: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9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DeepMind: </a:t>
            </a:r>
            <a:r>
              <a:rPr lang="en-CA" sz="2000" dirty="0" smtClean="0"/>
              <a:t>1 million stories/questions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err="1" smtClean="0"/>
              <a:t>MCTest</a:t>
            </a:r>
            <a:r>
              <a:rPr lang="en-CA" sz="2000" b="1" dirty="0" smtClean="0"/>
              <a:t>:</a:t>
            </a:r>
            <a:r>
              <a:rPr lang="en-CA" sz="2000" dirty="0" smtClean="0"/>
              <a:t> 600 stories, 2400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endParaRPr lang="en-CA" sz="2400" b="1" dirty="0" smtClean="0"/>
          </a:p>
          <a:p>
            <a:pPr lvl="1"/>
            <a:r>
              <a:rPr lang="en-CA" sz="2400" b="1" dirty="0" smtClean="0"/>
              <a:t>Training Time Estimate:</a:t>
            </a:r>
          </a:p>
          <a:p>
            <a:pPr lvl="3"/>
            <a:r>
              <a:rPr lang="en-CA" sz="2400" b="1" dirty="0" smtClean="0"/>
              <a:t> &lt;1 Day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3583166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908444" y="1096785"/>
            <a:ext cx="7534955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smtClean="0">
                <a:latin typeface="Century Gothic" charset="0"/>
                <a:cs typeface="Droid Sans Fallback" charset="0"/>
              </a:rPr>
              <a:t>Comparison of Results</a:t>
            </a:r>
            <a:endParaRPr lang="en-CA" sz="4000" dirty="0">
              <a:solidFill>
                <a:srgbClr val="94C600"/>
              </a:solidFill>
              <a:latin typeface="Century Gothic" charset="0"/>
              <a:cs typeface="Droid Sans Fallback" charset="0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1042988" y="1261655"/>
            <a:ext cx="6777037" cy="3508375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2400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09339"/>
              </p:ext>
            </p:extLst>
          </p:nvPr>
        </p:nvGraphicFramePr>
        <p:xfrm>
          <a:off x="644434" y="2979217"/>
          <a:ext cx="82992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903"/>
                <a:gridCol w="2708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MCTest</a:t>
                      </a:r>
                      <a:r>
                        <a:rPr lang="en-CA" dirty="0" smtClean="0"/>
                        <a:t>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Baseline (sliding</a:t>
                      </a:r>
                      <a:r>
                        <a:rPr lang="en-CA" baseline="0" dirty="0" smtClean="0"/>
                        <a:t> window + word distance)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57.75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Learning</a:t>
                      </a:r>
                      <a:r>
                        <a:rPr lang="en-CA" baseline="0" dirty="0" smtClean="0"/>
                        <a:t> Answer-Entailing Structures for Machine Comprehension (</a:t>
                      </a:r>
                      <a:r>
                        <a:rPr lang="en-CA" baseline="0" dirty="0" err="1" smtClean="0"/>
                        <a:t>Sachan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67.83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Machine Comprehension with Discourse Relations</a:t>
                      </a:r>
                      <a:r>
                        <a:rPr lang="en-CA" baseline="0" dirty="0" smtClean="0"/>
                        <a:t> (</a:t>
                      </a:r>
                      <a:r>
                        <a:rPr lang="en-CA" baseline="0" dirty="0" err="1" smtClean="0"/>
                        <a:t>Narasimhan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63.75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Machine Comprehension with Syntax, Frames and </a:t>
                      </a:r>
                      <a:r>
                        <a:rPr lang="en-CA" dirty="0" err="1" smtClean="0"/>
                        <a:t>Symantics</a:t>
                      </a:r>
                      <a:r>
                        <a:rPr lang="en-CA" dirty="0" smtClean="0"/>
                        <a:t> (Wang</a:t>
                      </a:r>
                      <a:r>
                        <a:rPr lang="en-CA" baseline="0" dirty="0" smtClean="0"/>
                        <a:t> et. al,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69.94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Our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08444" y="1220260"/>
            <a:ext cx="7216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We will test:</a:t>
            </a:r>
          </a:p>
          <a:p>
            <a:pPr marL="800100" lvl="1" indent="-342900"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B</a:t>
            </a:r>
            <a:r>
              <a:rPr lang="en-CA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oth preprocessing models</a:t>
            </a:r>
          </a:p>
          <a:p>
            <a:pPr marL="800100" lvl="1" indent="-342900"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Variations on correct answer model</a:t>
            </a:r>
          </a:p>
          <a:p>
            <a:pPr marL="342900" indent="-342900">
              <a:buClr>
                <a:srgbClr val="3E3D2D"/>
              </a:buClr>
              <a:buSzPct val="76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Our method is the first that we know of to use an attention-based LSTM model on this dataset and question type</a:t>
            </a:r>
          </a:p>
          <a:p>
            <a:pPr>
              <a:buClr>
                <a:srgbClr val="3E3D2D"/>
              </a:buClr>
              <a:buSzPct val="76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255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2378106" y="1138899"/>
            <a:ext cx="7024687" cy="1143000"/>
          </a:xfrm>
          <a:custGeom>
            <a:avLst/>
            <a:gdLst>
              <a:gd name="G0" fmla="*/ 19512 1 2"/>
              <a:gd name="G1" fmla="*/ 3174 1 2"/>
              <a:gd name="G2" fmla="+- 3174 0 0"/>
              <a:gd name="G3" fmla="+- 1951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9512" y="0"/>
                </a:lnTo>
                <a:lnTo>
                  <a:pt x="19512" y="3174"/>
                </a:lnTo>
                <a:lnTo>
                  <a:pt x="0" y="317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r>
              <a:rPr lang="en-CA" sz="4000" dirty="0" err="1" smtClean="0">
                <a:latin typeface="Century Gothic" charset="0"/>
                <a:cs typeface="Droid Sans Fallback" charset="0"/>
              </a:rPr>
              <a:t>MCTest</a:t>
            </a:r>
            <a:r>
              <a:rPr lang="en-CA" sz="4000" dirty="0" smtClean="0">
                <a:latin typeface="Century Gothic" charset="0"/>
                <a:cs typeface="Droid Sans Fallback" charset="0"/>
              </a:rPr>
              <a:t> Dataset</a:t>
            </a:r>
            <a:endParaRPr lang="en-CA" sz="4000" dirty="0">
              <a:latin typeface="Century Gothic" charset="0"/>
              <a:cs typeface="Droid Sans Fallback" charset="0"/>
            </a:endParaRP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18634" y="1044576"/>
            <a:ext cx="9836856" cy="4805362"/>
          </a:xfrm>
          <a:custGeom>
            <a:avLst/>
            <a:gdLst>
              <a:gd name="G0" fmla="*/ 18825 1 2"/>
              <a:gd name="G1" fmla="*/ 9746 1 2"/>
              <a:gd name="G2" fmla="+- 9746 0 0"/>
              <a:gd name="G3" fmla="+- 1882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8825" y="0"/>
                </a:lnTo>
                <a:lnTo>
                  <a:pt x="18825" y="9746"/>
                </a:lnTo>
                <a:lnTo>
                  <a:pt x="0" y="97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/>
            </a:pPr>
            <a:endParaRPr lang="en-CA" sz="800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504012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zh-CN" sz="2800" dirty="0" smtClean="0"/>
              <a:t>“</a:t>
            </a:r>
            <a:r>
              <a:rPr lang="en-CA" altLang="zh-CN" sz="2800" dirty="0" err="1" smtClean="0"/>
              <a:t>MCTest</a:t>
            </a:r>
            <a:r>
              <a:rPr lang="en-CA" altLang="zh-CN" sz="2800" dirty="0" smtClean="0"/>
              <a:t>: A Challenge Dataset for the Open-Domain Machine Comprehension </a:t>
            </a:r>
            <a:r>
              <a:rPr lang="en-CA" altLang="zh-CN" sz="2800" dirty="0"/>
              <a:t>of </a:t>
            </a:r>
            <a:r>
              <a:rPr lang="en-CA" altLang="zh-CN" sz="2800" dirty="0" smtClean="0"/>
              <a:t>Text” (Richardson et al., Microsoft, 2013)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Easy to understand</a:t>
            </a:r>
          </a:p>
          <a:p>
            <a:r>
              <a:rPr lang="en-US" altLang="zh-CN" sz="2800" dirty="0" smtClean="0"/>
              <a:t>Limited </a:t>
            </a:r>
            <a:r>
              <a:rPr lang="en-US" altLang="zh-CN" sz="2800" dirty="0"/>
              <a:t>vocabulary</a:t>
            </a:r>
            <a:r>
              <a:rPr lang="zh-CN" altLang="zh-CN" sz="2800" dirty="0"/>
              <a:t>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Fictional</a:t>
            </a:r>
            <a:endParaRPr lang="en-US" altLang="zh-CN" sz="2800" dirty="0" smtClean="0"/>
          </a:p>
          <a:p>
            <a:r>
              <a:rPr lang="en-US" altLang="zh-CN" sz="2800" dirty="0" smtClean="0"/>
              <a:t>Contains both questions with answers from one sentence, and those from multiple sentences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710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695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9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Thank you!</a:t>
            </a:r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kumimoji="1" lang="en-US" altLang="zh-CN" sz="5300" dirty="0" smtClean="0">
                <a:solidFill>
                  <a:schemeClr val="tx1"/>
                </a:solidFill>
              </a:rPr>
              <a:t>Questions?</a:t>
            </a:r>
            <a:endParaRPr kumimoji="1" lang="zh-CN" altLang="en-US" sz="5300" dirty="0">
              <a:solidFill>
                <a:schemeClr val="tx1"/>
              </a:solidFill>
            </a:endParaRPr>
          </a:p>
        </p:txBody>
      </p:sp>
      <p:pic>
        <p:nvPicPr>
          <p:cNvPr id="4" name="内容占位符 3" descr="ihsllhptnnm4vb7wuvgq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3745301"/>
            <a:ext cx="3877056" cy="2182368"/>
          </a:xfrm>
        </p:spPr>
      </p:pic>
    </p:spTree>
    <p:extLst>
      <p:ext uri="{BB962C8B-B14F-4D97-AF65-F5344CB8AC3E}">
        <p14:creationId xmlns:p14="http://schemas.microsoft.com/office/powerpoint/2010/main" val="11009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034" y="438514"/>
            <a:ext cx="8997351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Baseline Methods for Question Answering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Majority baseline </a:t>
            </a:r>
          </a:p>
          <a:p>
            <a:pPr marL="68580" indent="0">
              <a:buNone/>
            </a:pPr>
            <a:r>
              <a:rPr lang="en-CA" altLang="zh-CN" dirty="0" smtClean="0"/>
              <a:t>Picks </a:t>
            </a:r>
            <a:r>
              <a:rPr lang="en-CA" altLang="zh-CN" dirty="0"/>
              <a:t>the entity most frequently observed in the context document </a:t>
            </a:r>
            <a:endParaRPr lang="en-CA" altLang="zh-CN" dirty="0" smtClean="0"/>
          </a:p>
          <a:p>
            <a:pPr marL="68580" indent="0">
              <a:buNone/>
            </a:pPr>
            <a:endParaRPr lang="en-CA" altLang="zh-CN" dirty="0"/>
          </a:p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Exclusive majority</a:t>
            </a:r>
          </a:p>
          <a:p>
            <a:pPr marL="0" indent="0">
              <a:buNone/>
            </a:pP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altLang="zh-CN" dirty="0" smtClean="0"/>
              <a:t>Chooses </a:t>
            </a:r>
            <a:r>
              <a:rPr lang="en-CA" altLang="zh-CN" dirty="0"/>
              <a:t>the entity </a:t>
            </a:r>
            <a:r>
              <a:rPr lang="en-CA" altLang="zh-CN" dirty="0" smtClean="0"/>
              <a:t>most frequently </a:t>
            </a:r>
            <a:r>
              <a:rPr lang="en-CA" altLang="zh-CN" dirty="0"/>
              <a:t>observed in the context </a:t>
            </a:r>
          </a:p>
          <a:p>
            <a:pPr marL="0" indent="0">
              <a:buNone/>
            </a:pPr>
            <a:r>
              <a:rPr lang="en-CA" altLang="zh-CN" dirty="0" smtClean="0"/>
              <a:t> but </a:t>
            </a:r>
            <a:r>
              <a:rPr lang="en-CA" altLang="zh-CN" dirty="0"/>
              <a:t>not observed in the </a:t>
            </a:r>
            <a:r>
              <a:rPr lang="en-CA" altLang="zh-CN" dirty="0" smtClean="0"/>
              <a:t>query </a:t>
            </a:r>
          </a:p>
          <a:p>
            <a:pPr marL="0" indent="0">
              <a:buNone/>
            </a:pPr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Word </a:t>
            </a:r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Distance </a:t>
            </a:r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Benchmark</a:t>
            </a:r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68580" indent="0">
              <a:buNone/>
            </a:pPr>
            <a:r>
              <a:rPr lang="en-CA" altLang="zh-CN" dirty="0" smtClean="0"/>
              <a:t>Calculates a distance measure between the question and the context around the aligned entity 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68580" indent="0">
              <a:buNone/>
            </a:pP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3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279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Frame-Semantic Parsing </a:t>
            </a:r>
            <a:b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Allows </a:t>
            </a:r>
            <a:r>
              <a:rPr lang="en-US" altLang="zh-CN" dirty="0"/>
              <a:t>models access to information about “who did what to whom” </a:t>
            </a:r>
          </a:p>
          <a:p>
            <a:endParaRPr kumimoji="1" lang="zh-CN" altLang="en-US" dirty="0"/>
          </a:p>
        </p:txBody>
      </p:sp>
      <p:pic>
        <p:nvPicPr>
          <p:cNvPr id="4" name="图片 3" descr="5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309037"/>
            <a:ext cx="8267699" cy="1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 descr="1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0" y="2976692"/>
            <a:ext cx="6616460" cy="21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4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11" name="图片 10" descr="6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21" y="2587925"/>
            <a:ext cx="5880099" cy="29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8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9" y="3104020"/>
            <a:ext cx="5794600" cy="342869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 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b="1" dirty="0" smtClean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Discourse Relations </a:t>
            </a:r>
          </a:p>
          <a:p>
            <a:pPr marL="0" indent="0">
              <a:buFont typeface="Arial" pitchFamily="34" charset="0"/>
              <a:buNone/>
            </a:pP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 (</a:t>
            </a:r>
            <a:r>
              <a:rPr lang="en-CA" dirty="0" err="1" smtClean="0">
                <a:latin typeface="Century Gothic" charset="0"/>
                <a:ea typeface="Century Gothic" charset="0"/>
                <a:cs typeface="Century Gothic" charset="0"/>
              </a:rPr>
              <a:t>Karthik</a:t>
            </a:r>
            <a:r>
              <a:rPr lang="en-CA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CA" dirty="0" err="1" smtClean="0">
                <a:latin typeface="Century Gothic" charset="0"/>
                <a:ea typeface="Century Gothic" charset="0"/>
                <a:cs typeface="Century Gothic" charset="0"/>
              </a:rPr>
              <a:t>Narasimhan</a:t>
            </a:r>
            <a:r>
              <a:rPr lang="en-CA" dirty="0" smtClean="0">
                <a:latin typeface="Century Gothic" charset="0"/>
                <a:ea typeface="Century Gothic" charset="0"/>
                <a:cs typeface="Century Gothic" charset="0"/>
              </a:rPr>
              <a:t>, Regina </a:t>
            </a:r>
            <a:r>
              <a:rPr lang="en-CA" dirty="0" err="1" smtClean="0">
                <a:latin typeface="Century Gothic" charset="0"/>
                <a:ea typeface="Century Gothic" charset="0"/>
                <a:cs typeface="Century Gothic" charset="0"/>
              </a:rPr>
              <a:t>Barzilay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2015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457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0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148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Other Question Answering Methods  </a:t>
            </a:r>
            <a:endParaRPr kumimoji="1" lang="zh-CN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Syntax, Frames, and Semantics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(Hai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Wang et al, 2013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Machine Comprehension with Discourse Relations</a:t>
            </a:r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 </a:t>
            </a:r>
            <a:endParaRPr lang="en-CA" altLang="zh-CN" b="1" dirty="0" smtClean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pPr marL="0" indent="0">
              <a:buNone/>
            </a:pP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  (</a:t>
            </a:r>
            <a:r>
              <a:rPr lang="en-CA" dirty="0" err="1">
                <a:latin typeface="Century Gothic" charset="0"/>
                <a:ea typeface="Century Gothic" charset="0"/>
                <a:cs typeface="Century Gothic" charset="0"/>
              </a:rPr>
              <a:t>Karthik</a:t>
            </a:r>
            <a:r>
              <a:rPr lang="en-CA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CA" dirty="0" err="1">
                <a:latin typeface="Century Gothic" charset="0"/>
                <a:ea typeface="Century Gothic" charset="0"/>
                <a:cs typeface="Century Gothic" charset="0"/>
              </a:rPr>
              <a:t>Narasimhan</a:t>
            </a:r>
            <a:r>
              <a:rPr lang="en-CA" dirty="0">
                <a:latin typeface="Century Gothic" charset="0"/>
                <a:ea typeface="Century Gothic" charset="0"/>
                <a:cs typeface="Century Gothic" charset="0"/>
              </a:rPr>
              <a:t>, Regina </a:t>
            </a:r>
            <a:r>
              <a:rPr lang="en-CA" dirty="0" err="1">
                <a:latin typeface="Century Gothic" charset="0"/>
                <a:ea typeface="Century Gothic" charset="0"/>
                <a:cs typeface="Century Gothic" charset="0"/>
              </a:rPr>
              <a:t>Barzilay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2015</a:t>
            </a:r>
            <a:r>
              <a:rPr lang="en-CA" altLang="zh-CN" dirty="0" smtClean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r>
              <a:rPr lang="en-CA" altLang="zh-CN" b="1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Learning Answer-Entailing Structures for Machine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cs typeface="Droid Sans Fallback" charset="0"/>
              </a:rPr>
              <a:t>Comprehension 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CA" dirty="0" err="1"/>
              <a:t>Mrinmaya</a:t>
            </a:r>
            <a:r>
              <a:rPr lang="en-CA" dirty="0"/>
              <a:t> </a:t>
            </a:r>
            <a:r>
              <a:rPr lang="en-CA" dirty="0" err="1"/>
              <a:t>Sachan</a:t>
            </a:r>
            <a:r>
              <a:rPr lang="en-CA" dirty="0"/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et al, 2015</a:t>
            </a:r>
            <a:r>
              <a:rPr lang="en-CA" altLang="zh-CN" dirty="0">
                <a:solidFill>
                  <a:srgbClr val="3E3D2D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endParaRPr lang="en-CA" altLang="zh-CN" dirty="0">
              <a:solidFill>
                <a:srgbClr val="3E3D2D"/>
              </a:solidFill>
              <a:latin typeface="Century Gothic" charset="0"/>
              <a:cs typeface="Droid Sans Fallback" charset="0"/>
            </a:endParaRPr>
          </a:p>
          <a:p>
            <a:endParaRPr kumimoji="1" lang="zh-CN" altLang="en-US" dirty="0"/>
          </a:p>
        </p:txBody>
      </p:sp>
      <p:pic>
        <p:nvPicPr>
          <p:cNvPr id="11" name="图片 10" descr="7.pi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7" y="4029025"/>
            <a:ext cx="8191500" cy="26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1375</TotalTime>
  <Words>1639</Words>
  <Application>Microsoft Macintosh PowerPoint</Application>
  <PresentationFormat>全屏显示(4:3)</PresentationFormat>
  <Paragraphs>250</Paragraphs>
  <Slides>30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Clarity</vt:lpstr>
      <vt:lpstr>PowerPoint 演示文稿</vt:lpstr>
      <vt:lpstr>PowerPoint 演示文稿</vt:lpstr>
      <vt:lpstr>PowerPoint 演示文稿</vt:lpstr>
      <vt:lpstr>Baseline Methods for Question Answering </vt:lpstr>
      <vt:lpstr>Frame-Semantic Parsing  </vt:lpstr>
      <vt:lpstr>Other Question Answering Methods  </vt:lpstr>
      <vt:lpstr>Other Question Answering Methods  </vt:lpstr>
      <vt:lpstr>PowerPoint 演示文稿</vt:lpstr>
      <vt:lpstr>Other Question Answering Methods  </vt:lpstr>
      <vt:lpstr>Limitations</vt:lpstr>
      <vt:lpstr>PowerPoint 演示文稿</vt:lpstr>
      <vt:lpstr>Neural Network Models</vt:lpstr>
      <vt:lpstr>The Deep LSTM Reader (Baseline) </vt:lpstr>
      <vt:lpstr>The Impatient Reader  </vt:lpstr>
      <vt:lpstr>The Attentive Reader </vt:lpstr>
      <vt:lpstr>PowerPoint 演示文稿</vt:lpstr>
      <vt:lpstr>Data Processing (NLTK)</vt:lpstr>
      <vt:lpstr>Data Processing (NLTK)</vt:lpstr>
      <vt:lpstr>Data Processing (NLTK)</vt:lpstr>
      <vt:lpstr>Data Processing (NLTK)</vt:lpstr>
      <vt:lpstr>Data Processing (NLTK)</vt:lpstr>
      <vt:lpstr>Preprocessing Versions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Tianhui Huang</dc:creator>
  <cp:lastModifiedBy>Tianhui Huang</cp:lastModifiedBy>
  <cp:revision>180</cp:revision>
  <dcterms:created xsi:type="dcterms:W3CDTF">2016-03-23T20:15:01Z</dcterms:created>
  <dcterms:modified xsi:type="dcterms:W3CDTF">2016-03-28T16:10:47Z</dcterms:modified>
</cp:coreProperties>
</file>