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井 柚葉" initials="福井" lastIdx="1" clrIdx="0">
    <p:extLst>
      <p:ext uri="{19B8F6BF-5375-455C-9EA6-DF929625EA0E}">
        <p15:presenceInfo xmlns:p15="http://schemas.microsoft.com/office/powerpoint/2012/main" userId="4a7ce1c21ed26d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69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83710-DEB7-4619-8DDE-BE153F1C745B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159B-30E9-4C83-A3E7-3299F6F26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444444"/>
                </a:solidFill>
                <a:effectLst/>
                <a:latin typeface="UD Shin Maru Go Light JIS2004"/>
              </a:rPr>
              <a:t>「副作用」とは、関数またはメソッドを実行した時に、オブジェクトの属性が変化すること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F159B-30E9-4C83-A3E7-3299F6F26CD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5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DD62E-440A-454A-AC47-1390E53A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B6A33B-193F-474B-A126-9CB16B6D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BDC8B-4D58-4A10-991F-25DF4264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4F3BAC-A071-4E95-B0F9-97181BBE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8D539-3E56-45D9-B18D-FAF4FC5F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4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E445A-C659-4C9E-82DE-FC6E1C51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51EFD9-FBF7-4DE0-87D9-26EF8ADC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3FF23-E30F-4BC0-90F3-03E9554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AE7BB-623A-4CFC-AC6B-C5B551C9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BF74D-6858-4A70-9644-5C6D8CC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2F90CD-290B-494D-B490-BBA03857C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B896E-55C1-4CE0-B774-C1EF4E6F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AF77A-E683-4CD7-BC33-27B77C9E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CC87B-2E7A-4791-A10D-E8A2F4B5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55502-4849-47E1-BB46-928DD610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9710C-74AB-4200-BEC9-66B2899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6C4B1F-DC4E-466C-8396-DFF3CF9E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20B2D-5EC5-42E3-AF48-DA0B13F4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ADBAF-9B29-426D-B0E3-84845AB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5B4BC-2543-4536-87AF-DF175609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8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36BCA-8F1F-49F3-886C-D978F83D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6E4D1D-3898-417E-BDB1-21C0B887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935F9-37FC-4855-9C93-C26E2CBD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14DB7-08D9-4779-BC5A-91BD9997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2A313-D259-4BB3-B689-98619BCA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1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B3B15-DF15-4C13-8164-154B8FE0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AD76C-B28F-4479-95F9-45548AB38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7CE4DF-E104-42EC-BA2D-AE30937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0074AB-F131-4330-8B76-39F1DAD8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F3CE8-ED63-4F19-9CF4-8231DEC4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B79F06-D7F8-4F0A-8C3F-4EA8D43E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59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C6B04-8149-438E-AC2B-6D33D0D6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D987BE-0B7D-43CC-B479-6DD36E9F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A15C96-0A3C-434A-B48C-3204BBA2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B5705-4951-4022-8A25-69388D98E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DE82D2-C283-4028-A9C4-838568EDB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D96553-F4C1-4ECA-855C-B36076A9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0065D8-CF3A-4B8D-80E7-5E7F4651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4113B3-8384-4DD1-BD24-1CE91B72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E49AC-D85F-4827-9427-0DD97EC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5AF04F-8335-4076-AACB-DB5BD419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9F7A8D-5B8C-4289-826C-3429DAAB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E21CD1-51F1-4180-A57B-458067D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10CB5F-7784-45AD-8EB6-18FA202B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CBA05E-3CEA-44A3-908B-F2A61D0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43844B-DB60-42C1-9D19-E08332E0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63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CD85-6D3D-46B6-B728-4611C825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70E49-83A5-4B26-AA6A-57E09516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209E7E-5349-474E-820A-562F78FA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D5AC35-9370-441C-A0A2-04846FA1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51D314-2524-4ABB-8721-DB742619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12A1B-1E1B-4D33-BE1B-512FFBCD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8017C-6D0F-4802-99F8-23840CD8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CE7B6E-DFC6-4FD3-BC77-D89C8D931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74E1EB-DDD0-420E-8090-97BDBF1F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220088-A884-42A7-8DBA-7D3314D9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58601-C732-49DD-8E23-C4112E73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7B79D3-2EB5-4065-86EB-A65A97C6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E1838B-5D3B-40CA-8C63-803387A3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06816-8C9D-4F53-91DD-04A40105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7345D-C518-4F88-95AE-D1C01AC2B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B811-FF28-4A7B-8747-E1EFE2376446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B36D7-6B99-4DCE-A853-67B0A530C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DB58A-1350-4E32-9AF7-56FB3639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2D2A-2FA9-4D0B-B48D-B8D569219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97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26206-53E5-4233-8A7D-A58941819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で学んだこと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668592-9B41-445C-8C99-817CF6D9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10713" y="4552951"/>
            <a:ext cx="1747837" cy="17478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67C13F-0758-4DA4-A5FB-538B7FC414DC}"/>
              </a:ext>
            </a:extLst>
          </p:cNvPr>
          <p:cNvSpPr txBox="1"/>
          <p:nvPr/>
        </p:nvSpPr>
        <p:spPr>
          <a:xfrm>
            <a:off x="4845844" y="7346158"/>
            <a:ext cx="15337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en.wikiversity.org/wiki/Python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11423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915B0-8F4A-4F1D-A34B-741A256C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>
                <a:solidFill>
                  <a:schemeClr val="accent6"/>
                </a:solidFill>
              </a:rPr>
              <a:t>本日紹介する項目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FDF3A8-512A-4DD7-9C47-18755AAF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668" y="2199480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 </a:t>
            </a:r>
            <a:r>
              <a:rPr kumimoji="1" lang="en-US" altLang="ja-JP" sz="4800" dirty="0"/>
              <a:t>Map</a:t>
            </a:r>
            <a:r>
              <a:rPr kumimoji="1" lang="ja-JP" altLang="en-US" sz="4800" dirty="0"/>
              <a:t>と</a:t>
            </a:r>
            <a:r>
              <a:rPr kumimoji="1" lang="en-US" altLang="ja-JP" sz="4800" dirty="0"/>
              <a:t>Filter</a:t>
            </a:r>
            <a:r>
              <a:rPr kumimoji="1" lang="ja-JP" altLang="en-US" sz="4800" dirty="0"/>
              <a:t>関数を知る</a:t>
            </a:r>
            <a:endParaRPr kumimoji="1"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r>
              <a:rPr lang="ja-JP" altLang="en-US" sz="4800" dirty="0"/>
              <a:t> </a:t>
            </a:r>
            <a:r>
              <a:rPr kumimoji="1" lang="en-US" altLang="ja-JP" sz="4800" dirty="0"/>
              <a:t>Python</a:t>
            </a:r>
            <a:r>
              <a:rPr kumimoji="1" lang="ja-JP" altLang="en-US" sz="4800" dirty="0"/>
              <a:t>で正規表現を使う</a:t>
            </a:r>
          </a:p>
        </p:txBody>
      </p:sp>
    </p:spTree>
    <p:extLst>
      <p:ext uri="{BB962C8B-B14F-4D97-AF65-F5344CB8AC3E}">
        <p14:creationId xmlns:p14="http://schemas.microsoft.com/office/powerpoint/2010/main" val="145427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931C3-61E8-4AD9-8FC3-E3D3D1A8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Map</a:t>
            </a:r>
            <a:r>
              <a:rPr kumimoji="1" lang="ja-JP" altLang="en-US" b="1" dirty="0">
                <a:solidFill>
                  <a:schemeClr val="accent6"/>
                </a:solidFill>
              </a:rPr>
              <a:t>関数と</a:t>
            </a:r>
            <a:r>
              <a:rPr kumimoji="1" lang="en-US" altLang="ja-JP" b="1" dirty="0">
                <a:solidFill>
                  <a:schemeClr val="accent6"/>
                </a:solidFill>
              </a:rPr>
              <a:t>Filter</a:t>
            </a:r>
            <a:r>
              <a:rPr kumimoji="1" lang="ja-JP" altLang="en-US" b="1" dirty="0">
                <a:solidFill>
                  <a:schemeClr val="accent6"/>
                </a:solidFill>
              </a:rPr>
              <a:t>関数とは</a:t>
            </a:r>
            <a:r>
              <a:rPr kumimoji="1" lang="en-US" altLang="ja-JP" b="1" dirty="0">
                <a:solidFill>
                  <a:schemeClr val="accent6"/>
                </a:solidFill>
              </a:rPr>
              <a:t>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454F72-195E-479A-ACF3-83B2A47D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8484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関数を引数として扱う</a:t>
            </a:r>
            <a:r>
              <a:rPr lang="ja-JP" altLang="en-US" dirty="0"/>
              <a:t>高階関数</a:t>
            </a:r>
            <a:endParaRPr kumimoji="1" lang="en-US" altLang="ja-JP" sz="3500" dirty="0"/>
          </a:p>
          <a:p>
            <a:r>
              <a:rPr lang="ja-JP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リスト内包表記で書き換え可能</a:t>
            </a:r>
            <a:endParaRPr lang="en-US" altLang="ja-JP" b="1" dirty="0"/>
          </a:p>
          <a:p>
            <a:r>
              <a:rPr kumimoji="1" lang="ja-JP" altLang="en-US" dirty="0"/>
              <a:t>関数型言語</a:t>
            </a:r>
            <a:r>
              <a:rPr lang="en-US" altLang="ja-JP" dirty="0"/>
              <a:t>Lisp</a:t>
            </a:r>
            <a:r>
              <a:rPr lang="ja-JP" altLang="en-US" dirty="0"/>
              <a:t>から輸入された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その他にも</a:t>
            </a:r>
            <a:r>
              <a:rPr kumimoji="1" lang="en-US" altLang="ja-JP" sz="2400" dirty="0"/>
              <a:t>Lisp</a:t>
            </a:r>
            <a:r>
              <a:rPr kumimoji="1" lang="ja-JP" altLang="en-US" sz="2400" dirty="0"/>
              <a:t>から受けた影響を受けた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の機能は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</a:t>
            </a:r>
            <a:r>
              <a:rPr lang="en-US" altLang="ja-JP" sz="2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“lambda” 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ja-JP" altLang="en-US" sz="2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変数に代入可能な無名な式、</a:t>
            </a:r>
            <a:r>
              <a:rPr lang="en-US" altLang="ja-JP" sz="2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関数で書き換え可能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ja-JP" alt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　 </a:t>
            </a:r>
            <a:r>
              <a:rPr lang="en-US" altLang="ja-JP" sz="2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apply</a:t>
            </a:r>
            <a:r>
              <a:rPr lang="en-US" altLang="ja-JP" sz="2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”  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変数展開できるメソッド、</a:t>
            </a:r>
            <a:r>
              <a:rPr lang="ja-JP" altLang="en-US" sz="2200" b="0" i="0" dirty="0">
                <a:effectLst/>
                <a:latin typeface="M PLUS 1p"/>
              </a:rPr>
              <a:t>リストなどを展開する</a:t>
            </a:r>
            <a:endParaRPr lang="en-US" altLang="ja-JP" sz="2200" b="0" i="0" dirty="0">
              <a:effectLst/>
              <a:latin typeface="M PLUS 1p"/>
            </a:endParaRPr>
          </a:p>
          <a:p>
            <a:pPr marL="0" indent="0">
              <a:buNone/>
            </a:pPr>
            <a:r>
              <a:rPr lang="en-US" altLang="ja-JP" sz="2200" i="0" dirty="0">
                <a:effectLst/>
                <a:latin typeface="M PLUS 1p"/>
              </a:rPr>
              <a:t>		*</a:t>
            </a:r>
            <a:r>
              <a:rPr lang="ja-JP" altLang="en-US" sz="2200" i="0" dirty="0">
                <a:effectLst/>
                <a:latin typeface="M PLUS 1p"/>
              </a:rPr>
              <a:t>演算子（スプライト）で</a:t>
            </a:r>
            <a:r>
              <a:rPr lang="ja-JP" altLang="en-US" sz="2200" b="0" i="0" dirty="0">
                <a:effectLst/>
                <a:latin typeface="M PLUS 1p"/>
              </a:rPr>
              <a:t>書き換え可能なため、現在は非推奨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など</a:t>
            </a:r>
            <a:endParaRPr lang="en-US" altLang="ja-JP" sz="2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ja-JP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※</a:t>
            </a:r>
            <a:r>
              <a:rPr lang="ja-JP" altLang="en-US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つまりこの</a:t>
            </a:r>
            <a:r>
              <a:rPr lang="en-US" altLang="ja-JP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Lisp</a:t>
            </a:r>
            <a:r>
              <a:rPr lang="ja-JP" altLang="en-US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らしさはほぼ</a:t>
            </a:r>
            <a:r>
              <a:rPr lang="en-US" altLang="ja-JP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Python</a:t>
            </a:r>
            <a:r>
              <a:rPr lang="ja-JP" altLang="en-US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の新しい機能で置き換え可能</a:t>
            </a:r>
            <a:endParaRPr lang="en-US" altLang="ja-JP" sz="2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r">
              <a:buNone/>
            </a:pPr>
            <a:endParaRPr kumimoji="1"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E26E4F7-B06E-42FA-BDD8-74303EE2A174}"/>
              </a:ext>
            </a:extLst>
          </p:cNvPr>
          <p:cNvSpPr/>
          <p:nvPr/>
        </p:nvSpPr>
        <p:spPr>
          <a:xfrm>
            <a:off x="6400364" y="1680445"/>
            <a:ext cx="5616376" cy="916787"/>
          </a:xfrm>
          <a:prstGeom prst="wedgeRectCallout">
            <a:avLst>
              <a:gd name="adj1" fmla="val -58873"/>
              <a:gd name="adj2" fmla="val 3233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E2CA87-EF46-4692-9548-52B8D161C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410"/>
          <a:stretch/>
        </p:blipFill>
        <p:spPr>
          <a:xfrm>
            <a:off x="6286064" y="1613652"/>
            <a:ext cx="5730676" cy="10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659A415-9D41-4691-95C9-0309B1325D6B}"/>
              </a:ext>
            </a:extLst>
          </p:cNvPr>
          <p:cNvSpPr/>
          <p:nvPr/>
        </p:nvSpPr>
        <p:spPr>
          <a:xfrm>
            <a:off x="8564880" y="3668458"/>
            <a:ext cx="2682240" cy="955232"/>
          </a:xfrm>
          <a:prstGeom prst="wedgeRectCallout">
            <a:avLst>
              <a:gd name="adj1" fmla="val -126849"/>
              <a:gd name="adj2" fmla="val 416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572DCD-B70A-4547-8C8E-F9F70BC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6"/>
                </a:solidFill>
              </a:rPr>
              <a:t>関数型言語の特徴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CF6CE-92BE-441D-BA78-A9470F37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新たな関数を定義することによってプログラムを作り上げていく</a:t>
            </a:r>
            <a:endParaRPr lang="en-US" altLang="ja-JP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ja-JP" altLang="en-US" b="1" dirty="0"/>
              <a:t>多くはオブジェクト指向と副作用へのアプローチの仕方が異なる</a:t>
            </a:r>
            <a:endParaRPr kumimoji="1" lang="en-US" altLang="ja-JP" b="1" dirty="0"/>
          </a:p>
          <a:p>
            <a:pPr marL="0" indent="0">
              <a:buNone/>
            </a:pPr>
            <a:endParaRPr kumimoji="1" lang="en-US" altLang="ja-JP" sz="1800" b="1" dirty="0"/>
          </a:p>
          <a:p>
            <a:pPr marL="0" indent="0">
              <a:buNone/>
            </a:pPr>
            <a:r>
              <a:rPr kumimoji="1" lang="ja-JP" altLang="en-US" dirty="0"/>
              <a:t>オブジェクト指向</a:t>
            </a:r>
            <a:r>
              <a:rPr kumimoji="1" lang="ja-JP" altLang="en-US" dirty="0">
                <a:solidFill>
                  <a:srgbClr val="C00000"/>
                </a:solidFill>
              </a:rPr>
              <a:t>→</a:t>
            </a:r>
            <a:r>
              <a:rPr kumimoji="1" lang="ja-JP" altLang="en-US" dirty="0"/>
              <a:t>カプセル化して副作用を内側へ隠蔽する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関数型言語</a:t>
            </a:r>
            <a:r>
              <a:rPr kumimoji="1" lang="ja-JP" altLang="en-US" dirty="0">
                <a:solidFill>
                  <a:srgbClr val="C00000"/>
                </a:solidFill>
              </a:rPr>
              <a:t>→</a:t>
            </a:r>
            <a:r>
              <a:rPr kumimoji="1" lang="ja-JP" altLang="en-US" dirty="0"/>
              <a:t>普通に書けば、副作用が排除される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変数に再代入できない</a:t>
            </a:r>
            <a:r>
              <a:rPr lang="en-US" altLang="ja-JP" b="1" dirty="0"/>
              <a:t>(</a:t>
            </a:r>
            <a:r>
              <a:rPr kumimoji="1" lang="ja-JP" altLang="en-US" b="1" dirty="0"/>
              <a:t>＝束縛</a:t>
            </a:r>
            <a:r>
              <a:rPr kumimoji="1" lang="en-US" altLang="ja-JP" b="1" dirty="0"/>
              <a:t>)</a:t>
            </a:r>
            <a:r>
              <a:rPr kumimoji="1" lang="ja-JP" altLang="en-US" dirty="0"/>
              <a:t>ので、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関数で</a:t>
            </a:r>
            <a:r>
              <a:rPr lang="ja-JP" altLang="en-US" b="0" i="0" dirty="0">
                <a:solidFill>
                  <a:srgbClr val="3C3C3C"/>
                </a:solidFill>
                <a:effectLst/>
                <a:latin typeface="Noto Sans JP"/>
              </a:rPr>
              <a:t>引数が同じなら返り値も必ず同じになる</a:t>
            </a:r>
            <a:r>
              <a:rPr lang="ja-JP" altLang="en-US" b="1" i="0" dirty="0">
                <a:solidFill>
                  <a:srgbClr val="3C3C3C"/>
                </a:solidFill>
                <a:effectLst/>
                <a:latin typeface="Noto Sans JP"/>
              </a:rPr>
              <a:t>「参照透過性」</a:t>
            </a:r>
            <a:r>
              <a:rPr lang="ja-JP" altLang="en-US" b="0" i="0" dirty="0">
                <a:solidFill>
                  <a:srgbClr val="3C3C3C"/>
                </a:solidFill>
                <a:effectLst/>
                <a:latin typeface="Noto Sans JP"/>
              </a:rPr>
              <a:t>を持つ</a:t>
            </a:r>
            <a:endParaRPr lang="en-US" altLang="ja-JP" b="0" i="0" dirty="0">
              <a:solidFill>
                <a:srgbClr val="3C3C3C"/>
              </a:solidFill>
              <a:effectLst/>
              <a:latin typeface="Noto Sans JP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3C3C3C"/>
              </a:solidFill>
              <a:effectLst/>
              <a:latin typeface="Noto Sans JP"/>
            </a:endParaRPr>
          </a:p>
          <a:p>
            <a:pPr marL="0" indent="0">
              <a:buNone/>
            </a:pPr>
            <a:r>
              <a:rPr lang="en-US" altLang="ja-JP" sz="2000" b="0" i="0" dirty="0">
                <a:solidFill>
                  <a:srgbClr val="3C3C3C"/>
                </a:solidFill>
                <a:effectLst/>
                <a:latin typeface="Noto Sans JP"/>
              </a:rPr>
              <a:t>※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en-US" altLang="ja-JP" sz="2000" b="0" i="0" dirty="0">
                <a:solidFill>
                  <a:srgbClr val="C00000"/>
                </a:solidFill>
                <a:effectLst/>
                <a:latin typeface="Lucida Grande"/>
              </a:rPr>
              <a:t>Lisp</a:t>
            </a:r>
            <a:r>
              <a:rPr lang="ja-JP" altLang="en-US" sz="2000" b="0" i="0" dirty="0">
                <a:solidFill>
                  <a:srgbClr val="C00000"/>
                </a:solidFill>
                <a:effectLst/>
                <a:latin typeface="Lucida Grande"/>
              </a:rPr>
              <a:t>は、代入などがあるので参照透過性は守られていない。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Lucida Grande"/>
              </a:rPr>
              <a:t>ただ変数に値を直接代入することは非常</a:t>
            </a:r>
            <a:endParaRPr lang="en-US" altLang="ja-JP" sz="20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r>
              <a:rPr lang="ja-JP" altLang="en-US" sz="2000" b="0" i="0" dirty="0">
                <a:solidFill>
                  <a:srgbClr val="000000"/>
                </a:solidFill>
                <a:effectLst/>
                <a:latin typeface="Lucida Grande"/>
              </a:rPr>
              <a:t>にまれ。参照透過性が守られる範囲で書くこともできるので、関数型に分類する人が多い。</a:t>
            </a:r>
            <a:endParaRPr kumimoji="1" lang="en-US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141719-35DF-4BA2-851A-6062DF09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3729706"/>
            <a:ext cx="2021205" cy="8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7D25D-A4AB-4DCB-B674-D737B6FB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Map</a:t>
            </a:r>
            <a:r>
              <a:rPr kumimoji="1" lang="ja-JP" altLang="en-US" b="1" dirty="0">
                <a:solidFill>
                  <a:schemeClr val="accent6"/>
                </a:solidFill>
              </a:rPr>
              <a:t>と</a:t>
            </a:r>
            <a:r>
              <a:rPr kumimoji="1" lang="en-US" altLang="ja-JP" b="1" dirty="0">
                <a:solidFill>
                  <a:schemeClr val="accent6"/>
                </a:solidFill>
              </a:rPr>
              <a:t>Filter</a:t>
            </a:r>
            <a:r>
              <a:rPr kumimoji="1" lang="ja-JP" altLang="en-US" b="1" dirty="0">
                <a:solidFill>
                  <a:schemeClr val="accent6"/>
                </a:solidFill>
              </a:rPr>
              <a:t>を使う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F086F6-B79F-44C2-832E-067088B7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引数に関数を渡せるので、</a:t>
            </a:r>
            <a:r>
              <a:rPr lang="en-US" altLang="ja-JP" dirty="0"/>
              <a:t>lambda</a:t>
            </a:r>
            <a:r>
              <a:rPr lang="ja-JP" altLang="en-US" dirty="0"/>
              <a:t>と組み合わせて使うと便利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235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F80D2-5566-452B-8F17-7D8BD94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Map</a:t>
            </a:r>
            <a:r>
              <a:rPr kumimoji="1" lang="ja-JP" altLang="en-US" b="1" dirty="0">
                <a:solidFill>
                  <a:schemeClr val="accent6"/>
                </a:solidFill>
              </a:rPr>
              <a:t>と</a:t>
            </a:r>
            <a:r>
              <a:rPr kumimoji="1" lang="en-US" altLang="ja-JP" b="1" dirty="0">
                <a:solidFill>
                  <a:schemeClr val="accent6"/>
                </a:solidFill>
              </a:rPr>
              <a:t>Filter</a:t>
            </a:r>
            <a:r>
              <a:rPr kumimoji="1" lang="ja-JP" altLang="en-US" b="1" dirty="0">
                <a:solidFill>
                  <a:schemeClr val="accent6"/>
                </a:solidFill>
              </a:rPr>
              <a:t>の違い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634963AC-BDED-4683-88B7-9CF83C00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B3E2D29-FA58-4FB6-AF17-57743405C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1695133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59965-A5CF-47FB-845A-4EC8EBC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6"/>
                </a:solidFill>
              </a:rPr>
              <a:t>使用する際の注意事項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CE749-FEC4-4FA5-A8E4-E5BEB3D7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Map</a:t>
            </a:r>
            <a:r>
              <a:rPr lang="ja-JP" altLang="en-US" sz="2400" dirty="0"/>
              <a:t>関数と</a:t>
            </a:r>
            <a:r>
              <a:rPr lang="en-US" altLang="ja-JP" sz="2400" dirty="0"/>
              <a:t>Filter</a:t>
            </a:r>
            <a:r>
              <a:rPr lang="ja-JP" altLang="en-US" sz="2400" dirty="0"/>
              <a:t>関数で新しいリストを作成していたが、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 dirty="0"/>
              <a:t>実は戻り値が</a:t>
            </a:r>
            <a:r>
              <a:rPr lang="en-US" altLang="ja-JP" sz="2400" b="1" dirty="0"/>
              <a:t>Map/Filter</a:t>
            </a:r>
            <a:r>
              <a:rPr lang="ja-JP" altLang="en-US" sz="2400" b="1" dirty="0"/>
              <a:t>オブジェクトなので、</a:t>
            </a:r>
            <a:r>
              <a:rPr lang="en-US" altLang="ja-JP" sz="2400" b="1" dirty="0">
                <a:solidFill>
                  <a:srgbClr val="C00000"/>
                </a:solidFill>
              </a:rPr>
              <a:t>for</a:t>
            </a:r>
            <a:r>
              <a:rPr lang="ja-JP" altLang="en-US" sz="2400" b="1" dirty="0">
                <a:solidFill>
                  <a:srgbClr val="C00000"/>
                </a:solidFill>
              </a:rPr>
              <a:t>文でまわすと空になる！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C00000"/>
                </a:solidFill>
              </a:rPr>
              <a:t>→</a:t>
            </a:r>
            <a:r>
              <a:rPr lang="ja-JP" altLang="en-US" sz="2400" dirty="0"/>
              <a:t>これの原因は</a:t>
            </a:r>
            <a:r>
              <a:rPr lang="en-US" altLang="ja-JP" sz="2400" dirty="0"/>
              <a:t>Map/Filter</a:t>
            </a:r>
            <a:r>
              <a:rPr lang="ja-JP" altLang="en-US" sz="2400" dirty="0"/>
              <a:t>オブジェクトが</a:t>
            </a:r>
            <a:r>
              <a:rPr lang="ja-JP" altLang="en-US" sz="2400" b="1" dirty="0"/>
              <a:t>イテレータ</a:t>
            </a:r>
            <a:r>
              <a:rPr lang="ja-JP" altLang="en-US" sz="2400" dirty="0"/>
              <a:t>であるため。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対策としてもう一回、関数を呼び出す又は</a:t>
            </a:r>
            <a:r>
              <a:rPr lang="en-US" altLang="ja-JP" sz="2400" dirty="0"/>
              <a:t>list</a:t>
            </a:r>
            <a:r>
              <a:rPr lang="ja-JP" altLang="en-US" sz="2400" dirty="0"/>
              <a:t>で型変更することがオススメ</a:t>
            </a:r>
          </a:p>
        </p:txBody>
      </p:sp>
    </p:spTree>
    <p:extLst>
      <p:ext uri="{BB962C8B-B14F-4D97-AF65-F5344CB8AC3E}">
        <p14:creationId xmlns:p14="http://schemas.microsoft.com/office/powerpoint/2010/main" val="320521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65F64-BCC1-47C3-8600-CF9153AD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Python</a:t>
            </a:r>
            <a:r>
              <a:rPr kumimoji="1" lang="ja-JP" altLang="en-US" b="1" dirty="0">
                <a:solidFill>
                  <a:schemeClr val="accent6"/>
                </a:solidFill>
              </a:rPr>
              <a:t>で正規表現を使う方法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50E6F-256D-4F07-B123-C7798D1C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99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406</Words>
  <Application>Microsoft Office PowerPoint</Application>
  <PresentationFormat>ワイド画面</PresentationFormat>
  <Paragraphs>43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Lucida Grande</vt:lpstr>
      <vt:lpstr>M PLUS 1p</vt:lpstr>
      <vt:lpstr>Noto Sans JP</vt:lpstr>
      <vt:lpstr>UD Shin Maru Go Light JIS2004</vt:lpstr>
      <vt:lpstr>游ゴシック</vt:lpstr>
      <vt:lpstr>游ゴシック Light</vt:lpstr>
      <vt:lpstr>Arial</vt:lpstr>
      <vt:lpstr>verdana</vt:lpstr>
      <vt:lpstr>Office テーマ</vt:lpstr>
      <vt:lpstr>Pythonで学んだこと</vt:lpstr>
      <vt:lpstr>本日紹介する項目</vt:lpstr>
      <vt:lpstr>Map関数とFilter関数とは?</vt:lpstr>
      <vt:lpstr>関数型言語の特徴</vt:lpstr>
      <vt:lpstr>MapとFilterを使う</vt:lpstr>
      <vt:lpstr>MapとFilterの違い</vt:lpstr>
      <vt:lpstr>使用する際の注意事項</vt:lpstr>
      <vt:lpstr>Pythonで正規表現を使う方法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Pythonで学んだこと</dc:title>
  <dc:creator>福井 柚葉</dc:creator>
  <cp:lastModifiedBy>福井 柚葉</cp:lastModifiedBy>
  <cp:revision>22</cp:revision>
  <dcterms:created xsi:type="dcterms:W3CDTF">2020-09-17T09:30:50Z</dcterms:created>
  <dcterms:modified xsi:type="dcterms:W3CDTF">2020-09-17T12:20:45Z</dcterms:modified>
</cp:coreProperties>
</file>