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1962-4989-4348-9865-D0269AB986A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986-0437-4829-8477-5F1AEAE7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1962-4989-4348-9865-D0269AB986A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986-0437-4829-8477-5F1AEAE7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1962-4989-4348-9865-D0269AB986A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986-0437-4829-8477-5F1AEAE7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8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1962-4989-4348-9865-D0269AB986A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986-0437-4829-8477-5F1AEAE7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1962-4989-4348-9865-D0269AB986A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986-0437-4829-8477-5F1AEAE7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9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1962-4989-4348-9865-D0269AB986A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986-0437-4829-8477-5F1AEAE7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4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1962-4989-4348-9865-D0269AB986A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986-0437-4829-8477-5F1AEAE7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1962-4989-4348-9865-D0269AB986A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986-0437-4829-8477-5F1AEAE7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1962-4989-4348-9865-D0269AB986A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986-0437-4829-8477-5F1AEAE7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1962-4989-4348-9865-D0269AB986A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986-0437-4829-8477-5F1AEAE7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7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1962-4989-4348-9865-D0269AB986A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986-0437-4829-8477-5F1AEAE7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CB11962-4989-4348-9865-D0269AB986A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D27986-0437-4829-8477-5F1AEAE7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2196-93B7-F0FF-73CD-51BC572F7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888" y="2399276"/>
            <a:ext cx="6428232" cy="14066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4400" dirty="0"/>
              <a:t>Bayesian Categorical Multiple Regression for Computer-aided Diagnosis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05D30-52A1-9BE0-0392-C23766458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196957"/>
            <a:ext cx="9144000" cy="1655762"/>
          </a:xfrm>
        </p:spPr>
        <p:txBody>
          <a:bodyPr/>
          <a:lstStyle/>
          <a:p>
            <a:r>
              <a:rPr lang="en-US" sz="2800" dirty="0"/>
              <a:t>Spring22 STAT 431</a:t>
            </a:r>
          </a:p>
          <a:p>
            <a:r>
              <a:rPr lang="en-US" sz="2800" dirty="0"/>
              <a:t>Yuzuki Ishikawa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0DC0-A5C1-FDC9-060C-DEA71440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7" y="1128408"/>
            <a:ext cx="3334879" cy="4601183"/>
          </a:xfrm>
        </p:spPr>
        <p:txBody>
          <a:bodyPr/>
          <a:lstStyle/>
          <a:p>
            <a:pPr algn="ctr"/>
            <a:r>
              <a:rPr lang="en-US" dirty="0"/>
              <a:t>What is computer-aided diagnosis?</a:t>
            </a:r>
          </a:p>
        </p:txBody>
      </p:sp>
      <p:pic>
        <p:nvPicPr>
          <p:cNvPr id="1026" name="Picture 2" descr="Processing EEG data with python. EEG data is time-variant data and… | by  Vishal_Kumar | Medium">
            <a:extLst>
              <a:ext uri="{FF2B5EF4-FFF2-40B4-BE49-F238E27FC236}">
                <a16:creationId xmlns:a16="http://schemas.microsoft.com/office/drawing/2014/main" id="{48E0175C-ED6A-3EE4-D0D1-985699C5E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6" b="11888"/>
          <a:stretch/>
        </p:blipFill>
        <p:spPr bwMode="auto">
          <a:xfrm>
            <a:off x="3989029" y="4000029"/>
            <a:ext cx="2296725" cy="138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8D6F5A-9E7E-9F4D-009E-002CF4DF3EF4}"/>
              </a:ext>
            </a:extLst>
          </p:cNvPr>
          <p:cNvSpPr txBox="1"/>
          <p:nvPr/>
        </p:nvSpPr>
        <p:spPr>
          <a:xfrm>
            <a:off x="4152177" y="430289"/>
            <a:ext cx="700807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Classification of patients based on biological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project aims to classify individuals with </a:t>
            </a:r>
            <a:r>
              <a:rPr lang="en-US" b="1" dirty="0"/>
              <a:t>subclinical depression </a:t>
            </a:r>
            <a:r>
              <a:rPr lang="en-US" dirty="0"/>
              <a:t>using </a:t>
            </a:r>
            <a:r>
              <a:rPr lang="en-US" b="1" dirty="0"/>
              <a:t>EEG (electroencephalography)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Subclinical depression: not being diagnosed with depression but have high scores on clinical tests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EEG data: Frequencies of neural activity in the brain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Human brain in man silhouette mind icon Royalty Free Vector">
            <a:extLst>
              <a:ext uri="{FF2B5EF4-FFF2-40B4-BE49-F238E27FC236}">
                <a16:creationId xmlns:a16="http://schemas.microsoft.com/office/drawing/2014/main" id="{5986BBCA-9F8D-7F8F-2EE1-3B4FCD3E3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 bwMode="auto">
          <a:xfrm>
            <a:off x="4605003" y="5729591"/>
            <a:ext cx="614027" cy="58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371617-5045-9988-080F-C5ADD16889A8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3972037" y="5466711"/>
            <a:ext cx="939980" cy="262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A31C18-5A25-4CB7-ED14-0FAB497BEF9F}"/>
              </a:ext>
            </a:extLst>
          </p:cNvPr>
          <p:cNvCxnSpPr>
            <a:cxnSpLocks/>
            <a:endCxn id="1028" idx="0"/>
          </p:cNvCxnSpPr>
          <p:nvPr/>
        </p:nvCxnSpPr>
        <p:spPr>
          <a:xfrm flipH="1">
            <a:off x="4912017" y="5466711"/>
            <a:ext cx="1359852" cy="262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E6B73C-2D35-42AB-60CC-D8512269343A}"/>
              </a:ext>
            </a:extLst>
          </p:cNvPr>
          <p:cNvSpPr txBox="1"/>
          <p:nvPr/>
        </p:nvSpPr>
        <p:spPr>
          <a:xfrm>
            <a:off x="6472748" y="4694353"/>
            <a:ext cx="7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→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6283E-9C6E-A5FF-C5A8-05C276C31BC5}"/>
              </a:ext>
            </a:extLst>
          </p:cNvPr>
          <p:cNvSpPr txBox="1"/>
          <p:nvPr/>
        </p:nvSpPr>
        <p:spPr>
          <a:xfrm>
            <a:off x="4463806" y="3436911"/>
            <a:ext cx="14309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EEG data</a:t>
            </a:r>
          </a:p>
        </p:txBody>
      </p:sp>
      <p:pic>
        <p:nvPicPr>
          <p:cNvPr id="1030" name="Picture 6" descr="Computer icon isolated on white pc symbol Vector Image">
            <a:extLst>
              <a:ext uri="{FF2B5EF4-FFF2-40B4-BE49-F238E27FC236}">
                <a16:creationId xmlns:a16="http://schemas.microsoft.com/office/drawing/2014/main" id="{6BD0A673-934E-DAA1-C720-EA600800D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5" t="24529" r="12400" b="29975"/>
          <a:stretch/>
        </p:blipFill>
        <p:spPr bwMode="auto">
          <a:xfrm>
            <a:off x="6926587" y="4385805"/>
            <a:ext cx="1770683" cy="112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003755-8E09-A449-9C4B-9D412FE20836}"/>
              </a:ext>
            </a:extLst>
          </p:cNvPr>
          <p:cNvSpPr txBox="1"/>
          <p:nvPr/>
        </p:nvSpPr>
        <p:spPr>
          <a:xfrm>
            <a:off x="6705446" y="3436911"/>
            <a:ext cx="22967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302385-4ECD-422E-9CCA-404EE0AC3A00}"/>
              </a:ext>
            </a:extLst>
          </p:cNvPr>
          <p:cNvSpPr txBox="1"/>
          <p:nvPr/>
        </p:nvSpPr>
        <p:spPr>
          <a:xfrm>
            <a:off x="8866942" y="4694353"/>
            <a:ext cx="7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→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C0231-EBCF-1705-1C56-0B622199149B}"/>
              </a:ext>
            </a:extLst>
          </p:cNvPr>
          <p:cNvSpPr txBox="1"/>
          <p:nvPr/>
        </p:nvSpPr>
        <p:spPr>
          <a:xfrm>
            <a:off x="9379983" y="3436911"/>
            <a:ext cx="22967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7AE8E3-8C20-9A01-CF47-629F67B6D022}"/>
              </a:ext>
            </a:extLst>
          </p:cNvPr>
          <p:cNvSpPr txBox="1"/>
          <p:nvPr/>
        </p:nvSpPr>
        <p:spPr>
          <a:xfrm>
            <a:off x="9379983" y="3892960"/>
            <a:ext cx="229672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A: minimal</a:t>
            </a:r>
          </a:p>
          <a:p>
            <a:pPr>
              <a:lnSpc>
                <a:spcPct val="150000"/>
              </a:lnSpc>
            </a:pPr>
            <a:r>
              <a:rPr lang="en-US" dirty="0"/>
              <a:t>B: minimal</a:t>
            </a:r>
          </a:p>
          <a:p>
            <a:pPr>
              <a:lnSpc>
                <a:spcPct val="150000"/>
              </a:lnSpc>
            </a:pPr>
            <a:r>
              <a:rPr lang="en-US" dirty="0"/>
              <a:t>C: mild</a:t>
            </a:r>
          </a:p>
          <a:p>
            <a:pPr>
              <a:lnSpc>
                <a:spcPct val="150000"/>
              </a:lnSpc>
            </a:pPr>
            <a:r>
              <a:rPr lang="en-US" dirty="0"/>
              <a:t>D: moderate</a:t>
            </a:r>
          </a:p>
          <a:p>
            <a:pPr>
              <a:lnSpc>
                <a:spcPct val="150000"/>
              </a:lnSpc>
            </a:pPr>
            <a:r>
              <a:rPr lang="en-US" dirty="0"/>
              <a:t>E: mild 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D4553E-8125-E4C7-056B-F7D0DAD0F2D8}"/>
              </a:ext>
            </a:extLst>
          </p:cNvPr>
          <p:cNvSpPr/>
          <p:nvPr/>
        </p:nvSpPr>
        <p:spPr>
          <a:xfrm>
            <a:off x="3989029" y="4000029"/>
            <a:ext cx="2296725" cy="14666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CD8267-A1DD-CBE5-D687-761E03CDE67B}"/>
                  </a:ext>
                </a:extLst>
              </p:cNvPr>
              <p:cNvSpPr txBox="1"/>
              <p:nvPr/>
            </p:nvSpPr>
            <p:spPr>
              <a:xfrm>
                <a:off x="3882747" y="465360"/>
                <a:ext cx="7921326" cy="6118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g prior Multiple regression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Prior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800" b="1" i="1" smtClean="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m:t> ~ 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′2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1600" i="1" smtClean="0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 smtClean="0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m:t>~ 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0" dirty="0"/>
                  <a:t>Initialization (chains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b="0" dirty="0"/>
                  <a:t>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&lt;-   0.1 ~ 1.0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&lt;-   -0.5 ~ 0.5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&lt;-   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rnorm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(length(data),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0.1 ~ 0.5)</a:t>
                </a: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CD8267-A1DD-CBE5-D687-761E03CDE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747" y="465360"/>
                <a:ext cx="7921326" cy="6118213"/>
              </a:xfrm>
              <a:prstGeom prst="rect">
                <a:avLst/>
              </a:prstGeom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itle 1">
            <a:extLst>
              <a:ext uri="{FF2B5EF4-FFF2-40B4-BE49-F238E27FC236}">
                <a16:creationId xmlns:a16="http://schemas.microsoft.com/office/drawing/2014/main" id="{6F0A8616-226A-7AC6-C9A2-4D3705A2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9217"/>
            <a:ext cx="3441215" cy="63174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226909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C6CDD2-474D-D7A4-C750-A3C68AD1C091}"/>
                  </a:ext>
                </a:extLst>
              </p:cNvPr>
              <p:cNvSpPr txBox="1"/>
              <p:nvPr/>
            </p:nvSpPr>
            <p:spPr>
              <a:xfrm>
                <a:off x="3801330" y="377931"/>
                <a:ext cx="7711797" cy="5614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Data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theta wave (4~8 Hz) from the frontal region of the right hemisphere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algn="ctr">
                  <a:lnSpc>
                    <a:spcPct val="150000"/>
                  </a:lnSpc>
                </a:pPr>
                <a:endParaRPr lang="en-US" sz="5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Diagnostic label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minimal (n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dirty="0"/>
                  <a:t>), mild (n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en-US" dirty="0"/>
                  <a:t>), and moderate (n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dirty="0"/>
                  <a:t>), respectively</a:t>
                </a:r>
              </a:p>
              <a:p>
                <a:pPr algn="ctr">
                  <a:lnSpc>
                    <a:spcPct val="150000"/>
                  </a:lnSpc>
                </a:pP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Likelihood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Since observations are multi-categorical, </a:t>
                </a:r>
                <a:r>
                  <a:rPr lang="en-US" dirty="0" err="1"/>
                  <a:t>softmax</a:t>
                </a:r>
                <a:r>
                  <a:rPr lang="en-US" dirty="0"/>
                  <a:t> function and multinomial distribution were applied</a:t>
                </a:r>
                <a:endParaRPr lang="en-US" sz="1600" dirty="0"/>
              </a:p>
              <a:p>
                <a:pPr>
                  <a:lnSpc>
                    <a:spcPct val="150000"/>
                  </a:lnSpc>
                </a:pPr>
                <a:endParaRPr lang="en-US" sz="3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𝑚𝑢𝑙𝑡𝑖𝑛𝑜𝑚𝑖𝑎𝑙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C6CDD2-474D-D7A4-C750-A3C68AD1C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330" y="377931"/>
                <a:ext cx="7711797" cy="5614357"/>
              </a:xfrm>
              <a:prstGeom prst="rect">
                <a:avLst/>
              </a:prstGeom>
              <a:blipFill>
                <a:blip r:embed="rId2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A56ED499-C0BF-B95C-C8F2-C226DD14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9217"/>
            <a:ext cx="3441215" cy="63174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Model </a:t>
            </a:r>
          </a:p>
        </p:txBody>
      </p:sp>
      <p:pic>
        <p:nvPicPr>
          <p:cNvPr id="1026" name="Picture 2" descr="Multinomial Distribution - ppt video online download">
            <a:extLst>
              <a:ext uri="{FF2B5EF4-FFF2-40B4-BE49-F238E27FC236}">
                <a16:creationId xmlns:a16="http://schemas.microsoft.com/office/drawing/2014/main" id="{AE904A90-D9C3-36AE-6971-D293872C7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64" r="8437"/>
          <a:stretch/>
        </p:blipFill>
        <p:spPr bwMode="auto">
          <a:xfrm>
            <a:off x="5667122" y="5992288"/>
            <a:ext cx="3735823" cy="79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2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27E17A4D-5421-07A2-7B65-874285EC5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345" y="-5056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B8C5334-6ABF-7EBE-2D3D-461F210C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64" y="245747"/>
            <a:ext cx="6069072" cy="636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18A8-E74D-EF04-7931-1EF745EC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09A48-1E81-A407-990A-950E5C290D75}"/>
                  </a:ext>
                </a:extLst>
              </p:cNvPr>
              <p:cNvSpPr txBox="1"/>
              <p:nvPr/>
            </p:nvSpPr>
            <p:spPr>
              <a:xfrm>
                <a:off x="3803484" y="382188"/>
                <a:ext cx="7904018" cy="6281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Distributions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labels </a:t>
                </a:r>
                <a:r>
                  <a:rPr lang="en-US" altLang="ja-JP" b="0" dirty="0">
                    <a:ea typeface="Cambria Math" panose="02040503050406030204" pitchFamily="18" charset="0"/>
                  </a:rPr>
                  <a:t>×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altLang="ja-JP" b="0" dirty="0">
                    <a:ea typeface="Cambria Math" panose="02040503050406030204" pitchFamily="18" charset="0"/>
                  </a:rPr>
                  <a:t> coefficients)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 Convergence Diagnosis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Some of the coefficients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39</m:t>
                    </m:r>
                  </m:oMath>
                </a14:m>
                <a:r>
                  <a:rPr lang="en-US" dirty="0"/>
                  <a:t>) did not converge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100000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100000</m:t>
                    </m:r>
                  </m:oMath>
                </a14:m>
                <a:r>
                  <a:rPr lang="en-US" dirty="0"/>
                  <a:t> iterations and the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20000</m:t>
                    </m:r>
                  </m:oMath>
                </a14:m>
                <a:r>
                  <a:rPr lang="en-US" dirty="0"/>
                  <a:t> iterations were chosen for analyses based on Gelman-Rubin plots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09A48-1E81-A407-990A-950E5C290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84" y="382188"/>
                <a:ext cx="7904018" cy="6281848"/>
              </a:xfrm>
              <a:prstGeom prst="rect">
                <a:avLst/>
              </a:prstGeom>
              <a:blipFill>
                <a:blip r:embed="rId2"/>
                <a:stretch>
                  <a:fillRect l="-540" b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AAC3EA9-B9A0-DB80-8590-71C32AED9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26" t="5455" r="33165" b="63542"/>
          <a:stretch/>
        </p:blipFill>
        <p:spPr>
          <a:xfrm>
            <a:off x="5891646" y="3595415"/>
            <a:ext cx="3727694" cy="2252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88DAD9-8C11-3240-C33E-6B7B3837C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20" t="50707" r="1415" b="34243"/>
          <a:stretch/>
        </p:blipFill>
        <p:spPr>
          <a:xfrm>
            <a:off x="4391890" y="1262240"/>
            <a:ext cx="3422073" cy="1032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D8AC9B-8254-6DB8-82C3-AB78133528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612" t="34747" r="2122" b="51414"/>
          <a:stretch/>
        </p:blipFill>
        <p:spPr>
          <a:xfrm>
            <a:off x="7813963" y="1279053"/>
            <a:ext cx="3422073" cy="94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4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48CA-C967-B2FF-5B20-15FF0621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and Analysis</a:t>
            </a:r>
          </a:p>
        </p:txBody>
      </p:sp>
      <p:pic>
        <p:nvPicPr>
          <p:cNvPr id="3074" name="Picture 2" descr="3.1. Cross-validation: evaluating estimator performance — scikit-learn  1.0.2 documentation">
            <a:extLst>
              <a:ext uri="{FF2B5EF4-FFF2-40B4-BE49-F238E27FC236}">
                <a16:creationId xmlns:a16="http://schemas.microsoft.com/office/drawing/2014/main" id="{FCAAC7B4-8F68-502E-8162-7B3F26003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2" r="28601" b="11338"/>
          <a:stretch/>
        </p:blipFill>
        <p:spPr bwMode="auto">
          <a:xfrm>
            <a:off x="7769349" y="602540"/>
            <a:ext cx="3656363" cy="204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244998-E79B-9CC6-699A-86B4D0A8978A}"/>
                  </a:ext>
                </a:extLst>
              </p:cNvPr>
              <p:cNvSpPr txBox="1"/>
              <p:nvPr/>
            </p:nvSpPr>
            <p:spPr>
              <a:xfrm>
                <a:off x="3851565" y="519545"/>
                <a:ext cx="3865418" cy="295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Data are divided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folds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folds are used for training, then the model is tested with the remaining fold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Statistics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244998-E79B-9CC6-699A-86B4D0A8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5" y="519545"/>
                <a:ext cx="3865418" cy="2957861"/>
              </a:xfrm>
              <a:prstGeom prst="rect">
                <a:avLst/>
              </a:prstGeom>
              <a:blipFill>
                <a:blip r:embed="rId3"/>
                <a:stretch>
                  <a:fillRect l="-1104" b="-2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696412-4792-4E2E-6EE8-39A57608C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91634"/>
              </p:ext>
            </p:extLst>
          </p:nvPr>
        </p:nvGraphicFramePr>
        <p:xfrm>
          <a:off x="4522911" y="3665854"/>
          <a:ext cx="6492875" cy="2442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3891">
                  <a:extLst>
                    <a:ext uri="{9D8B030D-6E8A-4147-A177-3AD203B41FA5}">
                      <a16:colId xmlns:a16="http://schemas.microsoft.com/office/drawing/2014/main" val="3134485716"/>
                    </a:ext>
                  </a:extLst>
                </a:gridCol>
                <a:gridCol w="2455282">
                  <a:extLst>
                    <a:ext uri="{9D8B030D-6E8A-4147-A177-3AD203B41FA5}">
                      <a16:colId xmlns:a16="http://schemas.microsoft.com/office/drawing/2014/main" val="1469414612"/>
                    </a:ext>
                  </a:extLst>
                </a:gridCol>
                <a:gridCol w="2453702">
                  <a:extLst>
                    <a:ext uri="{9D8B030D-6E8A-4147-A177-3AD203B41FA5}">
                      <a16:colId xmlns:a16="http://schemas.microsoft.com/office/drawing/2014/main" val="1249844808"/>
                    </a:ext>
                  </a:extLst>
                </a:gridCol>
              </a:tblGrid>
              <a:tr h="605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F-measure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45959"/>
                  </a:ext>
                </a:extLst>
              </a:tr>
              <a:tr h="605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Minimal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0.833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0.633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821575"/>
                  </a:ext>
                </a:extLst>
              </a:tr>
              <a:tr h="605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0.227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0.312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1079"/>
                  </a:ext>
                </a:extLst>
              </a:tr>
              <a:tr h="626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oderate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0.473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0.515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631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9642F4-79F0-FE18-89F0-684219A26A24}"/>
              </a:ext>
            </a:extLst>
          </p:cNvPr>
          <p:cNvSpPr txBox="1"/>
          <p:nvPr/>
        </p:nvSpPr>
        <p:spPr>
          <a:xfrm>
            <a:off x="9691257" y="2646409"/>
            <a:ext cx="1835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Scikit-learn.org (2022)</a:t>
            </a:r>
          </a:p>
        </p:txBody>
      </p:sp>
    </p:spTree>
    <p:extLst>
      <p:ext uri="{BB962C8B-B14F-4D97-AF65-F5344CB8AC3E}">
        <p14:creationId xmlns:p14="http://schemas.microsoft.com/office/powerpoint/2010/main" val="76894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A6148E-5561-E305-318C-FC4F6AC3EA1B}"/>
              </a:ext>
            </a:extLst>
          </p:cNvPr>
          <p:cNvSpPr txBox="1"/>
          <p:nvPr/>
        </p:nvSpPr>
        <p:spPr>
          <a:xfrm>
            <a:off x="800100" y="284017"/>
            <a:ext cx="10591800" cy="307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1. H. Yoon and S. Chung,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EEG-based Emotion Estimation Using Bayesian Weighted-log-posterior Function and Perceptron Convergence Algorithm</a:t>
            </a:r>
            <a:r>
              <a:rPr lang="en-US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, Computers in Biology and Medicine, Catholic University of Daegu, 2013</a:t>
            </a:r>
            <a:endParaRPr lang="en-US" sz="18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2. M. Cohen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, Where does EEG come from and what does it mean?</a:t>
            </a:r>
            <a:r>
              <a:rPr lang="en-US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  Trends in Neuroscience, Donders Center for Neuroscience, 2017</a:t>
            </a:r>
            <a:endParaRPr lang="en-US" sz="18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3. S.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Rachamanee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 and P.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Wongupparaj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, Resting-state EEG datasets of adolescents with mild, minimal, and moderate depression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, BMC Research Notes,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Burapha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Arial" panose="020B0604020202020204" pitchFamily="34" charset="0"/>
              </a:rPr>
              <a:t> University, 2021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8316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629</TotalTime>
  <Words>440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游明朝</vt:lpstr>
      <vt:lpstr>Arial</vt:lpstr>
      <vt:lpstr>Cambria Math</vt:lpstr>
      <vt:lpstr>Corbel</vt:lpstr>
      <vt:lpstr>Times New Roman</vt:lpstr>
      <vt:lpstr>Wingdings</vt:lpstr>
      <vt:lpstr>Wingdings 2</vt:lpstr>
      <vt:lpstr>Frame</vt:lpstr>
      <vt:lpstr>Bayesian Categorical Multiple Regression for Computer-aided Diagnosis</vt:lpstr>
      <vt:lpstr>What is computer-aided diagnosis?</vt:lpstr>
      <vt:lpstr>Model </vt:lpstr>
      <vt:lpstr>Model </vt:lpstr>
      <vt:lpstr>PowerPoint Presentation</vt:lpstr>
      <vt:lpstr>Model Output</vt:lpstr>
      <vt:lpstr>Result and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Categorical Multiple Regression for Computer-aided Diagnosis</dc:title>
  <dc:creator>石川 柚木</dc:creator>
  <cp:lastModifiedBy>石川 柚木</cp:lastModifiedBy>
  <cp:revision>14</cp:revision>
  <dcterms:created xsi:type="dcterms:W3CDTF">2022-05-01T20:24:30Z</dcterms:created>
  <dcterms:modified xsi:type="dcterms:W3CDTF">2022-06-14T05:18:04Z</dcterms:modified>
</cp:coreProperties>
</file>