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globalappsportal-my.sharepoint.com/personal/an_nguyen2_dentsu_com/Documents/T&#224;i%20li&#7879;u/Data%20SKU%20Hao%20Hao%203M20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Type!$A$5</c:f>
              <c:strCache>
                <c:ptCount val="1"/>
                <c:pt idx="0">
                  <c:v>MI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Type!$AE$3:$AS$3</c:f>
              <c:strCache>
                <c:ptCount val="15"/>
                <c:pt idx="0">
                  <c:v>JAN24</c:v>
                </c:pt>
                <c:pt idx="1">
                  <c:v>FEB24</c:v>
                </c:pt>
                <c:pt idx="2">
                  <c:v>MAR24</c:v>
                </c:pt>
                <c:pt idx="3">
                  <c:v>APR24</c:v>
                </c:pt>
                <c:pt idx="4">
                  <c:v>MAY24</c:v>
                </c:pt>
                <c:pt idx="5">
                  <c:v>JUN24</c:v>
                </c:pt>
                <c:pt idx="6">
                  <c:v>JUL24</c:v>
                </c:pt>
                <c:pt idx="7">
                  <c:v>AUG24</c:v>
                </c:pt>
                <c:pt idx="8">
                  <c:v>SEP24</c:v>
                </c:pt>
                <c:pt idx="9">
                  <c:v>OCT24</c:v>
                </c:pt>
                <c:pt idx="10">
                  <c:v>NOV24</c:v>
                </c:pt>
                <c:pt idx="11">
                  <c:v>DEC24</c:v>
                </c:pt>
                <c:pt idx="12">
                  <c:v>JAN25</c:v>
                </c:pt>
                <c:pt idx="13">
                  <c:v>FEB25</c:v>
                </c:pt>
                <c:pt idx="14">
                  <c:v>MAR25</c:v>
                </c:pt>
              </c:strCache>
            </c:strRef>
          </c:cat>
          <c:val>
            <c:numRef>
              <c:f>Type!$AE$5:$AS$5</c:f>
              <c:numCache>
                <c:formatCode>_(* #,##0_);_(* \(#,##0\);_(* "-"??_);_(@_)</c:formatCode>
                <c:ptCount val="15"/>
                <c:pt idx="0">
                  <c:v>734187236.6297543</c:v>
                </c:pt>
                <c:pt idx="1">
                  <c:v>765483629.81075203</c:v>
                </c:pt>
                <c:pt idx="2">
                  <c:v>715521840.60873771</c:v>
                </c:pt>
                <c:pt idx="3">
                  <c:v>661300543.30888259</c:v>
                </c:pt>
                <c:pt idx="4">
                  <c:v>692754680.01315475</c:v>
                </c:pt>
                <c:pt idx="5">
                  <c:v>701783769.35706103</c:v>
                </c:pt>
                <c:pt idx="6">
                  <c:v>731628311.09946966</c:v>
                </c:pt>
                <c:pt idx="7">
                  <c:v>714937672.46730387</c:v>
                </c:pt>
                <c:pt idx="8">
                  <c:v>759286581.5013572</c:v>
                </c:pt>
                <c:pt idx="9">
                  <c:v>697695478.01453412</c:v>
                </c:pt>
                <c:pt idx="10">
                  <c:v>664780525.56120646</c:v>
                </c:pt>
                <c:pt idx="11">
                  <c:v>680322418.7967087</c:v>
                </c:pt>
                <c:pt idx="12">
                  <c:v>745074549.5259676</c:v>
                </c:pt>
                <c:pt idx="13">
                  <c:v>680191247.65237856</c:v>
                </c:pt>
                <c:pt idx="14">
                  <c:v>648331463.80860233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13-479B-B7BB-4209294CA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5519167"/>
        <c:axId val="1715517727"/>
      </c:lineChart>
      <c:catAx>
        <c:axId val="171551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E6E5E4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517727"/>
        <c:crosses val="autoZero"/>
        <c:auto val="1"/>
        <c:lblAlgn val="ctr"/>
        <c:lblOffset val="100"/>
        <c:noMultiLvlLbl val="0"/>
      </c:catAx>
      <c:valAx>
        <c:axId val="171551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5191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CF65-2BC7-6848-7ACC-1B319EF3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FDDAA-9697-DF4F-F186-D9DA3CFC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EDE5-9226-20B5-C117-3B6D707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D16A-146E-FFED-60F9-3CD6C95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ED42-B10C-18F2-EF90-68CBAB63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404A-9CA5-8B65-BA82-68DCB45A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D7E3-E31B-7347-1BE4-5E3AA0374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00A5-2543-1B27-86F9-5A54E667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B85-9E66-31E9-6A2A-67562575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33A2-0294-C78E-F4BA-4A07642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6A16-F87A-FCEA-6772-0269F323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1971-FEDE-DDF2-1F8D-3E824D93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2580-AD05-F485-510D-025F59C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17A2-6961-F946-1A4F-D761DF3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7FE-2BBA-33A3-9FDC-01B02D5A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image third R - Of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2C1DD5-543A-2A68-3E2D-FD4547BE8A5D}"/>
              </a:ext>
            </a:extLst>
          </p:cNvPr>
          <p:cNvSpPr txBox="1">
            <a:spLocks/>
          </p:cNvSpPr>
          <p:nvPr/>
        </p:nvSpPr>
        <p:spPr>
          <a:xfrm>
            <a:off x="7094696" y="6458421"/>
            <a:ext cx="566812" cy="17961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1F44A7-4017-4C40-8471-CBB8E1A65F48}" type="slidenum">
              <a:rPr lang="en-US" sz="700" b="1" i="0" smtClean="0">
                <a:solidFill>
                  <a:schemeClr val="tx1"/>
                </a:solidFill>
                <a:latin typeface="Verdana" panose="020B0604030504040204" pitchFamily="34" charset="0"/>
              </a:rPr>
              <a:pPr algn="r"/>
              <a:t>‹#›</a:t>
            </a:fld>
            <a:endParaRPr lang="en-US" sz="700" b="1" i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873445A-DD62-E313-E4C6-AB380F30565D}"/>
              </a:ext>
            </a:extLst>
          </p:cNvPr>
          <p:cNvSpPr/>
          <p:nvPr/>
        </p:nvSpPr>
        <p:spPr>
          <a:xfrm>
            <a:off x="339648" y="6521832"/>
            <a:ext cx="422866" cy="87826"/>
          </a:xfrm>
          <a:custGeom>
            <a:avLst/>
            <a:gdLst>
              <a:gd name="connsiteX0" fmla="*/ 44579 w 422866"/>
              <a:gd name="connsiteY0" fmla="*/ 30054 h 87826"/>
              <a:gd name="connsiteX1" fmla="*/ 34056 w 422866"/>
              <a:gd name="connsiteY1" fmla="*/ 30659 h 87826"/>
              <a:gd name="connsiteX2" fmla="*/ 20937 w 422866"/>
              <a:gd name="connsiteY2" fmla="*/ 38571 h 87826"/>
              <a:gd name="connsiteX3" fmla="*/ 18180 w 422866"/>
              <a:gd name="connsiteY3" fmla="*/ 51211 h 87826"/>
              <a:gd name="connsiteX4" fmla="*/ 18177 w 422866"/>
              <a:gd name="connsiteY4" fmla="*/ 51203 h 87826"/>
              <a:gd name="connsiteX5" fmla="*/ 18177 w 422866"/>
              <a:gd name="connsiteY5" fmla="*/ 51223 h 87826"/>
              <a:gd name="connsiteX6" fmla="*/ 18180 w 422866"/>
              <a:gd name="connsiteY6" fmla="*/ 51211 h 87826"/>
              <a:gd name="connsiteX7" fmla="*/ 23196 w 422866"/>
              <a:gd name="connsiteY7" fmla="*/ 67241 h 87826"/>
              <a:gd name="connsiteX8" fmla="*/ 33761 w 422866"/>
              <a:gd name="connsiteY8" fmla="*/ 70808 h 87826"/>
              <a:gd name="connsiteX9" fmla="*/ 44579 w 422866"/>
              <a:gd name="connsiteY9" fmla="*/ 67763 h 87826"/>
              <a:gd name="connsiteX10" fmla="*/ 110582 w 422866"/>
              <a:gd name="connsiteY10" fmla="*/ 29303 h 87826"/>
              <a:gd name="connsiteX11" fmla="*/ 96243 w 422866"/>
              <a:gd name="connsiteY11" fmla="*/ 40503 h 87826"/>
              <a:gd name="connsiteX12" fmla="*/ 123087 w 422866"/>
              <a:gd name="connsiteY12" fmla="*/ 40503 h 87826"/>
              <a:gd name="connsiteX13" fmla="*/ 110603 w 422866"/>
              <a:gd name="connsiteY13" fmla="*/ 29303 h 87826"/>
              <a:gd name="connsiteX14" fmla="*/ 361312 w 422866"/>
              <a:gd name="connsiteY14" fmla="*/ 15058 h 87826"/>
              <a:gd name="connsiteX15" fmla="*/ 380438 w 422866"/>
              <a:gd name="connsiteY15" fmla="*/ 15058 h 87826"/>
              <a:gd name="connsiteX16" fmla="*/ 380438 w 422866"/>
              <a:gd name="connsiteY16" fmla="*/ 57125 h 87826"/>
              <a:gd name="connsiteX17" fmla="*/ 388072 w 422866"/>
              <a:gd name="connsiteY17" fmla="*/ 70703 h 87826"/>
              <a:gd name="connsiteX18" fmla="*/ 403740 w 422866"/>
              <a:gd name="connsiteY18" fmla="*/ 68284 h 87826"/>
              <a:gd name="connsiteX19" fmla="*/ 403740 w 422866"/>
              <a:gd name="connsiteY19" fmla="*/ 15058 h 87826"/>
              <a:gd name="connsiteX20" fmla="*/ 422866 w 422866"/>
              <a:gd name="connsiteY20" fmla="*/ 15058 h 87826"/>
              <a:gd name="connsiteX21" fmla="*/ 422866 w 422866"/>
              <a:gd name="connsiteY21" fmla="*/ 86137 h 87826"/>
              <a:gd name="connsiteX22" fmla="*/ 403845 w 422866"/>
              <a:gd name="connsiteY22" fmla="*/ 86137 h 87826"/>
              <a:gd name="connsiteX23" fmla="*/ 403740 w 422866"/>
              <a:gd name="connsiteY23" fmla="*/ 84593 h 87826"/>
              <a:gd name="connsiteX24" fmla="*/ 388114 w 422866"/>
              <a:gd name="connsiteY24" fmla="*/ 87826 h 87826"/>
              <a:gd name="connsiteX25" fmla="*/ 361312 w 422866"/>
              <a:gd name="connsiteY25" fmla="*/ 59941 h 87826"/>
              <a:gd name="connsiteX26" fmla="*/ 319643 w 422866"/>
              <a:gd name="connsiteY26" fmla="*/ 13348 h 87826"/>
              <a:gd name="connsiteX27" fmla="*/ 345222 w 422866"/>
              <a:gd name="connsiteY27" fmla="*/ 19250 h 87826"/>
              <a:gd name="connsiteX28" fmla="*/ 345222 w 422866"/>
              <a:gd name="connsiteY28" fmla="*/ 36436 h 87826"/>
              <a:gd name="connsiteX29" fmla="*/ 327129 w 422866"/>
              <a:gd name="connsiteY29" fmla="*/ 31180 h 87826"/>
              <a:gd name="connsiteX30" fmla="*/ 311609 w 422866"/>
              <a:gd name="connsiteY30" fmla="*/ 32077 h 87826"/>
              <a:gd name="connsiteX31" fmla="*/ 309500 w 422866"/>
              <a:gd name="connsiteY31" fmla="*/ 35122 h 87826"/>
              <a:gd name="connsiteX32" fmla="*/ 311714 w 422866"/>
              <a:gd name="connsiteY32" fmla="*/ 38334 h 87826"/>
              <a:gd name="connsiteX33" fmla="*/ 324557 w 422866"/>
              <a:gd name="connsiteY33" fmla="*/ 41754 h 87826"/>
              <a:gd name="connsiteX34" fmla="*/ 345075 w 422866"/>
              <a:gd name="connsiteY34" fmla="*/ 51661 h 87826"/>
              <a:gd name="connsiteX35" fmla="*/ 345054 w 422866"/>
              <a:gd name="connsiteY35" fmla="*/ 51661 h 87826"/>
              <a:gd name="connsiteX36" fmla="*/ 348259 w 422866"/>
              <a:gd name="connsiteY36" fmla="*/ 67512 h 87826"/>
              <a:gd name="connsiteX37" fmla="*/ 317387 w 422866"/>
              <a:gd name="connsiteY37" fmla="*/ 87722 h 87826"/>
              <a:gd name="connsiteX38" fmla="*/ 291449 w 422866"/>
              <a:gd name="connsiteY38" fmla="*/ 81611 h 87826"/>
              <a:gd name="connsiteX39" fmla="*/ 291449 w 422866"/>
              <a:gd name="connsiteY39" fmla="*/ 63945 h 87826"/>
              <a:gd name="connsiteX40" fmla="*/ 314182 w 422866"/>
              <a:gd name="connsiteY40" fmla="*/ 69931 h 87826"/>
              <a:gd name="connsiteX41" fmla="*/ 326012 w 422866"/>
              <a:gd name="connsiteY41" fmla="*/ 69139 h 87826"/>
              <a:gd name="connsiteX42" fmla="*/ 328922 w 422866"/>
              <a:gd name="connsiteY42" fmla="*/ 65322 h 87826"/>
              <a:gd name="connsiteX43" fmla="*/ 325358 w 422866"/>
              <a:gd name="connsiteY43" fmla="*/ 61276 h 87826"/>
              <a:gd name="connsiteX44" fmla="*/ 314329 w 422866"/>
              <a:gd name="connsiteY44" fmla="*/ 58648 h 87826"/>
              <a:gd name="connsiteX45" fmla="*/ 290142 w 422866"/>
              <a:gd name="connsiteY45" fmla="*/ 36498 h 87826"/>
              <a:gd name="connsiteX46" fmla="*/ 299062 w 422866"/>
              <a:gd name="connsiteY46" fmla="*/ 19500 h 87826"/>
              <a:gd name="connsiteX47" fmla="*/ 319643 w 422866"/>
              <a:gd name="connsiteY47" fmla="*/ 13348 h 87826"/>
              <a:gd name="connsiteX48" fmla="*/ 191979 w 422866"/>
              <a:gd name="connsiteY48" fmla="*/ 13348 h 87826"/>
              <a:gd name="connsiteX49" fmla="*/ 218781 w 422866"/>
              <a:gd name="connsiteY49" fmla="*/ 41275 h 87826"/>
              <a:gd name="connsiteX50" fmla="*/ 218781 w 422866"/>
              <a:gd name="connsiteY50" fmla="*/ 86116 h 87826"/>
              <a:gd name="connsiteX51" fmla="*/ 199655 w 422866"/>
              <a:gd name="connsiteY51" fmla="*/ 86116 h 87826"/>
              <a:gd name="connsiteX52" fmla="*/ 199655 w 422866"/>
              <a:gd name="connsiteY52" fmla="*/ 44090 h 87826"/>
              <a:gd name="connsiteX53" fmla="*/ 192000 w 422866"/>
              <a:gd name="connsiteY53" fmla="*/ 30471 h 87826"/>
              <a:gd name="connsiteX54" fmla="*/ 176311 w 422866"/>
              <a:gd name="connsiteY54" fmla="*/ 32932 h 87826"/>
              <a:gd name="connsiteX55" fmla="*/ 176311 w 422866"/>
              <a:gd name="connsiteY55" fmla="*/ 86116 h 87826"/>
              <a:gd name="connsiteX56" fmla="*/ 157185 w 422866"/>
              <a:gd name="connsiteY56" fmla="*/ 86116 h 87826"/>
              <a:gd name="connsiteX57" fmla="*/ 157185 w 422866"/>
              <a:gd name="connsiteY57" fmla="*/ 15058 h 87826"/>
              <a:gd name="connsiteX58" fmla="*/ 176248 w 422866"/>
              <a:gd name="connsiteY58" fmla="*/ 15058 h 87826"/>
              <a:gd name="connsiteX59" fmla="*/ 176311 w 422866"/>
              <a:gd name="connsiteY59" fmla="*/ 16602 h 87826"/>
              <a:gd name="connsiteX60" fmla="*/ 191979 w 422866"/>
              <a:gd name="connsiteY60" fmla="*/ 13348 h 87826"/>
              <a:gd name="connsiteX61" fmla="*/ 110624 w 422866"/>
              <a:gd name="connsiteY61" fmla="*/ 13139 h 87826"/>
              <a:gd name="connsiteX62" fmla="*/ 133209 w 422866"/>
              <a:gd name="connsiteY62" fmla="*/ 21190 h 87826"/>
              <a:gd name="connsiteX63" fmla="*/ 141813 w 422866"/>
              <a:gd name="connsiteY63" fmla="*/ 40815 h 87826"/>
              <a:gd name="connsiteX64" fmla="*/ 142003 w 422866"/>
              <a:gd name="connsiteY64" fmla="*/ 55060 h 87826"/>
              <a:gd name="connsiteX65" fmla="*/ 142003 w 422866"/>
              <a:gd name="connsiteY65" fmla="*/ 55811 h 87826"/>
              <a:gd name="connsiteX66" fmla="*/ 95884 w 422866"/>
              <a:gd name="connsiteY66" fmla="*/ 55811 h 87826"/>
              <a:gd name="connsiteX67" fmla="*/ 113366 w 422866"/>
              <a:gd name="connsiteY67" fmla="*/ 70953 h 87826"/>
              <a:gd name="connsiteX68" fmla="*/ 113345 w 422866"/>
              <a:gd name="connsiteY68" fmla="*/ 70911 h 87826"/>
              <a:gd name="connsiteX69" fmla="*/ 140822 w 422866"/>
              <a:gd name="connsiteY69" fmla="*/ 63883 h 87826"/>
              <a:gd name="connsiteX70" fmla="*/ 140822 w 422866"/>
              <a:gd name="connsiteY70" fmla="*/ 81360 h 87826"/>
              <a:gd name="connsiteX71" fmla="*/ 113724 w 422866"/>
              <a:gd name="connsiteY71" fmla="*/ 87555 h 87826"/>
              <a:gd name="connsiteX72" fmla="*/ 75809 w 422866"/>
              <a:gd name="connsiteY72" fmla="*/ 51452 h 87826"/>
              <a:gd name="connsiteX73" fmla="*/ 84328 w 422866"/>
              <a:gd name="connsiteY73" fmla="*/ 24777 h 87826"/>
              <a:gd name="connsiteX74" fmla="*/ 110624 w 422866"/>
              <a:gd name="connsiteY74" fmla="*/ 13139 h 87826"/>
              <a:gd name="connsiteX75" fmla="*/ 234893 w 422866"/>
              <a:gd name="connsiteY75" fmla="*/ 0 h 87826"/>
              <a:gd name="connsiteX76" fmla="*/ 254019 w 422866"/>
              <a:gd name="connsiteY76" fmla="*/ 0 h 87826"/>
              <a:gd name="connsiteX77" fmla="*/ 254019 w 422866"/>
              <a:gd name="connsiteY77" fmla="*/ 15058 h 87826"/>
              <a:gd name="connsiteX78" fmla="*/ 276119 w 422866"/>
              <a:gd name="connsiteY78" fmla="*/ 15058 h 87826"/>
              <a:gd name="connsiteX79" fmla="*/ 276119 w 422866"/>
              <a:gd name="connsiteY79" fmla="*/ 31764 h 87826"/>
              <a:gd name="connsiteX80" fmla="*/ 254019 w 422866"/>
              <a:gd name="connsiteY80" fmla="*/ 30680 h 87826"/>
              <a:gd name="connsiteX81" fmla="*/ 254019 w 422866"/>
              <a:gd name="connsiteY81" fmla="*/ 60713 h 87826"/>
              <a:gd name="connsiteX82" fmla="*/ 255770 w 422866"/>
              <a:gd name="connsiteY82" fmla="*/ 68326 h 87826"/>
              <a:gd name="connsiteX83" fmla="*/ 261737 w 422866"/>
              <a:gd name="connsiteY83" fmla="*/ 70098 h 87826"/>
              <a:gd name="connsiteX84" fmla="*/ 276119 w 422866"/>
              <a:gd name="connsiteY84" fmla="*/ 67867 h 87826"/>
              <a:gd name="connsiteX85" fmla="*/ 276119 w 422866"/>
              <a:gd name="connsiteY85" fmla="*/ 84907 h 87826"/>
              <a:gd name="connsiteX86" fmla="*/ 258237 w 422866"/>
              <a:gd name="connsiteY86" fmla="*/ 87680 h 87826"/>
              <a:gd name="connsiteX87" fmla="*/ 239596 w 422866"/>
              <a:gd name="connsiteY87" fmla="*/ 80318 h 87826"/>
              <a:gd name="connsiteX88" fmla="*/ 234893 w 422866"/>
              <a:gd name="connsiteY88" fmla="*/ 61672 h 87826"/>
              <a:gd name="connsiteX89" fmla="*/ 44579 w 422866"/>
              <a:gd name="connsiteY89" fmla="*/ 0 h 87826"/>
              <a:gd name="connsiteX90" fmla="*/ 63684 w 422866"/>
              <a:gd name="connsiteY90" fmla="*/ 0 h 87826"/>
              <a:gd name="connsiteX91" fmla="*/ 63684 w 422866"/>
              <a:gd name="connsiteY91" fmla="*/ 86116 h 87826"/>
              <a:gd name="connsiteX92" fmla="*/ 44684 w 422866"/>
              <a:gd name="connsiteY92" fmla="*/ 86116 h 87826"/>
              <a:gd name="connsiteX93" fmla="*/ 44558 w 422866"/>
              <a:gd name="connsiteY93" fmla="*/ 84615 h 87826"/>
              <a:gd name="connsiteX94" fmla="*/ 30429 w 422866"/>
              <a:gd name="connsiteY94" fmla="*/ 87639 h 87826"/>
              <a:gd name="connsiteX95" fmla="*/ 9679 w 422866"/>
              <a:gd name="connsiteY95" fmla="*/ 79171 h 87826"/>
              <a:gd name="connsiteX96" fmla="*/ 0 w 422866"/>
              <a:gd name="connsiteY96" fmla="*/ 51724 h 87826"/>
              <a:gd name="connsiteX97" fmla="*/ 34815 w 422866"/>
              <a:gd name="connsiteY97" fmla="*/ 15058 h 87826"/>
              <a:gd name="connsiteX98" fmla="*/ 44579 w 422866"/>
              <a:gd name="connsiteY98" fmla="*/ 15058 h 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2866" h="87826">
                <a:moveTo>
                  <a:pt x="44579" y="30054"/>
                </a:moveTo>
                <a:cubicBezTo>
                  <a:pt x="40931" y="30158"/>
                  <a:pt x="35912" y="30513"/>
                  <a:pt x="34056" y="30659"/>
                </a:cubicBezTo>
                <a:cubicBezTo>
                  <a:pt x="27150" y="31139"/>
                  <a:pt x="23180" y="34460"/>
                  <a:pt x="20937" y="38571"/>
                </a:cubicBezTo>
                <a:lnTo>
                  <a:pt x="18180" y="51211"/>
                </a:lnTo>
                <a:lnTo>
                  <a:pt x="18177" y="51203"/>
                </a:lnTo>
                <a:lnTo>
                  <a:pt x="18177" y="51223"/>
                </a:lnTo>
                <a:lnTo>
                  <a:pt x="18180" y="51211"/>
                </a:lnTo>
                <a:lnTo>
                  <a:pt x="23196" y="67241"/>
                </a:lnTo>
                <a:cubicBezTo>
                  <a:pt x="25663" y="69598"/>
                  <a:pt x="29459" y="70891"/>
                  <a:pt x="33761" y="70808"/>
                </a:cubicBezTo>
                <a:cubicBezTo>
                  <a:pt x="38168" y="70703"/>
                  <a:pt x="42027" y="69452"/>
                  <a:pt x="44579" y="67763"/>
                </a:cubicBezTo>
                <a:close/>
                <a:moveTo>
                  <a:pt x="110582" y="29303"/>
                </a:moveTo>
                <a:cubicBezTo>
                  <a:pt x="102949" y="29303"/>
                  <a:pt x="98162" y="33662"/>
                  <a:pt x="96243" y="40503"/>
                </a:cubicBezTo>
                <a:lnTo>
                  <a:pt x="123087" y="40503"/>
                </a:lnTo>
                <a:cubicBezTo>
                  <a:pt x="122581" y="34246"/>
                  <a:pt x="117710" y="29303"/>
                  <a:pt x="110603" y="29303"/>
                </a:cubicBezTo>
                <a:close/>
                <a:moveTo>
                  <a:pt x="361312" y="15058"/>
                </a:moveTo>
                <a:lnTo>
                  <a:pt x="380438" y="15058"/>
                </a:lnTo>
                <a:lnTo>
                  <a:pt x="380438" y="57125"/>
                </a:lnTo>
                <a:cubicBezTo>
                  <a:pt x="380438" y="66365"/>
                  <a:pt x="382906" y="69556"/>
                  <a:pt x="388072" y="70703"/>
                </a:cubicBezTo>
                <a:cubicBezTo>
                  <a:pt x="393217" y="71892"/>
                  <a:pt x="399670" y="70849"/>
                  <a:pt x="403740" y="68284"/>
                </a:cubicBezTo>
                <a:lnTo>
                  <a:pt x="403740" y="15058"/>
                </a:lnTo>
                <a:lnTo>
                  <a:pt x="422866" y="15058"/>
                </a:lnTo>
                <a:lnTo>
                  <a:pt x="422866" y="86137"/>
                </a:lnTo>
                <a:lnTo>
                  <a:pt x="403845" y="86137"/>
                </a:lnTo>
                <a:lnTo>
                  <a:pt x="403740" y="84593"/>
                </a:lnTo>
                <a:cubicBezTo>
                  <a:pt x="401167" y="85553"/>
                  <a:pt x="394314" y="87826"/>
                  <a:pt x="388114" y="87826"/>
                </a:cubicBezTo>
                <a:cubicBezTo>
                  <a:pt x="370042" y="87826"/>
                  <a:pt x="361312" y="78712"/>
                  <a:pt x="361312" y="59941"/>
                </a:cubicBezTo>
                <a:close/>
                <a:moveTo>
                  <a:pt x="319643" y="13348"/>
                </a:moveTo>
                <a:cubicBezTo>
                  <a:pt x="328500" y="13202"/>
                  <a:pt x="336366" y="14891"/>
                  <a:pt x="345222" y="19250"/>
                </a:cubicBezTo>
                <a:lnTo>
                  <a:pt x="345222" y="36436"/>
                </a:lnTo>
                <a:cubicBezTo>
                  <a:pt x="342629" y="35351"/>
                  <a:pt x="334510" y="32536"/>
                  <a:pt x="327129" y="31180"/>
                </a:cubicBezTo>
                <a:cubicBezTo>
                  <a:pt x="319475" y="29845"/>
                  <a:pt x="314414" y="30596"/>
                  <a:pt x="311609" y="32077"/>
                </a:cubicBezTo>
                <a:cubicBezTo>
                  <a:pt x="310344" y="32702"/>
                  <a:pt x="309500" y="33870"/>
                  <a:pt x="309500" y="35122"/>
                </a:cubicBezTo>
                <a:cubicBezTo>
                  <a:pt x="309416" y="36394"/>
                  <a:pt x="310217" y="37499"/>
                  <a:pt x="311714" y="38334"/>
                </a:cubicBezTo>
                <a:cubicBezTo>
                  <a:pt x="314772" y="39981"/>
                  <a:pt x="320044" y="40899"/>
                  <a:pt x="324557" y="41754"/>
                </a:cubicBezTo>
                <a:cubicBezTo>
                  <a:pt x="335375" y="43735"/>
                  <a:pt x="341258" y="46426"/>
                  <a:pt x="345075" y="51661"/>
                </a:cubicBezTo>
                <a:lnTo>
                  <a:pt x="345054" y="51661"/>
                </a:lnTo>
                <a:cubicBezTo>
                  <a:pt x="348175" y="55957"/>
                  <a:pt x="349271" y="61463"/>
                  <a:pt x="348259" y="67512"/>
                </a:cubicBezTo>
                <a:cubicBezTo>
                  <a:pt x="345412" y="83822"/>
                  <a:pt x="329913" y="87513"/>
                  <a:pt x="317387" y="87722"/>
                </a:cubicBezTo>
                <a:cubicBezTo>
                  <a:pt x="306485" y="87909"/>
                  <a:pt x="297269" y="84552"/>
                  <a:pt x="291449" y="81611"/>
                </a:cubicBezTo>
                <a:lnTo>
                  <a:pt x="291449" y="63945"/>
                </a:lnTo>
                <a:cubicBezTo>
                  <a:pt x="294908" y="65510"/>
                  <a:pt x="304313" y="68972"/>
                  <a:pt x="314182" y="69931"/>
                </a:cubicBezTo>
                <a:cubicBezTo>
                  <a:pt x="317556" y="70265"/>
                  <a:pt x="322785" y="70473"/>
                  <a:pt x="326012" y="69139"/>
                </a:cubicBezTo>
                <a:cubicBezTo>
                  <a:pt x="327804" y="68388"/>
                  <a:pt x="328922" y="66907"/>
                  <a:pt x="328922" y="65322"/>
                </a:cubicBezTo>
                <a:cubicBezTo>
                  <a:pt x="328901" y="63653"/>
                  <a:pt x="327614" y="62173"/>
                  <a:pt x="325358" y="61276"/>
                </a:cubicBezTo>
                <a:cubicBezTo>
                  <a:pt x="323102" y="60379"/>
                  <a:pt x="317935" y="59336"/>
                  <a:pt x="314329" y="58648"/>
                </a:cubicBezTo>
                <a:cubicBezTo>
                  <a:pt x="297101" y="55311"/>
                  <a:pt x="289594" y="48240"/>
                  <a:pt x="290142" y="36498"/>
                </a:cubicBezTo>
                <a:cubicBezTo>
                  <a:pt x="290458" y="29449"/>
                  <a:pt x="293558" y="23567"/>
                  <a:pt x="299062" y="19500"/>
                </a:cubicBezTo>
                <a:cubicBezTo>
                  <a:pt x="304313" y="15621"/>
                  <a:pt x="311440" y="13494"/>
                  <a:pt x="319643" y="13348"/>
                </a:cubicBezTo>
                <a:close/>
                <a:moveTo>
                  <a:pt x="191979" y="13348"/>
                </a:moveTo>
                <a:cubicBezTo>
                  <a:pt x="210009" y="13348"/>
                  <a:pt x="218781" y="22504"/>
                  <a:pt x="218781" y="41275"/>
                </a:cubicBezTo>
                <a:lnTo>
                  <a:pt x="218781" y="86116"/>
                </a:lnTo>
                <a:lnTo>
                  <a:pt x="199655" y="86116"/>
                </a:lnTo>
                <a:lnTo>
                  <a:pt x="199655" y="44090"/>
                </a:lnTo>
                <a:cubicBezTo>
                  <a:pt x="199655" y="34872"/>
                  <a:pt x="197146" y="31660"/>
                  <a:pt x="192000" y="30471"/>
                </a:cubicBezTo>
                <a:cubicBezTo>
                  <a:pt x="186876" y="29282"/>
                  <a:pt x="180423" y="30346"/>
                  <a:pt x="176311" y="32932"/>
                </a:cubicBezTo>
                <a:lnTo>
                  <a:pt x="176311" y="86116"/>
                </a:lnTo>
                <a:lnTo>
                  <a:pt x="157185" y="86116"/>
                </a:lnTo>
                <a:lnTo>
                  <a:pt x="157185" y="15058"/>
                </a:lnTo>
                <a:lnTo>
                  <a:pt x="176248" y="15058"/>
                </a:lnTo>
                <a:lnTo>
                  <a:pt x="176311" y="16602"/>
                </a:lnTo>
                <a:cubicBezTo>
                  <a:pt x="178968" y="15642"/>
                  <a:pt x="185780" y="13348"/>
                  <a:pt x="191979" y="13348"/>
                </a:cubicBezTo>
                <a:close/>
                <a:moveTo>
                  <a:pt x="110624" y="13139"/>
                </a:moveTo>
                <a:cubicBezTo>
                  <a:pt x="120135" y="13139"/>
                  <a:pt x="127747" y="15850"/>
                  <a:pt x="133209" y="21190"/>
                </a:cubicBezTo>
                <a:cubicBezTo>
                  <a:pt x="138101" y="25903"/>
                  <a:pt x="141075" y="32723"/>
                  <a:pt x="141813" y="40815"/>
                </a:cubicBezTo>
                <a:cubicBezTo>
                  <a:pt x="142003" y="43214"/>
                  <a:pt x="142108" y="48595"/>
                  <a:pt x="142003" y="55060"/>
                </a:cubicBezTo>
                <a:lnTo>
                  <a:pt x="142003" y="55811"/>
                </a:lnTo>
                <a:lnTo>
                  <a:pt x="95884" y="55811"/>
                </a:lnTo>
                <a:cubicBezTo>
                  <a:pt x="97592" y="65405"/>
                  <a:pt x="103138" y="70765"/>
                  <a:pt x="113366" y="70953"/>
                </a:cubicBezTo>
                <a:lnTo>
                  <a:pt x="113345" y="70911"/>
                </a:lnTo>
                <a:cubicBezTo>
                  <a:pt x="127305" y="71162"/>
                  <a:pt x="137532" y="65697"/>
                  <a:pt x="140822" y="63883"/>
                </a:cubicBezTo>
                <a:lnTo>
                  <a:pt x="140822" y="81360"/>
                </a:lnTo>
                <a:cubicBezTo>
                  <a:pt x="134854" y="84280"/>
                  <a:pt x="124395" y="87555"/>
                  <a:pt x="113724" y="87555"/>
                </a:cubicBezTo>
                <a:cubicBezTo>
                  <a:pt x="85783" y="87555"/>
                  <a:pt x="75809" y="68888"/>
                  <a:pt x="75809" y="51452"/>
                </a:cubicBezTo>
                <a:cubicBezTo>
                  <a:pt x="75809" y="41024"/>
                  <a:pt x="78867" y="31555"/>
                  <a:pt x="84328" y="24777"/>
                </a:cubicBezTo>
                <a:cubicBezTo>
                  <a:pt x="90528" y="17164"/>
                  <a:pt x="99596" y="13139"/>
                  <a:pt x="110624" y="13139"/>
                </a:cubicBezTo>
                <a:close/>
                <a:moveTo>
                  <a:pt x="234893" y="0"/>
                </a:moveTo>
                <a:lnTo>
                  <a:pt x="254019" y="0"/>
                </a:lnTo>
                <a:lnTo>
                  <a:pt x="254019" y="15058"/>
                </a:lnTo>
                <a:lnTo>
                  <a:pt x="276119" y="15058"/>
                </a:lnTo>
                <a:lnTo>
                  <a:pt x="276119" y="31764"/>
                </a:lnTo>
                <a:cubicBezTo>
                  <a:pt x="270910" y="31222"/>
                  <a:pt x="261548" y="30680"/>
                  <a:pt x="254019" y="30680"/>
                </a:cubicBezTo>
                <a:lnTo>
                  <a:pt x="254019" y="60713"/>
                </a:lnTo>
                <a:cubicBezTo>
                  <a:pt x="254019" y="63591"/>
                  <a:pt x="254019" y="66595"/>
                  <a:pt x="255770" y="68326"/>
                </a:cubicBezTo>
                <a:cubicBezTo>
                  <a:pt x="256993" y="69514"/>
                  <a:pt x="258933" y="70098"/>
                  <a:pt x="261737" y="70098"/>
                </a:cubicBezTo>
                <a:cubicBezTo>
                  <a:pt x="266102" y="70098"/>
                  <a:pt x="273673" y="68513"/>
                  <a:pt x="276119" y="67867"/>
                </a:cubicBezTo>
                <a:lnTo>
                  <a:pt x="276119" y="84907"/>
                </a:lnTo>
                <a:cubicBezTo>
                  <a:pt x="272176" y="86116"/>
                  <a:pt x="265322" y="87680"/>
                  <a:pt x="258237" y="87680"/>
                </a:cubicBezTo>
                <a:cubicBezTo>
                  <a:pt x="249464" y="87680"/>
                  <a:pt x="243349" y="85261"/>
                  <a:pt x="239596" y="80318"/>
                </a:cubicBezTo>
                <a:cubicBezTo>
                  <a:pt x="236390" y="76126"/>
                  <a:pt x="234893" y="70182"/>
                  <a:pt x="234893" y="61672"/>
                </a:cubicBezTo>
                <a:close/>
                <a:moveTo>
                  <a:pt x="44579" y="0"/>
                </a:moveTo>
                <a:lnTo>
                  <a:pt x="63684" y="0"/>
                </a:lnTo>
                <a:lnTo>
                  <a:pt x="63684" y="86116"/>
                </a:lnTo>
                <a:lnTo>
                  <a:pt x="44684" y="86116"/>
                </a:lnTo>
                <a:lnTo>
                  <a:pt x="44558" y="84615"/>
                </a:lnTo>
                <a:cubicBezTo>
                  <a:pt x="40678" y="86638"/>
                  <a:pt x="36038" y="87639"/>
                  <a:pt x="30429" y="87639"/>
                </a:cubicBezTo>
                <a:cubicBezTo>
                  <a:pt x="22205" y="87639"/>
                  <a:pt x="15035" y="84719"/>
                  <a:pt x="9679" y="79171"/>
                </a:cubicBezTo>
                <a:cubicBezTo>
                  <a:pt x="3479" y="72726"/>
                  <a:pt x="0" y="62966"/>
                  <a:pt x="0" y="51724"/>
                </a:cubicBezTo>
                <a:cubicBezTo>
                  <a:pt x="0" y="36374"/>
                  <a:pt x="6010" y="15058"/>
                  <a:pt x="34815" y="15058"/>
                </a:cubicBezTo>
                <a:lnTo>
                  <a:pt x="44579" y="15058"/>
                </a:lnTo>
                <a:close/>
              </a:path>
            </a:pathLst>
          </a:custGeom>
          <a:solidFill>
            <a:schemeClr val="tx1"/>
          </a:solidFill>
          <a:ln w="20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63DD1015-3B0D-4C38-2896-81D739DB3D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662" y="0"/>
            <a:ext cx="4224337" cy="6858000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DE9BB7-E4C4-F645-8FB2-AD49BA8BB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27167"/>
            <a:ext cx="7019925" cy="45280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/>
              <a:t>Click to edit SLIDE title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975D9-20DB-2758-E763-CF207422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036319"/>
            <a:ext cx="7019925" cy="51644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533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DD5-2167-B0AA-C674-9757BC20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88DA-C16F-B735-614F-A3A16AD8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6D9A-AAF9-C094-E0CB-18B22534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1351-ABBD-55BC-8428-0110A5B2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0E41-FDF3-6517-9B51-78290B3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2CC-0C74-07FB-7569-5704099D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58C8-677D-2B97-63CF-6109CA01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FE40-1AA6-8DEC-8650-D9A4D146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C35B-46C3-C4CC-9C48-55BDDB49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C295-A129-C96D-56D3-6B038F79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9A1-FFEB-F614-330B-FBD171D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B964-E15A-20BB-3DB3-0EB5F675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47245-1FC5-03F4-221F-0FD8DFB7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5AAA8-B046-836B-7FA0-4F9EFC6C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C800-42D8-F059-63A6-BB4C9230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51271-3436-FEF8-53EF-C7AB0DF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B51F-DA63-2FFB-A596-71F7A3C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CB7B-93A0-B403-29B0-FA7827F6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DC5A-0F8C-7B72-345E-6A325B0B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F4ABE-F4AF-9672-477F-C64794B55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A25BC-AE3C-A007-7757-A8CF2393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2C613-8E02-305B-73B9-6CFDED6B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66CD-9220-4818-709B-C0A13DB6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8A87D-E702-FA40-4C69-8F9EE8D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99A-9BAD-E2D1-F849-13F132B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D8D0F-B581-7083-DED9-608BB29B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C2EFB-93A2-E42E-5056-D1708B1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519F1-827B-2C0F-954C-1B4AC0C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1F026-9322-C292-6FEF-2A3EB17A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BFCFD-5626-5213-9746-6D1FA0E6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2F2B-311F-1465-5B0C-7215CFFE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84EB-DD94-B355-9BEB-AB96588A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8F9E-2EFF-085E-BAFD-EFEFDF70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E1CF2-F62A-0A73-94B8-AB531773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77EF-7959-3DED-6064-6EA0142C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0855-1685-F25D-2D9B-4669118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D70B-7A6C-88FA-BF94-20EB1D3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3824-251E-DBB8-D62E-2F1C8B1B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B13D4-06E3-0D20-DA9C-AC1DEAF8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AABA-E83A-6E3C-63C4-5890725E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BB4A-4C64-BA50-8DEA-A562BDF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65B81-6A26-1011-7C8F-CA15D132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F039-A61F-699E-47A7-1A988B26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2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34FCB-FB96-1D24-ADFD-3ED5267B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CF03-84B7-E7B8-0922-9CFC1390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5A2A-FE5C-2567-9CC1-C0519343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68DC-8089-6579-C043-BD552FD7D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47C4-3E73-D329-130F-4FFD3BD0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64D39F8-24FB-E481-D98A-00EF3D05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417319"/>
            <a:ext cx="11233150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10A521-F9AE-67CD-4A33-40657009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033671"/>
            <a:ext cx="11233149" cy="5167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Heading 1</a:t>
            </a:r>
          </a:p>
          <a:p>
            <a:pPr lvl="4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57050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 cap="all" baseline="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172800" indent="-17145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345600" indent="-1728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200" b="1" i="0" kern="120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1" i="0" kern="120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5pPr>
      <a:lvl6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bg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257">
          <p15:clr>
            <a:srgbClr val="F26B43"/>
          </p15:clr>
        </p15:guide>
        <p15:guide id="4" pos="2661">
          <p15:clr>
            <a:srgbClr val="F26B43"/>
          </p15:clr>
        </p15:guide>
        <p15:guide id="5" pos="2751">
          <p15:clr>
            <a:srgbClr val="F26B43"/>
          </p15:clr>
        </p15:guide>
        <p15:guide id="6" pos="3772">
          <p15:clr>
            <a:srgbClr val="FBAE40"/>
          </p15:clr>
        </p15:guide>
        <p15:guide id="7" pos="3908">
          <p15:clr>
            <a:srgbClr val="FBAE40"/>
          </p15:clr>
        </p15:guide>
        <p15:guide id="8" pos="4929">
          <p15:clr>
            <a:srgbClr val="F26B43"/>
          </p15:clr>
        </p15:guide>
        <p15:guide id="9" pos="5019">
          <p15:clr>
            <a:srgbClr val="F26B43"/>
          </p15:clr>
        </p15:guide>
        <p15:guide id="11" pos="7333">
          <p15:clr>
            <a:srgbClr val="F26B43"/>
          </p15:clr>
        </p15:guide>
        <p15:guide id="12" orient="horz" pos="550">
          <p15:clr>
            <a:srgbClr val="F26B43"/>
          </p15:clr>
        </p15:guide>
        <p15:guide id="13" orient="horz" pos="640">
          <p15:clr>
            <a:srgbClr val="F26B43"/>
          </p15:clr>
        </p15:guide>
        <p15:guide id="14" orient="horz" pos="2251">
          <p15:clr>
            <a:srgbClr val="FBAE40"/>
          </p15:clr>
        </p15:guide>
        <p15:guide id="15" orient="horz" pos="4133">
          <p15:clr>
            <a:srgbClr val="F26B43"/>
          </p15:clr>
        </p15:guide>
        <p15:guide id="17" orient="horz" pos="2069">
          <p15:clr>
            <a:srgbClr val="FBAE40"/>
          </p15:clr>
        </p15:guide>
        <p15:guide id="19" orient="horz" pos="3906">
          <p15:clr>
            <a:srgbClr val="F26B43"/>
          </p15:clr>
        </p15:guide>
        <p15:guide id="21" orient="horz" pos="5">
          <p15:clr>
            <a:srgbClr val="F26B43"/>
          </p15:clr>
        </p15:guide>
        <p15:guide id="22" pos="4679">
          <p15:clr>
            <a:srgbClr val="F26B43"/>
          </p15:clr>
        </p15:guide>
        <p15:guide id="23" pos="2924">
          <p15:clr>
            <a:srgbClr val="F26B43"/>
          </p15:clr>
        </p15:guide>
        <p15:guide id="24" pos="3840">
          <p15:clr>
            <a:srgbClr val="FBAE40"/>
          </p15:clr>
        </p15:guide>
        <p15:guide id="25" orient="horz" pos="2160">
          <p15:clr>
            <a:srgbClr val="FBAE4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ADE2-BCD8-5DDF-75B2-7F54C0B7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/>
              <a:t>サンプルデッキ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06465-DC8A-911C-20C5-4C1E016D7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/>
              <a:t>プレースホルダーの副題</a:t>
            </a:r>
          </a:p>
        </p:txBody>
      </p:sp>
    </p:spTree>
    <p:extLst>
      <p:ext uri="{BB962C8B-B14F-4D97-AF65-F5344CB8AC3E}">
        <p14:creationId xmlns:p14="http://schemas.microsoft.com/office/powerpoint/2010/main" val="23606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F460-0DE6-231B-0CAB-3CAD2B27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こんにちは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36A-7625-4DEE-9699-7A3CD438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これは動作するかどうかの確認です</a:t>
            </a:r>
          </a:p>
          <a:p>
            <a:r>
              <a:rPr lang="en-US" b="0"/>
              <a:t>うまくいくことを願っています</a:t>
            </a:r>
          </a:p>
        </p:txBody>
      </p:sp>
    </p:spTree>
    <p:extLst>
      <p:ext uri="{BB962C8B-B14F-4D97-AF65-F5344CB8AC3E}">
        <p14:creationId xmlns:p14="http://schemas.microsoft.com/office/powerpoint/2010/main" val="14787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2BBDA4-59E0-E0FB-716A-F5C1F9BA297F}"/>
              </a:ext>
            </a:extLst>
          </p:cNvPr>
          <p:cNvSpPr/>
          <p:nvPr/>
        </p:nvSpPr>
        <p:spPr>
          <a:xfrm>
            <a:off x="987552" y="758952"/>
            <a:ext cx="1508760" cy="74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1770A-C1E9-C1D4-4C61-B36DE0EB9A47}"/>
              </a:ext>
            </a:extLst>
          </p:cNvPr>
          <p:cNvSpPr/>
          <p:nvPr/>
        </p:nvSpPr>
        <p:spPr>
          <a:xfrm>
            <a:off x="8061960" y="911352"/>
            <a:ext cx="1508760" cy="74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4F1AE-713E-8608-18EA-5F188D049152}"/>
              </a:ext>
            </a:extLst>
          </p:cNvPr>
          <p:cNvSpPr/>
          <p:nvPr/>
        </p:nvSpPr>
        <p:spPr>
          <a:xfrm>
            <a:off x="5059680" y="3569208"/>
            <a:ext cx="4276344" cy="98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/>
              <a:t>このスライドには図形があります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351886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B10406-AC4F-A987-0A89-E3D770C9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90DBEB-9421-D91E-ED3E-87B466381B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661" y="0"/>
            <a:ext cx="4224337" cy="6858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8B70D-E8EA-957B-EF32-51D603B2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3" y="325342"/>
            <a:ext cx="7261656" cy="452809"/>
          </a:xfrm>
        </p:spPr>
        <p:txBody>
          <a:bodyPr/>
          <a:lstStyle/>
          <a:p>
            <a:r>
              <a:rPr lang="ja-JP" altLang="en-US" sz="2000" b="0"/>
              <a:t>即席麺全体 販売ボリューム推移（全国）</a:t>
            </a:r>
            <a:r>
              <a:rPr lang="en-US" altLang="ja-JP" sz="2000" b="0"/>
              <a:t>2024年1月 - 2025年3月</a:t>
            </a:r>
            <a:r>
              <a:rPr lang="vi-VN" altLang="ja-JP" sz="2000" b="0"/>
              <a:t>3</a:t>
            </a:r>
            <a:endParaRPr lang="en-US" sz="2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74CECF-5CB1-7D4D-5078-09382535E4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23" y="966450"/>
          <a:ext cx="7810500" cy="478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2296B5-8A40-527F-1B8F-550ABDE1C3E3}"/>
              </a:ext>
            </a:extLst>
          </p:cNvPr>
          <p:cNvGraphicFramePr>
            <a:graphicFrameLocks noGrp="1"/>
          </p:cNvGraphicFramePr>
          <p:nvPr/>
        </p:nvGraphicFramePr>
        <p:xfrm>
          <a:off x="197077" y="5493873"/>
          <a:ext cx="7518400" cy="51624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16340">
                  <a:extLst>
                    <a:ext uri="{9D8B030D-6E8A-4147-A177-3AD203B41FA5}">
                      <a16:colId xmlns:a16="http://schemas.microsoft.com/office/drawing/2014/main" val="1204534617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800041245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1575215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26990188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404221535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097539644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42613486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877805667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423822666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65946278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2357213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664726404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824084689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286242870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702660513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897505448"/>
                    </a:ext>
                  </a:extLst>
                </a:gridCol>
              </a:tblGrid>
              <a:tr h="17335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2024年1月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2024年2月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2024年3月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2024年4月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2024年5月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2024年6月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2024年7月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2024年8月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2024年9月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2024年10月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2024年11月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2024年12月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2025年1月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2025年2月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r>
                        <a:t>2025年3月</a:t>
                      </a:r>
                    </a:p>
                  </a:txBody>
                  <a:tcPr marL="5710" marR="5710" marT="5710" marB="0" anchor="ctr"/>
                </a:tc>
                <a:extLst>
                  <a:ext uri="{0D108BD9-81ED-4DB2-BD59-A6C34878D82A}">
                    <a16:rowId xmlns:a16="http://schemas.microsoft.com/office/drawing/2014/main" val="3160790597"/>
                  </a:ext>
                </a:extLst>
              </a:tr>
              <a:tr h="118358">
                <a:tc>
                  <a:txBody>
                    <a:bodyPr/>
                    <a:lstStyle/>
                    <a:p>
                      <a:r>
                        <a:t>即席麺</a:t>
                      </a: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716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693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732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698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680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745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680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648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5973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r>
                        <a:t>変化率(%)</a:t>
                      </a: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-6.5％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-7.6％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-2.3％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6.2％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-8.1%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-4.7%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9.5%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-8.7%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-4.7%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5233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876ED9-C1CF-3354-C47D-ACFE85A4B41B}"/>
              </a:ext>
            </a:extLst>
          </p:cNvPr>
          <p:cNvSpPr txBox="1"/>
          <p:nvPr/>
        </p:nvSpPr>
        <p:spPr>
          <a:xfrm>
            <a:off x="8124247" y="2082635"/>
            <a:ext cx="3911164" cy="32721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0" i="0">
                <a:latin typeface="+mn-lt"/>
                <a:ea typeface="Verdana"/>
                <a:cs typeface="Verdana" panose="020B0604030504040204" pitchFamily="34" charset="0"/>
              </a:rPr>
              <a:t>即席麺市場は依然として縮小しています。3月には全国で6億4800万食が販売され、15ヶ月ぶりの低水準となりました。</a:t>
            </a:r>
            <a:endParaRPr lang="en-US" sz="16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0" i="0">
                <a:latin typeface="+mn-lt"/>
                <a:ea typeface="Verdana"/>
                <a:cs typeface="Verdana" panose="020B0604030504040204" pitchFamily="34" charset="0"/>
              </a:rPr>
              <a:t>しかし、3月の減少率は2月よりも緩やかでした。</a:t>
            </a:r>
            <a:r>
              <a:rPr lang="en-US" sz="1600" b="0">
                <a:cs typeface="Verdana" panose="020B0604030504040204" pitchFamily="34" charset="0"/>
              </a:rPr>
              <a:t>もし2025年が昨年の傾向を反映するならば、4月には市場の回復が見込まれます。</a:t>
            </a:r>
            <a:endParaRPr lang="en-US" sz="1600">
              <a:ea typeface="Verdana"/>
              <a:cs typeface="Verdana" panose="020B0604030504040204" pitchFamily="34" charset="0"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i="1">
                <a:latin typeface="+mn-lt"/>
                <a:ea typeface="Verdana"/>
                <a:cs typeface="Verdana" panose="020B0604030504040204" pitchFamily="34" charset="0"/>
              </a:rPr>
              <a:t>仮説：テト（旧正月）シーズン後の通常の減少傾向。</a:t>
            </a:r>
          </a:p>
        </p:txBody>
      </p:sp>
    </p:spTree>
    <p:extLst>
      <p:ext uri="{BB962C8B-B14F-4D97-AF65-F5344CB8AC3E}">
        <p14:creationId xmlns:p14="http://schemas.microsoft.com/office/powerpoint/2010/main" val="20763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ntsu GTM Theme - STUDIO">
  <a:themeElements>
    <a:clrScheme name="dentsu GTM color palette">
      <a:dk1>
        <a:srgbClr val="313131"/>
      </a:dk1>
      <a:lt1>
        <a:srgbClr val="FFFFFF"/>
      </a:lt1>
      <a:dk2>
        <a:srgbClr val="B2B9C4"/>
      </a:dk2>
      <a:lt2>
        <a:srgbClr val="E6E5E4"/>
      </a:lt2>
      <a:accent1>
        <a:srgbClr val="FF3800"/>
      </a:accent1>
      <a:accent2>
        <a:srgbClr val="616ED8"/>
      </a:accent2>
      <a:accent3>
        <a:srgbClr val="008488"/>
      </a:accent3>
      <a:accent4>
        <a:srgbClr val="F9BBBC"/>
      </a:accent4>
      <a:accent5>
        <a:srgbClr val="00D6E9"/>
      </a:accent5>
      <a:accent6>
        <a:srgbClr val="8DFE51"/>
      </a:accent6>
      <a:hlink>
        <a:srgbClr val="616ED8"/>
      </a:hlink>
      <a:folHlink>
        <a:srgbClr val="616ED8"/>
      </a:folHlink>
    </a:clrScheme>
    <a:fontScheme name="Custom 4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Bef>
            <a:spcPts val="1000"/>
          </a:spcBef>
          <a:spcAft>
            <a:spcPts val="0"/>
          </a:spcAft>
          <a:defRPr sz="1200" b="0" i="0" dirty="0" err="1" smtClean="0"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ntsu PowerPoint template-Verdana-V3  -  Read-Only" id="{5EB3DA42-E241-4976-BA92-FD4634D63B79}" vid="{1325E8CE-BF46-4237-9DDC-1D35F41C01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177</Words>
  <Application>Microsoft Office PowerPoint</Application>
  <PresentationFormat>Widescreen</PresentationFormat>
  <Paragraphs>57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Verdana</vt:lpstr>
      <vt:lpstr>Office Theme</vt:lpstr>
      <vt:lpstr>Dentsu GTM Theme - STUDIO</vt:lpstr>
      <vt:lpstr>Sample deck</vt:lpstr>
      <vt:lpstr>Hello</vt:lpstr>
      <vt:lpstr>PowerPoint Presentation</vt:lpstr>
      <vt:lpstr>即席麺全体 販売ボリューム推移（全国）2024.1 - 2025.3</vt:lpstr>
    </vt:vector>
  </TitlesOfParts>
  <Company>dentsu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1</cp:revision>
  <dcterms:created xsi:type="dcterms:W3CDTF">2025-06-09T04:56:31Z</dcterms:created>
  <dcterms:modified xsi:type="dcterms:W3CDTF">2025-06-09T04:58:37Z</dcterms:modified>
</cp:coreProperties>
</file>