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302" r:id="rId2"/>
    <p:sldId id="310" r:id="rId3"/>
    <p:sldId id="315" r:id="rId4"/>
    <p:sldId id="319" r:id="rId5"/>
    <p:sldId id="341" r:id="rId6"/>
    <p:sldId id="343" r:id="rId7"/>
    <p:sldId id="320" r:id="rId8"/>
    <p:sldId id="346" r:id="rId9"/>
    <p:sldId id="336" r:id="rId10"/>
    <p:sldId id="337" r:id="rId11"/>
    <p:sldId id="325" r:id="rId12"/>
    <p:sldId id="338" r:id="rId13"/>
    <p:sldId id="340" r:id="rId14"/>
    <p:sldId id="344" r:id="rId15"/>
    <p:sldId id="327" r:id="rId16"/>
    <p:sldId id="332" r:id="rId17"/>
    <p:sldId id="333" r:id="rId18"/>
    <p:sldId id="316" r:id="rId19"/>
    <p:sldId id="331" r:id="rId20"/>
    <p:sldId id="330" r:id="rId21"/>
    <p:sldId id="348" r:id="rId22"/>
    <p:sldId id="328" r:id="rId23"/>
    <p:sldId id="303" r:id="rId24"/>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232" userDrawn="1">
          <p15:clr>
            <a:srgbClr val="A4A3A4"/>
          </p15:clr>
        </p15:guide>
        <p15:guide id="3" pos="7488" userDrawn="1">
          <p15:clr>
            <a:srgbClr val="A4A3A4"/>
          </p15:clr>
        </p15:guide>
        <p15:guide id="4" pos="192" userDrawn="1">
          <p15:clr>
            <a:srgbClr val="A4A3A4"/>
          </p15:clr>
        </p15:guide>
        <p15:guide id="5" orient="horz" pos="480" userDrawn="1">
          <p15:clr>
            <a:srgbClr val="A4A3A4"/>
          </p15:clr>
        </p15:guide>
        <p15:guide id="6" orient="horz" pos="3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7C203A"/>
    <a:srgbClr val="F85959"/>
    <a:srgbClr val="F2F2F2"/>
    <a:srgbClr val="FF9F68"/>
    <a:srgbClr val="FEFF89"/>
    <a:srgbClr val="7B203A"/>
    <a:srgbClr val="812A43"/>
    <a:srgbClr val="7A5D7E"/>
    <a:srgbClr val="FBD6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D88488-642D-40F8-B69F-3566FC3EA437}" v="5" dt="2018-12-12T17:15:04.2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97" autoAdjust="0"/>
    <p:restoredTop sz="87634" autoAdjust="0"/>
  </p:normalViewPr>
  <p:slideViewPr>
    <p:cSldViewPr snapToGrid="0" showGuides="1">
      <p:cViewPr varScale="1">
        <p:scale>
          <a:sx n="98" d="100"/>
          <a:sy n="98" d="100"/>
        </p:scale>
        <p:origin x="952" y="200"/>
      </p:cViewPr>
      <p:guideLst>
        <p:guide pos="3840"/>
        <p:guide orient="horz" pos="2232"/>
        <p:guide pos="7488"/>
        <p:guide pos="192"/>
        <p:guide orient="horz" pos="480"/>
        <p:guide orient="horz" pos="3960"/>
      </p:guideLst>
    </p:cSldViewPr>
  </p:slideViewPr>
  <p:notesTextViewPr>
    <p:cViewPr>
      <p:scale>
        <a:sx n="1" d="1"/>
        <a:sy n="1" d="1"/>
      </p:scale>
      <p:origin x="0" y="0"/>
    </p:cViewPr>
  </p:notesTextViewPr>
  <p:notesViewPr>
    <p:cSldViewPr snapToGrid="0" showGuides="1">
      <p:cViewPr varScale="1">
        <p:scale>
          <a:sx n="52" d="100"/>
          <a:sy n="52" d="100"/>
        </p:scale>
        <p:origin x="2946"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30" Type="http://schemas.microsoft.com/office/2016/11/relationships/changesInfo" Target="changesInfos/changesInfo1.xml"/><Relationship Id="rId31"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uan Zhang" userId="aa41c4ef761e70d8" providerId="LiveId" clId="{A0D88488-642D-40F8-B69F-3566FC3EA437}"/>
    <pc:docChg chg="custSel addSld delSld modSld">
      <pc:chgData name="Xuan Zhang" userId="aa41c4ef761e70d8" providerId="LiveId" clId="{A0D88488-642D-40F8-B69F-3566FC3EA437}" dt="2018-12-12T17:15:07.166" v="11" actId="2696"/>
      <pc:docMkLst>
        <pc:docMk/>
      </pc:docMkLst>
      <pc:sldChg chg="del">
        <pc:chgData name="Xuan Zhang" userId="aa41c4ef761e70d8" providerId="LiveId" clId="{A0D88488-642D-40F8-B69F-3566FC3EA437}" dt="2018-12-12T17:15:07.166" v="11" actId="2696"/>
        <pc:sldMkLst>
          <pc:docMk/>
          <pc:sldMk cId="1012536022" sldId="342"/>
        </pc:sldMkLst>
      </pc:sldChg>
      <pc:sldChg chg="addSp delSp modSp add">
        <pc:chgData name="Xuan Zhang" userId="aa41c4ef761e70d8" providerId="LiveId" clId="{A0D88488-642D-40F8-B69F-3566FC3EA437}" dt="2018-12-12T17:14:07.801" v="7" actId="1076"/>
        <pc:sldMkLst>
          <pc:docMk/>
          <pc:sldMk cId="4117798462" sldId="343"/>
        </pc:sldMkLst>
        <pc:spChg chg="mod">
          <ac:chgData name="Xuan Zhang" userId="aa41c4ef761e70d8" providerId="LiveId" clId="{A0D88488-642D-40F8-B69F-3566FC3EA437}" dt="2018-12-12T17:14:07.801" v="7" actId="1076"/>
          <ac:spMkLst>
            <pc:docMk/>
            <pc:sldMk cId="4117798462" sldId="343"/>
            <ac:spMk id="35" creationId="{167B198E-62F0-4DF4-B472-EDDBC61C4D4D}"/>
          </ac:spMkLst>
        </pc:spChg>
        <pc:grpChg chg="add">
          <ac:chgData name="Xuan Zhang" userId="aa41c4ef761e70d8" providerId="LiveId" clId="{A0D88488-642D-40F8-B69F-3566FC3EA437}" dt="2018-12-12T17:14:02.464" v="6"/>
          <ac:grpSpMkLst>
            <pc:docMk/>
            <pc:sldMk cId="4117798462" sldId="343"/>
            <ac:grpSpMk id="11" creationId="{BA990942-20FC-4FF2-9918-16D0B7B0A809}"/>
          </ac:grpSpMkLst>
        </pc:grpChg>
        <pc:picChg chg="del">
          <ac:chgData name="Xuan Zhang" userId="aa41c4ef761e70d8" providerId="LiveId" clId="{A0D88488-642D-40F8-B69F-3566FC3EA437}" dt="2018-12-12T17:13:59.706" v="2" actId="478"/>
          <ac:picMkLst>
            <pc:docMk/>
            <pc:sldMk cId="4117798462" sldId="343"/>
            <ac:picMk id="3" creationId="{EC8F8000-B592-4A40-824A-A6A2EF369F19}"/>
          </ac:picMkLst>
        </pc:picChg>
        <pc:picChg chg="del">
          <ac:chgData name="Xuan Zhang" userId="aa41c4ef761e70d8" providerId="LiveId" clId="{A0D88488-642D-40F8-B69F-3566FC3EA437}" dt="2018-12-12T17:14:01.432" v="5" actId="478"/>
          <ac:picMkLst>
            <pc:docMk/>
            <pc:sldMk cId="4117798462" sldId="343"/>
            <ac:picMk id="4" creationId="{E32FB84A-024A-4608-BD93-9EF9BF2DE599}"/>
          </ac:picMkLst>
        </pc:picChg>
        <pc:picChg chg="del">
          <ac:chgData name="Xuan Zhang" userId="aa41c4ef761e70d8" providerId="LiveId" clId="{A0D88488-642D-40F8-B69F-3566FC3EA437}" dt="2018-12-12T17:14:00.264" v="3" actId="478"/>
          <ac:picMkLst>
            <pc:docMk/>
            <pc:sldMk cId="4117798462" sldId="343"/>
            <ac:picMk id="6" creationId="{A6A67C68-7CCE-455C-B215-58DF3880100E}"/>
          </ac:picMkLst>
        </pc:picChg>
        <pc:cxnChg chg="del mod">
          <ac:chgData name="Xuan Zhang" userId="aa41c4ef761e70d8" providerId="LiveId" clId="{A0D88488-642D-40F8-B69F-3566FC3EA437}" dt="2018-12-12T17:13:59.206" v="1" actId="478"/>
          <ac:cxnSpMkLst>
            <pc:docMk/>
            <pc:sldMk cId="4117798462" sldId="343"/>
            <ac:cxnSpMk id="13" creationId="{173B3E20-6883-444A-B9C4-21DE0C1190FD}"/>
          </ac:cxnSpMkLst>
        </pc:cxnChg>
        <pc:cxnChg chg="del">
          <ac:chgData name="Xuan Zhang" userId="aa41c4ef761e70d8" providerId="LiveId" clId="{A0D88488-642D-40F8-B69F-3566FC3EA437}" dt="2018-12-12T17:14:00.814" v="4" actId="478"/>
          <ac:cxnSpMkLst>
            <pc:docMk/>
            <pc:sldMk cId="4117798462" sldId="343"/>
            <ac:cxnSpMk id="25" creationId="{A6EFD8E7-89FC-4334-8A84-648F0877095F}"/>
          </ac:cxnSpMkLst>
        </pc:cxnChg>
      </pc:sldChg>
      <pc:sldChg chg="modSp add">
        <pc:chgData name="Xuan Zhang" userId="aa41c4ef761e70d8" providerId="LiveId" clId="{A0D88488-642D-40F8-B69F-3566FC3EA437}" dt="2018-12-12T17:15:04.284" v="10"/>
        <pc:sldMkLst>
          <pc:docMk/>
          <pc:sldMk cId="4118170672" sldId="344"/>
        </pc:sldMkLst>
        <pc:spChg chg="mod">
          <ac:chgData name="Xuan Zhang" userId="aa41c4ef761e70d8" providerId="LiveId" clId="{A0D88488-642D-40F8-B69F-3566FC3EA437}" dt="2018-12-12T17:14:34.283" v="9"/>
          <ac:spMkLst>
            <pc:docMk/>
            <pc:sldMk cId="4118170672" sldId="344"/>
            <ac:spMk id="44" creationId="{1AA2A670-4772-4504-9A86-BE460BACA39F}"/>
          </ac:spMkLst>
        </pc:spChg>
        <pc:spChg chg="mod">
          <ac:chgData name="Xuan Zhang" userId="aa41c4ef761e70d8" providerId="LiveId" clId="{A0D88488-642D-40F8-B69F-3566FC3EA437}" dt="2018-12-12T17:15:04.284" v="10"/>
          <ac:spMkLst>
            <pc:docMk/>
            <pc:sldMk cId="4118170672" sldId="344"/>
            <ac:spMk id="119" creationId="{5C998BA0-6D9C-4E71-AABD-0B1CE27665C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D2267E-8D36-47CF-9C82-4E3671708124}" type="datetimeFigureOut">
              <a:rPr lang="id-ID" smtClean="0"/>
              <a:t>18/05/20</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C87E59-CAC3-4472-AB54-5ED1AADFA436}" type="slidenum">
              <a:rPr lang="id-ID" smtClean="0"/>
              <a:t>‹#›</a:t>
            </a:fld>
            <a:endParaRPr lang="id-ID"/>
          </a:p>
        </p:txBody>
      </p:sp>
    </p:spTree>
    <p:extLst>
      <p:ext uri="{BB962C8B-B14F-4D97-AF65-F5344CB8AC3E}">
        <p14:creationId xmlns:p14="http://schemas.microsoft.com/office/powerpoint/2010/main" val="2270634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67C87E59-CAC3-4472-AB54-5ED1AADFA436}" type="slidenum">
              <a:rPr lang="id-ID" smtClean="0"/>
              <a:t>2</a:t>
            </a:fld>
            <a:endParaRPr lang="id-ID"/>
          </a:p>
        </p:txBody>
      </p:sp>
    </p:spTree>
    <p:extLst>
      <p:ext uri="{BB962C8B-B14F-4D97-AF65-F5344CB8AC3E}">
        <p14:creationId xmlns:p14="http://schemas.microsoft.com/office/powerpoint/2010/main" val="3682668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our project, after retrieving data from yahoo finance and populate them in to maps.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designed to store stocks and corresponding </a:t>
            </a:r>
            <a:r>
              <a:rPr lang="en-US" baseline="0" dirty="0" err="1" smtClean="0"/>
              <a:t>iwb</a:t>
            </a:r>
            <a:r>
              <a:rPr lang="en-US" baseline="0" dirty="0" smtClean="0"/>
              <a:t> price data in matrix, and aligned them through stock trading day, because it’s effective for the calculation process.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Since we want to know the general performance through bootstrapping, and don’t need to know the the specific information of stocks we select each time, so using matrix is suitable.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smtClean="0"/>
              <a:t>As</a:t>
            </a:r>
            <a:r>
              <a:rPr lang="en-US" baseline="0" dirty="0" smtClean="0"/>
              <a:t> for Bootstrap function, The parameter is the matrix of AR for each group. </a:t>
            </a:r>
          </a:p>
          <a:p>
            <a:r>
              <a:rPr lang="en-US" baseline="0" dirty="0" smtClean="0"/>
              <a:t>We use a for loop to random select 100 AR vectors five times for each group.</a:t>
            </a:r>
          </a:p>
          <a:p>
            <a:r>
              <a:rPr lang="en-US" baseline="0" dirty="0" smtClean="0"/>
              <a:t>Construct an object of calculation each time to calculate their AAR and CAAR.</a:t>
            </a:r>
          </a:p>
          <a:p>
            <a:r>
              <a:rPr lang="en-US" baseline="0" dirty="0" smtClean="0"/>
              <a:t>And use moving average method to calculated the average AAR and CAAR for each group.</a:t>
            </a:r>
          </a:p>
          <a:p>
            <a:r>
              <a:rPr lang="en-US" baseline="0" dirty="0" smtClean="0"/>
              <a:t>Then we save average AAR and CAAR in a matrix. The AAR is the first vector and CAAR is the second vector.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From this part we also get to know how to detect the source of error and fix it. We once had a problem that some times we got infinite values of CAAR, the we spent a whole day to modify the codes in calculation part.  While finally we realized this is because we didn’t delete the 0 values in stock price and then go back to improve our code in data processing. The clean data is very important for the whole project, and know the whole process is very important. that is why all of our team members involved </a:t>
            </a:r>
            <a:r>
              <a:rPr lang="en-US" baseline="0" smtClean="0"/>
              <a:t>in every </a:t>
            </a:r>
            <a:r>
              <a:rPr lang="en-US" baseline="0" dirty="0" smtClean="0"/>
              <a:t>part and continuously </a:t>
            </a:r>
            <a:r>
              <a:rPr lang="en-US" baseline="0" smtClean="0"/>
              <a:t>meet together.</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E8EE67-7A75-494E-98A3-D8E57C5B2C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68825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E8EE67-7A75-494E-98A3-D8E57C5B2C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2145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E8EE67-7A75-494E-98A3-D8E57C5B2C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0260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E8EE67-7A75-494E-98A3-D8E57C5B2C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4314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67C87E59-CAC3-4472-AB54-5ED1AADFA436}" type="slidenum">
              <a:rPr lang="id-ID" smtClean="0"/>
              <a:t>19</a:t>
            </a:fld>
            <a:endParaRPr lang="id-ID"/>
          </a:p>
        </p:txBody>
      </p:sp>
    </p:spTree>
    <p:extLst>
      <p:ext uri="{BB962C8B-B14F-4D97-AF65-F5344CB8AC3E}">
        <p14:creationId xmlns:p14="http://schemas.microsoft.com/office/powerpoint/2010/main" val="943593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E8EE67-7A75-494E-98A3-D8E57C5B2C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0655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E8EE67-7A75-494E-98A3-D8E57C5B2C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6458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E8EE67-7A75-494E-98A3-D8E57C5B2C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3864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E8EE67-7A75-494E-98A3-D8E57C5B2C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6057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E8EE67-7A75-494E-98A3-D8E57C5B2C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9797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E8EE67-7A75-494E-98A3-D8E57C5B2C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6220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E8EE67-7A75-494E-98A3-D8E57C5B2C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9929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E8EE67-7A75-494E-98A3-D8E57C5B2C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0765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E8EE67-7A75-494E-98A3-D8E57C5B2C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8091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841049-7E30-4AB7-A0B3-B1BAACEE84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xmlns="" id="{8DE75C2B-9B6F-4A44-885B-3877C4796C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xmlns="" id="{AB3C945D-8DE3-4DE8-B677-05E4C00B33BC}"/>
              </a:ext>
            </a:extLst>
          </p:cNvPr>
          <p:cNvSpPr>
            <a:spLocks noGrp="1"/>
          </p:cNvSpPr>
          <p:nvPr>
            <p:ph type="dt" sz="half" idx="10"/>
          </p:nvPr>
        </p:nvSpPr>
        <p:spPr/>
        <p:txBody>
          <a:bodyPr/>
          <a:lstStyle/>
          <a:p>
            <a:fld id="{FF645766-7AE8-4563-B624-A158A08B2468}" type="datetime1">
              <a:rPr lang="en-US" smtClean="0"/>
              <a:t>5/18/20</a:t>
            </a:fld>
            <a:endParaRPr lang="id-ID"/>
          </a:p>
        </p:txBody>
      </p:sp>
      <p:sp>
        <p:nvSpPr>
          <p:cNvPr id="5" name="Footer Placeholder 4">
            <a:extLst>
              <a:ext uri="{FF2B5EF4-FFF2-40B4-BE49-F238E27FC236}">
                <a16:creationId xmlns:a16="http://schemas.microsoft.com/office/drawing/2014/main" xmlns="" id="{BF13CCE7-9E63-4DD5-B1E9-0C4834F8F3A8}"/>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xmlns="" id="{A1E450E6-5CE0-44BD-973A-F88202980C7F}"/>
              </a:ext>
            </a:extLst>
          </p:cNvPr>
          <p:cNvSpPr>
            <a:spLocks noGrp="1"/>
          </p:cNvSpPr>
          <p:nvPr>
            <p:ph type="sldNum" sz="quarter" idx="12"/>
          </p:nvPr>
        </p:nvSpPr>
        <p:spPr/>
        <p:txBody>
          <a:bodyPr/>
          <a:lstStyle/>
          <a:p>
            <a:fld id="{9FE7C251-D6ED-4C4E-A362-F0251D2345FB}" type="slidenum">
              <a:rPr lang="id-ID" smtClean="0"/>
              <a:t>‹#›</a:t>
            </a:fld>
            <a:endParaRPr lang="id-ID"/>
          </a:p>
        </p:txBody>
      </p:sp>
    </p:spTree>
    <p:extLst>
      <p:ext uri="{BB962C8B-B14F-4D97-AF65-F5344CB8AC3E}">
        <p14:creationId xmlns:p14="http://schemas.microsoft.com/office/powerpoint/2010/main" val="2729974928"/>
      </p:ext>
    </p:extLst>
  </p:cSld>
  <p:clrMapOvr>
    <a:masterClrMapping/>
  </p:clrMapOvr>
  <p:extLst mod="1">
    <p:ext uri="{DCECCB84-F9BA-43D5-87BE-67443E8EF086}">
      <p15:sldGuideLst xmlns:p15="http://schemas.microsoft.com/office/powerpoint/2012/main">
        <p15:guide id="1" pos="2729" userDrawn="1">
          <p15:clr>
            <a:srgbClr val="FBAE40"/>
          </p15:clr>
        </p15:guide>
        <p15:guide id="2" pos="4951" userDrawn="1">
          <p15:clr>
            <a:srgbClr val="FBAE40"/>
          </p15:clr>
        </p15:guide>
        <p15:guide id="3" pos="712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F48875-8EBA-44F4-8067-C123C0FCF31E}"/>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xmlns="" id="{4469001F-B21C-45D1-976C-019B9F7231A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xmlns="" id="{D4936A45-DE6C-4566-81BC-186998EE63ED}"/>
              </a:ext>
            </a:extLst>
          </p:cNvPr>
          <p:cNvSpPr>
            <a:spLocks noGrp="1"/>
          </p:cNvSpPr>
          <p:nvPr>
            <p:ph type="dt" sz="half" idx="10"/>
          </p:nvPr>
        </p:nvSpPr>
        <p:spPr/>
        <p:txBody>
          <a:bodyPr/>
          <a:lstStyle/>
          <a:p>
            <a:fld id="{94EE9169-4C19-4278-8855-6D00C6D932F2}" type="datetime1">
              <a:rPr lang="en-US" smtClean="0"/>
              <a:t>5/18/20</a:t>
            </a:fld>
            <a:endParaRPr lang="id-ID"/>
          </a:p>
        </p:txBody>
      </p:sp>
      <p:sp>
        <p:nvSpPr>
          <p:cNvPr id="5" name="Footer Placeholder 4">
            <a:extLst>
              <a:ext uri="{FF2B5EF4-FFF2-40B4-BE49-F238E27FC236}">
                <a16:creationId xmlns:a16="http://schemas.microsoft.com/office/drawing/2014/main" xmlns="" id="{75151C2D-F9ED-4977-A6CC-568E47931D49}"/>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xmlns="" id="{54A6E824-D189-4DDD-A306-E183A0EBD33E}"/>
              </a:ext>
            </a:extLst>
          </p:cNvPr>
          <p:cNvSpPr>
            <a:spLocks noGrp="1"/>
          </p:cNvSpPr>
          <p:nvPr>
            <p:ph type="sldNum" sz="quarter" idx="12"/>
          </p:nvPr>
        </p:nvSpPr>
        <p:spPr/>
        <p:txBody>
          <a:bodyPr/>
          <a:lstStyle/>
          <a:p>
            <a:fld id="{9FE7C251-D6ED-4C4E-A362-F0251D2345FB}" type="slidenum">
              <a:rPr lang="id-ID" smtClean="0"/>
              <a:t>‹#›</a:t>
            </a:fld>
            <a:endParaRPr lang="id-ID"/>
          </a:p>
        </p:txBody>
      </p:sp>
    </p:spTree>
    <p:extLst>
      <p:ext uri="{BB962C8B-B14F-4D97-AF65-F5344CB8AC3E}">
        <p14:creationId xmlns:p14="http://schemas.microsoft.com/office/powerpoint/2010/main" val="1112916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CC2FCA4-6FC3-42CF-9A3F-2A6A7D8FAA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xmlns="" id="{30DCACFB-422B-4AFC-BB00-80339D52A8D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xmlns="" id="{3AAFD122-02A8-43C3-94AA-E888A94B20C5}"/>
              </a:ext>
            </a:extLst>
          </p:cNvPr>
          <p:cNvSpPr>
            <a:spLocks noGrp="1"/>
          </p:cNvSpPr>
          <p:nvPr>
            <p:ph type="dt" sz="half" idx="10"/>
          </p:nvPr>
        </p:nvSpPr>
        <p:spPr/>
        <p:txBody>
          <a:bodyPr/>
          <a:lstStyle/>
          <a:p>
            <a:fld id="{D9356C24-FA33-4EB0-A98A-B25EA6BDE7AD}" type="datetime1">
              <a:rPr lang="en-US" smtClean="0"/>
              <a:t>5/18/20</a:t>
            </a:fld>
            <a:endParaRPr lang="id-ID"/>
          </a:p>
        </p:txBody>
      </p:sp>
      <p:sp>
        <p:nvSpPr>
          <p:cNvPr id="5" name="Footer Placeholder 4">
            <a:extLst>
              <a:ext uri="{FF2B5EF4-FFF2-40B4-BE49-F238E27FC236}">
                <a16:creationId xmlns:a16="http://schemas.microsoft.com/office/drawing/2014/main" xmlns="" id="{39C17DDB-5FB3-41B1-A09D-3C708FD712D2}"/>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xmlns="" id="{EE9F0A70-AFA4-4623-9425-4D60074AD2EB}"/>
              </a:ext>
            </a:extLst>
          </p:cNvPr>
          <p:cNvSpPr>
            <a:spLocks noGrp="1"/>
          </p:cNvSpPr>
          <p:nvPr>
            <p:ph type="sldNum" sz="quarter" idx="12"/>
          </p:nvPr>
        </p:nvSpPr>
        <p:spPr/>
        <p:txBody>
          <a:bodyPr/>
          <a:lstStyle/>
          <a:p>
            <a:fld id="{9FE7C251-D6ED-4C4E-A362-F0251D2345FB}" type="slidenum">
              <a:rPr lang="id-ID" smtClean="0"/>
              <a:t>‹#›</a:t>
            </a:fld>
            <a:endParaRPr lang="id-ID"/>
          </a:p>
        </p:txBody>
      </p:sp>
    </p:spTree>
    <p:extLst>
      <p:ext uri="{BB962C8B-B14F-4D97-AF65-F5344CB8AC3E}">
        <p14:creationId xmlns:p14="http://schemas.microsoft.com/office/powerpoint/2010/main" val="153044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397D53-D8CF-4EDD-8DEF-C127C7F28968}"/>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xmlns="" id="{516AE315-2059-4938-9B37-6E94D4EEA6CD}"/>
              </a:ext>
            </a:extLst>
          </p:cNvPr>
          <p:cNvSpPr>
            <a:spLocks noGrp="1"/>
          </p:cNvSpPr>
          <p:nvPr>
            <p:ph idx="1"/>
          </p:nvPr>
        </p:nvSpPr>
        <p:spPr>
          <a:xfrm>
            <a:off x="838200" y="1825625"/>
            <a:ext cx="10515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4" name="Date Placeholder 3">
            <a:extLst>
              <a:ext uri="{FF2B5EF4-FFF2-40B4-BE49-F238E27FC236}">
                <a16:creationId xmlns:a16="http://schemas.microsoft.com/office/drawing/2014/main" xmlns="" id="{0553BBDF-9404-4893-B773-FD43724AA459}"/>
              </a:ext>
            </a:extLst>
          </p:cNvPr>
          <p:cNvSpPr>
            <a:spLocks noGrp="1"/>
          </p:cNvSpPr>
          <p:nvPr>
            <p:ph type="dt" sz="half" idx="10"/>
          </p:nvPr>
        </p:nvSpPr>
        <p:spPr/>
        <p:txBody>
          <a:bodyPr/>
          <a:lstStyle/>
          <a:p>
            <a:fld id="{78FADDCC-A5AE-41E5-BD31-3496DC795A02}" type="datetime1">
              <a:rPr lang="en-US" smtClean="0"/>
              <a:t>5/18/20</a:t>
            </a:fld>
            <a:endParaRPr lang="id-ID"/>
          </a:p>
        </p:txBody>
      </p:sp>
      <p:sp>
        <p:nvSpPr>
          <p:cNvPr id="5" name="Footer Placeholder 4">
            <a:extLst>
              <a:ext uri="{FF2B5EF4-FFF2-40B4-BE49-F238E27FC236}">
                <a16:creationId xmlns:a16="http://schemas.microsoft.com/office/drawing/2014/main" xmlns="" id="{CE104D75-3166-405F-BC63-1B01A72BE993}"/>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xmlns="" id="{2C39388F-61D2-4D5B-92D9-1B867546AA11}"/>
              </a:ext>
            </a:extLst>
          </p:cNvPr>
          <p:cNvSpPr>
            <a:spLocks noGrp="1"/>
          </p:cNvSpPr>
          <p:nvPr>
            <p:ph type="sldNum" sz="quarter" idx="12"/>
          </p:nvPr>
        </p:nvSpPr>
        <p:spPr/>
        <p:txBody>
          <a:bodyPr/>
          <a:lstStyle/>
          <a:p>
            <a:fld id="{9FE7C251-D6ED-4C4E-A362-F0251D2345FB}" type="slidenum">
              <a:rPr lang="id-ID" smtClean="0"/>
              <a:t>‹#›</a:t>
            </a:fld>
            <a:endParaRPr lang="id-ID"/>
          </a:p>
        </p:txBody>
      </p:sp>
    </p:spTree>
    <p:extLst>
      <p:ext uri="{BB962C8B-B14F-4D97-AF65-F5344CB8AC3E}">
        <p14:creationId xmlns:p14="http://schemas.microsoft.com/office/powerpoint/2010/main" val="4270932596"/>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C75CEE-8299-41BB-B38C-AE96498E3C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xmlns="" id="{27690AD4-CC78-4715-A711-F1973BA290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B1420DDB-FB85-47A0-AE03-168FAB11D65F}"/>
              </a:ext>
            </a:extLst>
          </p:cNvPr>
          <p:cNvSpPr>
            <a:spLocks noGrp="1"/>
          </p:cNvSpPr>
          <p:nvPr>
            <p:ph type="dt" sz="half" idx="10"/>
          </p:nvPr>
        </p:nvSpPr>
        <p:spPr/>
        <p:txBody>
          <a:bodyPr/>
          <a:lstStyle/>
          <a:p>
            <a:fld id="{BEEDD6AA-1A16-45A0-BF7F-67E2C54DC77F}" type="datetime1">
              <a:rPr lang="en-US" smtClean="0"/>
              <a:t>5/18/20</a:t>
            </a:fld>
            <a:endParaRPr lang="id-ID"/>
          </a:p>
        </p:txBody>
      </p:sp>
      <p:sp>
        <p:nvSpPr>
          <p:cNvPr id="5" name="Footer Placeholder 4">
            <a:extLst>
              <a:ext uri="{FF2B5EF4-FFF2-40B4-BE49-F238E27FC236}">
                <a16:creationId xmlns:a16="http://schemas.microsoft.com/office/drawing/2014/main" xmlns="" id="{314D8DD5-1581-412D-BD6B-07A5B6342C0F}"/>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xmlns="" id="{CDE50BAE-2620-472F-AE02-59AFC0C7C1CE}"/>
              </a:ext>
            </a:extLst>
          </p:cNvPr>
          <p:cNvSpPr>
            <a:spLocks noGrp="1"/>
          </p:cNvSpPr>
          <p:nvPr>
            <p:ph type="sldNum" sz="quarter" idx="12"/>
          </p:nvPr>
        </p:nvSpPr>
        <p:spPr/>
        <p:txBody>
          <a:bodyPr/>
          <a:lstStyle/>
          <a:p>
            <a:fld id="{9FE7C251-D6ED-4C4E-A362-F0251D2345FB}" type="slidenum">
              <a:rPr lang="id-ID" smtClean="0"/>
              <a:t>‹#›</a:t>
            </a:fld>
            <a:endParaRPr lang="id-ID"/>
          </a:p>
        </p:txBody>
      </p:sp>
    </p:spTree>
    <p:extLst>
      <p:ext uri="{BB962C8B-B14F-4D97-AF65-F5344CB8AC3E}">
        <p14:creationId xmlns:p14="http://schemas.microsoft.com/office/powerpoint/2010/main" val="1435589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485CF-2D75-4D67-B31D-A278CAF9F6DE}"/>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xmlns="" id="{4EC11B33-BF5F-420B-B539-C0F78C3CE3D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xmlns="" id="{733ABA4E-9C03-4C2E-8C6F-DD669289A6B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xmlns="" id="{37C5F5C0-A60D-44D2-B748-E2134C927524}"/>
              </a:ext>
            </a:extLst>
          </p:cNvPr>
          <p:cNvSpPr>
            <a:spLocks noGrp="1"/>
          </p:cNvSpPr>
          <p:nvPr>
            <p:ph type="dt" sz="half" idx="10"/>
          </p:nvPr>
        </p:nvSpPr>
        <p:spPr/>
        <p:txBody>
          <a:bodyPr/>
          <a:lstStyle/>
          <a:p>
            <a:fld id="{52F8DBFE-E108-4B82-B9A5-D35914B6EB40}" type="datetime1">
              <a:rPr lang="en-US" smtClean="0"/>
              <a:t>5/18/20</a:t>
            </a:fld>
            <a:endParaRPr lang="id-ID"/>
          </a:p>
        </p:txBody>
      </p:sp>
      <p:sp>
        <p:nvSpPr>
          <p:cNvPr id="6" name="Footer Placeholder 5">
            <a:extLst>
              <a:ext uri="{FF2B5EF4-FFF2-40B4-BE49-F238E27FC236}">
                <a16:creationId xmlns:a16="http://schemas.microsoft.com/office/drawing/2014/main" xmlns="" id="{32EB56CD-1ABD-44C1-8235-9871EA275D68}"/>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xmlns="" id="{7095EB39-589C-4B2A-AEC2-81A298C3A280}"/>
              </a:ext>
            </a:extLst>
          </p:cNvPr>
          <p:cNvSpPr>
            <a:spLocks noGrp="1"/>
          </p:cNvSpPr>
          <p:nvPr>
            <p:ph type="sldNum" sz="quarter" idx="12"/>
          </p:nvPr>
        </p:nvSpPr>
        <p:spPr/>
        <p:txBody>
          <a:bodyPr/>
          <a:lstStyle/>
          <a:p>
            <a:fld id="{9FE7C251-D6ED-4C4E-A362-F0251D2345FB}" type="slidenum">
              <a:rPr lang="id-ID" smtClean="0"/>
              <a:t>‹#›</a:t>
            </a:fld>
            <a:endParaRPr lang="id-ID"/>
          </a:p>
        </p:txBody>
      </p:sp>
    </p:spTree>
    <p:extLst>
      <p:ext uri="{BB962C8B-B14F-4D97-AF65-F5344CB8AC3E}">
        <p14:creationId xmlns:p14="http://schemas.microsoft.com/office/powerpoint/2010/main" val="164620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4E2FB6-6318-4CFC-9BCF-A5FDAC4F877C}"/>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xmlns="" id="{18A005F8-E19F-4E54-9BD1-C55AB61128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F146F5B4-3F69-4DDE-A8F8-7A781857460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xmlns="" id="{D0912453-08AF-45D6-86DA-E3D60B7314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70228D41-79DB-4FF9-A6F1-129091F00F1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xmlns="" id="{7E7E177A-8BD7-48A7-8828-0C54984BD16E}"/>
              </a:ext>
            </a:extLst>
          </p:cNvPr>
          <p:cNvSpPr>
            <a:spLocks noGrp="1"/>
          </p:cNvSpPr>
          <p:nvPr>
            <p:ph type="dt" sz="half" idx="10"/>
          </p:nvPr>
        </p:nvSpPr>
        <p:spPr/>
        <p:txBody>
          <a:bodyPr/>
          <a:lstStyle/>
          <a:p>
            <a:fld id="{78DF35F1-EA90-45F8-95DA-CF10C9842054}" type="datetime1">
              <a:rPr lang="en-US" smtClean="0"/>
              <a:t>5/18/20</a:t>
            </a:fld>
            <a:endParaRPr lang="id-ID"/>
          </a:p>
        </p:txBody>
      </p:sp>
      <p:sp>
        <p:nvSpPr>
          <p:cNvPr id="8" name="Footer Placeholder 7">
            <a:extLst>
              <a:ext uri="{FF2B5EF4-FFF2-40B4-BE49-F238E27FC236}">
                <a16:creationId xmlns:a16="http://schemas.microsoft.com/office/drawing/2014/main" xmlns="" id="{B963190E-7A25-4FB2-8560-FC3AE7C71BF3}"/>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a16="http://schemas.microsoft.com/office/drawing/2014/main" xmlns="" id="{38F41EC7-8B3E-41A8-BE9A-B8A8AF5E92C9}"/>
              </a:ext>
            </a:extLst>
          </p:cNvPr>
          <p:cNvSpPr>
            <a:spLocks noGrp="1"/>
          </p:cNvSpPr>
          <p:nvPr>
            <p:ph type="sldNum" sz="quarter" idx="12"/>
          </p:nvPr>
        </p:nvSpPr>
        <p:spPr/>
        <p:txBody>
          <a:bodyPr/>
          <a:lstStyle/>
          <a:p>
            <a:fld id="{9FE7C251-D6ED-4C4E-A362-F0251D2345FB}" type="slidenum">
              <a:rPr lang="id-ID" smtClean="0"/>
              <a:t>‹#›</a:t>
            </a:fld>
            <a:endParaRPr lang="id-ID"/>
          </a:p>
        </p:txBody>
      </p:sp>
    </p:spTree>
    <p:extLst>
      <p:ext uri="{BB962C8B-B14F-4D97-AF65-F5344CB8AC3E}">
        <p14:creationId xmlns:p14="http://schemas.microsoft.com/office/powerpoint/2010/main" val="1050145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AC4D37-2FAD-4891-BFF3-5B080F9924A6}"/>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xmlns="" id="{BBE37493-F819-4AAC-BF8A-3E740EBD7F55}"/>
              </a:ext>
            </a:extLst>
          </p:cNvPr>
          <p:cNvSpPr>
            <a:spLocks noGrp="1"/>
          </p:cNvSpPr>
          <p:nvPr>
            <p:ph type="dt" sz="half" idx="10"/>
          </p:nvPr>
        </p:nvSpPr>
        <p:spPr/>
        <p:txBody>
          <a:bodyPr/>
          <a:lstStyle/>
          <a:p>
            <a:fld id="{0DEB2B5A-8765-4B80-AE02-9EC681C3C868}" type="datetime1">
              <a:rPr lang="en-US" smtClean="0"/>
              <a:t>5/18/20</a:t>
            </a:fld>
            <a:endParaRPr lang="id-ID"/>
          </a:p>
        </p:txBody>
      </p:sp>
      <p:sp>
        <p:nvSpPr>
          <p:cNvPr id="4" name="Footer Placeholder 3">
            <a:extLst>
              <a:ext uri="{FF2B5EF4-FFF2-40B4-BE49-F238E27FC236}">
                <a16:creationId xmlns:a16="http://schemas.microsoft.com/office/drawing/2014/main" xmlns="" id="{1E742522-645F-420A-98AE-B794CC171D4B}"/>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a16="http://schemas.microsoft.com/office/drawing/2014/main" xmlns="" id="{710BEF43-CB05-4110-B24C-8DAAB40B1A56}"/>
              </a:ext>
            </a:extLst>
          </p:cNvPr>
          <p:cNvSpPr>
            <a:spLocks noGrp="1"/>
          </p:cNvSpPr>
          <p:nvPr>
            <p:ph type="sldNum" sz="quarter" idx="12"/>
          </p:nvPr>
        </p:nvSpPr>
        <p:spPr/>
        <p:txBody>
          <a:bodyPr/>
          <a:lstStyle/>
          <a:p>
            <a:fld id="{9FE7C251-D6ED-4C4E-A362-F0251D2345FB}" type="slidenum">
              <a:rPr lang="id-ID" smtClean="0"/>
              <a:t>‹#›</a:t>
            </a:fld>
            <a:endParaRPr lang="id-ID"/>
          </a:p>
        </p:txBody>
      </p:sp>
    </p:spTree>
    <p:extLst>
      <p:ext uri="{BB962C8B-B14F-4D97-AF65-F5344CB8AC3E}">
        <p14:creationId xmlns:p14="http://schemas.microsoft.com/office/powerpoint/2010/main" val="658884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BF9AE38-B585-4757-9043-2DB8A5B8BADD}"/>
              </a:ext>
            </a:extLst>
          </p:cNvPr>
          <p:cNvSpPr>
            <a:spLocks noGrp="1"/>
          </p:cNvSpPr>
          <p:nvPr>
            <p:ph type="dt" sz="half" idx="10"/>
          </p:nvPr>
        </p:nvSpPr>
        <p:spPr/>
        <p:txBody>
          <a:bodyPr/>
          <a:lstStyle/>
          <a:p>
            <a:fld id="{40204D4F-CCD7-4330-AC22-69C555DE3606}" type="datetime1">
              <a:rPr lang="en-US" smtClean="0"/>
              <a:t>5/18/20</a:t>
            </a:fld>
            <a:endParaRPr lang="id-ID"/>
          </a:p>
        </p:txBody>
      </p:sp>
      <p:sp>
        <p:nvSpPr>
          <p:cNvPr id="3" name="Footer Placeholder 2">
            <a:extLst>
              <a:ext uri="{FF2B5EF4-FFF2-40B4-BE49-F238E27FC236}">
                <a16:creationId xmlns:a16="http://schemas.microsoft.com/office/drawing/2014/main" xmlns="" id="{FA4F6788-9D72-473D-A65E-369F385705B7}"/>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xmlns="" id="{A48C71CC-D9D7-40CE-9DD6-E93488FC9EBF}"/>
              </a:ext>
            </a:extLst>
          </p:cNvPr>
          <p:cNvSpPr>
            <a:spLocks noGrp="1"/>
          </p:cNvSpPr>
          <p:nvPr>
            <p:ph type="sldNum" sz="quarter" idx="12"/>
          </p:nvPr>
        </p:nvSpPr>
        <p:spPr/>
        <p:txBody>
          <a:bodyPr/>
          <a:lstStyle/>
          <a:p>
            <a:fld id="{9FE7C251-D6ED-4C4E-A362-F0251D2345FB}" type="slidenum">
              <a:rPr lang="id-ID" smtClean="0"/>
              <a:t>‹#›</a:t>
            </a:fld>
            <a:endParaRPr lang="id-ID"/>
          </a:p>
        </p:txBody>
      </p:sp>
    </p:spTree>
    <p:extLst>
      <p:ext uri="{BB962C8B-B14F-4D97-AF65-F5344CB8AC3E}">
        <p14:creationId xmlns:p14="http://schemas.microsoft.com/office/powerpoint/2010/main" val="1408448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5B0F59-92DB-4C67-A83E-61B7AC709A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xmlns="" id="{85DC808B-84D5-4FF6-834E-8299ADEA50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xmlns="" id="{598E51C3-8DAA-4072-A5B8-2293F0CAAE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11458040-96A0-4B24-9541-7DCCF9FF743E}"/>
              </a:ext>
            </a:extLst>
          </p:cNvPr>
          <p:cNvSpPr>
            <a:spLocks noGrp="1"/>
          </p:cNvSpPr>
          <p:nvPr>
            <p:ph type="dt" sz="half" idx="10"/>
          </p:nvPr>
        </p:nvSpPr>
        <p:spPr/>
        <p:txBody>
          <a:bodyPr/>
          <a:lstStyle/>
          <a:p>
            <a:fld id="{9397ABDC-068F-4AC5-A110-8A27282D883B}" type="datetime1">
              <a:rPr lang="en-US" smtClean="0"/>
              <a:t>5/18/20</a:t>
            </a:fld>
            <a:endParaRPr lang="id-ID"/>
          </a:p>
        </p:txBody>
      </p:sp>
      <p:sp>
        <p:nvSpPr>
          <p:cNvPr id="6" name="Footer Placeholder 5">
            <a:extLst>
              <a:ext uri="{FF2B5EF4-FFF2-40B4-BE49-F238E27FC236}">
                <a16:creationId xmlns:a16="http://schemas.microsoft.com/office/drawing/2014/main" xmlns="" id="{35EFAF23-A9E0-49AC-8392-CEE79466E15E}"/>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xmlns="" id="{51177CD6-35DC-4C50-8A21-E3F2E5EE0451}"/>
              </a:ext>
            </a:extLst>
          </p:cNvPr>
          <p:cNvSpPr>
            <a:spLocks noGrp="1"/>
          </p:cNvSpPr>
          <p:nvPr>
            <p:ph type="sldNum" sz="quarter" idx="12"/>
          </p:nvPr>
        </p:nvSpPr>
        <p:spPr/>
        <p:txBody>
          <a:bodyPr/>
          <a:lstStyle/>
          <a:p>
            <a:fld id="{9FE7C251-D6ED-4C4E-A362-F0251D2345FB}" type="slidenum">
              <a:rPr lang="id-ID" smtClean="0"/>
              <a:t>‹#›</a:t>
            </a:fld>
            <a:endParaRPr lang="id-ID"/>
          </a:p>
        </p:txBody>
      </p:sp>
    </p:spTree>
    <p:extLst>
      <p:ext uri="{BB962C8B-B14F-4D97-AF65-F5344CB8AC3E}">
        <p14:creationId xmlns:p14="http://schemas.microsoft.com/office/powerpoint/2010/main" val="685361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8D2D1A-E495-4BF0-AE3F-32AC936488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xmlns="" id="{FADADBA5-1D40-4613-A5DF-07BF402B53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xmlns="" id="{E4504487-2CBA-4973-B7AC-D6795AA2F8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27361C37-2290-4B94-8DA7-9ECE2982722D}"/>
              </a:ext>
            </a:extLst>
          </p:cNvPr>
          <p:cNvSpPr>
            <a:spLocks noGrp="1"/>
          </p:cNvSpPr>
          <p:nvPr>
            <p:ph type="dt" sz="half" idx="10"/>
          </p:nvPr>
        </p:nvSpPr>
        <p:spPr/>
        <p:txBody>
          <a:bodyPr/>
          <a:lstStyle/>
          <a:p>
            <a:fld id="{5D763D21-E2FC-4D3E-B3C8-D3FE5E901C9C}" type="datetime1">
              <a:rPr lang="en-US" smtClean="0"/>
              <a:t>5/18/20</a:t>
            </a:fld>
            <a:endParaRPr lang="id-ID"/>
          </a:p>
        </p:txBody>
      </p:sp>
      <p:sp>
        <p:nvSpPr>
          <p:cNvPr id="6" name="Footer Placeholder 5">
            <a:extLst>
              <a:ext uri="{FF2B5EF4-FFF2-40B4-BE49-F238E27FC236}">
                <a16:creationId xmlns:a16="http://schemas.microsoft.com/office/drawing/2014/main" xmlns="" id="{8B3A5A03-F7B1-4878-B999-AA2F552C2BA6}"/>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xmlns="" id="{38142DFA-4171-4582-8082-3241664E66C0}"/>
              </a:ext>
            </a:extLst>
          </p:cNvPr>
          <p:cNvSpPr>
            <a:spLocks noGrp="1"/>
          </p:cNvSpPr>
          <p:nvPr>
            <p:ph type="sldNum" sz="quarter" idx="12"/>
          </p:nvPr>
        </p:nvSpPr>
        <p:spPr/>
        <p:txBody>
          <a:bodyPr/>
          <a:lstStyle/>
          <a:p>
            <a:fld id="{9FE7C251-D6ED-4C4E-A362-F0251D2345FB}" type="slidenum">
              <a:rPr lang="id-ID" smtClean="0"/>
              <a:t>‹#›</a:t>
            </a:fld>
            <a:endParaRPr lang="id-ID"/>
          </a:p>
        </p:txBody>
      </p:sp>
    </p:spTree>
    <p:extLst>
      <p:ext uri="{BB962C8B-B14F-4D97-AF65-F5344CB8AC3E}">
        <p14:creationId xmlns:p14="http://schemas.microsoft.com/office/powerpoint/2010/main" val="223900686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074FD49-616F-47E7-B8E8-BA280F0148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xmlns="" id="{06E0175A-8F32-4889-A452-9D6223F207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xmlns="" id="{890094DD-2C2E-420B-BD34-26A2583AFE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CDB17C-95F5-45F4-B15D-09C4A9DA3ED4}" type="datetime1">
              <a:rPr lang="en-US" smtClean="0"/>
              <a:t>5/18/20</a:t>
            </a:fld>
            <a:endParaRPr lang="id-ID"/>
          </a:p>
        </p:txBody>
      </p:sp>
      <p:sp>
        <p:nvSpPr>
          <p:cNvPr id="5" name="Footer Placeholder 4">
            <a:extLst>
              <a:ext uri="{FF2B5EF4-FFF2-40B4-BE49-F238E27FC236}">
                <a16:creationId xmlns:a16="http://schemas.microsoft.com/office/drawing/2014/main" xmlns="" id="{383CF39A-FC24-4129-9F69-770B51B240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xmlns="" id="{58D89A59-76DC-4C87-9D92-DFDABA62FA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E7C251-D6ED-4C4E-A362-F0251D2345FB}" type="slidenum">
              <a:rPr lang="id-ID" smtClean="0"/>
              <a:t>‹#›</a:t>
            </a:fld>
            <a:endParaRPr lang="id-ID"/>
          </a:p>
        </p:txBody>
      </p:sp>
    </p:spTree>
    <p:extLst>
      <p:ext uri="{BB962C8B-B14F-4D97-AF65-F5344CB8AC3E}">
        <p14:creationId xmlns:p14="http://schemas.microsoft.com/office/powerpoint/2010/main" val="172078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C203A"/>
        </a:solidFill>
        <a:effectLst/>
      </p:bgPr>
    </p:bg>
    <p:spTree>
      <p:nvGrpSpPr>
        <p:cNvPr id="1" name=""/>
        <p:cNvGrpSpPr/>
        <p:nvPr/>
      </p:nvGrpSpPr>
      <p:grpSpPr>
        <a:xfrm>
          <a:off x="0" y="0"/>
          <a:ext cx="0" cy="0"/>
          <a:chOff x="0" y="0"/>
          <a:chExt cx="0" cy="0"/>
        </a:xfrm>
      </p:grpSpPr>
      <p:sp>
        <p:nvSpPr>
          <p:cNvPr id="22" name="TextBox 21"/>
          <p:cNvSpPr txBox="1"/>
          <p:nvPr/>
        </p:nvSpPr>
        <p:spPr>
          <a:xfrm>
            <a:off x="3640977" y="2448061"/>
            <a:ext cx="8551023" cy="1477328"/>
          </a:xfrm>
          <a:prstGeom prst="rect">
            <a:avLst/>
          </a:prstGeom>
          <a:noFill/>
        </p:spPr>
        <p:txBody>
          <a:bodyPr wrap="square" lIns="0" tIns="0" rIns="0" bIns="0" rtlCol="0">
            <a:spAutoFit/>
          </a:bodyPr>
          <a:lstStyle/>
          <a:p>
            <a:r>
              <a:rPr lang="en-US" sz="4800" dirty="0">
                <a:solidFill>
                  <a:schemeClr val="bg1"/>
                </a:solidFill>
                <a:latin typeface="+mj-lt"/>
              </a:rPr>
              <a:t>FRE 6883 Financial Computing</a:t>
            </a:r>
          </a:p>
          <a:p>
            <a:r>
              <a:rPr lang="en-US" sz="4800" dirty="0">
                <a:solidFill>
                  <a:schemeClr val="bg1"/>
                </a:solidFill>
                <a:latin typeface="+mj-lt"/>
              </a:rPr>
              <a:t>Team Project</a:t>
            </a:r>
          </a:p>
        </p:txBody>
      </p:sp>
      <p:grpSp>
        <p:nvGrpSpPr>
          <p:cNvPr id="4" name="Group 3">
            <a:extLst>
              <a:ext uri="{FF2B5EF4-FFF2-40B4-BE49-F238E27FC236}">
                <a16:creationId xmlns:a16="http://schemas.microsoft.com/office/drawing/2014/main" xmlns="" id="{C12F38DE-38EC-4EF6-ADED-B81CF89732B0}"/>
              </a:ext>
            </a:extLst>
          </p:cNvPr>
          <p:cNvGrpSpPr/>
          <p:nvPr/>
        </p:nvGrpSpPr>
        <p:grpSpPr>
          <a:xfrm>
            <a:off x="2144047" y="2049279"/>
            <a:ext cx="1238250" cy="3569322"/>
            <a:chOff x="1499256" y="3042689"/>
            <a:chExt cx="1238250" cy="3569322"/>
          </a:xfrm>
        </p:grpSpPr>
        <p:grpSp>
          <p:nvGrpSpPr>
            <p:cNvPr id="3" name="Group 2">
              <a:extLst>
                <a:ext uri="{FF2B5EF4-FFF2-40B4-BE49-F238E27FC236}">
                  <a16:creationId xmlns:a16="http://schemas.microsoft.com/office/drawing/2014/main" xmlns="" id="{AF9C8269-DCA1-4582-9CC9-FF1B4FC6CDC0}"/>
                </a:ext>
              </a:extLst>
            </p:cNvPr>
            <p:cNvGrpSpPr/>
            <p:nvPr/>
          </p:nvGrpSpPr>
          <p:grpSpPr>
            <a:xfrm>
              <a:off x="1499256" y="4563880"/>
              <a:ext cx="1238250" cy="2048131"/>
              <a:chOff x="3613806" y="3042688"/>
              <a:chExt cx="1238250" cy="2048131"/>
            </a:xfrm>
          </p:grpSpPr>
          <p:sp>
            <p:nvSpPr>
              <p:cNvPr id="30" name="Rectangle 29"/>
              <p:cNvSpPr/>
              <p:nvPr/>
            </p:nvSpPr>
            <p:spPr>
              <a:xfrm>
                <a:off x="3613806" y="3042688"/>
                <a:ext cx="1238250" cy="204813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a:spLocks/>
              </p:cNvSpPr>
              <p:nvPr/>
            </p:nvSpPr>
            <p:spPr bwMode="auto">
              <a:xfrm>
                <a:off x="3916330" y="3636593"/>
                <a:ext cx="652253" cy="672029"/>
              </a:xfrm>
              <a:custGeom>
                <a:avLst/>
                <a:gdLst>
                  <a:gd name="T0" fmla="*/ 88 w 96"/>
                  <a:gd name="T1" fmla="*/ 50 h 96"/>
                  <a:gd name="T2" fmla="*/ 81 w 96"/>
                  <a:gd name="T3" fmla="*/ 54 h 96"/>
                  <a:gd name="T4" fmla="*/ 71 w 96"/>
                  <a:gd name="T5" fmla="*/ 49 h 96"/>
                  <a:gd name="T6" fmla="*/ 72 w 96"/>
                  <a:gd name="T7" fmla="*/ 42 h 96"/>
                  <a:gd name="T8" fmla="*/ 68 w 96"/>
                  <a:gd name="T9" fmla="*/ 31 h 96"/>
                  <a:gd name="T10" fmla="*/ 84 w 96"/>
                  <a:gd name="T11" fmla="*/ 15 h 96"/>
                  <a:gd name="T12" fmla="*/ 88 w 96"/>
                  <a:gd name="T13" fmla="*/ 16 h 96"/>
                  <a:gd name="T14" fmla="*/ 96 w 96"/>
                  <a:gd name="T15" fmla="*/ 8 h 96"/>
                  <a:gd name="T16" fmla="*/ 88 w 96"/>
                  <a:gd name="T17" fmla="*/ 0 h 96"/>
                  <a:gd name="T18" fmla="*/ 80 w 96"/>
                  <a:gd name="T19" fmla="*/ 8 h 96"/>
                  <a:gd name="T20" fmla="*/ 81 w 96"/>
                  <a:gd name="T21" fmla="*/ 12 h 96"/>
                  <a:gd name="T22" fmla="*/ 65 w 96"/>
                  <a:gd name="T23" fmla="*/ 28 h 96"/>
                  <a:gd name="T24" fmla="*/ 54 w 96"/>
                  <a:gd name="T25" fmla="*/ 24 h 96"/>
                  <a:gd name="T26" fmla="*/ 38 w 96"/>
                  <a:gd name="T27" fmla="*/ 33 h 96"/>
                  <a:gd name="T28" fmla="*/ 16 w 96"/>
                  <a:gd name="T29" fmla="*/ 23 h 96"/>
                  <a:gd name="T30" fmla="*/ 16 w 96"/>
                  <a:gd name="T31" fmla="*/ 22 h 96"/>
                  <a:gd name="T32" fmla="*/ 8 w 96"/>
                  <a:gd name="T33" fmla="*/ 14 h 96"/>
                  <a:gd name="T34" fmla="*/ 0 w 96"/>
                  <a:gd name="T35" fmla="*/ 22 h 96"/>
                  <a:gd name="T36" fmla="*/ 8 w 96"/>
                  <a:gd name="T37" fmla="*/ 30 h 96"/>
                  <a:gd name="T38" fmla="*/ 14 w 96"/>
                  <a:gd name="T39" fmla="*/ 27 h 96"/>
                  <a:gd name="T40" fmla="*/ 37 w 96"/>
                  <a:gd name="T41" fmla="*/ 37 h 96"/>
                  <a:gd name="T42" fmla="*/ 36 w 96"/>
                  <a:gd name="T43" fmla="*/ 42 h 96"/>
                  <a:gd name="T44" fmla="*/ 40 w 96"/>
                  <a:gd name="T45" fmla="*/ 53 h 96"/>
                  <a:gd name="T46" fmla="*/ 12 w 96"/>
                  <a:gd name="T47" fmla="*/ 81 h 96"/>
                  <a:gd name="T48" fmla="*/ 8 w 96"/>
                  <a:gd name="T49" fmla="*/ 80 h 96"/>
                  <a:gd name="T50" fmla="*/ 0 w 96"/>
                  <a:gd name="T51" fmla="*/ 88 h 96"/>
                  <a:gd name="T52" fmla="*/ 8 w 96"/>
                  <a:gd name="T53" fmla="*/ 96 h 96"/>
                  <a:gd name="T54" fmla="*/ 16 w 96"/>
                  <a:gd name="T55" fmla="*/ 88 h 96"/>
                  <a:gd name="T56" fmla="*/ 15 w 96"/>
                  <a:gd name="T57" fmla="*/ 84 h 96"/>
                  <a:gd name="T58" fmla="*/ 43 w 96"/>
                  <a:gd name="T59" fmla="*/ 56 h 96"/>
                  <a:gd name="T60" fmla="*/ 52 w 96"/>
                  <a:gd name="T61" fmla="*/ 60 h 96"/>
                  <a:gd name="T62" fmla="*/ 52 w 96"/>
                  <a:gd name="T63" fmla="*/ 80 h 96"/>
                  <a:gd name="T64" fmla="*/ 46 w 96"/>
                  <a:gd name="T65" fmla="*/ 88 h 96"/>
                  <a:gd name="T66" fmla="*/ 54 w 96"/>
                  <a:gd name="T67" fmla="*/ 96 h 96"/>
                  <a:gd name="T68" fmla="*/ 62 w 96"/>
                  <a:gd name="T69" fmla="*/ 88 h 96"/>
                  <a:gd name="T70" fmla="*/ 56 w 96"/>
                  <a:gd name="T71" fmla="*/ 80 h 96"/>
                  <a:gd name="T72" fmla="*/ 56 w 96"/>
                  <a:gd name="T73" fmla="*/ 60 h 96"/>
                  <a:gd name="T74" fmla="*/ 69 w 96"/>
                  <a:gd name="T75" fmla="*/ 53 h 96"/>
                  <a:gd name="T76" fmla="*/ 80 w 96"/>
                  <a:gd name="T77" fmla="*/ 57 h 96"/>
                  <a:gd name="T78" fmla="*/ 80 w 96"/>
                  <a:gd name="T79" fmla="*/ 58 h 96"/>
                  <a:gd name="T80" fmla="*/ 88 w 96"/>
                  <a:gd name="T81" fmla="*/ 66 h 96"/>
                  <a:gd name="T82" fmla="*/ 96 w 96"/>
                  <a:gd name="T83" fmla="*/ 58 h 96"/>
                  <a:gd name="T84" fmla="*/ 88 w 96"/>
                  <a:gd name="T85" fmla="*/ 5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6" h="96">
                    <a:moveTo>
                      <a:pt x="88" y="50"/>
                    </a:moveTo>
                    <a:cubicBezTo>
                      <a:pt x="85" y="50"/>
                      <a:pt x="83" y="51"/>
                      <a:pt x="81" y="54"/>
                    </a:cubicBezTo>
                    <a:cubicBezTo>
                      <a:pt x="71" y="49"/>
                      <a:pt x="71" y="49"/>
                      <a:pt x="71" y="49"/>
                    </a:cubicBezTo>
                    <a:cubicBezTo>
                      <a:pt x="71" y="47"/>
                      <a:pt x="72" y="45"/>
                      <a:pt x="72" y="42"/>
                    </a:cubicBezTo>
                    <a:cubicBezTo>
                      <a:pt x="72" y="38"/>
                      <a:pt x="71" y="34"/>
                      <a:pt x="68" y="31"/>
                    </a:cubicBezTo>
                    <a:cubicBezTo>
                      <a:pt x="84" y="15"/>
                      <a:pt x="84" y="15"/>
                      <a:pt x="84" y="15"/>
                    </a:cubicBezTo>
                    <a:cubicBezTo>
                      <a:pt x="85" y="16"/>
                      <a:pt x="87" y="16"/>
                      <a:pt x="88" y="16"/>
                    </a:cubicBezTo>
                    <a:cubicBezTo>
                      <a:pt x="92" y="16"/>
                      <a:pt x="96" y="12"/>
                      <a:pt x="96" y="8"/>
                    </a:cubicBezTo>
                    <a:cubicBezTo>
                      <a:pt x="96" y="4"/>
                      <a:pt x="92" y="0"/>
                      <a:pt x="88" y="0"/>
                    </a:cubicBezTo>
                    <a:cubicBezTo>
                      <a:pt x="84" y="0"/>
                      <a:pt x="80" y="4"/>
                      <a:pt x="80" y="8"/>
                    </a:cubicBezTo>
                    <a:cubicBezTo>
                      <a:pt x="80" y="9"/>
                      <a:pt x="80" y="11"/>
                      <a:pt x="81" y="12"/>
                    </a:cubicBezTo>
                    <a:cubicBezTo>
                      <a:pt x="65" y="28"/>
                      <a:pt x="65" y="28"/>
                      <a:pt x="65" y="28"/>
                    </a:cubicBezTo>
                    <a:cubicBezTo>
                      <a:pt x="62" y="25"/>
                      <a:pt x="58" y="24"/>
                      <a:pt x="54" y="24"/>
                    </a:cubicBezTo>
                    <a:cubicBezTo>
                      <a:pt x="47" y="24"/>
                      <a:pt x="41" y="28"/>
                      <a:pt x="38" y="33"/>
                    </a:cubicBezTo>
                    <a:cubicBezTo>
                      <a:pt x="16" y="23"/>
                      <a:pt x="16" y="23"/>
                      <a:pt x="16" y="23"/>
                    </a:cubicBezTo>
                    <a:cubicBezTo>
                      <a:pt x="16" y="23"/>
                      <a:pt x="16" y="23"/>
                      <a:pt x="16" y="22"/>
                    </a:cubicBezTo>
                    <a:cubicBezTo>
                      <a:pt x="16" y="18"/>
                      <a:pt x="12" y="14"/>
                      <a:pt x="8" y="14"/>
                    </a:cubicBezTo>
                    <a:cubicBezTo>
                      <a:pt x="4" y="14"/>
                      <a:pt x="0" y="18"/>
                      <a:pt x="0" y="22"/>
                    </a:cubicBezTo>
                    <a:cubicBezTo>
                      <a:pt x="0" y="26"/>
                      <a:pt x="4" y="30"/>
                      <a:pt x="8" y="30"/>
                    </a:cubicBezTo>
                    <a:cubicBezTo>
                      <a:pt x="10" y="30"/>
                      <a:pt x="13" y="29"/>
                      <a:pt x="14" y="27"/>
                    </a:cubicBezTo>
                    <a:cubicBezTo>
                      <a:pt x="37" y="37"/>
                      <a:pt x="37" y="37"/>
                      <a:pt x="37" y="37"/>
                    </a:cubicBezTo>
                    <a:cubicBezTo>
                      <a:pt x="36" y="38"/>
                      <a:pt x="36" y="40"/>
                      <a:pt x="36" y="42"/>
                    </a:cubicBezTo>
                    <a:cubicBezTo>
                      <a:pt x="36" y="46"/>
                      <a:pt x="37" y="50"/>
                      <a:pt x="40" y="53"/>
                    </a:cubicBezTo>
                    <a:cubicBezTo>
                      <a:pt x="12" y="81"/>
                      <a:pt x="12" y="81"/>
                      <a:pt x="12" y="81"/>
                    </a:cubicBezTo>
                    <a:cubicBezTo>
                      <a:pt x="11" y="80"/>
                      <a:pt x="9" y="80"/>
                      <a:pt x="8" y="80"/>
                    </a:cubicBezTo>
                    <a:cubicBezTo>
                      <a:pt x="4" y="80"/>
                      <a:pt x="0" y="84"/>
                      <a:pt x="0" y="88"/>
                    </a:cubicBezTo>
                    <a:cubicBezTo>
                      <a:pt x="0" y="92"/>
                      <a:pt x="4" y="96"/>
                      <a:pt x="8" y="96"/>
                    </a:cubicBezTo>
                    <a:cubicBezTo>
                      <a:pt x="12" y="96"/>
                      <a:pt x="16" y="92"/>
                      <a:pt x="16" y="88"/>
                    </a:cubicBezTo>
                    <a:cubicBezTo>
                      <a:pt x="16" y="87"/>
                      <a:pt x="16" y="85"/>
                      <a:pt x="15" y="84"/>
                    </a:cubicBezTo>
                    <a:cubicBezTo>
                      <a:pt x="43" y="56"/>
                      <a:pt x="43" y="56"/>
                      <a:pt x="43" y="56"/>
                    </a:cubicBezTo>
                    <a:cubicBezTo>
                      <a:pt x="45" y="58"/>
                      <a:pt x="49" y="59"/>
                      <a:pt x="52" y="60"/>
                    </a:cubicBezTo>
                    <a:cubicBezTo>
                      <a:pt x="52" y="80"/>
                      <a:pt x="52" y="80"/>
                      <a:pt x="52" y="80"/>
                    </a:cubicBezTo>
                    <a:cubicBezTo>
                      <a:pt x="49" y="81"/>
                      <a:pt x="46" y="84"/>
                      <a:pt x="46" y="88"/>
                    </a:cubicBezTo>
                    <a:cubicBezTo>
                      <a:pt x="46" y="92"/>
                      <a:pt x="50" y="96"/>
                      <a:pt x="54" y="96"/>
                    </a:cubicBezTo>
                    <a:cubicBezTo>
                      <a:pt x="58" y="96"/>
                      <a:pt x="62" y="92"/>
                      <a:pt x="62" y="88"/>
                    </a:cubicBezTo>
                    <a:cubicBezTo>
                      <a:pt x="62" y="84"/>
                      <a:pt x="59" y="81"/>
                      <a:pt x="56" y="80"/>
                    </a:cubicBezTo>
                    <a:cubicBezTo>
                      <a:pt x="56" y="60"/>
                      <a:pt x="56" y="60"/>
                      <a:pt x="56" y="60"/>
                    </a:cubicBezTo>
                    <a:cubicBezTo>
                      <a:pt x="61" y="59"/>
                      <a:pt x="66" y="57"/>
                      <a:pt x="69" y="53"/>
                    </a:cubicBezTo>
                    <a:cubicBezTo>
                      <a:pt x="80" y="57"/>
                      <a:pt x="80" y="57"/>
                      <a:pt x="80" y="57"/>
                    </a:cubicBezTo>
                    <a:cubicBezTo>
                      <a:pt x="80" y="58"/>
                      <a:pt x="80" y="58"/>
                      <a:pt x="80" y="58"/>
                    </a:cubicBezTo>
                    <a:cubicBezTo>
                      <a:pt x="80" y="62"/>
                      <a:pt x="84" y="66"/>
                      <a:pt x="88" y="66"/>
                    </a:cubicBezTo>
                    <a:cubicBezTo>
                      <a:pt x="92" y="66"/>
                      <a:pt x="96" y="62"/>
                      <a:pt x="96" y="58"/>
                    </a:cubicBezTo>
                    <a:cubicBezTo>
                      <a:pt x="96" y="54"/>
                      <a:pt x="92" y="50"/>
                      <a:pt x="88" y="5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a:p>
            </p:txBody>
          </p:sp>
        </p:grpSp>
        <p:grpSp>
          <p:nvGrpSpPr>
            <p:cNvPr id="2" name="Group 1">
              <a:extLst>
                <a:ext uri="{FF2B5EF4-FFF2-40B4-BE49-F238E27FC236}">
                  <a16:creationId xmlns:a16="http://schemas.microsoft.com/office/drawing/2014/main" xmlns="" id="{84BF0215-B580-4146-985D-3A905D8BF9A1}"/>
                </a:ext>
              </a:extLst>
            </p:cNvPr>
            <p:cNvGrpSpPr/>
            <p:nvPr/>
          </p:nvGrpSpPr>
          <p:grpSpPr>
            <a:xfrm>
              <a:off x="1499256" y="3042689"/>
              <a:ext cx="1238250" cy="1238250"/>
              <a:chOff x="1499256" y="3042689"/>
              <a:chExt cx="1238250" cy="1238250"/>
            </a:xfrm>
          </p:grpSpPr>
          <p:sp>
            <p:nvSpPr>
              <p:cNvPr id="29" name="Rectangle 28"/>
              <p:cNvSpPr/>
              <p:nvPr/>
            </p:nvSpPr>
            <p:spPr>
              <a:xfrm>
                <a:off x="1499256" y="3042689"/>
                <a:ext cx="1238250" cy="123825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32"/>
              <p:cNvSpPr>
                <a:spLocks/>
              </p:cNvSpPr>
              <p:nvPr/>
            </p:nvSpPr>
            <p:spPr bwMode="auto">
              <a:xfrm>
                <a:off x="1792255" y="3325631"/>
                <a:ext cx="652253" cy="672366"/>
              </a:xfrm>
              <a:custGeom>
                <a:avLst/>
                <a:gdLst>
                  <a:gd name="T0" fmla="*/ 86 w 96"/>
                  <a:gd name="T1" fmla="*/ 72 h 96"/>
                  <a:gd name="T2" fmla="*/ 60 w 96"/>
                  <a:gd name="T3" fmla="*/ 48 h 96"/>
                  <a:gd name="T4" fmla="*/ 50 w 96"/>
                  <a:gd name="T5" fmla="*/ 48 h 96"/>
                  <a:gd name="T6" fmla="*/ 50 w 96"/>
                  <a:gd name="T7" fmla="*/ 24 h 96"/>
                  <a:gd name="T8" fmla="*/ 60 w 96"/>
                  <a:gd name="T9" fmla="*/ 12 h 96"/>
                  <a:gd name="T10" fmla="*/ 48 w 96"/>
                  <a:gd name="T11" fmla="*/ 0 h 96"/>
                  <a:gd name="T12" fmla="*/ 36 w 96"/>
                  <a:gd name="T13" fmla="*/ 12 h 96"/>
                  <a:gd name="T14" fmla="*/ 46 w 96"/>
                  <a:gd name="T15" fmla="*/ 24 h 96"/>
                  <a:gd name="T16" fmla="*/ 46 w 96"/>
                  <a:gd name="T17" fmla="*/ 48 h 96"/>
                  <a:gd name="T18" fmla="*/ 36 w 96"/>
                  <a:gd name="T19" fmla="*/ 48 h 96"/>
                  <a:gd name="T20" fmla="*/ 10 w 96"/>
                  <a:gd name="T21" fmla="*/ 72 h 96"/>
                  <a:gd name="T22" fmla="*/ 0 w 96"/>
                  <a:gd name="T23" fmla="*/ 84 h 96"/>
                  <a:gd name="T24" fmla="*/ 12 w 96"/>
                  <a:gd name="T25" fmla="*/ 96 h 96"/>
                  <a:gd name="T26" fmla="*/ 24 w 96"/>
                  <a:gd name="T27" fmla="*/ 84 h 96"/>
                  <a:gd name="T28" fmla="*/ 14 w 96"/>
                  <a:gd name="T29" fmla="*/ 72 h 96"/>
                  <a:gd name="T30" fmla="*/ 36 w 96"/>
                  <a:gd name="T31" fmla="*/ 52 h 96"/>
                  <a:gd name="T32" fmla="*/ 46 w 96"/>
                  <a:gd name="T33" fmla="*/ 52 h 96"/>
                  <a:gd name="T34" fmla="*/ 46 w 96"/>
                  <a:gd name="T35" fmla="*/ 72 h 96"/>
                  <a:gd name="T36" fmla="*/ 36 w 96"/>
                  <a:gd name="T37" fmla="*/ 84 h 96"/>
                  <a:gd name="T38" fmla="*/ 48 w 96"/>
                  <a:gd name="T39" fmla="*/ 96 h 96"/>
                  <a:gd name="T40" fmla="*/ 60 w 96"/>
                  <a:gd name="T41" fmla="*/ 84 h 96"/>
                  <a:gd name="T42" fmla="*/ 50 w 96"/>
                  <a:gd name="T43" fmla="*/ 72 h 96"/>
                  <a:gd name="T44" fmla="*/ 50 w 96"/>
                  <a:gd name="T45" fmla="*/ 52 h 96"/>
                  <a:gd name="T46" fmla="*/ 60 w 96"/>
                  <a:gd name="T47" fmla="*/ 52 h 96"/>
                  <a:gd name="T48" fmla="*/ 82 w 96"/>
                  <a:gd name="T49" fmla="*/ 72 h 96"/>
                  <a:gd name="T50" fmla="*/ 72 w 96"/>
                  <a:gd name="T51" fmla="*/ 84 h 96"/>
                  <a:gd name="T52" fmla="*/ 84 w 96"/>
                  <a:gd name="T53" fmla="*/ 96 h 96"/>
                  <a:gd name="T54" fmla="*/ 96 w 96"/>
                  <a:gd name="T55" fmla="*/ 84 h 96"/>
                  <a:gd name="T56" fmla="*/ 86 w 96"/>
                  <a:gd name="T57" fmla="*/ 7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6" h="96">
                    <a:moveTo>
                      <a:pt x="86" y="72"/>
                    </a:moveTo>
                    <a:cubicBezTo>
                      <a:pt x="85" y="59"/>
                      <a:pt x="74" y="48"/>
                      <a:pt x="60" y="48"/>
                    </a:cubicBezTo>
                    <a:cubicBezTo>
                      <a:pt x="50" y="48"/>
                      <a:pt x="50" y="48"/>
                      <a:pt x="50" y="48"/>
                    </a:cubicBezTo>
                    <a:cubicBezTo>
                      <a:pt x="50" y="24"/>
                      <a:pt x="50" y="24"/>
                      <a:pt x="50" y="24"/>
                    </a:cubicBezTo>
                    <a:cubicBezTo>
                      <a:pt x="56" y="23"/>
                      <a:pt x="60" y="18"/>
                      <a:pt x="60" y="12"/>
                    </a:cubicBezTo>
                    <a:cubicBezTo>
                      <a:pt x="60" y="5"/>
                      <a:pt x="55" y="0"/>
                      <a:pt x="48" y="0"/>
                    </a:cubicBezTo>
                    <a:cubicBezTo>
                      <a:pt x="41" y="0"/>
                      <a:pt x="36" y="5"/>
                      <a:pt x="36" y="12"/>
                    </a:cubicBezTo>
                    <a:cubicBezTo>
                      <a:pt x="36" y="18"/>
                      <a:pt x="40" y="23"/>
                      <a:pt x="46" y="24"/>
                    </a:cubicBezTo>
                    <a:cubicBezTo>
                      <a:pt x="46" y="48"/>
                      <a:pt x="46" y="48"/>
                      <a:pt x="46" y="48"/>
                    </a:cubicBezTo>
                    <a:cubicBezTo>
                      <a:pt x="36" y="48"/>
                      <a:pt x="36" y="48"/>
                      <a:pt x="36" y="48"/>
                    </a:cubicBezTo>
                    <a:cubicBezTo>
                      <a:pt x="22" y="48"/>
                      <a:pt x="11" y="59"/>
                      <a:pt x="10" y="72"/>
                    </a:cubicBezTo>
                    <a:cubicBezTo>
                      <a:pt x="4" y="73"/>
                      <a:pt x="0" y="78"/>
                      <a:pt x="0" y="84"/>
                    </a:cubicBezTo>
                    <a:cubicBezTo>
                      <a:pt x="0" y="91"/>
                      <a:pt x="5" y="96"/>
                      <a:pt x="12" y="96"/>
                    </a:cubicBezTo>
                    <a:cubicBezTo>
                      <a:pt x="19" y="96"/>
                      <a:pt x="24" y="91"/>
                      <a:pt x="24" y="84"/>
                    </a:cubicBezTo>
                    <a:cubicBezTo>
                      <a:pt x="24" y="78"/>
                      <a:pt x="20" y="73"/>
                      <a:pt x="14" y="72"/>
                    </a:cubicBezTo>
                    <a:cubicBezTo>
                      <a:pt x="15" y="61"/>
                      <a:pt x="24" y="52"/>
                      <a:pt x="36" y="52"/>
                    </a:cubicBezTo>
                    <a:cubicBezTo>
                      <a:pt x="46" y="52"/>
                      <a:pt x="46" y="52"/>
                      <a:pt x="46" y="52"/>
                    </a:cubicBezTo>
                    <a:cubicBezTo>
                      <a:pt x="46" y="72"/>
                      <a:pt x="46" y="72"/>
                      <a:pt x="46" y="72"/>
                    </a:cubicBezTo>
                    <a:cubicBezTo>
                      <a:pt x="40" y="73"/>
                      <a:pt x="36" y="78"/>
                      <a:pt x="36" y="84"/>
                    </a:cubicBezTo>
                    <a:cubicBezTo>
                      <a:pt x="36" y="91"/>
                      <a:pt x="41" y="96"/>
                      <a:pt x="48" y="96"/>
                    </a:cubicBezTo>
                    <a:cubicBezTo>
                      <a:pt x="55" y="96"/>
                      <a:pt x="60" y="91"/>
                      <a:pt x="60" y="84"/>
                    </a:cubicBezTo>
                    <a:cubicBezTo>
                      <a:pt x="60" y="78"/>
                      <a:pt x="56" y="73"/>
                      <a:pt x="50" y="72"/>
                    </a:cubicBezTo>
                    <a:cubicBezTo>
                      <a:pt x="50" y="52"/>
                      <a:pt x="50" y="52"/>
                      <a:pt x="50" y="52"/>
                    </a:cubicBezTo>
                    <a:cubicBezTo>
                      <a:pt x="60" y="52"/>
                      <a:pt x="60" y="52"/>
                      <a:pt x="60" y="52"/>
                    </a:cubicBezTo>
                    <a:cubicBezTo>
                      <a:pt x="72" y="52"/>
                      <a:pt x="81" y="61"/>
                      <a:pt x="82" y="72"/>
                    </a:cubicBezTo>
                    <a:cubicBezTo>
                      <a:pt x="76" y="73"/>
                      <a:pt x="72" y="78"/>
                      <a:pt x="72" y="84"/>
                    </a:cubicBezTo>
                    <a:cubicBezTo>
                      <a:pt x="72" y="91"/>
                      <a:pt x="77" y="96"/>
                      <a:pt x="84" y="96"/>
                    </a:cubicBezTo>
                    <a:cubicBezTo>
                      <a:pt x="91" y="96"/>
                      <a:pt x="96" y="91"/>
                      <a:pt x="96" y="84"/>
                    </a:cubicBezTo>
                    <a:cubicBezTo>
                      <a:pt x="96" y="78"/>
                      <a:pt x="92" y="73"/>
                      <a:pt x="86" y="72"/>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a:p>
            </p:txBody>
          </p:sp>
        </p:grpSp>
      </p:grpSp>
      <p:cxnSp>
        <p:nvCxnSpPr>
          <p:cNvPr id="8" name="Straight Connector 7">
            <a:extLst>
              <a:ext uri="{FF2B5EF4-FFF2-40B4-BE49-F238E27FC236}">
                <a16:creationId xmlns:a16="http://schemas.microsoft.com/office/drawing/2014/main" xmlns="" id="{12508EBE-0230-40DC-A5B0-35007C9A4AAD}"/>
              </a:ext>
            </a:extLst>
          </p:cNvPr>
          <p:cNvCxnSpPr>
            <a:cxnSpLocks/>
          </p:cNvCxnSpPr>
          <p:nvPr/>
        </p:nvCxnSpPr>
        <p:spPr>
          <a:xfrm>
            <a:off x="0" y="3429000"/>
            <a:ext cx="1789471" cy="0"/>
          </a:xfrm>
          <a:prstGeom prst="line">
            <a:avLst/>
          </a:prstGeom>
          <a:ln w="9525">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EBF54AB0-BE14-4D56-ADAB-CB6FE1D4AC9A}"/>
              </a:ext>
            </a:extLst>
          </p:cNvPr>
          <p:cNvCxnSpPr>
            <a:cxnSpLocks/>
          </p:cNvCxnSpPr>
          <p:nvPr/>
        </p:nvCxnSpPr>
        <p:spPr>
          <a:xfrm rot="5400000">
            <a:off x="1877963" y="894737"/>
            <a:ext cx="1789471" cy="0"/>
          </a:xfrm>
          <a:prstGeom prst="line">
            <a:avLst/>
          </a:prstGeom>
          <a:ln w="9525">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3A4E511C-63EF-4725-BD58-1E3BF80D1B93}"/>
              </a:ext>
            </a:extLst>
          </p:cNvPr>
          <p:cNvCxnSpPr>
            <a:cxnSpLocks/>
          </p:cNvCxnSpPr>
          <p:nvPr/>
        </p:nvCxnSpPr>
        <p:spPr>
          <a:xfrm flipV="1">
            <a:off x="2772699" y="5883007"/>
            <a:ext cx="0" cy="974993"/>
          </a:xfrm>
          <a:prstGeom prst="line">
            <a:avLst/>
          </a:prstGeom>
          <a:ln w="9525">
            <a:solidFill>
              <a:schemeClr val="bg1"/>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149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xmlns="" id="{1AA2A670-4772-4504-9A86-BE460BACA39F}"/>
              </a:ext>
            </a:extLst>
          </p:cNvPr>
          <p:cNvSpPr/>
          <p:nvPr/>
        </p:nvSpPr>
        <p:spPr>
          <a:xfrm>
            <a:off x="1333602" y="775415"/>
            <a:ext cx="9187505" cy="1354217"/>
          </a:xfrm>
          <a:prstGeom prst="rect">
            <a:avLst/>
          </a:prstGeom>
        </p:spPr>
        <p:txBody>
          <a:bodyPr wrap="square" lIns="0" tIns="0" rIns="0" bIns="0">
            <a:spAutoFit/>
          </a:bodyPr>
          <a:lstStyle/>
          <a:p>
            <a:pPr lvl="0" algn="ctr">
              <a:defRPr/>
            </a:pPr>
            <a:r>
              <a:rPr lang="en-US" altLang="zh-CN" sz="4400" b="1" dirty="0">
                <a:solidFill>
                  <a:srgbClr val="083D65"/>
                </a:solidFill>
                <a:latin typeface="Segoe UI" panose="020B0502040204020203" pitchFamily="34" charset="0"/>
                <a:cs typeface="Segoe UI" panose="020B0502040204020203" pitchFamily="34" charset="0"/>
              </a:rPr>
              <a:t>Read stock information in map </a:t>
            </a:r>
          </a:p>
          <a:p>
            <a:pPr lvl="0" algn="ctr">
              <a:defRPr/>
            </a:pPr>
            <a:r>
              <a:rPr lang="en-US" altLang="zh-CN" sz="4400" b="1" dirty="0">
                <a:solidFill>
                  <a:srgbClr val="083D65"/>
                </a:solidFill>
                <a:latin typeface="Segoe UI" panose="020B0502040204020203" pitchFamily="34" charset="0"/>
                <a:cs typeface="Segoe UI" panose="020B0502040204020203" pitchFamily="34" charset="0"/>
              </a:rPr>
              <a:t>in C++</a:t>
            </a:r>
          </a:p>
        </p:txBody>
      </p:sp>
      <p:sp>
        <p:nvSpPr>
          <p:cNvPr id="184" name="Rounded Rectangle 109">
            <a:extLst>
              <a:ext uri="{FF2B5EF4-FFF2-40B4-BE49-F238E27FC236}">
                <a16:creationId xmlns:a16="http://schemas.microsoft.com/office/drawing/2014/main" xmlns="" id="{FE924B0A-EE56-47DC-A2B2-4E228E4169C0}"/>
              </a:ext>
            </a:extLst>
          </p:cNvPr>
          <p:cNvSpPr/>
          <p:nvPr/>
        </p:nvSpPr>
        <p:spPr>
          <a:xfrm>
            <a:off x="10744964" y="6914539"/>
            <a:ext cx="2094671" cy="354514"/>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grpSp>
        <p:nvGrpSpPr>
          <p:cNvPr id="192" name="Group 191">
            <a:extLst>
              <a:ext uri="{FF2B5EF4-FFF2-40B4-BE49-F238E27FC236}">
                <a16:creationId xmlns:a16="http://schemas.microsoft.com/office/drawing/2014/main" xmlns="" id="{1BED403C-A43A-4B47-BB94-C2A67956DCC4}"/>
              </a:ext>
            </a:extLst>
          </p:cNvPr>
          <p:cNvGrpSpPr/>
          <p:nvPr/>
        </p:nvGrpSpPr>
        <p:grpSpPr>
          <a:xfrm>
            <a:off x="-1" y="4930409"/>
            <a:ext cx="12192000" cy="1909138"/>
            <a:chOff x="0" y="4948862"/>
            <a:chExt cx="12192000" cy="1909138"/>
          </a:xfrm>
        </p:grpSpPr>
        <p:sp>
          <p:nvSpPr>
            <p:cNvPr id="193" name="Freeform: Shape 192">
              <a:extLst>
                <a:ext uri="{FF2B5EF4-FFF2-40B4-BE49-F238E27FC236}">
                  <a16:creationId xmlns:a16="http://schemas.microsoft.com/office/drawing/2014/main" xmlns="" id="{45A43FA3-E6AD-4BC1-8F03-3B181CC959C7}"/>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4" name="Freeform: Shape 193">
              <a:extLst>
                <a:ext uri="{FF2B5EF4-FFF2-40B4-BE49-F238E27FC236}">
                  <a16:creationId xmlns:a16="http://schemas.microsoft.com/office/drawing/2014/main" xmlns="" id="{A3F741A2-2517-494A-868D-957D47F779A9}"/>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18" name="Group 217">
            <a:extLst>
              <a:ext uri="{FF2B5EF4-FFF2-40B4-BE49-F238E27FC236}">
                <a16:creationId xmlns:a16="http://schemas.microsoft.com/office/drawing/2014/main" xmlns="" id="{7D2AC6DF-FF9A-488F-9123-53AA85D9365B}"/>
              </a:ext>
            </a:extLst>
          </p:cNvPr>
          <p:cNvGrpSpPr/>
          <p:nvPr/>
        </p:nvGrpSpPr>
        <p:grpSpPr>
          <a:xfrm>
            <a:off x="993424" y="2243468"/>
            <a:ext cx="9251551" cy="4058180"/>
            <a:chOff x="573481" y="1217205"/>
            <a:chExt cx="2531975" cy="4768397"/>
          </a:xfrm>
        </p:grpSpPr>
        <p:sp>
          <p:nvSpPr>
            <p:cNvPr id="13" name="Rectangle 12">
              <a:extLst>
                <a:ext uri="{FF2B5EF4-FFF2-40B4-BE49-F238E27FC236}">
                  <a16:creationId xmlns:a16="http://schemas.microsoft.com/office/drawing/2014/main" xmlns="" id="{FFF60778-A552-4178-967A-D6012B06C7A5}"/>
                </a:ext>
              </a:extLst>
            </p:cNvPr>
            <p:cNvSpPr/>
            <p:nvPr/>
          </p:nvSpPr>
          <p:spPr>
            <a:xfrm>
              <a:off x="573481" y="5939883"/>
              <a:ext cx="2504839"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8" name="Rectangle 167">
              <a:extLst>
                <a:ext uri="{FF2B5EF4-FFF2-40B4-BE49-F238E27FC236}">
                  <a16:creationId xmlns:a16="http://schemas.microsoft.com/office/drawing/2014/main" xmlns="" id="{C018E09C-793B-4B90-8ABF-2FDE455E5932}"/>
                </a:ext>
              </a:extLst>
            </p:cNvPr>
            <p:cNvSpPr/>
            <p:nvPr/>
          </p:nvSpPr>
          <p:spPr>
            <a:xfrm>
              <a:off x="600617" y="1217205"/>
              <a:ext cx="2504839"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aphicFrame>
        <p:nvGraphicFramePr>
          <p:cNvPr id="6" name="表格 5">
            <a:extLst>
              <a:ext uri="{FF2B5EF4-FFF2-40B4-BE49-F238E27FC236}">
                <a16:creationId xmlns:a16="http://schemas.microsoft.com/office/drawing/2014/main" xmlns="" id="{8DF2335F-A3FD-4967-B8B4-F529113A5BE5}"/>
              </a:ext>
            </a:extLst>
          </p:cNvPr>
          <p:cNvGraphicFramePr>
            <a:graphicFrameLocks noGrp="1"/>
          </p:cNvGraphicFramePr>
          <p:nvPr>
            <p:extLst>
              <p:ext uri="{D42A27DB-BD31-4B8C-83A1-F6EECF244321}">
                <p14:modId xmlns:p14="http://schemas.microsoft.com/office/powerpoint/2010/main" val="1327124044"/>
              </p:ext>
            </p:extLst>
          </p:nvPr>
        </p:nvGraphicFramePr>
        <p:xfrm>
          <a:off x="2681997" y="3178464"/>
          <a:ext cx="4192530" cy="1854200"/>
        </p:xfrm>
        <a:graphic>
          <a:graphicData uri="http://schemas.openxmlformats.org/drawingml/2006/table">
            <a:tbl>
              <a:tblPr firstRow="1" bandRow="1">
                <a:tableStyleId>{5C22544A-7EE6-4342-B048-85BDC9FD1C3A}</a:tableStyleId>
              </a:tblPr>
              <a:tblGrid>
                <a:gridCol w="2096265">
                  <a:extLst>
                    <a:ext uri="{9D8B030D-6E8A-4147-A177-3AD203B41FA5}">
                      <a16:colId xmlns:a16="http://schemas.microsoft.com/office/drawing/2014/main" xmlns="" val="2646075869"/>
                    </a:ext>
                  </a:extLst>
                </a:gridCol>
                <a:gridCol w="2096265">
                  <a:extLst>
                    <a:ext uri="{9D8B030D-6E8A-4147-A177-3AD203B41FA5}">
                      <a16:colId xmlns:a16="http://schemas.microsoft.com/office/drawing/2014/main" xmlns="" val="714963980"/>
                    </a:ext>
                  </a:extLst>
                </a:gridCol>
              </a:tblGrid>
              <a:tr h="370840">
                <a:tc gridSpan="2">
                  <a:txBody>
                    <a:bodyPr/>
                    <a:lstStyle/>
                    <a:p>
                      <a:pPr algn="ctr"/>
                      <a:r>
                        <a:rPr lang="en-US" altLang="zh-CN" dirty="0"/>
                        <a:t>Map Stock</a:t>
                      </a:r>
                      <a:endParaRPr lang="en-US" dirty="0"/>
                    </a:p>
                  </a:txBody>
                  <a:tcPr/>
                </a:tc>
                <a:tc hMerge="1">
                  <a:txBody>
                    <a:bodyPr/>
                    <a:lstStyle/>
                    <a:p>
                      <a:endParaRPr lang="en-US" dirty="0"/>
                    </a:p>
                  </a:txBody>
                  <a:tcPr/>
                </a:tc>
                <a:extLst>
                  <a:ext uri="{0D108BD9-81ED-4DB2-BD59-A6C34878D82A}">
                    <a16:rowId xmlns:a16="http://schemas.microsoft.com/office/drawing/2014/main" xmlns="" val="566180607"/>
                  </a:ext>
                </a:extLst>
              </a:tr>
              <a:tr h="370840">
                <a:tc>
                  <a:txBody>
                    <a:bodyPr/>
                    <a:lstStyle/>
                    <a:p>
                      <a:pPr algn="ctr"/>
                      <a:r>
                        <a:rPr lang="en-US" dirty="0"/>
                        <a:t>Ticker</a:t>
                      </a:r>
                    </a:p>
                  </a:txBody>
                  <a:tcPr/>
                </a:tc>
                <a:tc>
                  <a:txBody>
                    <a:bodyPr/>
                    <a:lstStyle/>
                    <a:p>
                      <a:pPr algn="ctr"/>
                      <a:r>
                        <a:rPr lang="en-US" altLang="zh-CN" dirty="0"/>
                        <a:t>struct stock</a:t>
                      </a:r>
                      <a:endParaRPr lang="en-US" dirty="0"/>
                    </a:p>
                  </a:txBody>
                  <a:tcPr/>
                </a:tc>
                <a:extLst>
                  <a:ext uri="{0D108BD9-81ED-4DB2-BD59-A6C34878D82A}">
                    <a16:rowId xmlns:a16="http://schemas.microsoft.com/office/drawing/2014/main" xmlns="" val="2564001447"/>
                  </a:ext>
                </a:extLst>
              </a:tr>
              <a:tr h="370840">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xmlns="" val="3029980018"/>
                  </a:ext>
                </a:extLst>
              </a:tr>
              <a:tr h="370840">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xmlns="" val="1782861576"/>
                  </a:ext>
                </a:extLst>
              </a:tr>
              <a:tr h="370840">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xmlns="" val="40925219"/>
                  </a:ext>
                </a:extLst>
              </a:tr>
            </a:tbl>
          </a:graphicData>
        </a:graphic>
      </p:graphicFrame>
      <p:grpSp>
        <p:nvGrpSpPr>
          <p:cNvPr id="11" name="组合 10">
            <a:extLst>
              <a:ext uri="{FF2B5EF4-FFF2-40B4-BE49-F238E27FC236}">
                <a16:creationId xmlns:a16="http://schemas.microsoft.com/office/drawing/2014/main" xmlns="" id="{F821D05A-5548-4E54-8A63-D8733DCFCAED}"/>
              </a:ext>
            </a:extLst>
          </p:cNvPr>
          <p:cNvGrpSpPr/>
          <p:nvPr/>
        </p:nvGrpSpPr>
        <p:grpSpPr>
          <a:xfrm>
            <a:off x="6874527" y="2413047"/>
            <a:ext cx="4814371" cy="2585323"/>
            <a:chOff x="4847422" y="2384398"/>
            <a:chExt cx="5139981" cy="2585323"/>
          </a:xfrm>
        </p:grpSpPr>
        <p:sp>
          <p:nvSpPr>
            <p:cNvPr id="7" name="左大括号 6">
              <a:extLst>
                <a:ext uri="{FF2B5EF4-FFF2-40B4-BE49-F238E27FC236}">
                  <a16:creationId xmlns:a16="http://schemas.microsoft.com/office/drawing/2014/main" xmlns="" id="{71BF30EE-339A-451D-B3C2-FD5C678398AA}"/>
                </a:ext>
              </a:extLst>
            </p:cNvPr>
            <p:cNvSpPr/>
            <p:nvPr/>
          </p:nvSpPr>
          <p:spPr>
            <a:xfrm>
              <a:off x="4847422" y="2423710"/>
              <a:ext cx="947450" cy="2530643"/>
            </a:xfrm>
            <a:prstGeom prst="leftBrace">
              <a:avLst>
                <a:gd name="adj1" fmla="val 8333"/>
                <a:gd name="adj2" fmla="val 4845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文本框 9">
              <a:extLst>
                <a:ext uri="{FF2B5EF4-FFF2-40B4-BE49-F238E27FC236}">
                  <a16:creationId xmlns:a16="http://schemas.microsoft.com/office/drawing/2014/main" xmlns="" id="{1B3CB63B-A877-4D35-8667-41081CC1F04A}"/>
                </a:ext>
              </a:extLst>
            </p:cNvPr>
            <p:cNvSpPr txBox="1"/>
            <p:nvPr/>
          </p:nvSpPr>
          <p:spPr>
            <a:xfrm>
              <a:off x="5228162" y="2384398"/>
              <a:ext cx="4759241" cy="2585323"/>
            </a:xfrm>
            <a:prstGeom prst="rect">
              <a:avLst/>
            </a:prstGeom>
            <a:noFill/>
          </p:spPr>
          <p:txBody>
            <a:bodyPr wrap="square" rtlCol="0">
              <a:spAutoFit/>
            </a:bodyPr>
            <a:lstStyle/>
            <a:p>
              <a:r>
                <a:rPr lang="en-US" dirty="0"/>
                <a:t>	 start date;</a:t>
              </a:r>
            </a:p>
            <a:p>
              <a:r>
                <a:rPr lang="en-US" dirty="0"/>
                <a:t>	 end date;</a:t>
              </a:r>
            </a:p>
            <a:p>
              <a:r>
                <a:rPr lang="en-US" dirty="0"/>
                <a:t>	 announcement date; </a:t>
              </a:r>
            </a:p>
            <a:p>
              <a:r>
                <a:rPr lang="en-US" dirty="0"/>
                <a:t>	 group;</a:t>
              </a:r>
            </a:p>
            <a:p>
              <a:r>
                <a:rPr lang="en-US" dirty="0"/>
                <a:t>	 actual EPS; 	</a:t>
              </a:r>
            </a:p>
            <a:p>
              <a:r>
                <a:rPr lang="en-US" dirty="0"/>
                <a:t>	 estimate EPS;</a:t>
              </a:r>
            </a:p>
            <a:p>
              <a:r>
                <a:rPr lang="en-US" dirty="0"/>
                <a:t>	 surprise; </a:t>
              </a:r>
            </a:p>
            <a:p>
              <a:r>
                <a:rPr lang="en-US" dirty="0"/>
                <a:t>	 Date vector;</a:t>
              </a:r>
            </a:p>
            <a:p>
              <a:r>
                <a:rPr lang="en-US" dirty="0"/>
                <a:t>	 Price vector;</a:t>
              </a:r>
            </a:p>
          </p:txBody>
        </p:sp>
      </p:grpSp>
    </p:spTree>
    <p:extLst>
      <p:ext uri="{BB962C8B-B14F-4D97-AF65-F5344CB8AC3E}">
        <p14:creationId xmlns:p14="http://schemas.microsoft.com/office/powerpoint/2010/main" val="3370558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xmlns="" id="{1AA2A670-4772-4504-9A86-BE460BACA39F}"/>
              </a:ext>
            </a:extLst>
          </p:cNvPr>
          <p:cNvSpPr/>
          <p:nvPr/>
        </p:nvSpPr>
        <p:spPr>
          <a:xfrm>
            <a:off x="3110152" y="806287"/>
            <a:ext cx="5496856" cy="677108"/>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400" b="1" dirty="0" smtClean="0">
                <a:solidFill>
                  <a:srgbClr val="083D65"/>
                </a:solidFill>
                <a:latin typeface="Segoe UI" panose="020B0502040204020203" pitchFamily="34" charset="0"/>
                <a:cs typeface="Segoe UI" panose="020B0502040204020203" pitchFamily="34" charset="0"/>
              </a:rPr>
              <a:t>Computing</a:t>
            </a:r>
            <a:endParaRPr kumimoji="0" lang="en-US" sz="4400" b="1"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endParaRPr>
          </a:p>
        </p:txBody>
      </p:sp>
      <p:sp>
        <p:nvSpPr>
          <p:cNvPr id="184" name="Rounded Rectangle 109">
            <a:extLst>
              <a:ext uri="{FF2B5EF4-FFF2-40B4-BE49-F238E27FC236}">
                <a16:creationId xmlns:a16="http://schemas.microsoft.com/office/drawing/2014/main" xmlns="" id="{FE924B0A-EE56-47DC-A2B2-4E228E4169C0}"/>
              </a:ext>
            </a:extLst>
          </p:cNvPr>
          <p:cNvSpPr/>
          <p:nvPr/>
        </p:nvSpPr>
        <p:spPr>
          <a:xfrm>
            <a:off x="10744964" y="6914539"/>
            <a:ext cx="2094671" cy="354514"/>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grpSp>
        <p:nvGrpSpPr>
          <p:cNvPr id="192" name="Group 191">
            <a:extLst>
              <a:ext uri="{FF2B5EF4-FFF2-40B4-BE49-F238E27FC236}">
                <a16:creationId xmlns:a16="http://schemas.microsoft.com/office/drawing/2014/main" xmlns="" id="{1BED403C-A43A-4B47-BB94-C2A67956DCC4}"/>
              </a:ext>
            </a:extLst>
          </p:cNvPr>
          <p:cNvGrpSpPr/>
          <p:nvPr/>
        </p:nvGrpSpPr>
        <p:grpSpPr>
          <a:xfrm>
            <a:off x="-1" y="4941426"/>
            <a:ext cx="12192000" cy="1909138"/>
            <a:chOff x="0" y="4948862"/>
            <a:chExt cx="12192000" cy="1909138"/>
          </a:xfrm>
        </p:grpSpPr>
        <p:sp>
          <p:nvSpPr>
            <p:cNvPr id="193" name="Freeform: Shape 192">
              <a:extLst>
                <a:ext uri="{FF2B5EF4-FFF2-40B4-BE49-F238E27FC236}">
                  <a16:creationId xmlns:a16="http://schemas.microsoft.com/office/drawing/2014/main" xmlns="" id="{45A43FA3-E6AD-4BC1-8F03-3B181CC959C7}"/>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4" name="Freeform: Shape 193">
              <a:extLst>
                <a:ext uri="{FF2B5EF4-FFF2-40B4-BE49-F238E27FC236}">
                  <a16:creationId xmlns:a16="http://schemas.microsoft.com/office/drawing/2014/main" xmlns="" id="{A3F741A2-2517-494A-868D-957D47F779A9}"/>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 name="组合 3">
            <a:extLst>
              <a:ext uri="{FF2B5EF4-FFF2-40B4-BE49-F238E27FC236}">
                <a16:creationId xmlns:a16="http://schemas.microsoft.com/office/drawing/2014/main" xmlns="" id="{F7903EC4-267E-4C39-8F11-D55E141CFA6E}"/>
              </a:ext>
            </a:extLst>
          </p:cNvPr>
          <p:cNvGrpSpPr/>
          <p:nvPr/>
        </p:nvGrpSpPr>
        <p:grpSpPr>
          <a:xfrm>
            <a:off x="1081557" y="2049810"/>
            <a:ext cx="10562550" cy="2584121"/>
            <a:chOff x="636487" y="1525171"/>
            <a:chExt cx="3968679" cy="2584121"/>
          </a:xfrm>
        </p:grpSpPr>
        <p:sp>
          <p:nvSpPr>
            <p:cNvPr id="119" name="Rectangle 118">
              <a:extLst>
                <a:ext uri="{FF2B5EF4-FFF2-40B4-BE49-F238E27FC236}">
                  <a16:creationId xmlns:a16="http://schemas.microsoft.com/office/drawing/2014/main" xmlns="" id="{5C998BA0-6D9C-4E71-AABD-0B1CE27665CD}"/>
                </a:ext>
              </a:extLst>
            </p:cNvPr>
            <p:cNvSpPr/>
            <p:nvPr/>
          </p:nvSpPr>
          <p:spPr>
            <a:xfrm>
              <a:off x="731188" y="1867686"/>
              <a:ext cx="3873978" cy="1750864"/>
            </a:xfrm>
            <a:prstGeom prst="rect">
              <a:avLst/>
            </a:prstGeom>
          </p:spPr>
          <p:txBody>
            <a:bodyPr wrap="square" lIns="0" tIns="0" rIns="0" bIns="0">
              <a:spAutoFit/>
            </a:bodyPr>
            <a:lstStyle/>
            <a:p>
              <a:pPr marL="285750" lvl="0" indent="-285750">
                <a:lnSpc>
                  <a:spcPct val="200000"/>
                </a:lnSpc>
                <a:buFont typeface="Arial" panose="020B0604020202020204" pitchFamily="34" charset="0"/>
                <a:buChar char="•"/>
                <a:defRPr/>
              </a:pPr>
              <a:r>
                <a:rPr kumimoji="0" lang="en-US" sz="20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rPr>
                <a:t>Operator </a:t>
              </a:r>
              <a:r>
                <a:rPr lang="en-US" sz="2000" dirty="0">
                  <a:solidFill>
                    <a:srgbClr val="083D65"/>
                  </a:solidFill>
                  <a:latin typeface="Segoe UI" panose="020B0502040204020203" pitchFamily="34" charset="0"/>
                  <a:cs typeface="Segoe UI" panose="020B0502040204020203" pitchFamily="34" charset="0"/>
                </a:rPr>
                <a:t>overloading</a:t>
              </a:r>
            </a:p>
            <a:p>
              <a:pPr marL="285750" lvl="0" indent="-285750">
                <a:lnSpc>
                  <a:spcPct val="200000"/>
                </a:lnSpc>
                <a:buFont typeface="Arial" panose="020B0604020202020204" pitchFamily="34" charset="0"/>
                <a:buChar char="•"/>
                <a:defRPr/>
              </a:pPr>
              <a:r>
                <a:rPr kumimoji="0" lang="en-US" sz="20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rPr>
                <a:t>Calculate ARR</a:t>
              </a:r>
              <a:r>
                <a:rPr lang="en-US" sz="2000" dirty="0">
                  <a:solidFill>
                    <a:srgbClr val="083D65"/>
                  </a:solidFill>
                  <a:latin typeface="Segoe UI" panose="020B0502040204020203" pitchFamily="34" charset="0"/>
                  <a:cs typeface="Segoe UI" panose="020B0502040204020203" pitchFamily="34" charset="0"/>
                </a:rPr>
                <a:t> and CAAR</a:t>
              </a:r>
            </a:p>
            <a:p>
              <a:pPr marL="285750" lvl="0" indent="-285750">
                <a:lnSpc>
                  <a:spcPct val="200000"/>
                </a:lnSpc>
                <a:buFont typeface="Arial" panose="020B0604020202020204" pitchFamily="34" charset="0"/>
                <a:buChar char="•"/>
                <a:defRPr/>
              </a:pPr>
              <a:r>
                <a:rPr kumimoji="0" lang="en-US" sz="20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rPr>
                <a:t>Bootstrap</a:t>
              </a:r>
            </a:p>
          </p:txBody>
        </p:sp>
        <p:grpSp>
          <p:nvGrpSpPr>
            <p:cNvPr id="218" name="Group 217">
              <a:extLst>
                <a:ext uri="{FF2B5EF4-FFF2-40B4-BE49-F238E27FC236}">
                  <a16:creationId xmlns:a16="http://schemas.microsoft.com/office/drawing/2014/main" xmlns="" id="{7D2AC6DF-FF9A-488F-9123-53AA85D9365B}"/>
                </a:ext>
              </a:extLst>
            </p:cNvPr>
            <p:cNvGrpSpPr/>
            <p:nvPr/>
          </p:nvGrpSpPr>
          <p:grpSpPr>
            <a:xfrm>
              <a:off x="636487" y="1525171"/>
              <a:ext cx="3438841" cy="2584121"/>
              <a:chOff x="600617" y="1217205"/>
              <a:chExt cx="2504839" cy="3373586"/>
            </a:xfrm>
          </p:grpSpPr>
          <p:sp>
            <p:nvSpPr>
              <p:cNvPr id="13" name="Rectangle 12">
                <a:extLst>
                  <a:ext uri="{FF2B5EF4-FFF2-40B4-BE49-F238E27FC236}">
                    <a16:creationId xmlns:a16="http://schemas.microsoft.com/office/drawing/2014/main" xmlns="" id="{FFF60778-A552-4178-967A-D6012B06C7A5}"/>
                  </a:ext>
                </a:extLst>
              </p:cNvPr>
              <p:cNvSpPr/>
              <p:nvPr/>
            </p:nvSpPr>
            <p:spPr>
              <a:xfrm>
                <a:off x="600617" y="4545072"/>
                <a:ext cx="2504839"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8" name="Rectangle 167">
                <a:extLst>
                  <a:ext uri="{FF2B5EF4-FFF2-40B4-BE49-F238E27FC236}">
                    <a16:creationId xmlns:a16="http://schemas.microsoft.com/office/drawing/2014/main" xmlns="" id="{C018E09C-793B-4B90-8ABF-2FDE455E5932}"/>
                  </a:ext>
                </a:extLst>
              </p:cNvPr>
              <p:cNvSpPr/>
              <p:nvPr/>
            </p:nvSpPr>
            <p:spPr>
              <a:xfrm>
                <a:off x="600617" y="1217205"/>
                <a:ext cx="2504839"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7240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xmlns="" id="{1AA2A670-4772-4504-9A86-BE460BACA39F}"/>
              </a:ext>
            </a:extLst>
          </p:cNvPr>
          <p:cNvSpPr/>
          <p:nvPr/>
        </p:nvSpPr>
        <p:spPr>
          <a:xfrm>
            <a:off x="1333602" y="775415"/>
            <a:ext cx="9187505" cy="1354217"/>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rPr>
              <a:t>Retrieve Data from Yahoo Finance and Clean Data</a:t>
            </a:r>
            <a:endParaRPr kumimoji="0" lang="en-US" sz="4400" b="1"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endParaRPr>
          </a:p>
        </p:txBody>
      </p:sp>
      <p:sp>
        <p:nvSpPr>
          <p:cNvPr id="184" name="Rounded Rectangle 109">
            <a:extLst>
              <a:ext uri="{FF2B5EF4-FFF2-40B4-BE49-F238E27FC236}">
                <a16:creationId xmlns:a16="http://schemas.microsoft.com/office/drawing/2014/main" xmlns="" id="{FE924B0A-EE56-47DC-A2B2-4E228E4169C0}"/>
              </a:ext>
            </a:extLst>
          </p:cNvPr>
          <p:cNvSpPr/>
          <p:nvPr/>
        </p:nvSpPr>
        <p:spPr>
          <a:xfrm>
            <a:off x="10744964" y="6914539"/>
            <a:ext cx="2094671" cy="354514"/>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grpSp>
        <p:nvGrpSpPr>
          <p:cNvPr id="192" name="Group 191">
            <a:extLst>
              <a:ext uri="{FF2B5EF4-FFF2-40B4-BE49-F238E27FC236}">
                <a16:creationId xmlns:a16="http://schemas.microsoft.com/office/drawing/2014/main" xmlns="" id="{1BED403C-A43A-4B47-BB94-C2A67956DCC4}"/>
              </a:ext>
            </a:extLst>
          </p:cNvPr>
          <p:cNvGrpSpPr/>
          <p:nvPr/>
        </p:nvGrpSpPr>
        <p:grpSpPr>
          <a:xfrm>
            <a:off x="-1" y="4941426"/>
            <a:ext cx="12192000" cy="1909138"/>
            <a:chOff x="0" y="4948862"/>
            <a:chExt cx="12192000" cy="1909138"/>
          </a:xfrm>
        </p:grpSpPr>
        <p:sp>
          <p:nvSpPr>
            <p:cNvPr id="193" name="Freeform: Shape 192">
              <a:extLst>
                <a:ext uri="{FF2B5EF4-FFF2-40B4-BE49-F238E27FC236}">
                  <a16:creationId xmlns:a16="http://schemas.microsoft.com/office/drawing/2014/main" xmlns="" id="{45A43FA3-E6AD-4BC1-8F03-3B181CC959C7}"/>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4" name="Freeform: Shape 193">
              <a:extLst>
                <a:ext uri="{FF2B5EF4-FFF2-40B4-BE49-F238E27FC236}">
                  <a16:creationId xmlns:a16="http://schemas.microsoft.com/office/drawing/2014/main" xmlns="" id="{A3F741A2-2517-494A-868D-957D47F779A9}"/>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 name="组合 3">
            <a:extLst>
              <a:ext uri="{FF2B5EF4-FFF2-40B4-BE49-F238E27FC236}">
                <a16:creationId xmlns:a16="http://schemas.microsoft.com/office/drawing/2014/main" xmlns="" id="{F7903EC4-267E-4C39-8F11-D55E141CFA6E}"/>
              </a:ext>
            </a:extLst>
          </p:cNvPr>
          <p:cNvGrpSpPr/>
          <p:nvPr/>
        </p:nvGrpSpPr>
        <p:grpSpPr>
          <a:xfrm>
            <a:off x="971390" y="2048693"/>
            <a:ext cx="10420672" cy="2585238"/>
            <a:chOff x="595094" y="1524054"/>
            <a:chExt cx="3915371" cy="2585238"/>
          </a:xfrm>
        </p:grpSpPr>
        <p:sp>
          <p:nvSpPr>
            <p:cNvPr id="119" name="Rectangle 118">
              <a:extLst>
                <a:ext uri="{FF2B5EF4-FFF2-40B4-BE49-F238E27FC236}">
                  <a16:creationId xmlns:a16="http://schemas.microsoft.com/office/drawing/2014/main" xmlns="" id="{5C998BA0-6D9C-4E71-AABD-0B1CE27665CD}"/>
                </a:ext>
              </a:extLst>
            </p:cNvPr>
            <p:cNvSpPr/>
            <p:nvPr/>
          </p:nvSpPr>
          <p:spPr>
            <a:xfrm>
              <a:off x="636487" y="1524054"/>
              <a:ext cx="3873978" cy="2366417"/>
            </a:xfrm>
            <a:prstGeom prst="rect">
              <a:avLst/>
            </a:prstGeom>
          </p:spPr>
          <p:txBody>
            <a:bodyPr wrap="square" lIns="0" tIns="0" rIns="0" bIns="0">
              <a:spAutoFit/>
            </a:bodyPr>
            <a:lstStyle/>
            <a:p>
              <a:pPr marL="285750" lvl="0" indent="-285750">
                <a:lnSpc>
                  <a:spcPct val="200000"/>
                </a:lnSpc>
                <a:buFont typeface="Arial" panose="020B0604020202020204" pitchFamily="34" charset="0"/>
                <a:buChar char="•"/>
                <a:defRPr/>
              </a:pPr>
              <a:r>
                <a:rPr lang="en-US" altLang="zh-CN" sz="2000" dirty="0">
                  <a:solidFill>
                    <a:srgbClr val="083D65"/>
                  </a:solidFill>
                  <a:latin typeface="Segoe UI" panose="020B0502040204020203" pitchFamily="34" charset="0"/>
                  <a:cs typeface="Segoe UI" panose="020B0502040204020203" pitchFamily="34" charset="0"/>
                </a:rPr>
                <a:t>Retrieve Data from Yahoo Finance —— </a:t>
              </a:r>
              <a:r>
                <a:rPr lang="en-US" altLang="zh-CN" sz="2000" dirty="0" err="1">
                  <a:solidFill>
                    <a:srgbClr val="083D65"/>
                  </a:solidFill>
                  <a:latin typeface="Segoe UI" panose="020B0502040204020203" pitchFamily="34" charset="0"/>
                  <a:cs typeface="Segoe UI" panose="020B0502040204020203" pitchFamily="34" charset="0"/>
                </a:rPr>
                <a:t>GetStock</a:t>
              </a:r>
              <a:r>
                <a:rPr lang="en-US" altLang="zh-CN" sz="2000" dirty="0">
                  <a:solidFill>
                    <a:srgbClr val="083D65"/>
                  </a:solidFill>
                  <a:latin typeface="Segoe UI" panose="020B0502040204020203" pitchFamily="34" charset="0"/>
                  <a:cs typeface="Segoe UI" panose="020B0502040204020203" pitchFamily="34" charset="0"/>
                </a:rPr>
                <a:t>() </a:t>
              </a:r>
            </a:p>
            <a:p>
              <a:pPr marL="285750" lvl="0" indent="-285750">
                <a:lnSpc>
                  <a:spcPct val="200000"/>
                </a:lnSpc>
                <a:buFont typeface="Arial" panose="020B0604020202020204" pitchFamily="34" charset="0"/>
                <a:buChar char="•"/>
                <a:defRPr/>
              </a:pPr>
              <a:r>
                <a:rPr lang="en-US" altLang="zh-CN" sz="2000" dirty="0">
                  <a:solidFill>
                    <a:srgbClr val="083D65"/>
                  </a:solidFill>
                  <a:latin typeface="Segoe UI" panose="020B0502040204020203" pitchFamily="34" charset="0"/>
                  <a:cs typeface="Segoe UI" panose="020B0502040204020203" pitchFamily="34" charset="0"/>
                </a:rPr>
                <a:t>Categorize and Clean Data —— categorize()</a:t>
              </a:r>
            </a:p>
            <a:p>
              <a:pPr lvl="0">
                <a:lnSpc>
                  <a:spcPct val="200000"/>
                </a:lnSpc>
                <a:defRPr/>
              </a:pPr>
              <a:r>
                <a:rPr lang="en-US" altLang="zh-CN" sz="2000" dirty="0">
                  <a:solidFill>
                    <a:srgbClr val="083D65"/>
                  </a:solidFill>
                  <a:latin typeface="Segoe UI" panose="020B0502040204020203" pitchFamily="34" charset="0"/>
                  <a:cs typeface="Segoe UI" panose="020B0502040204020203" pitchFamily="34" charset="0"/>
                </a:rPr>
                <a:t>    Note: outliers is stocks whose prices is zero or size is less than 241</a:t>
              </a:r>
            </a:p>
            <a:p>
              <a:pPr marL="285750" lvl="0" indent="-285750">
                <a:lnSpc>
                  <a:spcPct val="200000"/>
                </a:lnSpc>
                <a:buFont typeface="Arial" panose="020B0604020202020204" pitchFamily="34" charset="0"/>
                <a:buChar char="•"/>
                <a:defRPr/>
              </a:pPr>
              <a:endParaRPr lang="en-US" altLang="zh-CN" sz="2000" dirty="0">
                <a:solidFill>
                  <a:srgbClr val="083D65"/>
                </a:solidFill>
                <a:latin typeface="Segoe UI" panose="020B0502040204020203" pitchFamily="34" charset="0"/>
                <a:cs typeface="Segoe UI" panose="020B0502040204020203" pitchFamily="34" charset="0"/>
              </a:endParaRPr>
            </a:p>
          </p:txBody>
        </p:sp>
        <p:grpSp>
          <p:nvGrpSpPr>
            <p:cNvPr id="218" name="Group 217">
              <a:extLst>
                <a:ext uri="{FF2B5EF4-FFF2-40B4-BE49-F238E27FC236}">
                  <a16:creationId xmlns:a16="http://schemas.microsoft.com/office/drawing/2014/main" xmlns="" id="{7D2AC6DF-FF9A-488F-9123-53AA85D9365B}"/>
                </a:ext>
              </a:extLst>
            </p:cNvPr>
            <p:cNvGrpSpPr/>
            <p:nvPr/>
          </p:nvGrpSpPr>
          <p:grpSpPr>
            <a:xfrm>
              <a:off x="595094" y="1525171"/>
              <a:ext cx="3480235" cy="2584121"/>
              <a:chOff x="570466" y="1217205"/>
              <a:chExt cx="2534990" cy="3373586"/>
            </a:xfrm>
          </p:grpSpPr>
          <p:sp>
            <p:nvSpPr>
              <p:cNvPr id="13" name="Rectangle 12">
                <a:extLst>
                  <a:ext uri="{FF2B5EF4-FFF2-40B4-BE49-F238E27FC236}">
                    <a16:creationId xmlns:a16="http://schemas.microsoft.com/office/drawing/2014/main" xmlns="" id="{FFF60778-A552-4178-967A-D6012B06C7A5}"/>
                  </a:ext>
                </a:extLst>
              </p:cNvPr>
              <p:cNvSpPr/>
              <p:nvPr/>
            </p:nvSpPr>
            <p:spPr>
              <a:xfrm>
                <a:off x="570466" y="4545072"/>
                <a:ext cx="2504839"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8" name="Rectangle 167">
                <a:extLst>
                  <a:ext uri="{FF2B5EF4-FFF2-40B4-BE49-F238E27FC236}">
                    <a16:creationId xmlns:a16="http://schemas.microsoft.com/office/drawing/2014/main" xmlns="" id="{C018E09C-793B-4B90-8ABF-2FDE455E5932}"/>
                  </a:ext>
                </a:extLst>
              </p:cNvPr>
              <p:cNvSpPr/>
              <p:nvPr/>
            </p:nvSpPr>
            <p:spPr>
              <a:xfrm>
                <a:off x="600617" y="1217205"/>
                <a:ext cx="2504839"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2378317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xmlns="" id="{1AA2A670-4772-4504-9A86-BE460BACA39F}"/>
              </a:ext>
            </a:extLst>
          </p:cNvPr>
          <p:cNvSpPr/>
          <p:nvPr/>
        </p:nvSpPr>
        <p:spPr>
          <a:xfrm>
            <a:off x="1333603" y="775415"/>
            <a:ext cx="8184970" cy="1354217"/>
          </a:xfrm>
          <a:prstGeom prst="rect">
            <a:avLst/>
          </a:prstGeom>
        </p:spPr>
        <p:txBody>
          <a:bodyPr wrap="square" lIns="0" tIns="0" rIns="0" bIns="0">
            <a:spAutoFit/>
          </a:bodyPr>
          <a:lstStyle/>
          <a:p>
            <a:pPr lvl="0" algn="ctr">
              <a:defRPr/>
            </a:pPr>
            <a:r>
              <a:rPr lang="en-US" altLang="zh-CN" sz="4400" b="1" dirty="0">
                <a:solidFill>
                  <a:srgbClr val="083D65"/>
                </a:solidFill>
                <a:latin typeface="Segoe UI" panose="020B0502040204020203" pitchFamily="34" charset="0"/>
                <a:cs typeface="Segoe UI" panose="020B0502040204020203" pitchFamily="34" charset="0"/>
              </a:rPr>
              <a:t>Calculate AAR and CAAR</a:t>
            </a:r>
          </a:p>
          <a:p>
            <a:pPr lvl="0" algn="ctr">
              <a:defRPr/>
            </a:pPr>
            <a:endParaRPr lang="en-US" altLang="zh-CN" sz="4400" b="1" dirty="0">
              <a:solidFill>
                <a:srgbClr val="083D65"/>
              </a:solidFill>
              <a:latin typeface="Segoe UI" panose="020B0502040204020203" pitchFamily="34" charset="0"/>
              <a:cs typeface="Segoe UI" panose="020B0502040204020203" pitchFamily="34" charset="0"/>
            </a:endParaRPr>
          </a:p>
        </p:txBody>
      </p:sp>
      <p:sp>
        <p:nvSpPr>
          <p:cNvPr id="184" name="Rounded Rectangle 109">
            <a:extLst>
              <a:ext uri="{FF2B5EF4-FFF2-40B4-BE49-F238E27FC236}">
                <a16:creationId xmlns:a16="http://schemas.microsoft.com/office/drawing/2014/main" xmlns="" id="{FE924B0A-EE56-47DC-A2B2-4E228E4169C0}"/>
              </a:ext>
            </a:extLst>
          </p:cNvPr>
          <p:cNvSpPr/>
          <p:nvPr/>
        </p:nvSpPr>
        <p:spPr>
          <a:xfrm>
            <a:off x="10744964" y="6914539"/>
            <a:ext cx="2094671" cy="354514"/>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grpSp>
        <p:nvGrpSpPr>
          <p:cNvPr id="192" name="Group 191">
            <a:extLst>
              <a:ext uri="{FF2B5EF4-FFF2-40B4-BE49-F238E27FC236}">
                <a16:creationId xmlns:a16="http://schemas.microsoft.com/office/drawing/2014/main" xmlns="" id="{1BED403C-A43A-4B47-BB94-C2A67956DCC4}"/>
              </a:ext>
            </a:extLst>
          </p:cNvPr>
          <p:cNvGrpSpPr/>
          <p:nvPr/>
        </p:nvGrpSpPr>
        <p:grpSpPr>
          <a:xfrm>
            <a:off x="-1" y="4941426"/>
            <a:ext cx="12192000" cy="1909138"/>
            <a:chOff x="0" y="4948862"/>
            <a:chExt cx="12192000" cy="1909138"/>
          </a:xfrm>
        </p:grpSpPr>
        <p:sp>
          <p:nvSpPr>
            <p:cNvPr id="193" name="Freeform: Shape 192">
              <a:extLst>
                <a:ext uri="{FF2B5EF4-FFF2-40B4-BE49-F238E27FC236}">
                  <a16:creationId xmlns:a16="http://schemas.microsoft.com/office/drawing/2014/main" xmlns="" id="{45A43FA3-E6AD-4BC1-8F03-3B181CC959C7}"/>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4" name="Freeform: Shape 193">
              <a:extLst>
                <a:ext uri="{FF2B5EF4-FFF2-40B4-BE49-F238E27FC236}">
                  <a16:creationId xmlns:a16="http://schemas.microsoft.com/office/drawing/2014/main" xmlns="" id="{A3F741A2-2517-494A-868D-957D47F779A9}"/>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 name="组合 3">
            <a:extLst>
              <a:ext uri="{FF2B5EF4-FFF2-40B4-BE49-F238E27FC236}">
                <a16:creationId xmlns:a16="http://schemas.microsoft.com/office/drawing/2014/main" xmlns="" id="{F7903EC4-267E-4C39-8F11-D55E141CFA6E}"/>
              </a:ext>
            </a:extLst>
          </p:cNvPr>
          <p:cNvGrpSpPr/>
          <p:nvPr/>
        </p:nvGrpSpPr>
        <p:grpSpPr>
          <a:xfrm>
            <a:off x="1004438" y="2049810"/>
            <a:ext cx="10639669" cy="3958073"/>
            <a:chOff x="607511" y="1525171"/>
            <a:chExt cx="3997655" cy="3958073"/>
          </a:xfrm>
        </p:grpSpPr>
        <p:sp>
          <p:nvSpPr>
            <p:cNvPr id="119" name="Rectangle 118">
              <a:extLst>
                <a:ext uri="{FF2B5EF4-FFF2-40B4-BE49-F238E27FC236}">
                  <a16:creationId xmlns:a16="http://schemas.microsoft.com/office/drawing/2014/main" xmlns="" id="{5C998BA0-6D9C-4E71-AABD-0B1CE27665CD}"/>
                </a:ext>
              </a:extLst>
            </p:cNvPr>
            <p:cNvSpPr/>
            <p:nvPr/>
          </p:nvSpPr>
          <p:spPr>
            <a:xfrm>
              <a:off x="731188" y="1867686"/>
              <a:ext cx="3873978" cy="3597523"/>
            </a:xfrm>
            <a:prstGeom prst="rect">
              <a:avLst/>
            </a:prstGeom>
          </p:spPr>
          <p:txBody>
            <a:bodyPr wrap="square" lIns="0" tIns="0" rIns="0" bIns="0">
              <a:spAutoFit/>
            </a:bodyPr>
            <a:lstStyle/>
            <a:p>
              <a:pPr marL="285750" lvl="0" indent="-285750">
                <a:lnSpc>
                  <a:spcPct val="200000"/>
                </a:lnSpc>
                <a:buFont typeface="Arial" panose="020B0604020202020204" pitchFamily="34" charset="0"/>
                <a:buChar char="•"/>
                <a:defRPr/>
              </a:pPr>
              <a:r>
                <a:rPr kumimoji="0" lang="en-US" sz="20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rPr>
                <a:t>Calculate returns</a:t>
              </a:r>
              <a:r>
                <a:rPr lang="en-US" sz="2000" dirty="0">
                  <a:solidFill>
                    <a:srgbClr val="083D65"/>
                  </a:solidFill>
                  <a:latin typeface="Segoe UI" panose="020B0502040204020203" pitchFamily="34" charset="0"/>
                  <a:cs typeface="Segoe UI" panose="020B0502040204020203" pitchFamily="34" charset="0"/>
                </a:rPr>
                <a:t>: matrix R(matrix &amp;type)</a:t>
              </a:r>
            </a:p>
            <a:p>
              <a:pPr marL="285750" lvl="0" indent="-285750">
                <a:lnSpc>
                  <a:spcPct val="200000"/>
                </a:lnSpc>
                <a:buFont typeface="Arial" panose="020B0604020202020204" pitchFamily="34" charset="0"/>
                <a:buChar char="•"/>
                <a:defRPr/>
              </a:pPr>
              <a:r>
                <a:rPr lang="en-US" sz="2000" dirty="0">
                  <a:solidFill>
                    <a:srgbClr val="083D65"/>
                  </a:solidFill>
                  <a:latin typeface="Segoe UI" panose="020B0502040204020203" pitchFamily="34" charset="0"/>
                  <a:cs typeface="Segoe UI" panose="020B0502040204020203" pitchFamily="34" charset="0"/>
                </a:rPr>
                <a:t>Calculate abnormal returns: </a:t>
              </a:r>
              <a:r>
                <a:rPr lang="fr-FR" sz="2000" dirty="0">
                  <a:solidFill>
                    <a:srgbClr val="083D65"/>
                  </a:solidFill>
                  <a:latin typeface="Segoe UI" panose="020B0502040204020203" pitchFamily="34" charset="0"/>
                  <a:cs typeface="Segoe UI" panose="020B0502040204020203" pitchFamily="34" charset="0"/>
                </a:rPr>
                <a:t>matrix AR(matrix RS, matrix RIWB)</a:t>
              </a:r>
            </a:p>
            <a:p>
              <a:pPr marL="285750" indent="-285750">
                <a:lnSpc>
                  <a:spcPct val="200000"/>
                </a:lnSpc>
                <a:buFont typeface="Arial" panose="020B0604020202020204" pitchFamily="34" charset="0"/>
                <a:buChar char="•"/>
                <a:defRPr/>
              </a:pPr>
              <a:r>
                <a:rPr lang="en-US" sz="2000" dirty="0">
                  <a:solidFill>
                    <a:srgbClr val="083D65"/>
                  </a:solidFill>
                  <a:latin typeface="Segoe UI" panose="020B0502040204020203" pitchFamily="34" charset="0"/>
                  <a:cs typeface="Segoe UI" panose="020B0502040204020203" pitchFamily="34" charset="0"/>
                </a:rPr>
                <a:t>Randomly select: matrix </a:t>
              </a:r>
              <a:r>
                <a:rPr lang="en-US" sz="2000" dirty="0" err="1">
                  <a:solidFill>
                    <a:srgbClr val="083D65"/>
                  </a:solidFill>
                  <a:latin typeface="Segoe UI" panose="020B0502040204020203" pitchFamily="34" charset="0"/>
                  <a:cs typeface="Segoe UI" panose="020B0502040204020203" pitchFamily="34" charset="0"/>
                </a:rPr>
                <a:t>Randomselect</a:t>
              </a:r>
              <a:r>
                <a:rPr lang="en-US" sz="2000" dirty="0">
                  <a:solidFill>
                    <a:srgbClr val="083D65"/>
                  </a:solidFill>
                  <a:latin typeface="Segoe UI" panose="020B0502040204020203" pitchFamily="34" charset="0"/>
                  <a:cs typeface="Segoe UI" panose="020B0502040204020203" pitchFamily="34" charset="0"/>
                </a:rPr>
                <a:t>(matrix AR)</a:t>
              </a:r>
            </a:p>
            <a:p>
              <a:pPr marL="285750" indent="-285750">
                <a:lnSpc>
                  <a:spcPct val="200000"/>
                </a:lnSpc>
                <a:buFont typeface="Arial" panose="020B0604020202020204" pitchFamily="34" charset="0"/>
                <a:buChar char="•"/>
                <a:defRPr/>
              </a:pPr>
              <a:r>
                <a:rPr lang="fr-FR" sz="2000" dirty="0">
                  <a:solidFill>
                    <a:srgbClr val="083D65"/>
                  </a:solidFill>
                  <a:latin typeface="Segoe UI" panose="020B0502040204020203" pitchFamily="34" charset="0"/>
                  <a:cs typeface="Segoe UI" panose="020B0502040204020203" pitchFamily="34" charset="0"/>
                </a:rPr>
                <a:t>Caculate AAR: vector&lt;double&gt;  Calculation::AAR()</a:t>
              </a:r>
            </a:p>
            <a:p>
              <a:pPr marL="285750" indent="-285750">
                <a:lnSpc>
                  <a:spcPct val="200000"/>
                </a:lnSpc>
                <a:buFont typeface="Arial" panose="020B0604020202020204" pitchFamily="34" charset="0"/>
                <a:buChar char="•"/>
                <a:defRPr/>
              </a:pPr>
              <a:r>
                <a:rPr lang="fr-FR" sz="2000" dirty="0">
                  <a:solidFill>
                    <a:srgbClr val="083D65"/>
                  </a:solidFill>
                  <a:latin typeface="Segoe UI" panose="020B0502040204020203" pitchFamily="34" charset="0"/>
                  <a:cs typeface="Segoe UI" panose="020B0502040204020203" pitchFamily="34" charset="0"/>
                </a:rPr>
                <a:t>Caculate AAR: vector&lt;double&gt;  Calculation::CAAR()</a:t>
              </a:r>
            </a:p>
            <a:p>
              <a:pPr marL="285750" lvl="0" indent="-285750">
                <a:lnSpc>
                  <a:spcPct val="200000"/>
                </a:lnSpc>
                <a:buFont typeface="Arial" panose="020B0604020202020204" pitchFamily="34" charset="0"/>
                <a:buChar char="•"/>
                <a:defRPr/>
              </a:pPr>
              <a:endParaRPr lang="en-US" sz="2000" dirty="0">
                <a:solidFill>
                  <a:srgbClr val="083D65"/>
                </a:solidFill>
                <a:latin typeface="Segoe UI" panose="020B0502040204020203" pitchFamily="34" charset="0"/>
                <a:cs typeface="Segoe UI" panose="020B0502040204020203" pitchFamily="34" charset="0"/>
              </a:endParaRPr>
            </a:p>
          </p:txBody>
        </p:sp>
        <p:grpSp>
          <p:nvGrpSpPr>
            <p:cNvPr id="218" name="Group 217">
              <a:extLst>
                <a:ext uri="{FF2B5EF4-FFF2-40B4-BE49-F238E27FC236}">
                  <a16:creationId xmlns:a16="http://schemas.microsoft.com/office/drawing/2014/main" xmlns="" id="{7D2AC6DF-FF9A-488F-9123-53AA85D9365B}"/>
                </a:ext>
              </a:extLst>
            </p:cNvPr>
            <p:cNvGrpSpPr/>
            <p:nvPr/>
          </p:nvGrpSpPr>
          <p:grpSpPr>
            <a:xfrm>
              <a:off x="607511" y="1525171"/>
              <a:ext cx="3467817" cy="3958073"/>
              <a:chOff x="579511" y="1217205"/>
              <a:chExt cx="2525945" cy="5167289"/>
            </a:xfrm>
          </p:grpSpPr>
          <p:sp>
            <p:nvSpPr>
              <p:cNvPr id="13" name="Rectangle 12">
                <a:extLst>
                  <a:ext uri="{FF2B5EF4-FFF2-40B4-BE49-F238E27FC236}">
                    <a16:creationId xmlns:a16="http://schemas.microsoft.com/office/drawing/2014/main" xmlns="" id="{FFF60778-A552-4178-967A-D6012B06C7A5}"/>
                  </a:ext>
                </a:extLst>
              </p:cNvPr>
              <p:cNvSpPr/>
              <p:nvPr/>
            </p:nvSpPr>
            <p:spPr>
              <a:xfrm>
                <a:off x="579511" y="6338775"/>
                <a:ext cx="2504839"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8" name="Rectangle 167">
                <a:extLst>
                  <a:ext uri="{FF2B5EF4-FFF2-40B4-BE49-F238E27FC236}">
                    <a16:creationId xmlns:a16="http://schemas.microsoft.com/office/drawing/2014/main" xmlns="" id="{C018E09C-793B-4B90-8ABF-2FDE455E5932}"/>
                  </a:ext>
                </a:extLst>
              </p:cNvPr>
              <p:cNvSpPr/>
              <p:nvPr/>
            </p:nvSpPr>
            <p:spPr>
              <a:xfrm>
                <a:off x="600617" y="1217205"/>
                <a:ext cx="2504839"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2187861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xmlns="" id="{1AA2A670-4772-4504-9A86-BE460BACA39F}"/>
              </a:ext>
            </a:extLst>
          </p:cNvPr>
          <p:cNvSpPr/>
          <p:nvPr/>
        </p:nvSpPr>
        <p:spPr>
          <a:xfrm>
            <a:off x="1333603" y="775415"/>
            <a:ext cx="8184970" cy="677108"/>
          </a:xfrm>
          <a:prstGeom prst="rect">
            <a:avLst/>
          </a:prstGeom>
        </p:spPr>
        <p:txBody>
          <a:bodyPr wrap="square" lIns="0" tIns="0" rIns="0" bIns="0">
            <a:spAutoFit/>
          </a:bodyPr>
          <a:lstStyle/>
          <a:p>
            <a:pPr lvl="0" algn="ctr">
              <a:defRPr/>
            </a:pPr>
            <a:r>
              <a:rPr lang="en-US" altLang="zh-CN" sz="4400" b="1" dirty="0">
                <a:solidFill>
                  <a:srgbClr val="083D65"/>
                </a:solidFill>
                <a:latin typeface="Segoe UI" panose="020B0502040204020203" pitchFamily="34" charset="0"/>
                <a:cs typeface="Segoe UI" panose="020B0502040204020203" pitchFamily="34" charset="0"/>
              </a:rPr>
              <a:t>Bootstrap</a:t>
            </a:r>
          </a:p>
        </p:txBody>
      </p:sp>
      <p:sp>
        <p:nvSpPr>
          <p:cNvPr id="184" name="Rounded Rectangle 109">
            <a:extLst>
              <a:ext uri="{FF2B5EF4-FFF2-40B4-BE49-F238E27FC236}">
                <a16:creationId xmlns:a16="http://schemas.microsoft.com/office/drawing/2014/main" xmlns="" id="{FE924B0A-EE56-47DC-A2B2-4E228E4169C0}"/>
              </a:ext>
            </a:extLst>
          </p:cNvPr>
          <p:cNvSpPr/>
          <p:nvPr/>
        </p:nvSpPr>
        <p:spPr>
          <a:xfrm>
            <a:off x="10744964" y="6914539"/>
            <a:ext cx="2094671" cy="354514"/>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grpSp>
        <p:nvGrpSpPr>
          <p:cNvPr id="192" name="Group 191">
            <a:extLst>
              <a:ext uri="{FF2B5EF4-FFF2-40B4-BE49-F238E27FC236}">
                <a16:creationId xmlns:a16="http://schemas.microsoft.com/office/drawing/2014/main" xmlns="" id="{1BED403C-A43A-4B47-BB94-C2A67956DCC4}"/>
              </a:ext>
            </a:extLst>
          </p:cNvPr>
          <p:cNvGrpSpPr/>
          <p:nvPr/>
        </p:nvGrpSpPr>
        <p:grpSpPr>
          <a:xfrm>
            <a:off x="-1" y="4941426"/>
            <a:ext cx="12192000" cy="1909138"/>
            <a:chOff x="0" y="4948862"/>
            <a:chExt cx="12192000" cy="1909138"/>
          </a:xfrm>
        </p:grpSpPr>
        <p:sp>
          <p:nvSpPr>
            <p:cNvPr id="193" name="Freeform: Shape 192">
              <a:extLst>
                <a:ext uri="{FF2B5EF4-FFF2-40B4-BE49-F238E27FC236}">
                  <a16:creationId xmlns:a16="http://schemas.microsoft.com/office/drawing/2014/main" xmlns="" id="{45A43FA3-E6AD-4BC1-8F03-3B181CC959C7}"/>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4" name="Freeform: Shape 193">
              <a:extLst>
                <a:ext uri="{FF2B5EF4-FFF2-40B4-BE49-F238E27FC236}">
                  <a16:creationId xmlns:a16="http://schemas.microsoft.com/office/drawing/2014/main" xmlns="" id="{A3F741A2-2517-494A-868D-957D47F779A9}"/>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 name="组合 3">
            <a:extLst>
              <a:ext uri="{FF2B5EF4-FFF2-40B4-BE49-F238E27FC236}">
                <a16:creationId xmlns:a16="http://schemas.microsoft.com/office/drawing/2014/main" xmlns="" id="{F7903EC4-267E-4C39-8F11-D55E141CFA6E}"/>
              </a:ext>
            </a:extLst>
          </p:cNvPr>
          <p:cNvGrpSpPr/>
          <p:nvPr/>
        </p:nvGrpSpPr>
        <p:grpSpPr>
          <a:xfrm>
            <a:off x="1004438" y="2049810"/>
            <a:ext cx="10639669" cy="3958073"/>
            <a:chOff x="607511" y="1525171"/>
            <a:chExt cx="3997655" cy="3958073"/>
          </a:xfrm>
        </p:grpSpPr>
        <p:sp>
          <p:nvSpPr>
            <p:cNvPr id="119" name="Rectangle 118">
              <a:extLst>
                <a:ext uri="{FF2B5EF4-FFF2-40B4-BE49-F238E27FC236}">
                  <a16:creationId xmlns:a16="http://schemas.microsoft.com/office/drawing/2014/main" xmlns="" id="{5C998BA0-6D9C-4E71-AABD-0B1CE27665CD}"/>
                </a:ext>
              </a:extLst>
            </p:cNvPr>
            <p:cNvSpPr/>
            <p:nvPr/>
          </p:nvSpPr>
          <p:spPr>
            <a:xfrm>
              <a:off x="731188" y="1867686"/>
              <a:ext cx="3873978" cy="3597523"/>
            </a:xfrm>
            <a:prstGeom prst="rect">
              <a:avLst/>
            </a:prstGeom>
          </p:spPr>
          <p:txBody>
            <a:bodyPr wrap="square" lIns="0" tIns="0" rIns="0" bIns="0">
              <a:spAutoFit/>
            </a:bodyPr>
            <a:lstStyle/>
            <a:p>
              <a:pPr marL="285750" lvl="0" indent="-285750">
                <a:lnSpc>
                  <a:spcPct val="200000"/>
                </a:lnSpc>
                <a:buFont typeface="Arial" panose="020B0604020202020204" pitchFamily="34" charset="0"/>
                <a:buChar char="•"/>
                <a:defRPr/>
              </a:pPr>
              <a:r>
                <a:rPr lang="en-US" sz="2000" dirty="0">
                  <a:solidFill>
                    <a:srgbClr val="083D65"/>
                  </a:solidFill>
                  <a:latin typeface="Segoe UI" panose="020B0502040204020203" pitchFamily="34" charset="0"/>
                  <a:cs typeface="Segoe UI" panose="020B0502040204020203" pitchFamily="34" charset="0"/>
                </a:rPr>
                <a:t>Use a for loop and </a:t>
              </a:r>
              <a:r>
                <a:rPr lang="en-US" sz="2000" dirty="0" err="1">
                  <a:solidFill>
                    <a:srgbClr val="083D65"/>
                  </a:solidFill>
                  <a:latin typeface="Segoe UI" panose="020B0502040204020203" pitchFamily="34" charset="0"/>
                  <a:cs typeface="Segoe UI" panose="020B0502040204020203" pitchFamily="34" charset="0"/>
                </a:rPr>
                <a:t>Randomselect</a:t>
              </a:r>
              <a:r>
                <a:rPr lang="en-US" sz="2000" dirty="0">
                  <a:solidFill>
                    <a:srgbClr val="083D65"/>
                  </a:solidFill>
                  <a:latin typeface="Segoe UI" panose="020B0502040204020203" pitchFamily="34" charset="0"/>
                  <a:cs typeface="Segoe UI" panose="020B0502040204020203" pitchFamily="34" charset="0"/>
                </a:rPr>
                <a:t> function to do bootstrap</a:t>
              </a:r>
            </a:p>
            <a:p>
              <a:pPr marL="285750" lvl="0" indent="-285750">
                <a:lnSpc>
                  <a:spcPct val="200000"/>
                </a:lnSpc>
                <a:buFont typeface="Arial" panose="020B0604020202020204" pitchFamily="34" charset="0"/>
                <a:buChar char="•"/>
                <a:defRPr/>
              </a:pPr>
              <a:r>
                <a:rPr lang="en-US" sz="2000" dirty="0">
                  <a:solidFill>
                    <a:srgbClr val="083D65"/>
                  </a:solidFill>
                  <a:latin typeface="Segoe UI" panose="020B0502040204020203" pitchFamily="34" charset="0"/>
                  <a:cs typeface="Segoe UI" panose="020B0502040204020203" pitchFamily="34" charset="0"/>
                </a:rPr>
                <a:t>Each time randomly select 100 stocks from each group</a:t>
              </a:r>
            </a:p>
            <a:p>
              <a:pPr marL="285750" lvl="0" indent="-285750">
                <a:lnSpc>
                  <a:spcPct val="200000"/>
                </a:lnSpc>
                <a:buFont typeface="Arial" panose="020B0604020202020204" pitchFamily="34" charset="0"/>
                <a:buChar char="•"/>
                <a:defRPr/>
              </a:pPr>
              <a:r>
                <a:rPr lang="en-US" sz="2000" dirty="0">
                  <a:solidFill>
                    <a:srgbClr val="083D65"/>
                  </a:solidFill>
                  <a:latin typeface="Segoe UI" panose="020B0502040204020203" pitchFamily="34" charset="0"/>
                  <a:cs typeface="Segoe UI" panose="020B0502040204020203" pitchFamily="34" charset="0"/>
                </a:rPr>
                <a:t>Construct an object of class Calculation with this AR matrix</a:t>
              </a:r>
            </a:p>
            <a:p>
              <a:pPr marL="285750" lvl="0" indent="-285750">
                <a:lnSpc>
                  <a:spcPct val="200000"/>
                </a:lnSpc>
                <a:buFont typeface="Arial" panose="020B0604020202020204" pitchFamily="34" charset="0"/>
                <a:buChar char="•"/>
                <a:defRPr/>
              </a:pPr>
              <a:r>
                <a:rPr lang="en-US" sz="2000" dirty="0">
                  <a:solidFill>
                    <a:srgbClr val="083D65"/>
                  </a:solidFill>
                  <a:latin typeface="Segoe UI" panose="020B0502040204020203" pitchFamily="34" charset="0"/>
                  <a:cs typeface="Segoe UI" panose="020B0502040204020203" pitchFamily="34" charset="0"/>
                </a:rPr>
                <a:t>Call member function to calculate AAR and CAAR</a:t>
              </a:r>
            </a:p>
            <a:p>
              <a:pPr marL="285750" lvl="0" indent="-285750">
                <a:lnSpc>
                  <a:spcPct val="200000"/>
                </a:lnSpc>
                <a:buFont typeface="Arial" panose="020B0604020202020204" pitchFamily="34" charset="0"/>
                <a:buChar char="•"/>
                <a:defRPr/>
              </a:pPr>
              <a:r>
                <a:rPr lang="en-US" sz="2000" dirty="0">
                  <a:solidFill>
                    <a:srgbClr val="083D65"/>
                  </a:solidFill>
                  <a:latin typeface="Segoe UI" panose="020B0502040204020203" pitchFamily="34" charset="0"/>
                  <a:cs typeface="Segoe UI" panose="020B0502040204020203" pitchFamily="34" charset="0"/>
                </a:rPr>
                <a:t>Use moving average to calculate average AAR and CAAR</a:t>
              </a:r>
            </a:p>
            <a:p>
              <a:pPr marL="285750" lvl="0" indent="-285750">
                <a:lnSpc>
                  <a:spcPct val="200000"/>
                </a:lnSpc>
                <a:buFont typeface="Arial" panose="020B0604020202020204" pitchFamily="34" charset="0"/>
                <a:buChar char="•"/>
                <a:defRPr/>
              </a:pPr>
              <a:endParaRPr lang="en-US" sz="2000" dirty="0">
                <a:solidFill>
                  <a:srgbClr val="083D65"/>
                </a:solidFill>
                <a:latin typeface="Segoe UI" panose="020B0502040204020203" pitchFamily="34" charset="0"/>
                <a:cs typeface="Segoe UI" panose="020B0502040204020203" pitchFamily="34" charset="0"/>
              </a:endParaRPr>
            </a:p>
          </p:txBody>
        </p:sp>
        <p:grpSp>
          <p:nvGrpSpPr>
            <p:cNvPr id="218" name="Group 217">
              <a:extLst>
                <a:ext uri="{FF2B5EF4-FFF2-40B4-BE49-F238E27FC236}">
                  <a16:creationId xmlns:a16="http://schemas.microsoft.com/office/drawing/2014/main" xmlns="" id="{7D2AC6DF-FF9A-488F-9123-53AA85D9365B}"/>
                </a:ext>
              </a:extLst>
            </p:cNvPr>
            <p:cNvGrpSpPr/>
            <p:nvPr/>
          </p:nvGrpSpPr>
          <p:grpSpPr>
            <a:xfrm>
              <a:off x="607511" y="1525171"/>
              <a:ext cx="3467817" cy="3958073"/>
              <a:chOff x="579511" y="1217205"/>
              <a:chExt cx="2525945" cy="5167289"/>
            </a:xfrm>
          </p:grpSpPr>
          <p:sp>
            <p:nvSpPr>
              <p:cNvPr id="13" name="Rectangle 12">
                <a:extLst>
                  <a:ext uri="{FF2B5EF4-FFF2-40B4-BE49-F238E27FC236}">
                    <a16:creationId xmlns:a16="http://schemas.microsoft.com/office/drawing/2014/main" xmlns="" id="{FFF60778-A552-4178-967A-D6012B06C7A5}"/>
                  </a:ext>
                </a:extLst>
              </p:cNvPr>
              <p:cNvSpPr/>
              <p:nvPr/>
            </p:nvSpPr>
            <p:spPr>
              <a:xfrm>
                <a:off x="579511" y="6338775"/>
                <a:ext cx="2504839"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8" name="Rectangle 167">
                <a:extLst>
                  <a:ext uri="{FF2B5EF4-FFF2-40B4-BE49-F238E27FC236}">
                    <a16:creationId xmlns:a16="http://schemas.microsoft.com/office/drawing/2014/main" xmlns="" id="{C018E09C-793B-4B90-8ABF-2FDE455E5932}"/>
                  </a:ext>
                </a:extLst>
              </p:cNvPr>
              <p:cNvSpPr/>
              <p:nvPr/>
            </p:nvSpPr>
            <p:spPr>
              <a:xfrm>
                <a:off x="600617" y="1217205"/>
                <a:ext cx="2504839"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4118170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xmlns="" id="{1AA2A670-4772-4504-9A86-BE460BACA39F}"/>
              </a:ext>
            </a:extLst>
          </p:cNvPr>
          <p:cNvSpPr/>
          <p:nvPr/>
        </p:nvSpPr>
        <p:spPr>
          <a:xfrm>
            <a:off x="3212338" y="836864"/>
            <a:ext cx="5496856" cy="677108"/>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smtClean="0">
                <a:ln>
                  <a:noFill/>
                </a:ln>
                <a:solidFill>
                  <a:srgbClr val="083D65"/>
                </a:solidFill>
                <a:effectLst/>
                <a:uLnTx/>
                <a:uFillTx/>
                <a:latin typeface="Segoe UI" panose="020B0502040204020203" pitchFamily="34" charset="0"/>
                <a:ea typeface="+mn-ea"/>
                <a:cs typeface="Segoe UI" panose="020B0502040204020203" pitchFamily="34" charset="0"/>
              </a:rPr>
              <a:t>Visualization</a:t>
            </a:r>
            <a:endParaRPr kumimoji="0" lang="en-US" sz="4400" b="1"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endParaRPr>
          </a:p>
        </p:txBody>
      </p:sp>
      <p:sp>
        <p:nvSpPr>
          <p:cNvPr id="184" name="Rounded Rectangle 109">
            <a:extLst>
              <a:ext uri="{FF2B5EF4-FFF2-40B4-BE49-F238E27FC236}">
                <a16:creationId xmlns:a16="http://schemas.microsoft.com/office/drawing/2014/main" xmlns="" id="{FE924B0A-EE56-47DC-A2B2-4E228E4169C0}"/>
              </a:ext>
            </a:extLst>
          </p:cNvPr>
          <p:cNvSpPr/>
          <p:nvPr/>
        </p:nvSpPr>
        <p:spPr>
          <a:xfrm>
            <a:off x="10744964" y="6914539"/>
            <a:ext cx="2094671" cy="354514"/>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grpSp>
        <p:nvGrpSpPr>
          <p:cNvPr id="192" name="Group 191">
            <a:extLst>
              <a:ext uri="{FF2B5EF4-FFF2-40B4-BE49-F238E27FC236}">
                <a16:creationId xmlns:a16="http://schemas.microsoft.com/office/drawing/2014/main" xmlns="" id="{1BED403C-A43A-4B47-BB94-C2A67956DCC4}"/>
              </a:ext>
            </a:extLst>
          </p:cNvPr>
          <p:cNvGrpSpPr/>
          <p:nvPr/>
        </p:nvGrpSpPr>
        <p:grpSpPr>
          <a:xfrm>
            <a:off x="-1" y="4941426"/>
            <a:ext cx="12192000" cy="1909138"/>
            <a:chOff x="0" y="4948862"/>
            <a:chExt cx="12192000" cy="1909138"/>
          </a:xfrm>
        </p:grpSpPr>
        <p:sp>
          <p:nvSpPr>
            <p:cNvPr id="193" name="Freeform: Shape 192">
              <a:extLst>
                <a:ext uri="{FF2B5EF4-FFF2-40B4-BE49-F238E27FC236}">
                  <a16:creationId xmlns:a16="http://schemas.microsoft.com/office/drawing/2014/main" xmlns="" id="{45A43FA3-E6AD-4BC1-8F03-3B181CC959C7}"/>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4" name="Freeform: Shape 193">
              <a:extLst>
                <a:ext uri="{FF2B5EF4-FFF2-40B4-BE49-F238E27FC236}">
                  <a16:creationId xmlns:a16="http://schemas.microsoft.com/office/drawing/2014/main" xmlns="" id="{A3F741A2-2517-494A-868D-957D47F779A9}"/>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 name="组合 3">
            <a:extLst>
              <a:ext uri="{FF2B5EF4-FFF2-40B4-BE49-F238E27FC236}">
                <a16:creationId xmlns:a16="http://schemas.microsoft.com/office/drawing/2014/main" xmlns="" id="{F7903EC4-267E-4C39-8F11-D55E141CFA6E}"/>
              </a:ext>
            </a:extLst>
          </p:cNvPr>
          <p:cNvGrpSpPr/>
          <p:nvPr/>
        </p:nvGrpSpPr>
        <p:grpSpPr>
          <a:xfrm>
            <a:off x="805514" y="2049810"/>
            <a:ext cx="10310505" cy="2584121"/>
            <a:chOff x="532769" y="1525171"/>
            <a:chExt cx="3873978" cy="2584121"/>
          </a:xfrm>
        </p:grpSpPr>
        <p:sp>
          <p:nvSpPr>
            <p:cNvPr id="119" name="Rectangle 118">
              <a:extLst>
                <a:ext uri="{FF2B5EF4-FFF2-40B4-BE49-F238E27FC236}">
                  <a16:creationId xmlns:a16="http://schemas.microsoft.com/office/drawing/2014/main" xmlns="" id="{5C998BA0-6D9C-4E71-AABD-0B1CE27665CD}"/>
                </a:ext>
              </a:extLst>
            </p:cNvPr>
            <p:cNvSpPr/>
            <p:nvPr/>
          </p:nvSpPr>
          <p:spPr>
            <a:xfrm>
              <a:off x="532769" y="1954760"/>
              <a:ext cx="3873978" cy="1750864"/>
            </a:xfrm>
            <a:prstGeom prst="rect">
              <a:avLst/>
            </a:prstGeom>
          </p:spPr>
          <p:txBody>
            <a:bodyPr wrap="square" lIns="0" tIns="0" rIns="0" bIns="0">
              <a:spAutoFit/>
            </a:bodyPr>
            <a:lstStyle/>
            <a:p>
              <a:pPr marL="285750" lvl="0" indent="-285750">
                <a:lnSpc>
                  <a:spcPct val="200000"/>
                </a:lnSpc>
                <a:buFont typeface="Arial" panose="020B0604020202020204" pitchFamily="34" charset="0"/>
                <a:buChar char="•"/>
                <a:defRPr/>
              </a:pPr>
              <a:r>
                <a:rPr kumimoji="0" lang="en-US" sz="20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rPr>
                <a:t>Plot CAAR of three group and present the AAR and CAAR for 3 groups in a chart</a:t>
              </a:r>
            </a:p>
            <a:p>
              <a:pPr marL="285750" lvl="0" indent="-285750">
                <a:lnSpc>
                  <a:spcPct val="200000"/>
                </a:lnSpc>
                <a:buFont typeface="Arial" panose="020B0604020202020204" pitchFamily="34" charset="0"/>
                <a:buChar char="•"/>
                <a:defRPr/>
              </a:pPr>
              <a:r>
                <a:rPr lang="en-US" sz="2000" dirty="0">
                  <a:solidFill>
                    <a:srgbClr val="083D65"/>
                  </a:solidFill>
                  <a:latin typeface="Segoe UI" panose="020B0502040204020203" pitchFamily="34" charset="0"/>
                  <a:cs typeface="Segoe UI" panose="020B0502040204020203" pitchFamily="34" charset="0"/>
                </a:rPr>
                <a:t>Create a menu of 5 options</a:t>
              </a:r>
              <a:endParaRPr kumimoji="0" lang="en-US" sz="20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endParaRPr>
            </a:p>
            <a:p>
              <a:pPr marL="285750" lvl="0" indent="-285750">
                <a:lnSpc>
                  <a:spcPct val="200000"/>
                </a:lnSpc>
                <a:buFont typeface="Arial" panose="020B0604020202020204" pitchFamily="34" charset="0"/>
                <a:buChar char="•"/>
                <a:defRPr/>
              </a:pPr>
              <a:endParaRPr kumimoji="0" lang="en-US" sz="20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endParaRPr>
            </a:p>
          </p:txBody>
        </p:sp>
        <p:grpSp>
          <p:nvGrpSpPr>
            <p:cNvPr id="218" name="Group 217">
              <a:extLst>
                <a:ext uri="{FF2B5EF4-FFF2-40B4-BE49-F238E27FC236}">
                  <a16:creationId xmlns:a16="http://schemas.microsoft.com/office/drawing/2014/main" xmlns="" id="{7D2AC6DF-FF9A-488F-9123-53AA85D9365B}"/>
                </a:ext>
              </a:extLst>
            </p:cNvPr>
            <p:cNvGrpSpPr/>
            <p:nvPr/>
          </p:nvGrpSpPr>
          <p:grpSpPr>
            <a:xfrm>
              <a:off x="636487" y="1525171"/>
              <a:ext cx="3438841" cy="2584121"/>
              <a:chOff x="600617" y="1217205"/>
              <a:chExt cx="2504839" cy="3373586"/>
            </a:xfrm>
          </p:grpSpPr>
          <p:sp>
            <p:nvSpPr>
              <p:cNvPr id="13" name="Rectangle 12">
                <a:extLst>
                  <a:ext uri="{FF2B5EF4-FFF2-40B4-BE49-F238E27FC236}">
                    <a16:creationId xmlns:a16="http://schemas.microsoft.com/office/drawing/2014/main" xmlns="" id="{FFF60778-A552-4178-967A-D6012B06C7A5}"/>
                  </a:ext>
                </a:extLst>
              </p:cNvPr>
              <p:cNvSpPr/>
              <p:nvPr/>
            </p:nvSpPr>
            <p:spPr>
              <a:xfrm>
                <a:off x="600617" y="4545072"/>
                <a:ext cx="2504839"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8" name="Rectangle 167">
                <a:extLst>
                  <a:ext uri="{FF2B5EF4-FFF2-40B4-BE49-F238E27FC236}">
                    <a16:creationId xmlns:a16="http://schemas.microsoft.com/office/drawing/2014/main" xmlns="" id="{C018E09C-793B-4B90-8ABF-2FDE455E5932}"/>
                  </a:ext>
                </a:extLst>
              </p:cNvPr>
              <p:cNvSpPr/>
              <p:nvPr/>
            </p:nvSpPr>
            <p:spPr>
              <a:xfrm>
                <a:off x="600617" y="1217205"/>
                <a:ext cx="2504839"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2259502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xmlns="" id="{1AA2A670-4772-4504-9A86-BE460BACA39F}"/>
              </a:ext>
            </a:extLst>
          </p:cNvPr>
          <p:cNvSpPr/>
          <p:nvPr/>
        </p:nvSpPr>
        <p:spPr>
          <a:xfrm>
            <a:off x="1333602" y="775415"/>
            <a:ext cx="9187505" cy="677108"/>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400" b="1" dirty="0">
                <a:solidFill>
                  <a:srgbClr val="083D65"/>
                </a:solidFill>
                <a:latin typeface="Segoe UI" panose="020B0502040204020203" pitchFamily="34" charset="0"/>
                <a:cs typeface="Segoe UI" panose="020B0502040204020203" pitchFamily="34" charset="0"/>
              </a:rPr>
              <a:t>Plot and Chart</a:t>
            </a:r>
            <a:endParaRPr kumimoji="0" lang="en-US" sz="4400" b="1"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endParaRPr>
          </a:p>
        </p:txBody>
      </p:sp>
      <p:sp>
        <p:nvSpPr>
          <p:cNvPr id="184" name="Rounded Rectangle 109">
            <a:extLst>
              <a:ext uri="{FF2B5EF4-FFF2-40B4-BE49-F238E27FC236}">
                <a16:creationId xmlns:a16="http://schemas.microsoft.com/office/drawing/2014/main" xmlns="" id="{FE924B0A-EE56-47DC-A2B2-4E228E4169C0}"/>
              </a:ext>
            </a:extLst>
          </p:cNvPr>
          <p:cNvSpPr/>
          <p:nvPr/>
        </p:nvSpPr>
        <p:spPr>
          <a:xfrm>
            <a:off x="10744964" y="6914539"/>
            <a:ext cx="2094671" cy="354514"/>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grpSp>
        <p:nvGrpSpPr>
          <p:cNvPr id="192" name="Group 191">
            <a:extLst>
              <a:ext uri="{FF2B5EF4-FFF2-40B4-BE49-F238E27FC236}">
                <a16:creationId xmlns:a16="http://schemas.microsoft.com/office/drawing/2014/main" xmlns="" id="{1BED403C-A43A-4B47-BB94-C2A67956DCC4}"/>
              </a:ext>
            </a:extLst>
          </p:cNvPr>
          <p:cNvGrpSpPr/>
          <p:nvPr/>
        </p:nvGrpSpPr>
        <p:grpSpPr>
          <a:xfrm>
            <a:off x="-1" y="4941426"/>
            <a:ext cx="12192000" cy="1909138"/>
            <a:chOff x="0" y="4948862"/>
            <a:chExt cx="12192000" cy="1909138"/>
          </a:xfrm>
        </p:grpSpPr>
        <p:sp>
          <p:nvSpPr>
            <p:cNvPr id="193" name="Freeform: Shape 192">
              <a:extLst>
                <a:ext uri="{FF2B5EF4-FFF2-40B4-BE49-F238E27FC236}">
                  <a16:creationId xmlns:a16="http://schemas.microsoft.com/office/drawing/2014/main" xmlns="" id="{45A43FA3-E6AD-4BC1-8F03-3B181CC959C7}"/>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4" name="Freeform: Shape 193">
              <a:extLst>
                <a:ext uri="{FF2B5EF4-FFF2-40B4-BE49-F238E27FC236}">
                  <a16:creationId xmlns:a16="http://schemas.microsoft.com/office/drawing/2014/main" xmlns="" id="{A3F741A2-2517-494A-868D-957D47F779A9}"/>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 name="组合 3">
            <a:extLst>
              <a:ext uri="{FF2B5EF4-FFF2-40B4-BE49-F238E27FC236}">
                <a16:creationId xmlns:a16="http://schemas.microsoft.com/office/drawing/2014/main" xmlns="" id="{F7903EC4-267E-4C39-8F11-D55E141CFA6E}"/>
              </a:ext>
            </a:extLst>
          </p:cNvPr>
          <p:cNvGrpSpPr/>
          <p:nvPr/>
        </p:nvGrpSpPr>
        <p:grpSpPr>
          <a:xfrm>
            <a:off x="940746" y="2049810"/>
            <a:ext cx="10310505" cy="2584121"/>
            <a:chOff x="583580" y="1525171"/>
            <a:chExt cx="3873978" cy="2584121"/>
          </a:xfrm>
        </p:grpSpPr>
        <p:sp>
          <p:nvSpPr>
            <p:cNvPr id="119" name="Rectangle 118">
              <a:extLst>
                <a:ext uri="{FF2B5EF4-FFF2-40B4-BE49-F238E27FC236}">
                  <a16:creationId xmlns:a16="http://schemas.microsoft.com/office/drawing/2014/main" xmlns="" id="{5C998BA0-6D9C-4E71-AABD-0B1CE27665CD}"/>
                </a:ext>
              </a:extLst>
            </p:cNvPr>
            <p:cNvSpPr/>
            <p:nvPr/>
          </p:nvSpPr>
          <p:spPr>
            <a:xfrm>
              <a:off x="583580" y="1734450"/>
              <a:ext cx="3873978" cy="1750864"/>
            </a:xfrm>
            <a:prstGeom prst="rect">
              <a:avLst/>
            </a:prstGeom>
          </p:spPr>
          <p:txBody>
            <a:bodyPr wrap="square" lIns="0" tIns="0" rIns="0" bIns="0">
              <a:spAutoFit/>
            </a:bodyPr>
            <a:lstStyle/>
            <a:p>
              <a:pPr marL="285750" lvl="0" indent="-285750">
                <a:lnSpc>
                  <a:spcPct val="200000"/>
                </a:lnSpc>
                <a:buFont typeface="Arial" panose="020B0604020202020204" pitchFamily="34" charset="0"/>
                <a:buChar char="•"/>
                <a:defRPr/>
              </a:pPr>
              <a:r>
                <a:rPr lang="en-US" altLang="zh-CN" sz="2000" dirty="0">
                  <a:solidFill>
                    <a:srgbClr val="083D65"/>
                  </a:solidFill>
                  <a:latin typeface="Segoe UI" panose="020B0502040204020203" pitchFamily="34" charset="0"/>
                  <a:cs typeface="Segoe UI" panose="020B0502040204020203" pitchFamily="34" charset="0"/>
                </a:rPr>
                <a:t>Change STL vector to Daniel Vector: Vector&lt;double, long&gt; </a:t>
              </a:r>
              <a:r>
                <a:rPr lang="en-US" altLang="zh-CN" sz="2000" dirty="0" err="1">
                  <a:solidFill>
                    <a:srgbClr val="083D65"/>
                  </a:solidFill>
                  <a:latin typeface="Segoe UI" panose="020B0502040204020203" pitchFamily="34" charset="0"/>
                  <a:cs typeface="Segoe UI" panose="020B0502040204020203" pitchFamily="34" charset="0"/>
                </a:rPr>
                <a:t>DVector</a:t>
              </a:r>
              <a:r>
                <a:rPr lang="en-US" altLang="zh-CN" sz="2000" dirty="0">
                  <a:solidFill>
                    <a:srgbClr val="083D65"/>
                  </a:solidFill>
                  <a:latin typeface="Segoe UI" panose="020B0502040204020203" pitchFamily="34" charset="0"/>
                  <a:cs typeface="Segoe UI" panose="020B0502040204020203" pitchFamily="34" charset="0"/>
                </a:rPr>
                <a:t>(vector&lt;double&gt; v)</a:t>
              </a:r>
            </a:p>
            <a:p>
              <a:pPr marL="285750" lvl="0" indent="-285750">
                <a:lnSpc>
                  <a:spcPct val="200000"/>
                </a:lnSpc>
                <a:buFont typeface="Arial" panose="020B0604020202020204" pitchFamily="34" charset="0"/>
                <a:buChar char="•"/>
                <a:defRPr/>
              </a:pPr>
              <a:r>
                <a:rPr lang="en-US" altLang="zh-CN" sz="2000" dirty="0">
                  <a:solidFill>
                    <a:srgbClr val="083D65"/>
                  </a:solidFill>
                  <a:latin typeface="Segoe UI" panose="020B0502040204020203" pitchFamily="34" charset="0"/>
                  <a:cs typeface="Segoe UI" panose="020B0502040204020203" pitchFamily="34" charset="0"/>
                </a:rPr>
                <a:t>Plot and Chart: </a:t>
              </a:r>
              <a:r>
                <a:rPr lang="en-US" altLang="zh-CN" sz="2000" dirty="0" err="1">
                  <a:solidFill>
                    <a:srgbClr val="083D65"/>
                  </a:solidFill>
                  <a:latin typeface="Segoe UI" panose="020B0502040204020203" pitchFamily="34" charset="0"/>
                  <a:cs typeface="Segoe UI" panose="020B0502040204020203" pitchFamily="34" charset="0"/>
                </a:rPr>
                <a:t>TestPrintInExcel</a:t>
              </a:r>
              <a:r>
                <a:rPr lang="en-US" altLang="zh-CN" sz="2000" dirty="0">
                  <a:solidFill>
                    <a:srgbClr val="083D65"/>
                  </a:solidFill>
                  <a:latin typeface="Segoe UI" panose="020B0502040204020203" pitchFamily="34" charset="0"/>
                  <a:cs typeface="Segoe UI" panose="020B0502040204020203" pitchFamily="34" charset="0"/>
                </a:rPr>
                <a:t>(</a:t>
              </a:r>
              <a:r>
                <a:rPr lang="en-US" altLang="zh-CN" sz="2000" dirty="0" err="1">
                  <a:solidFill>
                    <a:srgbClr val="083D65"/>
                  </a:solidFill>
                  <a:latin typeface="Segoe UI" panose="020B0502040204020203" pitchFamily="34" charset="0"/>
                  <a:cs typeface="Segoe UI" panose="020B0502040204020203" pitchFamily="34" charset="0"/>
                </a:rPr>
                <a:t>aveCAAR_BEAT</a:t>
              </a:r>
              <a:r>
                <a:rPr lang="en-US" altLang="zh-CN" sz="2000" dirty="0">
                  <a:solidFill>
                    <a:srgbClr val="083D65"/>
                  </a:solidFill>
                  <a:latin typeface="Segoe UI" panose="020B0502040204020203" pitchFamily="34" charset="0"/>
                  <a:cs typeface="Segoe UI" panose="020B0502040204020203" pitchFamily="34" charset="0"/>
                </a:rPr>
                <a:t>, </a:t>
              </a:r>
              <a:r>
                <a:rPr lang="en-US" altLang="zh-CN" sz="2000" dirty="0" err="1">
                  <a:solidFill>
                    <a:srgbClr val="083D65"/>
                  </a:solidFill>
                  <a:latin typeface="Segoe UI" panose="020B0502040204020203" pitchFamily="34" charset="0"/>
                  <a:cs typeface="Segoe UI" panose="020B0502040204020203" pitchFamily="34" charset="0"/>
                </a:rPr>
                <a:t>aveCAAR_MEET</a:t>
              </a:r>
              <a:r>
                <a:rPr lang="en-US" altLang="zh-CN" sz="2000" dirty="0">
                  <a:solidFill>
                    <a:srgbClr val="083D65"/>
                  </a:solidFill>
                  <a:latin typeface="Segoe UI" panose="020B0502040204020203" pitchFamily="34" charset="0"/>
                  <a:cs typeface="Segoe UI" panose="020B0502040204020203" pitchFamily="34" charset="0"/>
                </a:rPr>
                <a:t>, </a:t>
              </a:r>
              <a:r>
                <a:rPr lang="en-US" altLang="zh-CN" sz="2000" dirty="0" err="1">
                  <a:solidFill>
                    <a:srgbClr val="083D65"/>
                  </a:solidFill>
                  <a:latin typeface="Segoe UI" panose="020B0502040204020203" pitchFamily="34" charset="0"/>
                  <a:cs typeface="Segoe UI" panose="020B0502040204020203" pitchFamily="34" charset="0"/>
                </a:rPr>
                <a:t>aveCAAR_MISS</a:t>
              </a:r>
              <a:r>
                <a:rPr lang="en-US" altLang="zh-CN" sz="2000" dirty="0">
                  <a:solidFill>
                    <a:srgbClr val="083D65"/>
                  </a:solidFill>
                  <a:latin typeface="Segoe UI" panose="020B0502040204020203" pitchFamily="34" charset="0"/>
                  <a:cs typeface="Segoe UI" panose="020B0502040204020203" pitchFamily="34" charset="0"/>
                </a:rPr>
                <a:t>, </a:t>
              </a:r>
              <a:r>
                <a:rPr lang="en-US" altLang="zh-CN" sz="2000" dirty="0" err="1">
                  <a:solidFill>
                    <a:srgbClr val="083D65"/>
                  </a:solidFill>
                  <a:latin typeface="Segoe UI" panose="020B0502040204020203" pitchFamily="34" charset="0"/>
                  <a:cs typeface="Segoe UI" panose="020B0502040204020203" pitchFamily="34" charset="0"/>
                </a:rPr>
                <a:t>aveAAR_BEAT</a:t>
              </a:r>
              <a:r>
                <a:rPr lang="en-US" altLang="zh-CN" sz="2000" dirty="0">
                  <a:solidFill>
                    <a:srgbClr val="083D65"/>
                  </a:solidFill>
                  <a:latin typeface="Segoe UI" panose="020B0502040204020203" pitchFamily="34" charset="0"/>
                  <a:cs typeface="Segoe UI" panose="020B0502040204020203" pitchFamily="34" charset="0"/>
                </a:rPr>
                <a:t>, </a:t>
              </a:r>
              <a:r>
                <a:rPr lang="en-US" altLang="zh-CN" sz="2000" dirty="0" err="1">
                  <a:solidFill>
                    <a:srgbClr val="083D65"/>
                  </a:solidFill>
                  <a:latin typeface="Segoe UI" panose="020B0502040204020203" pitchFamily="34" charset="0"/>
                  <a:cs typeface="Segoe UI" panose="020B0502040204020203" pitchFamily="34" charset="0"/>
                </a:rPr>
                <a:t>aveAAR_MEET</a:t>
              </a:r>
              <a:r>
                <a:rPr lang="en-US" altLang="zh-CN" sz="2000" dirty="0">
                  <a:solidFill>
                    <a:srgbClr val="083D65"/>
                  </a:solidFill>
                  <a:latin typeface="Segoe UI" panose="020B0502040204020203" pitchFamily="34" charset="0"/>
                  <a:cs typeface="Segoe UI" panose="020B0502040204020203" pitchFamily="34" charset="0"/>
                </a:rPr>
                <a:t>, </a:t>
              </a:r>
              <a:r>
                <a:rPr lang="en-US" altLang="zh-CN" sz="2000" dirty="0" err="1">
                  <a:solidFill>
                    <a:srgbClr val="083D65"/>
                  </a:solidFill>
                  <a:latin typeface="Segoe UI" panose="020B0502040204020203" pitchFamily="34" charset="0"/>
                  <a:cs typeface="Segoe UI" panose="020B0502040204020203" pitchFamily="34" charset="0"/>
                </a:rPr>
                <a:t>aveAAR_MISS</a:t>
              </a:r>
              <a:r>
                <a:rPr lang="en-US" altLang="zh-CN" sz="2000" dirty="0">
                  <a:solidFill>
                    <a:srgbClr val="083D65"/>
                  </a:solidFill>
                  <a:latin typeface="Segoe UI" panose="020B0502040204020203" pitchFamily="34" charset="0"/>
                  <a:cs typeface="Segoe UI" panose="020B0502040204020203" pitchFamily="34" charset="0"/>
                </a:rPr>
                <a:t>);</a:t>
              </a:r>
              <a:endParaRPr kumimoji="0" lang="en-US" sz="20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endParaRPr>
            </a:p>
          </p:txBody>
        </p:sp>
        <p:grpSp>
          <p:nvGrpSpPr>
            <p:cNvPr id="218" name="Group 217">
              <a:extLst>
                <a:ext uri="{FF2B5EF4-FFF2-40B4-BE49-F238E27FC236}">
                  <a16:creationId xmlns:a16="http://schemas.microsoft.com/office/drawing/2014/main" xmlns="" id="{7D2AC6DF-FF9A-488F-9123-53AA85D9365B}"/>
                </a:ext>
              </a:extLst>
            </p:cNvPr>
            <p:cNvGrpSpPr/>
            <p:nvPr/>
          </p:nvGrpSpPr>
          <p:grpSpPr>
            <a:xfrm>
              <a:off x="636487" y="1525171"/>
              <a:ext cx="3438841" cy="2584121"/>
              <a:chOff x="600617" y="1217205"/>
              <a:chExt cx="2504839" cy="3373586"/>
            </a:xfrm>
          </p:grpSpPr>
          <p:sp>
            <p:nvSpPr>
              <p:cNvPr id="13" name="Rectangle 12">
                <a:extLst>
                  <a:ext uri="{FF2B5EF4-FFF2-40B4-BE49-F238E27FC236}">
                    <a16:creationId xmlns:a16="http://schemas.microsoft.com/office/drawing/2014/main" xmlns="" id="{FFF60778-A552-4178-967A-D6012B06C7A5}"/>
                  </a:ext>
                </a:extLst>
              </p:cNvPr>
              <p:cNvSpPr/>
              <p:nvPr/>
            </p:nvSpPr>
            <p:spPr>
              <a:xfrm>
                <a:off x="600617" y="4545072"/>
                <a:ext cx="2504839"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8" name="Rectangle 167">
                <a:extLst>
                  <a:ext uri="{FF2B5EF4-FFF2-40B4-BE49-F238E27FC236}">
                    <a16:creationId xmlns:a16="http://schemas.microsoft.com/office/drawing/2014/main" xmlns="" id="{C018E09C-793B-4B90-8ABF-2FDE455E5932}"/>
                  </a:ext>
                </a:extLst>
              </p:cNvPr>
              <p:cNvSpPr/>
              <p:nvPr/>
            </p:nvSpPr>
            <p:spPr>
              <a:xfrm>
                <a:off x="600617" y="1217205"/>
                <a:ext cx="2504839"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148640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xmlns="" id="{1AA2A670-4772-4504-9A86-BE460BACA39F}"/>
              </a:ext>
            </a:extLst>
          </p:cNvPr>
          <p:cNvSpPr/>
          <p:nvPr/>
        </p:nvSpPr>
        <p:spPr>
          <a:xfrm>
            <a:off x="1333603" y="775415"/>
            <a:ext cx="8900352" cy="677108"/>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rPr>
              <a:t>Create Menu </a:t>
            </a:r>
            <a:endParaRPr kumimoji="0" lang="en-US" sz="4400" b="1"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endParaRPr>
          </a:p>
        </p:txBody>
      </p:sp>
      <p:sp>
        <p:nvSpPr>
          <p:cNvPr id="184" name="Rounded Rectangle 109">
            <a:extLst>
              <a:ext uri="{FF2B5EF4-FFF2-40B4-BE49-F238E27FC236}">
                <a16:creationId xmlns:a16="http://schemas.microsoft.com/office/drawing/2014/main" xmlns="" id="{FE924B0A-EE56-47DC-A2B2-4E228E4169C0}"/>
              </a:ext>
            </a:extLst>
          </p:cNvPr>
          <p:cNvSpPr/>
          <p:nvPr/>
        </p:nvSpPr>
        <p:spPr>
          <a:xfrm>
            <a:off x="10744964" y="6914539"/>
            <a:ext cx="2094671" cy="354514"/>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grpSp>
        <p:nvGrpSpPr>
          <p:cNvPr id="192" name="Group 191">
            <a:extLst>
              <a:ext uri="{FF2B5EF4-FFF2-40B4-BE49-F238E27FC236}">
                <a16:creationId xmlns:a16="http://schemas.microsoft.com/office/drawing/2014/main" xmlns="" id="{1BED403C-A43A-4B47-BB94-C2A67956DCC4}"/>
              </a:ext>
            </a:extLst>
          </p:cNvPr>
          <p:cNvGrpSpPr/>
          <p:nvPr/>
        </p:nvGrpSpPr>
        <p:grpSpPr>
          <a:xfrm>
            <a:off x="-1" y="4941426"/>
            <a:ext cx="12192000" cy="1909138"/>
            <a:chOff x="0" y="4948862"/>
            <a:chExt cx="12192000" cy="1909138"/>
          </a:xfrm>
        </p:grpSpPr>
        <p:sp>
          <p:nvSpPr>
            <p:cNvPr id="193" name="Freeform: Shape 192">
              <a:extLst>
                <a:ext uri="{FF2B5EF4-FFF2-40B4-BE49-F238E27FC236}">
                  <a16:creationId xmlns:a16="http://schemas.microsoft.com/office/drawing/2014/main" xmlns="" id="{45A43FA3-E6AD-4BC1-8F03-3B181CC959C7}"/>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4" name="Freeform: Shape 193">
              <a:extLst>
                <a:ext uri="{FF2B5EF4-FFF2-40B4-BE49-F238E27FC236}">
                  <a16:creationId xmlns:a16="http://schemas.microsoft.com/office/drawing/2014/main" xmlns="" id="{A3F741A2-2517-494A-868D-957D47F779A9}"/>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 name="组合 3">
            <a:extLst>
              <a:ext uri="{FF2B5EF4-FFF2-40B4-BE49-F238E27FC236}">
                <a16:creationId xmlns:a16="http://schemas.microsoft.com/office/drawing/2014/main" xmlns="" id="{F7903EC4-267E-4C39-8F11-D55E141CFA6E}"/>
              </a:ext>
            </a:extLst>
          </p:cNvPr>
          <p:cNvGrpSpPr/>
          <p:nvPr/>
        </p:nvGrpSpPr>
        <p:grpSpPr>
          <a:xfrm>
            <a:off x="1081557" y="1452524"/>
            <a:ext cx="10310505" cy="4364382"/>
            <a:chOff x="636487" y="1525171"/>
            <a:chExt cx="3873978" cy="2584121"/>
          </a:xfrm>
        </p:grpSpPr>
        <p:sp>
          <p:nvSpPr>
            <p:cNvPr id="119" name="Rectangle 118">
              <a:extLst>
                <a:ext uri="{FF2B5EF4-FFF2-40B4-BE49-F238E27FC236}">
                  <a16:creationId xmlns:a16="http://schemas.microsoft.com/office/drawing/2014/main" xmlns="" id="{5C998BA0-6D9C-4E71-AABD-0B1CE27665CD}"/>
                </a:ext>
              </a:extLst>
            </p:cNvPr>
            <p:cNvSpPr/>
            <p:nvPr/>
          </p:nvSpPr>
          <p:spPr>
            <a:xfrm>
              <a:off x="636487" y="1690577"/>
              <a:ext cx="3873978" cy="1765604"/>
            </a:xfrm>
            <a:prstGeom prst="rect">
              <a:avLst/>
            </a:prstGeom>
          </p:spPr>
          <p:txBody>
            <a:bodyPr wrap="square" lIns="0" tIns="0" rIns="0" bIns="0">
              <a:spAutoFit/>
            </a:bodyPr>
            <a:lstStyle/>
            <a:p>
              <a:pPr marL="285750" lvl="0" indent="-285750">
                <a:lnSpc>
                  <a:spcPct val="200000"/>
                </a:lnSpc>
                <a:buFont typeface="Arial" panose="020B0604020202020204" pitchFamily="34" charset="0"/>
                <a:buChar char="•"/>
                <a:defRPr/>
              </a:pPr>
              <a:r>
                <a:rPr lang="en-US" sz="2000" dirty="0">
                  <a:solidFill>
                    <a:srgbClr val="083D65"/>
                  </a:solidFill>
                  <a:latin typeface="Segoe UI" panose="020B0502040204020203" pitchFamily="34" charset="0"/>
                  <a:cs typeface="Segoe UI" panose="020B0502040204020203" pitchFamily="34" charset="0"/>
                </a:rPr>
                <a:t>1.</a:t>
              </a:r>
              <a:r>
                <a:rPr lang="zh-CN" altLang="en-US" sz="2000" dirty="0">
                  <a:solidFill>
                    <a:srgbClr val="083D65"/>
                  </a:solidFill>
                  <a:latin typeface="Segoe UI" panose="020B0502040204020203" pitchFamily="34" charset="0"/>
                  <a:cs typeface="Segoe UI" panose="020B0502040204020203" pitchFamily="34" charset="0"/>
                </a:rPr>
                <a:t> </a:t>
              </a:r>
              <a:r>
                <a:rPr lang="en-US" altLang="zh-CN" sz="2000" dirty="0">
                  <a:solidFill>
                    <a:srgbClr val="083D65"/>
                  </a:solidFill>
                  <a:latin typeface="Segoe UI" panose="020B0502040204020203" pitchFamily="34" charset="0"/>
                  <a:cs typeface="Segoe UI" panose="020B0502040204020203" pitchFamily="34" charset="0"/>
                </a:rPr>
                <a:t>Download data from Bloomberg and retrieve data from yahoo finance</a:t>
              </a:r>
            </a:p>
            <a:p>
              <a:pPr marL="285750" lvl="0" indent="-285750">
                <a:lnSpc>
                  <a:spcPct val="200000"/>
                </a:lnSpc>
                <a:buFont typeface="Arial" panose="020B0604020202020204" pitchFamily="34" charset="0"/>
                <a:buChar char="•"/>
                <a:defRPr/>
              </a:pPr>
              <a:r>
                <a:rPr lang="en-US" sz="2000" dirty="0">
                  <a:solidFill>
                    <a:srgbClr val="083D65"/>
                  </a:solidFill>
                  <a:latin typeface="Segoe UI" panose="020B0502040204020203" pitchFamily="34" charset="0"/>
                  <a:cs typeface="Segoe UI" panose="020B0502040204020203" pitchFamily="34" charset="0"/>
                </a:rPr>
                <a:t>2. Pull information for one stock from one group</a:t>
              </a:r>
            </a:p>
            <a:p>
              <a:pPr marL="285750" lvl="0" indent="-285750">
                <a:lnSpc>
                  <a:spcPct val="200000"/>
                </a:lnSpc>
                <a:buFont typeface="Arial" panose="020B0604020202020204" pitchFamily="34" charset="0"/>
                <a:buChar char="•"/>
                <a:defRPr/>
              </a:pPr>
              <a:r>
                <a:rPr lang="en-US" sz="2000" dirty="0">
                  <a:solidFill>
                    <a:srgbClr val="083D65"/>
                  </a:solidFill>
                  <a:latin typeface="Segoe UI" panose="020B0502040204020203" pitchFamily="34" charset="0"/>
                  <a:cs typeface="Segoe UI" panose="020B0502040204020203" pitchFamily="34" charset="0"/>
                </a:rPr>
                <a:t>3. </a:t>
              </a:r>
              <a:r>
                <a:rPr lang="en-US" altLang="zh-CN" sz="2000" dirty="0">
                  <a:solidFill>
                    <a:srgbClr val="083D65"/>
                  </a:solidFill>
                  <a:latin typeface="Segoe UI" panose="020B0502040204020203" pitchFamily="34" charset="0"/>
                  <a:cs typeface="Segoe UI" panose="020B0502040204020203" pitchFamily="34" charset="0"/>
                </a:rPr>
                <a:t>Show AAR or CAAR for one group in CMD</a:t>
              </a:r>
            </a:p>
            <a:p>
              <a:pPr marL="285750" lvl="0" indent="-285750">
                <a:lnSpc>
                  <a:spcPct val="200000"/>
                </a:lnSpc>
                <a:buFont typeface="Arial" panose="020B0604020202020204" pitchFamily="34" charset="0"/>
                <a:buChar char="•"/>
                <a:defRPr/>
              </a:pPr>
              <a:r>
                <a:rPr lang="en-US" sz="2000" dirty="0">
                  <a:solidFill>
                    <a:srgbClr val="083D65"/>
                  </a:solidFill>
                  <a:latin typeface="Segoe UI" panose="020B0502040204020203" pitchFamily="34" charset="0"/>
                  <a:cs typeface="Segoe UI" panose="020B0502040204020203" pitchFamily="34" charset="0"/>
                </a:rPr>
                <a:t>4. Show the Excel graph with CAAR for all 3 groups and chart of</a:t>
              </a:r>
              <a:r>
                <a:rPr lang="zh-CN" altLang="en-US" sz="2000" dirty="0">
                  <a:solidFill>
                    <a:srgbClr val="083D65"/>
                  </a:solidFill>
                  <a:latin typeface="Segoe UI" panose="020B0502040204020203" pitchFamily="34" charset="0"/>
                  <a:cs typeface="Segoe UI" panose="020B0502040204020203" pitchFamily="34" charset="0"/>
                </a:rPr>
                <a:t> </a:t>
              </a:r>
              <a:r>
                <a:rPr lang="en-US" altLang="zh-CN" sz="2000" dirty="0">
                  <a:solidFill>
                    <a:srgbClr val="083D65"/>
                  </a:solidFill>
                  <a:latin typeface="Segoe UI" panose="020B0502040204020203" pitchFamily="34" charset="0"/>
                  <a:cs typeface="Segoe UI" panose="020B0502040204020203" pitchFamily="34" charset="0"/>
                </a:rPr>
                <a:t>AAR</a:t>
              </a:r>
              <a:r>
                <a:rPr lang="zh-CN" altLang="en-US" sz="2000" dirty="0">
                  <a:solidFill>
                    <a:srgbClr val="083D65"/>
                  </a:solidFill>
                  <a:latin typeface="Segoe UI" panose="020B0502040204020203" pitchFamily="34" charset="0"/>
                  <a:cs typeface="Segoe UI" panose="020B0502040204020203" pitchFamily="34" charset="0"/>
                </a:rPr>
                <a:t> </a:t>
              </a:r>
              <a:r>
                <a:rPr lang="en-US" altLang="zh-CN" sz="2000" dirty="0">
                  <a:solidFill>
                    <a:srgbClr val="083D65"/>
                  </a:solidFill>
                  <a:latin typeface="Segoe UI" panose="020B0502040204020203" pitchFamily="34" charset="0"/>
                  <a:cs typeface="Segoe UI" panose="020B0502040204020203" pitchFamily="34" charset="0"/>
                </a:rPr>
                <a:t>and</a:t>
              </a:r>
              <a:r>
                <a:rPr lang="zh-CN" altLang="en-US" sz="2000" dirty="0">
                  <a:solidFill>
                    <a:srgbClr val="083D65"/>
                  </a:solidFill>
                  <a:latin typeface="Segoe UI" panose="020B0502040204020203" pitchFamily="34" charset="0"/>
                  <a:cs typeface="Segoe UI" panose="020B0502040204020203" pitchFamily="34" charset="0"/>
                </a:rPr>
                <a:t> </a:t>
              </a:r>
              <a:r>
                <a:rPr lang="en-US" altLang="zh-CN" sz="2000" dirty="0">
                  <a:solidFill>
                    <a:srgbClr val="083D65"/>
                  </a:solidFill>
                  <a:latin typeface="Segoe UI" panose="020B0502040204020203" pitchFamily="34" charset="0"/>
                  <a:cs typeface="Segoe UI" panose="020B0502040204020203" pitchFamily="34" charset="0"/>
                </a:rPr>
                <a:t>CAAR</a:t>
              </a:r>
              <a:endParaRPr lang="en-US" sz="2000" dirty="0">
                <a:solidFill>
                  <a:srgbClr val="083D65"/>
                </a:solidFill>
                <a:latin typeface="Segoe UI" panose="020B0502040204020203" pitchFamily="34" charset="0"/>
                <a:cs typeface="Segoe UI" panose="020B0502040204020203" pitchFamily="34" charset="0"/>
              </a:endParaRPr>
            </a:p>
            <a:p>
              <a:pPr marL="285750" lvl="0" indent="-285750">
                <a:lnSpc>
                  <a:spcPct val="200000"/>
                </a:lnSpc>
                <a:buFont typeface="Arial" panose="020B0604020202020204" pitchFamily="34" charset="0"/>
                <a:buChar char="•"/>
                <a:defRPr/>
              </a:pPr>
              <a:r>
                <a:rPr lang="en-US" sz="2000" dirty="0">
                  <a:solidFill>
                    <a:srgbClr val="083D65"/>
                  </a:solidFill>
                  <a:latin typeface="Segoe UI" panose="020B0502040204020203" pitchFamily="34" charset="0"/>
                  <a:cs typeface="Segoe UI" panose="020B0502040204020203" pitchFamily="34" charset="0"/>
                </a:rPr>
                <a:t>5. Exit our program</a:t>
              </a:r>
            </a:p>
          </p:txBody>
        </p:sp>
        <p:grpSp>
          <p:nvGrpSpPr>
            <p:cNvPr id="218" name="Group 217">
              <a:extLst>
                <a:ext uri="{FF2B5EF4-FFF2-40B4-BE49-F238E27FC236}">
                  <a16:creationId xmlns:a16="http://schemas.microsoft.com/office/drawing/2014/main" xmlns="" id="{7D2AC6DF-FF9A-488F-9123-53AA85D9365B}"/>
                </a:ext>
              </a:extLst>
            </p:cNvPr>
            <p:cNvGrpSpPr/>
            <p:nvPr/>
          </p:nvGrpSpPr>
          <p:grpSpPr>
            <a:xfrm>
              <a:off x="636487" y="1525171"/>
              <a:ext cx="3438841" cy="2584121"/>
              <a:chOff x="600617" y="1217205"/>
              <a:chExt cx="2504839" cy="3373586"/>
            </a:xfrm>
          </p:grpSpPr>
          <p:sp>
            <p:nvSpPr>
              <p:cNvPr id="13" name="Rectangle 12">
                <a:extLst>
                  <a:ext uri="{FF2B5EF4-FFF2-40B4-BE49-F238E27FC236}">
                    <a16:creationId xmlns:a16="http://schemas.microsoft.com/office/drawing/2014/main" xmlns="" id="{FFF60778-A552-4178-967A-D6012B06C7A5}"/>
                  </a:ext>
                </a:extLst>
              </p:cNvPr>
              <p:cNvSpPr/>
              <p:nvPr/>
            </p:nvSpPr>
            <p:spPr>
              <a:xfrm>
                <a:off x="600617" y="4545072"/>
                <a:ext cx="2504839"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8" name="Rectangle 167">
                <a:extLst>
                  <a:ext uri="{FF2B5EF4-FFF2-40B4-BE49-F238E27FC236}">
                    <a16:creationId xmlns:a16="http://schemas.microsoft.com/office/drawing/2014/main" xmlns="" id="{C018E09C-793B-4B90-8ABF-2FDE455E5932}"/>
                  </a:ext>
                </a:extLst>
              </p:cNvPr>
              <p:cNvSpPr/>
              <p:nvPr/>
            </p:nvSpPr>
            <p:spPr>
              <a:xfrm>
                <a:off x="600617" y="1217205"/>
                <a:ext cx="2504839"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485791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7C203A"/>
        </a:solidFill>
        <a:effectLst/>
      </p:bgPr>
    </p:bg>
    <p:spTree>
      <p:nvGrpSpPr>
        <p:cNvPr id="1" name=""/>
        <p:cNvGrpSpPr/>
        <p:nvPr/>
      </p:nvGrpSpPr>
      <p:grpSpPr>
        <a:xfrm>
          <a:off x="0" y="0"/>
          <a:ext cx="0" cy="0"/>
          <a:chOff x="0" y="0"/>
          <a:chExt cx="0" cy="0"/>
        </a:xfrm>
      </p:grpSpPr>
      <p:cxnSp>
        <p:nvCxnSpPr>
          <p:cNvPr id="26" name="Straight Connector 25"/>
          <p:cNvCxnSpPr/>
          <p:nvPr/>
        </p:nvCxnSpPr>
        <p:spPr>
          <a:xfrm>
            <a:off x="1010085" y="4552180"/>
            <a:ext cx="1017183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184648" y="3048179"/>
            <a:ext cx="4198625" cy="738664"/>
          </a:xfrm>
          <a:prstGeom prst="rect">
            <a:avLst/>
          </a:prstGeom>
          <a:noFill/>
        </p:spPr>
        <p:txBody>
          <a:bodyPr wrap="square" lIns="0" tIns="0" rIns="0" bIns="0" rtlCol="0">
            <a:spAutoFit/>
          </a:bodyPr>
          <a:lstStyle/>
          <a:p>
            <a:r>
              <a:rPr lang="en-US" sz="4800" dirty="0">
                <a:solidFill>
                  <a:schemeClr val="bg1"/>
                </a:solidFill>
                <a:latin typeface="+mj-lt"/>
              </a:rPr>
              <a:t>Conclusion</a:t>
            </a:r>
          </a:p>
        </p:txBody>
      </p:sp>
      <p:sp>
        <p:nvSpPr>
          <p:cNvPr id="30" name="Rectangle 29"/>
          <p:cNvSpPr/>
          <p:nvPr/>
        </p:nvSpPr>
        <p:spPr>
          <a:xfrm>
            <a:off x="5022589" y="3042689"/>
            <a:ext cx="1238250" cy="123825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a:spLocks/>
          </p:cNvSpPr>
          <p:nvPr/>
        </p:nvSpPr>
        <p:spPr bwMode="auto">
          <a:xfrm>
            <a:off x="5315588" y="3325631"/>
            <a:ext cx="652253" cy="672366"/>
          </a:xfrm>
          <a:custGeom>
            <a:avLst/>
            <a:gdLst>
              <a:gd name="T0" fmla="*/ 88 w 96"/>
              <a:gd name="T1" fmla="*/ 50 h 96"/>
              <a:gd name="T2" fmla="*/ 81 w 96"/>
              <a:gd name="T3" fmla="*/ 54 h 96"/>
              <a:gd name="T4" fmla="*/ 71 w 96"/>
              <a:gd name="T5" fmla="*/ 49 h 96"/>
              <a:gd name="T6" fmla="*/ 72 w 96"/>
              <a:gd name="T7" fmla="*/ 42 h 96"/>
              <a:gd name="T8" fmla="*/ 68 w 96"/>
              <a:gd name="T9" fmla="*/ 31 h 96"/>
              <a:gd name="T10" fmla="*/ 84 w 96"/>
              <a:gd name="T11" fmla="*/ 15 h 96"/>
              <a:gd name="T12" fmla="*/ 88 w 96"/>
              <a:gd name="T13" fmla="*/ 16 h 96"/>
              <a:gd name="T14" fmla="*/ 96 w 96"/>
              <a:gd name="T15" fmla="*/ 8 h 96"/>
              <a:gd name="T16" fmla="*/ 88 w 96"/>
              <a:gd name="T17" fmla="*/ 0 h 96"/>
              <a:gd name="T18" fmla="*/ 80 w 96"/>
              <a:gd name="T19" fmla="*/ 8 h 96"/>
              <a:gd name="T20" fmla="*/ 81 w 96"/>
              <a:gd name="T21" fmla="*/ 12 h 96"/>
              <a:gd name="T22" fmla="*/ 65 w 96"/>
              <a:gd name="T23" fmla="*/ 28 h 96"/>
              <a:gd name="T24" fmla="*/ 54 w 96"/>
              <a:gd name="T25" fmla="*/ 24 h 96"/>
              <a:gd name="T26" fmla="*/ 38 w 96"/>
              <a:gd name="T27" fmla="*/ 33 h 96"/>
              <a:gd name="T28" fmla="*/ 16 w 96"/>
              <a:gd name="T29" fmla="*/ 23 h 96"/>
              <a:gd name="T30" fmla="*/ 16 w 96"/>
              <a:gd name="T31" fmla="*/ 22 h 96"/>
              <a:gd name="T32" fmla="*/ 8 w 96"/>
              <a:gd name="T33" fmla="*/ 14 h 96"/>
              <a:gd name="T34" fmla="*/ 0 w 96"/>
              <a:gd name="T35" fmla="*/ 22 h 96"/>
              <a:gd name="T36" fmla="*/ 8 w 96"/>
              <a:gd name="T37" fmla="*/ 30 h 96"/>
              <a:gd name="T38" fmla="*/ 14 w 96"/>
              <a:gd name="T39" fmla="*/ 27 h 96"/>
              <a:gd name="T40" fmla="*/ 37 w 96"/>
              <a:gd name="T41" fmla="*/ 37 h 96"/>
              <a:gd name="T42" fmla="*/ 36 w 96"/>
              <a:gd name="T43" fmla="*/ 42 h 96"/>
              <a:gd name="T44" fmla="*/ 40 w 96"/>
              <a:gd name="T45" fmla="*/ 53 h 96"/>
              <a:gd name="T46" fmla="*/ 12 w 96"/>
              <a:gd name="T47" fmla="*/ 81 h 96"/>
              <a:gd name="T48" fmla="*/ 8 w 96"/>
              <a:gd name="T49" fmla="*/ 80 h 96"/>
              <a:gd name="T50" fmla="*/ 0 w 96"/>
              <a:gd name="T51" fmla="*/ 88 h 96"/>
              <a:gd name="T52" fmla="*/ 8 w 96"/>
              <a:gd name="T53" fmla="*/ 96 h 96"/>
              <a:gd name="T54" fmla="*/ 16 w 96"/>
              <a:gd name="T55" fmla="*/ 88 h 96"/>
              <a:gd name="T56" fmla="*/ 15 w 96"/>
              <a:gd name="T57" fmla="*/ 84 h 96"/>
              <a:gd name="T58" fmla="*/ 43 w 96"/>
              <a:gd name="T59" fmla="*/ 56 h 96"/>
              <a:gd name="T60" fmla="*/ 52 w 96"/>
              <a:gd name="T61" fmla="*/ 60 h 96"/>
              <a:gd name="T62" fmla="*/ 52 w 96"/>
              <a:gd name="T63" fmla="*/ 80 h 96"/>
              <a:gd name="T64" fmla="*/ 46 w 96"/>
              <a:gd name="T65" fmla="*/ 88 h 96"/>
              <a:gd name="T66" fmla="*/ 54 w 96"/>
              <a:gd name="T67" fmla="*/ 96 h 96"/>
              <a:gd name="T68" fmla="*/ 62 w 96"/>
              <a:gd name="T69" fmla="*/ 88 h 96"/>
              <a:gd name="T70" fmla="*/ 56 w 96"/>
              <a:gd name="T71" fmla="*/ 80 h 96"/>
              <a:gd name="T72" fmla="*/ 56 w 96"/>
              <a:gd name="T73" fmla="*/ 60 h 96"/>
              <a:gd name="T74" fmla="*/ 69 w 96"/>
              <a:gd name="T75" fmla="*/ 53 h 96"/>
              <a:gd name="T76" fmla="*/ 80 w 96"/>
              <a:gd name="T77" fmla="*/ 57 h 96"/>
              <a:gd name="T78" fmla="*/ 80 w 96"/>
              <a:gd name="T79" fmla="*/ 58 h 96"/>
              <a:gd name="T80" fmla="*/ 88 w 96"/>
              <a:gd name="T81" fmla="*/ 66 h 96"/>
              <a:gd name="T82" fmla="*/ 96 w 96"/>
              <a:gd name="T83" fmla="*/ 58 h 96"/>
              <a:gd name="T84" fmla="*/ 88 w 96"/>
              <a:gd name="T85" fmla="*/ 5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6" h="96">
                <a:moveTo>
                  <a:pt x="88" y="50"/>
                </a:moveTo>
                <a:cubicBezTo>
                  <a:pt x="85" y="50"/>
                  <a:pt x="83" y="51"/>
                  <a:pt x="81" y="54"/>
                </a:cubicBezTo>
                <a:cubicBezTo>
                  <a:pt x="71" y="49"/>
                  <a:pt x="71" y="49"/>
                  <a:pt x="71" y="49"/>
                </a:cubicBezTo>
                <a:cubicBezTo>
                  <a:pt x="71" y="47"/>
                  <a:pt x="72" y="45"/>
                  <a:pt x="72" y="42"/>
                </a:cubicBezTo>
                <a:cubicBezTo>
                  <a:pt x="72" y="38"/>
                  <a:pt x="71" y="34"/>
                  <a:pt x="68" y="31"/>
                </a:cubicBezTo>
                <a:cubicBezTo>
                  <a:pt x="84" y="15"/>
                  <a:pt x="84" y="15"/>
                  <a:pt x="84" y="15"/>
                </a:cubicBezTo>
                <a:cubicBezTo>
                  <a:pt x="85" y="16"/>
                  <a:pt x="87" y="16"/>
                  <a:pt x="88" y="16"/>
                </a:cubicBezTo>
                <a:cubicBezTo>
                  <a:pt x="92" y="16"/>
                  <a:pt x="96" y="12"/>
                  <a:pt x="96" y="8"/>
                </a:cubicBezTo>
                <a:cubicBezTo>
                  <a:pt x="96" y="4"/>
                  <a:pt x="92" y="0"/>
                  <a:pt x="88" y="0"/>
                </a:cubicBezTo>
                <a:cubicBezTo>
                  <a:pt x="84" y="0"/>
                  <a:pt x="80" y="4"/>
                  <a:pt x="80" y="8"/>
                </a:cubicBezTo>
                <a:cubicBezTo>
                  <a:pt x="80" y="9"/>
                  <a:pt x="80" y="11"/>
                  <a:pt x="81" y="12"/>
                </a:cubicBezTo>
                <a:cubicBezTo>
                  <a:pt x="65" y="28"/>
                  <a:pt x="65" y="28"/>
                  <a:pt x="65" y="28"/>
                </a:cubicBezTo>
                <a:cubicBezTo>
                  <a:pt x="62" y="25"/>
                  <a:pt x="58" y="24"/>
                  <a:pt x="54" y="24"/>
                </a:cubicBezTo>
                <a:cubicBezTo>
                  <a:pt x="47" y="24"/>
                  <a:pt x="41" y="28"/>
                  <a:pt x="38" y="33"/>
                </a:cubicBezTo>
                <a:cubicBezTo>
                  <a:pt x="16" y="23"/>
                  <a:pt x="16" y="23"/>
                  <a:pt x="16" y="23"/>
                </a:cubicBezTo>
                <a:cubicBezTo>
                  <a:pt x="16" y="23"/>
                  <a:pt x="16" y="23"/>
                  <a:pt x="16" y="22"/>
                </a:cubicBezTo>
                <a:cubicBezTo>
                  <a:pt x="16" y="18"/>
                  <a:pt x="12" y="14"/>
                  <a:pt x="8" y="14"/>
                </a:cubicBezTo>
                <a:cubicBezTo>
                  <a:pt x="4" y="14"/>
                  <a:pt x="0" y="18"/>
                  <a:pt x="0" y="22"/>
                </a:cubicBezTo>
                <a:cubicBezTo>
                  <a:pt x="0" y="26"/>
                  <a:pt x="4" y="30"/>
                  <a:pt x="8" y="30"/>
                </a:cubicBezTo>
                <a:cubicBezTo>
                  <a:pt x="10" y="30"/>
                  <a:pt x="13" y="29"/>
                  <a:pt x="14" y="27"/>
                </a:cubicBezTo>
                <a:cubicBezTo>
                  <a:pt x="37" y="37"/>
                  <a:pt x="37" y="37"/>
                  <a:pt x="37" y="37"/>
                </a:cubicBezTo>
                <a:cubicBezTo>
                  <a:pt x="36" y="38"/>
                  <a:pt x="36" y="40"/>
                  <a:pt x="36" y="42"/>
                </a:cubicBezTo>
                <a:cubicBezTo>
                  <a:pt x="36" y="46"/>
                  <a:pt x="37" y="50"/>
                  <a:pt x="40" y="53"/>
                </a:cubicBezTo>
                <a:cubicBezTo>
                  <a:pt x="12" y="81"/>
                  <a:pt x="12" y="81"/>
                  <a:pt x="12" y="81"/>
                </a:cubicBezTo>
                <a:cubicBezTo>
                  <a:pt x="11" y="80"/>
                  <a:pt x="9" y="80"/>
                  <a:pt x="8" y="80"/>
                </a:cubicBezTo>
                <a:cubicBezTo>
                  <a:pt x="4" y="80"/>
                  <a:pt x="0" y="84"/>
                  <a:pt x="0" y="88"/>
                </a:cubicBezTo>
                <a:cubicBezTo>
                  <a:pt x="0" y="92"/>
                  <a:pt x="4" y="96"/>
                  <a:pt x="8" y="96"/>
                </a:cubicBezTo>
                <a:cubicBezTo>
                  <a:pt x="12" y="96"/>
                  <a:pt x="16" y="92"/>
                  <a:pt x="16" y="88"/>
                </a:cubicBezTo>
                <a:cubicBezTo>
                  <a:pt x="16" y="87"/>
                  <a:pt x="16" y="85"/>
                  <a:pt x="15" y="84"/>
                </a:cubicBezTo>
                <a:cubicBezTo>
                  <a:pt x="43" y="56"/>
                  <a:pt x="43" y="56"/>
                  <a:pt x="43" y="56"/>
                </a:cubicBezTo>
                <a:cubicBezTo>
                  <a:pt x="45" y="58"/>
                  <a:pt x="49" y="59"/>
                  <a:pt x="52" y="60"/>
                </a:cubicBezTo>
                <a:cubicBezTo>
                  <a:pt x="52" y="80"/>
                  <a:pt x="52" y="80"/>
                  <a:pt x="52" y="80"/>
                </a:cubicBezTo>
                <a:cubicBezTo>
                  <a:pt x="49" y="81"/>
                  <a:pt x="46" y="84"/>
                  <a:pt x="46" y="88"/>
                </a:cubicBezTo>
                <a:cubicBezTo>
                  <a:pt x="46" y="92"/>
                  <a:pt x="50" y="96"/>
                  <a:pt x="54" y="96"/>
                </a:cubicBezTo>
                <a:cubicBezTo>
                  <a:pt x="58" y="96"/>
                  <a:pt x="62" y="92"/>
                  <a:pt x="62" y="88"/>
                </a:cubicBezTo>
                <a:cubicBezTo>
                  <a:pt x="62" y="84"/>
                  <a:pt x="59" y="81"/>
                  <a:pt x="56" y="80"/>
                </a:cubicBezTo>
                <a:cubicBezTo>
                  <a:pt x="56" y="60"/>
                  <a:pt x="56" y="60"/>
                  <a:pt x="56" y="60"/>
                </a:cubicBezTo>
                <a:cubicBezTo>
                  <a:pt x="61" y="59"/>
                  <a:pt x="66" y="57"/>
                  <a:pt x="69" y="53"/>
                </a:cubicBezTo>
                <a:cubicBezTo>
                  <a:pt x="80" y="57"/>
                  <a:pt x="80" y="57"/>
                  <a:pt x="80" y="57"/>
                </a:cubicBezTo>
                <a:cubicBezTo>
                  <a:pt x="80" y="58"/>
                  <a:pt x="80" y="58"/>
                  <a:pt x="80" y="58"/>
                </a:cubicBezTo>
                <a:cubicBezTo>
                  <a:pt x="80" y="62"/>
                  <a:pt x="84" y="66"/>
                  <a:pt x="88" y="66"/>
                </a:cubicBezTo>
                <a:cubicBezTo>
                  <a:pt x="92" y="66"/>
                  <a:pt x="96" y="62"/>
                  <a:pt x="96" y="58"/>
                </a:cubicBezTo>
                <a:cubicBezTo>
                  <a:pt x="96" y="54"/>
                  <a:pt x="92" y="50"/>
                  <a:pt x="88" y="5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29" name="Rectangle 28"/>
          <p:cNvSpPr/>
          <p:nvPr/>
        </p:nvSpPr>
        <p:spPr>
          <a:xfrm>
            <a:off x="2908039" y="3042689"/>
            <a:ext cx="1238250" cy="123825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a:spLocks/>
          </p:cNvSpPr>
          <p:nvPr/>
        </p:nvSpPr>
        <p:spPr bwMode="auto">
          <a:xfrm>
            <a:off x="3201038" y="3325631"/>
            <a:ext cx="652253" cy="672366"/>
          </a:xfrm>
          <a:custGeom>
            <a:avLst/>
            <a:gdLst>
              <a:gd name="T0" fmla="*/ 86 w 96"/>
              <a:gd name="T1" fmla="*/ 72 h 96"/>
              <a:gd name="T2" fmla="*/ 60 w 96"/>
              <a:gd name="T3" fmla="*/ 48 h 96"/>
              <a:gd name="T4" fmla="*/ 50 w 96"/>
              <a:gd name="T5" fmla="*/ 48 h 96"/>
              <a:gd name="T6" fmla="*/ 50 w 96"/>
              <a:gd name="T7" fmla="*/ 24 h 96"/>
              <a:gd name="T8" fmla="*/ 60 w 96"/>
              <a:gd name="T9" fmla="*/ 12 h 96"/>
              <a:gd name="T10" fmla="*/ 48 w 96"/>
              <a:gd name="T11" fmla="*/ 0 h 96"/>
              <a:gd name="T12" fmla="*/ 36 w 96"/>
              <a:gd name="T13" fmla="*/ 12 h 96"/>
              <a:gd name="T14" fmla="*/ 46 w 96"/>
              <a:gd name="T15" fmla="*/ 24 h 96"/>
              <a:gd name="T16" fmla="*/ 46 w 96"/>
              <a:gd name="T17" fmla="*/ 48 h 96"/>
              <a:gd name="T18" fmla="*/ 36 w 96"/>
              <a:gd name="T19" fmla="*/ 48 h 96"/>
              <a:gd name="T20" fmla="*/ 10 w 96"/>
              <a:gd name="T21" fmla="*/ 72 h 96"/>
              <a:gd name="T22" fmla="*/ 0 w 96"/>
              <a:gd name="T23" fmla="*/ 84 h 96"/>
              <a:gd name="T24" fmla="*/ 12 w 96"/>
              <a:gd name="T25" fmla="*/ 96 h 96"/>
              <a:gd name="T26" fmla="*/ 24 w 96"/>
              <a:gd name="T27" fmla="*/ 84 h 96"/>
              <a:gd name="T28" fmla="*/ 14 w 96"/>
              <a:gd name="T29" fmla="*/ 72 h 96"/>
              <a:gd name="T30" fmla="*/ 36 w 96"/>
              <a:gd name="T31" fmla="*/ 52 h 96"/>
              <a:gd name="T32" fmla="*/ 46 w 96"/>
              <a:gd name="T33" fmla="*/ 52 h 96"/>
              <a:gd name="T34" fmla="*/ 46 w 96"/>
              <a:gd name="T35" fmla="*/ 72 h 96"/>
              <a:gd name="T36" fmla="*/ 36 w 96"/>
              <a:gd name="T37" fmla="*/ 84 h 96"/>
              <a:gd name="T38" fmla="*/ 48 w 96"/>
              <a:gd name="T39" fmla="*/ 96 h 96"/>
              <a:gd name="T40" fmla="*/ 60 w 96"/>
              <a:gd name="T41" fmla="*/ 84 h 96"/>
              <a:gd name="T42" fmla="*/ 50 w 96"/>
              <a:gd name="T43" fmla="*/ 72 h 96"/>
              <a:gd name="T44" fmla="*/ 50 w 96"/>
              <a:gd name="T45" fmla="*/ 52 h 96"/>
              <a:gd name="T46" fmla="*/ 60 w 96"/>
              <a:gd name="T47" fmla="*/ 52 h 96"/>
              <a:gd name="T48" fmla="*/ 82 w 96"/>
              <a:gd name="T49" fmla="*/ 72 h 96"/>
              <a:gd name="T50" fmla="*/ 72 w 96"/>
              <a:gd name="T51" fmla="*/ 84 h 96"/>
              <a:gd name="T52" fmla="*/ 84 w 96"/>
              <a:gd name="T53" fmla="*/ 96 h 96"/>
              <a:gd name="T54" fmla="*/ 96 w 96"/>
              <a:gd name="T55" fmla="*/ 84 h 96"/>
              <a:gd name="T56" fmla="*/ 86 w 96"/>
              <a:gd name="T57" fmla="*/ 7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6" h="96">
                <a:moveTo>
                  <a:pt x="86" y="72"/>
                </a:moveTo>
                <a:cubicBezTo>
                  <a:pt x="85" y="59"/>
                  <a:pt x="74" y="48"/>
                  <a:pt x="60" y="48"/>
                </a:cubicBezTo>
                <a:cubicBezTo>
                  <a:pt x="50" y="48"/>
                  <a:pt x="50" y="48"/>
                  <a:pt x="50" y="48"/>
                </a:cubicBezTo>
                <a:cubicBezTo>
                  <a:pt x="50" y="24"/>
                  <a:pt x="50" y="24"/>
                  <a:pt x="50" y="24"/>
                </a:cubicBezTo>
                <a:cubicBezTo>
                  <a:pt x="56" y="23"/>
                  <a:pt x="60" y="18"/>
                  <a:pt x="60" y="12"/>
                </a:cubicBezTo>
                <a:cubicBezTo>
                  <a:pt x="60" y="5"/>
                  <a:pt x="55" y="0"/>
                  <a:pt x="48" y="0"/>
                </a:cubicBezTo>
                <a:cubicBezTo>
                  <a:pt x="41" y="0"/>
                  <a:pt x="36" y="5"/>
                  <a:pt x="36" y="12"/>
                </a:cubicBezTo>
                <a:cubicBezTo>
                  <a:pt x="36" y="18"/>
                  <a:pt x="40" y="23"/>
                  <a:pt x="46" y="24"/>
                </a:cubicBezTo>
                <a:cubicBezTo>
                  <a:pt x="46" y="48"/>
                  <a:pt x="46" y="48"/>
                  <a:pt x="46" y="48"/>
                </a:cubicBezTo>
                <a:cubicBezTo>
                  <a:pt x="36" y="48"/>
                  <a:pt x="36" y="48"/>
                  <a:pt x="36" y="48"/>
                </a:cubicBezTo>
                <a:cubicBezTo>
                  <a:pt x="22" y="48"/>
                  <a:pt x="11" y="59"/>
                  <a:pt x="10" y="72"/>
                </a:cubicBezTo>
                <a:cubicBezTo>
                  <a:pt x="4" y="73"/>
                  <a:pt x="0" y="78"/>
                  <a:pt x="0" y="84"/>
                </a:cubicBezTo>
                <a:cubicBezTo>
                  <a:pt x="0" y="91"/>
                  <a:pt x="5" y="96"/>
                  <a:pt x="12" y="96"/>
                </a:cubicBezTo>
                <a:cubicBezTo>
                  <a:pt x="19" y="96"/>
                  <a:pt x="24" y="91"/>
                  <a:pt x="24" y="84"/>
                </a:cubicBezTo>
                <a:cubicBezTo>
                  <a:pt x="24" y="78"/>
                  <a:pt x="20" y="73"/>
                  <a:pt x="14" y="72"/>
                </a:cubicBezTo>
                <a:cubicBezTo>
                  <a:pt x="15" y="61"/>
                  <a:pt x="24" y="52"/>
                  <a:pt x="36" y="52"/>
                </a:cubicBezTo>
                <a:cubicBezTo>
                  <a:pt x="46" y="52"/>
                  <a:pt x="46" y="52"/>
                  <a:pt x="46" y="52"/>
                </a:cubicBezTo>
                <a:cubicBezTo>
                  <a:pt x="46" y="72"/>
                  <a:pt x="46" y="72"/>
                  <a:pt x="46" y="72"/>
                </a:cubicBezTo>
                <a:cubicBezTo>
                  <a:pt x="40" y="73"/>
                  <a:pt x="36" y="78"/>
                  <a:pt x="36" y="84"/>
                </a:cubicBezTo>
                <a:cubicBezTo>
                  <a:pt x="36" y="91"/>
                  <a:pt x="41" y="96"/>
                  <a:pt x="48" y="96"/>
                </a:cubicBezTo>
                <a:cubicBezTo>
                  <a:pt x="55" y="96"/>
                  <a:pt x="60" y="91"/>
                  <a:pt x="60" y="84"/>
                </a:cubicBezTo>
                <a:cubicBezTo>
                  <a:pt x="60" y="78"/>
                  <a:pt x="56" y="73"/>
                  <a:pt x="50" y="72"/>
                </a:cubicBezTo>
                <a:cubicBezTo>
                  <a:pt x="50" y="52"/>
                  <a:pt x="50" y="52"/>
                  <a:pt x="50" y="52"/>
                </a:cubicBezTo>
                <a:cubicBezTo>
                  <a:pt x="60" y="52"/>
                  <a:pt x="60" y="52"/>
                  <a:pt x="60" y="52"/>
                </a:cubicBezTo>
                <a:cubicBezTo>
                  <a:pt x="72" y="52"/>
                  <a:pt x="81" y="61"/>
                  <a:pt x="82" y="72"/>
                </a:cubicBezTo>
                <a:cubicBezTo>
                  <a:pt x="76" y="73"/>
                  <a:pt x="72" y="78"/>
                  <a:pt x="72" y="84"/>
                </a:cubicBezTo>
                <a:cubicBezTo>
                  <a:pt x="72" y="91"/>
                  <a:pt x="77" y="96"/>
                  <a:pt x="84" y="96"/>
                </a:cubicBezTo>
                <a:cubicBezTo>
                  <a:pt x="91" y="96"/>
                  <a:pt x="96" y="91"/>
                  <a:pt x="96" y="84"/>
                </a:cubicBezTo>
                <a:cubicBezTo>
                  <a:pt x="96" y="78"/>
                  <a:pt x="92" y="73"/>
                  <a:pt x="86" y="72"/>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a:p>
        </p:txBody>
      </p:sp>
      <p:cxnSp>
        <p:nvCxnSpPr>
          <p:cNvPr id="19" name="Straight Connector 18">
            <a:extLst>
              <a:ext uri="{FF2B5EF4-FFF2-40B4-BE49-F238E27FC236}">
                <a16:creationId xmlns:a16="http://schemas.microsoft.com/office/drawing/2014/main" xmlns="" id="{C4B94A83-B71B-4365-BB36-5134FEC8FF9B}"/>
              </a:ext>
            </a:extLst>
          </p:cNvPr>
          <p:cNvCxnSpPr>
            <a:cxnSpLocks/>
          </p:cNvCxnSpPr>
          <p:nvPr/>
        </p:nvCxnSpPr>
        <p:spPr>
          <a:xfrm>
            <a:off x="1010085" y="2538634"/>
            <a:ext cx="10171830" cy="0"/>
          </a:xfrm>
          <a:prstGeom prst="line">
            <a:avLst/>
          </a:prstGeom>
          <a:ln w="9525">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20" name="TextBox 21">
            <a:extLst>
              <a:ext uri="{FF2B5EF4-FFF2-40B4-BE49-F238E27FC236}">
                <a16:creationId xmlns:a16="http://schemas.microsoft.com/office/drawing/2014/main" xmlns="" id="{6FB7F317-879D-477A-823C-23351C2BD208}"/>
              </a:ext>
            </a:extLst>
          </p:cNvPr>
          <p:cNvSpPr txBox="1"/>
          <p:nvPr/>
        </p:nvSpPr>
        <p:spPr>
          <a:xfrm>
            <a:off x="6553838" y="3109735"/>
            <a:ext cx="816446" cy="677108"/>
          </a:xfrm>
          <a:prstGeom prst="rect">
            <a:avLst/>
          </a:prstGeom>
          <a:noFill/>
        </p:spPr>
        <p:txBody>
          <a:bodyPr wrap="square" lIns="0" tIns="0" rIns="0" bIns="0" rtlCol="0">
            <a:spAutoFit/>
          </a:bodyPr>
          <a:lstStyle/>
          <a:p>
            <a:r>
              <a:rPr lang="en-US" sz="4400" dirty="0">
                <a:solidFill>
                  <a:srgbClr val="F85959"/>
                </a:solidFill>
                <a:latin typeface="+mj-lt"/>
              </a:rPr>
              <a:t>03</a:t>
            </a:r>
          </a:p>
        </p:txBody>
      </p:sp>
    </p:spTree>
    <p:extLst>
      <p:ext uri="{BB962C8B-B14F-4D97-AF65-F5344CB8AC3E}">
        <p14:creationId xmlns:p14="http://schemas.microsoft.com/office/powerpoint/2010/main" val="898381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1004884" y="6356350"/>
            <a:ext cx="365125" cy="365125"/>
          </a:xfrm>
          <a:prstGeom prst="rect">
            <a:avLst/>
          </a:prstGeom>
          <a:solidFill>
            <a:srgbClr val="F8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Date Placeholder 43">
            <a:extLst>
              <a:ext uri="{FF2B5EF4-FFF2-40B4-BE49-F238E27FC236}">
                <a16:creationId xmlns:a16="http://schemas.microsoft.com/office/drawing/2014/main" xmlns="" id="{F5517BBF-261E-457C-8681-697D8C729BC8}"/>
              </a:ext>
            </a:extLst>
          </p:cNvPr>
          <p:cNvSpPr>
            <a:spLocks noGrp="1"/>
          </p:cNvSpPr>
          <p:nvPr>
            <p:ph type="dt" sz="half" idx="10"/>
          </p:nvPr>
        </p:nvSpPr>
        <p:spPr>
          <a:xfrm>
            <a:off x="514350" y="6356350"/>
            <a:ext cx="2743200" cy="365125"/>
          </a:xfrm>
        </p:spPr>
        <p:txBody>
          <a:bodyPr/>
          <a:lstStyle/>
          <a:p>
            <a:fld id="{DDB9BF6F-78CF-48B3-88B0-081B4F6E6E6C}" type="datetime1">
              <a:rPr lang="en-US" smtClean="0">
                <a:solidFill>
                  <a:schemeClr val="tx1"/>
                </a:solidFill>
              </a:rPr>
              <a:t>5/18/20</a:t>
            </a:fld>
            <a:endParaRPr lang="en-US" dirty="0">
              <a:solidFill>
                <a:schemeClr val="tx1"/>
              </a:solidFill>
            </a:endParaRPr>
          </a:p>
        </p:txBody>
      </p:sp>
      <p:sp>
        <p:nvSpPr>
          <p:cNvPr id="35" name="TextBox 34">
            <a:extLst>
              <a:ext uri="{FF2B5EF4-FFF2-40B4-BE49-F238E27FC236}">
                <a16:creationId xmlns:a16="http://schemas.microsoft.com/office/drawing/2014/main" xmlns="" id="{167B198E-62F0-4DF4-B472-EDDBC61C4D4D}"/>
              </a:ext>
            </a:extLst>
          </p:cNvPr>
          <p:cNvSpPr txBox="1"/>
          <p:nvPr/>
        </p:nvSpPr>
        <p:spPr>
          <a:xfrm>
            <a:off x="2352106" y="234148"/>
            <a:ext cx="7487789" cy="492443"/>
          </a:xfrm>
          <a:prstGeom prst="rect">
            <a:avLst/>
          </a:prstGeom>
          <a:noFill/>
        </p:spPr>
        <p:txBody>
          <a:bodyPr wrap="square" lIns="0" tIns="0" rIns="0" bIns="0" rtlCol="0" anchor="t">
            <a:spAutoFit/>
          </a:bodyPr>
          <a:lstStyle/>
          <a:p>
            <a:pPr algn="ctr"/>
            <a:r>
              <a:rPr lang="en-US" sz="3200" dirty="0">
                <a:solidFill>
                  <a:srgbClr val="7C203A"/>
                </a:solidFill>
                <a:latin typeface="+mj-lt"/>
              </a:rPr>
              <a:t>CAAR </a:t>
            </a:r>
            <a:endParaRPr lang="id-ID" sz="3200" dirty="0">
              <a:solidFill>
                <a:srgbClr val="7C203A"/>
              </a:solidFill>
              <a:latin typeface="+mj-lt"/>
            </a:endParaRPr>
          </a:p>
        </p:txBody>
      </p:sp>
      <p:sp>
        <p:nvSpPr>
          <p:cNvPr id="20" name="Slide Number Placeholder 19"/>
          <p:cNvSpPr>
            <a:spLocks noGrp="1"/>
          </p:cNvSpPr>
          <p:nvPr>
            <p:ph type="sldNum" sz="quarter" idx="12"/>
          </p:nvPr>
        </p:nvSpPr>
        <p:spPr>
          <a:xfrm>
            <a:off x="8594558" y="6356350"/>
            <a:ext cx="2743200" cy="365125"/>
          </a:xfrm>
        </p:spPr>
        <p:txBody>
          <a:bodyPr/>
          <a:lstStyle/>
          <a:p>
            <a:fld id="{9FE7C251-D6ED-4C4E-A362-F0251D2345FB}" type="slidenum">
              <a:rPr lang="id-ID" smtClean="0">
                <a:solidFill>
                  <a:schemeClr val="bg1"/>
                </a:solidFill>
              </a:rPr>
              <a:t>19</a:t>
            </a:fld>
            <a:endParaRPr lang="id-ID" dirty="0">
              <a:solidFill>
                <a:schemeClr val="bg1"/>
              </a:solidFill>
            </a:endParaRPr>
          </a:p>
        </p:txBody>
      </p:sp>
      <p:pic>
        <p:nvPicPr>
          <p:cNvPr id="3" name="图片 2">
            <a:extLst>
              <a:ext uri="{FF2B5EF4-FFF2-40B4-BE49-F238E27FC236}">
                <a16:creationId xmlns:a16="http://schemas.microsoft.com/office/drawing/2014/main" xmlns="" id="{CC29B02C-CB12-47CD-9601-990746D77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282" y="820138"/>
            <a:ext cx="10344838" cy="5442665"/>
          </a:xfrm>
          <a:prstGeom prst="rect">
            <a:avLst/>
          </a:prstGeom>
        </p:spPr>
      </p:pic>
    </p:spTree>
    <p:extLst>
      <p:ext uri="{BB962C8B-B14F-4D97-AF65-F5344CB8AC3E}">
        <p14:creationId xmlns:p14="http://schemas.microsoft.com/office/powerpoint/2010/main" val="897937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Date Placeholder 43">
            <a:extLst>
              <a:ext uri="{FF2B5EF4-FFF2-40B4-BE49-F238E27FC236}">
                <a16:creationId xmlns:a16="http://schemas.microsoft.com/office/drawing/2014/main" xmlns="" id="{F5517BBF-261E-457C-8681-697D8C729BC8}"/>
              </a:ext>
            </a:extLst>
          </p:cNvPr>
          <p:cNvSpPr>
            <a:spLocks noGrp="1"/>
          </p:cNvSpPr>
          <p:nvPr>
            <p:ph type="dt" sz="half" idx="10"/>
          </p:nvPr>
        </p:nvSpPr>
        <p:spPr>
          <a:xfrm>
            <a:off x="514350" y="6356350"/>
            <a:ext cx="2743200" cy="365125"/>
          </a:xfrm>
        </p:spPr>
        <p:txBody>
          <a:bodyPr/>
          <a:lstStyle/>
          <a:p>
            <a:fld id="{DDB9BF6F-78CF-48B3-88B0-081B4F6E6E6C}" type="datetime1">
              <a:rPr lang="en-US" smtClean="0">
                <a:solidFill>
                  <a:schemeClr val="tx1"/>
                </a:solidFill>
              </a:rPr>
              <a:t>5/18/20</a:t>
            </a:fld>
            <a:endParaRPr lang="en-US" dirty="0">
              <a:solidFill>
                <a:schemeClr val="tx1"/>
              </a:solidFill>
            </a:endParaRPr>
          </a:p>
        </p:txBody>
      </p:sp>
      <p:sp>
        <p:nvSpPr>
          <p:cNvPr id="61" name="Rectangle 60">
            <a:extLst>
              <a:ext uri="{FF2B5EF4-FFF2-40B4-BE49-F238E27FC236}">
                <a16:creationId xmlns:a16="http://schemas.microsoft.com/office/drawing/2014/main" xmlns="" id="{56969DB2-106B-409F-B87B-AFE232EDA2D8}"/>
              </a:ext>
            </a:extLst>
          </p:cNvPr>
          <p:cNvSpPr/>
          <p:nvPr/>
        </p:nvSpPr>
        <p:spPr>
          <a:xfrm>
            <a:off x="2031089" y="3049687"/>
            <a:ext cx="8967349" cy="969188"/>
          </a:xfrm>
          <a:prstGeom prst="rect">
            <a:avLst/>
          </a:prstGeom>
          <a:pattFill prst="pct25">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D" sz="4000" b="1" dirty="0">
                <a:solidFill>
                  <a:schemeClr val="tx1"/>
                </a:solidFill>
              </a:rPr>
              <a:t>Design and Implementation</a:t>
            </a:r>
          </a:p>
        </p:txBody>
      </p:sp>
      <p:sp>
        <p:nvSpPr>
          <p:cNvPr id="52" name="Rectangle 51">
            <a:extLst>
              <a:ext uri="{FF2B5EF4-FFF2-40B4-BE49-F238E27FC236}">
                <a16:creationId xmlns:a16="http://schemas.microsoft.com/office/drawing/2014/main" xmlns="" id="{6843A1CA-0C22-4430-9520-932A3EAA6685}"/>
              </a:ext>
            </a:extLst>
          </p:cNvPr>
          <p:cNvSpPr/>
          <p:nvPr/>
        </p:nvSpPr>
        <p:spPr>
          <a:xfrm>
            <a:off x="1302058" y="922819"/>
            <a:ext cx="9717612" cy="1069702"/>
          </a:xfrm>
          <a:prstGeom prst="rect">
            <a:avLst/>
          </a:prstGeom>
          <a:pattFill prst="pct25">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D" sz="4000" b="1" dirty="0">
                <a:solidFill>
                  <a:schemeClr val="tx1"/>
                </a:solidFill>
              </a:rPr>
              <a:t>Introduction</a:t>
            </a:r>
          </a:p>
        </p:txBody>
      </p:sp>
      <p:sp>
        <p:nvSpPr>
          <p:cNvPr id="70" name="Rectangle 69">
            <a:extLst>
              <a:ext uri="{FF2B5EF4-FFF2-40B4-BE49-F238E27FC236}">
                <a16:creationId xmlns:a16="http://schemas.microsoft.com/office/drawing/2014/main" xmlns="" id="{FA528FBA-F5C3-4BE4-8936-B0BC0CAD9255}"/>
              </a:ext>
            </a:extLst>
          </p:cNvPr>
          <p:cNvSpPr/>
          <p:nvPr/>
        </p:nvSpPr>
        <p:spPr>
          <a:xfrm>
            <a:off x="1302058" y="5277377"/>
            <a:ext cx="9702826" cy="969188"/>
          </a:xfrm>
          <a:prstGeom prst="rect">
            <a:avLst/>
          </a:prstGeom>
          <a:pattFill prst="pct25">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D" sz="4000" b="1" dirty="0">
                <a:solidFill>
                  <a:schemeClr val="tx1"/>
                </a:solidFill>
              </a:rPr>
              <a:t>Conclusion</a:t>
            </a:r>
            <a:endParaRPr lang="en-ID" b="1" dirty="0">
              <a:solidFill>
                <a:schemeClr val="tx1"/>
              </a:solidFill>
            </a:endParaRPr>
          </a:p>
        </p:txBody>
      </p:sp>
      <p:sp>
        <p:nvSpPr>
          <p:cNvPr id="11" name="Arrow: Pentagon 10">
            <a:extLst>
              <a:ext uri="{FF2B5EF4-FFF2-40B4-BE49-F238E27FC236}">
                <a16:creationId xmlns:a16="http://schemas.microsoft.com/office/drawing/2014/main" xmlns="" id="{7299C7A7-6B3B-443D-8753-0E4FE7C9C1BD}"/>
              </a:ext>
            </a:extLst>
          </p:cNvPr>
          <p:cNvSpPr/>
          <p:nvPr/>
        </p:nvSpPr>
        <p:spPr>
          <a:xfrm>
            <a:off x="-1" y="933347"/>
            <a:ext cx="3437264" cy="5201868"/>
          </a:xfrm>
          <a:prstGeom prst="homePlate">
            <a:avLst>
              <a:gd name="adj" fmla="val 51916"/>
            </a:avLst>
          </a:prstGeom>
          <a:solidFill>
            <a:srgbClr val="7C20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6" name="Group 15">
            <a:extLst>
              <a:ext uri="{FF2B5EF4-FFF2-40B4-BE49-F238E27FC236}">
                <a16:creationId xmlns:a16="http://schemas.microsoft.com/office/drawing/2014/main" xmlns="" id="{2C59E7D2-AC82-477B-A4D6-CD2B2282E680}"/>
              </a:ext>
            </a:extLst>
          </p:cNvPr>
          <p:cNvGrpSpPr/>
          <p:nvPr/>
        </p:nvGrpSpPr>
        <p:grpSpPr>
          <a:xfrm>
            <a:off x="10978913" y="5278414"/>
            <a:ext cx="947051" cy="969188"/>
            <a:chOff x="4231602" y="5534362"/>
            <a:chExt cx="644569" cy="644569"/>
          </a:xfrm>
        </p:grpSpPr>
        <p:sp>
          <p:nvSpPr>
            <p:cNvPr id="75" name="Rectangle 74">
              <a:extLst>
                <a:ext uri="{FF2B5EF4-FFF2-40B4-BE49-F238E27FC236}">
                  <a16:creationId xmlns:a16="http://schemas.microsoft.com/office/drawing/2014/main" xmlns="" id="{81CEDC4B-5F36-469D-9A98-76D4FDB609C3}"/>
                </a:ext>
              </a:extLst>
            </p:cNvPr>
            <p:cNvSpPr/>
            <p:nvPr/>
          </p:nvSpPr>
          <p:spPr>
            <a:xfrm flipV="1">
              <a:off x="4231602" y="5534362"/>
              <a:ext cx="644569" cy="644569"/>
            </a:xfrm>
            <a:prstGeom prst="rect">
              <a:avLst/>
            </a:prstGeom>
            <a:solidFill>
              <a:srgbClr val="F8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1" name="Freeform 140"/>
            <p:cNvSpPr>
              <a:spLocks noEditPoints="1"/>
            </p:cNvSpPr>
            <p:nvPr/>
          </p:nvSpPr>
          <p:spPr bwMode="auto">
            <a:xfrm>
              <a:off x="4372911" y="5675671"/>
              <a:ext cx="361950" cy="361950"/>
            </a:xfrm>
            <a:custGeom>
              <a:avLst/>
              <a:gdLst>
                <a:gd name="T0" fmla="*/ 4 w 96"/>
                <a:gd name="T1" fmla="*/ 52 h 96"/>
                <a:gd name="T2" fmla="*/ 10 w 96"/>
                <a:gd name="T3" fmla="*/ 52 h 96"/>
                <a:gd name="T4" fmla="*/ 44 w 96"/>
                <a:gd name="T5" fmla="*/ 86 h 96"/>
                <a:gd name="T6" fmla="*/ 44 w 96"/>
                <a:gd name="T7" fmla="*/ 92 h 96"/>
                <a:gd name="T8" fmla="*/ 48 w 96"/>
                <a:gd name="T9" fmla="*/ 96 h 96"/>
                <a:gd name="T10" fmla="*/ 52 w 96"/>
                <a:gd name="T11" fmla="*/ 92 h 96"/>
                <a:gd name="T12" fmla="*/ 52 w 96"/>
                <a:gd name="T13" fmla="*/ 86 h 96"/>
                <a:gd name="T14" fmla="*/ 86 w 96"/>
                <a:gd name="T15" fmla="*/ 52 h 96"/>
                <a:gd name="T16" fmla="*/ 92 w 96"/>
                <a:gd name="T17" fmla="*/ 52 h 96"/>
                <a:gd name="T18" fmla="*/ 96 w 96"/>
                <a:gd name="T19" fmla="*/ 48 h 96"/>
                <a:gd name="T20" fmla="*/ 92 w 96"/>
                <a:gd name="T21" fmla="*/ 44 h 96"/>
                <a:gd name="T22" fmla="*/ 86 w 96"/>
                <a:gd name="T23" fmla="*/ 44 h 96"/>
                <a:gd name="T24" fmla="*/ 52 w 96"/>
                <a:gd name="T25" fmla="*/ 10 h 96"/>
                <a:gd name="T26" fmla="*/ 52 w 96"/>
                <a:gd name="T27" fmla="*/ 4 h 96"/>
                <a:gd name="T28" fmla="*/ 48 w 96"/>
                <a:gd name="T29" fmla="*/ 0 h 96"/>
                <a:gd name="T30" fmla="*/ 44 w 96"/>
                <a:gd name="T31" fmla="*/ 4 h 96"/>
                <a:gd name="T32" fmla="*/ 44 w 96"/>
                <a:gd name="T33" fmla="*/ 10 h 96"/>
                <a:gd name="T34" fmla="*/ 10 w 96"/>
                <a:gd name="T35" fmla="*/ 44 h 96"/>
                <a:gd name="T36" fmla="*/ 4 w 96"/>
                <a:gd name="T37" fmla="*/ 44 h 96"/>
                <a:gd name="T38" fmla="*/ 0 w 96"/>
                <a:gd name="T39" fmla="*/ 48 h 96"/>
                <a:gd name="T40" fmla="*/ 4 w 96"/>
                <a:gd name="T41" fmla="*/ 52 h 96"/>
                <a:gd name="T42" fmla="*/ 18 w 96"/>
                <a:gd name="T43" fmla="*/ 52 h 96"/>
                <a:gd name="T44" fmla="*/ 27 w 96"/>
                <a:gd name="T45" fmla="*/ 52 h 96"/>
                <a:gd name="T46" fmla="*/ 44 w 96"/>
                <a:gd name="T47" fmla="*/ 69 h 96"/>
                <a:gd name="T48" fmla="*/ 44 w 96"/>
                <a:gd name="T49" fmla="*/ 78 h 96"/>
                <a:gd name="T50" fmla="*/ 18 w 96"/>
                <a:gd name="T51" fmla="*/ 52 h 96"/>
                <a:gd name="T52" fmla="*/ 52 w 96"/>
                <a:gd name="T53" fmla="*/ 52 h 96"/>
                <a:gd name="T54" fmla="*/ 61 w 96"/>
                <a:gd name="T55" fmla="*/ 52 h 96"/>
                <a:gd name="T56" fmla="*/ 52 w 96"/>
                <a:gd name="T57" fmla="*/ 61 h 96"/>
                <a:gd name="T58" fmla="*/ 52 w 96"/>
                <a:gd name="T59" fmla="*/ 52 h 96"/>
                <a:gd name="T60" fmla="*/ 52 w 96"/>
                <a:gd name="T61" fmla="*/ 44 h 96"/>
                <a:gd name="T62" fmla="*/ 52 w 96"/>
                <a:gd name="T63" fmla="*/ 35 h 96"/>
                <a:gd name="T64" fmla="*/ 61 w 96"/>
                <a:gd name="T65" fmla="*/ 44 h 96"/>
                <a:gd name="T66" fmla="*/ 52 w 96"/>
                <a:gd name="T67" fmla="*/ 44 h 96"/>
                <a:gd name="T68" fmla="*/ 44 w 96"/>
                <a:gd name="T69" fmla="*/ 44 h 96"/>
                <a:gd name="T70" fmla="*/ 35 w 96"/>
                <a:gd name="T71" fmla="*/ 44 h 96"/>
                <a:gd name="T72" fmla="*/ 44 w 96"/>
                <a:gd name="T73" fmla="*/ 35 h 96"/>
                <a:gd name="T74" fmla="*/ 44 w 96"/>
                <a:gd name="T75" fmla="*/ 44 h 96"/>
                <a:gd name="T76" fmla="*/ 44 w 96"/>
                <a:gd name="T77" fmla="*/ 52 h 96"/>
                <a:gd name="T78" fmla="*/ 44 w 96"/>
                <a:gd name="T79" fmla="*/ 61 h 96"/>
                <a:gd name="T80" fmla="*/ 35 w 96"/>
                <a:gd name="T81" fmla="*/ 52 h 96"/>
                <a:gd name="T82" fmla="*/ 44 w 96"/>
                <a:gd name="T83" fmla="*/ 52 h 96"/>
                <a:gd name="T84" fmla="*/ 52 w 96"/>
                <a:gd name="T85" fmla="*/ 78 h 96"/>
                <a:gd name="T86" fmla="*/ 52 w 96"/>
                <a:gd name="T87" fmla="*/ 69 h 96"/>
                <a:gd name="T88" fmla="*/ 69 w 96"/>
                <a:gd name="T89" fmla="*/ 52 h 96"/>
                <a:gd name="T90" fmla="*/ 78 w 96"/>
                <a:gd name="T91" fmla="*/ 52 h 96"/>
                <a:gd name="T92" fmla="*/ 52 w 96"/>
                <a:gd name="T93" fmla="*/ 78 h 96"/>
                <a:gd name="T94" fmla="*/ 78 w 96"/>
                <a:gd name="T95" fmla="*/ 44 h 96"/>
                <a:gd name="T96" fmla="*/ 69 w 96"/>
                <a:gd name="T97" fmla="*/ 44 h 96"/>
                <a:gd name="T98" fmla="*/ 52 w 96"/>
                <a:gd name="T99" fmla="*/ 27 h 96"/>
                <a:gd name="T100" fmla="*/ 52 w 96"/>
                <a:gd name="T101" fmla="*/ 18 h 96"/>
                <a:gd name="T102" fmla="*/ 78 w 96"/>
                <a:gd name="T103" fmla="*/ 44 h 96"/>
                <a:gd name="T104" fmla="*/ 44 w 96"/>
                <a:gd name="T105" fmla="*/ 18 h 96"/>
                <a:gd name="T106" fmla="*/ 44 w 96"/>
                <a:gd name="T107" fmla="*/ 27 h 96"/>
                <a:gd name="T108" fmla="*/ 27 w 96"/>
                <a:gd name="T109" fmla="*/ 44 h 96"/>
                <a:gd name="T110" fmla="*/ 18 w 96"/>
                <a:gd name="T111" fmla="*/ 44 h 96"/>
                <a:gd name="T112" fmla="*/ 44 w 96"/>
                <a:gd name="T113" fmla="*/ 1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6" h="96">
                  <a:moveTo>
                    <a:pt x="4" y="52"/>
                  </a:moveTo>
                  <a:cubicBezTo>
                    <a:pt x="10" y="52"/>
                    <a:pt x="10" y="52"/>
                    <a:pt x="10" y="52"/>
                  </a:cubicBezTo>
                  <a:cubicBezTo>
                    <a:pt x="12" y="70"/>
                    <a:pt x="26" y="84"/>
                    <a:pt x="44" y="86"/>
                  </a:cubicBezTo>
                  <a:cubicBezTo>
                    <a:pt x="44" y="92"/>
                    <a:pt x="44" y="92"/>
                    <a:pt x="44" y="92"/>
                  </a:cubicBezTo>
                  <a:cubicBezTo>
                    <a:pt x="44" y="94"/>
                    <a:pt x="46" y="96"/>
                    <a:pt x="48" y="96"/>
                  </a:cubicBezTo>
                  <a:cubicBezTo>
                    <a:pt x="50" y="96"/>
                    <a:pt x="52" y="94"/>
                    <a:pt x="52" y="92"/>
                  </a:cubicBezTo>
                  <a:cubicBezTo>
                    <a:pt x="52" y="86"/>
                    <a:pt x="52" y="86"/>
                    <a:pt x="52" y="86"/>
                  </a:cubicBezTo>
                  <a:cubicBezTo>
                    <a:pt x="70" y="84"/>
                    <a:pt x="84" y="70"/>
                    <a:pt x="86" y="52"/>
                  </a:cubicBezTo>
                  <a:cubicBezTo>
                    <a:pt x="92" y="52"/>
                    <a:pt x="92" y="52"/>
                    <a:pt x="92" y="52"/>
                  </a:cubicBezTo>
                  <a:cubicBezTo>
                    <a:pt x="94" y="52"/>
                    <a:pt x="96" y="50"/>
                    <a:pt x="96" y="48"/>
                  </a:cubicBezTo>
                  <a:cubicBezTo>
                    <a:pt x="96" y="46"/>
                    <a:pt x="94" y="44"/>
                    <a:pt x="92" y="44"/>
                  </a:cubicBezTo>
                  <a:cubicBezTo>
                    <a:pt x="86" y="44"/>
                    <a:pt x="86" y="44"/>
                    <a:pt x="86" y="44"/>
                  </a:cubicBezTo>
                  <a:cubicBezTo>
                    <a:pt x="84" y="26"/>
                    <a:pt x="70" y="12"/>
                    <a:pt x="52" y="10"/>
                  </a:cubicBezTo>
                  <a:cubicBezTo>
                    <a:pt x="52" y="4"/>
                    <a:pt x="52" y="4"/>
                    <a:pt x="52" y="4"/>
                  </a:cubicBezTo>
                  <a:cubicBezTo>
                    <a:pt x="52" y="2"/>
                    <a:pt x="50" y="0"/>
                    <a:pt x="48" y="0"/>
                  </a:cubicBezTo>
                  <a:cubicBezTo>
                    <a:pt x="46" y="0"/>
                    <a:pt x="44" y="2"/>
                    <a:pt x="44" y="4"/>
                  </a:cubicBezTo>
                  <a:cubicBezTo>
                    <a:pt x="44" y="10"/>
                    <a:pt x="44" y="10"/>
                    <a:pt x="44" y="10"/>
                  </a:cubicBezTo>
                  <a:cubicBezTo>
                    <a:pt x="26" y="12"/>
                    <a:pt x="12" y="26"/>
                    <a:pt x="10" y="44"/>
                  </a:cubicBezTo>
                  <a:cubicBezTo>
                    <a:pt x="4" y="44"/>
                    <a:pt x="4" y="44"/>
                    <a:pt x="4" y="44"/>
                  </a:cubicBezTo>
                  <a:cubicBezTo>
                    <a:pt x="2" y="44"/>
                    <a:pt x="0" y="46"/>
                    <a:pt x="0" y="48"/>
                  </a:cubicBezTo>
                  <a:cubicBezTo>
                    <a:pt x="0" y="50"/>
                    <a:pt x="2" y="52"/>
                    <a:pt x="4" y="52"/>
                  </a:cubicBezTo>
                  <a:close/>
                  <a:moveTo>
                    <a:pt x="18" y="52"/>
                  </a:moveTo>
                  <a:cubicBezTo>
                    <a:pt x="27" y="52"/>
                    <a:pt x="27" y="52"/>
                    <a:pt x="27" y="52"/>
                  </a:cubicBezTo>
                  <a:cubicBezTo>
                    <a:pt x="29" y="60"/>
                    <a:pt x="36" y="67"/>
                    <a:pt x="44" y="69"/>
                  </a:cubicBezTo>
                  <a:cubicBezTo>
                    <a:pt x="44" y="78"/>
                    <a:pt x="44" y="78"/>
                    <a:pt x="44" y="78"/>
                  </a:cubicBezTo>
                  <a:cubicBezTo>
                    <a:pt x="31" y="76"/>
                    <a:pt x="20" y="65"/>
                    <a:pt x="18" y="52"/>
                  </a:cubicBezTo>
                  <a:close/>
                  <a:moveTo>
                    <a:pt x="52" y="52"/>
                  </a:moveTo>
                  <a:cubicBezTo>
                    <a:pt x="61" y="52"/>
                    <a:pt x="61" y="52"/>
                    <a:pt x="61" y="52"/>
                  </a:cubicBezTo>
                  <a:cubicBezTo>
                    <a:pt x="59" y="56"/>
                    <a:pt x="56" y="59"/>
                    <a:pt x="52" y="61"/>
                  </a:cubicBezTo>
                  <a:lnTo>
                    <a:pt x="52" y="52"/>
                  </a:lnTo>
                  <a:close/>
                  <a:moveTo>
                    <a:pt x="52" y="44"/>
                  </a:moveTo>
                  <a:cubicBezTo>
                    <a:pt x="52" y="35"/>
                    <a:pt x="52" y="35"/>
                    <a:pt x="52" y="35"/>
                  </a:cubicBezTo>
                  <a:cubicBezTo>
                    <a:pt x="56" y="37"/>
                    <a:pt x="59" y="40"/>
                    <a:pt x="61" y="44"/>
                  </a:cubicBezTo>
                  <a:lnTo>
                    <a:pt x="52" y="44"/>
                  </a:lnTo>
                  <a:close/>
                  <a:moveTo>
                    <a:pt x="44" y="44"/>
                  </a:moveTo>
                  <a:cubicBezTo>
                    <a:pt x="35" y="44"/>
                    <a:pt x="35" y="44"/>
                    <a:pt x="35" y="44"/>
                  </a:cubicBezTo>
                  <a:cubicBezTo>
                    <a:pt x="37" y="40"/>
                    <a:pt x="40" y="37"/>
                    <a:pt x="44" y="35"/>
                  </a:cubicBezTo>
                  <a:lnTo>
                    <a:pt x="44" y="44"/>
                  </a:lnTo>
                  <a:close/>
                  <a:moveTo>
                    <a:pt x="44" y="52"/>
                  </a:moveTo>
                  <a:cubicBezTo>
                    <a:pt x="44" y="61"/>
                    <a:pt x="44" y="61"/>
                    <a:pt x="44" y="61"/>
                  </a:cubicBezTo>
                  <a:cubicBezTo>
                    <a:pt x="40" y="59"/>
                    <a:pt x="37" y="56"/>
                    <a:pt x="35" y="52"/>
                  </a:cubicBezTo>
                  <a:lnTo>
                    <a:pt x="44" y="52"/>
                  </a:lnTo>
                  <a:close/>
                  <a:moveTo>
                    <a:pt x="52" y="78"/>
                  </a:moveTo>
                  <a:cubicBezTo>
                    <a:pt x="52" y="69"/>
                    <a:pt x="52" y="69"/>
                    <a:pt x="52" y="69"/>
                  </a:cubicBezTo>
                  <a:cubicBezTo>
                    <a:pt x="60" y="67"/>
                    <a:pt x="67" y="60"/>
                    <a:pt x="69" y="52"/>
                  </a:cubicBezTo>
                  <a:cubicBezTo>
                    <a:pt x="78" y="52"/>
                    <a:pt x="78" y="52"/>
                    <a:pt x="78" y="52"/>
                  </a:cubicBezTo>
                  <a:cubicBezTo>
                    <a:pt x="76" y="65"/>
                    <a:pt x="65" y="76"/>
                    <a:pt x="52" y="78"/>
                  </a:cubicBezTo>
                  <a:close/>
                  <a:moveTo>
                    <a:pt x="78" y="44"/>
                  </a:moveTo>
                  <a:cubicBezTo>
                    <a:pt x="69" y="44"/>
                    <a:pt x="69" y="44"/>
                    <a:pt x="69" y="44"/>
                  </a:cubicBezTo>
                  <a:cubicBezTo>
                    <a:pt x="67" y="36"/>
                    <a:pt x="60" y="29"/>
                    <a:pt x="52" y="27"/>
                  </a:cubicBezTo>
                  <a:cubicBezTo>
                    <a:pt x="52" y="18"/>
                    <a:pt x="52" y="18"/>
                    <a:pt x="52" y="18"/>
                  </a:cubicBezTo>
                  <a:cubicBezTo>
                    <a:pt x="65" y="20"/>
                    <a:pt x="76" y="31"/>
                    <a:pt x="78" y="44"/>
                  </a:cubicBezTo>
                  <a:close/>
                  <a:moveTo>
                    <a:pt x="44" y="18"/>
                  </a:moveTo>
                  <a:cubicBezTo>
                    <a:pt x="44" y="27"/>
                    <a:pt x="44" y="27"/>
                    <a:pt x="44" y="27"/>
                  </a:cubicBezTo>
                  <a:cubicBezTo>
                    <a:pt x="36" y="29"/>
                    <a:pt x="29" y="36"/>
                    <a:pt x="27" y="44"/>
                  </a:cubicBezTo>
                  <a:cubicBezTo>
                    <a:pt x="18" y="44"/>
                    <a:pt x="18" y="44"/>
                    <a:pt x="18" y="44"/>
                  </a:cubicBezTo>
                  <a:cubicBezTo>
                    <a:pt x="20" y="31"/>
                    <a:pt x="31" y="20"/>
                    <a:pt x="44" y="1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a:p>
          </p:txBody>
        </p:sp>
      </p:grpSp>
      <p:grpSp>
        <p:nvGrpSpPr>
          <p:cNvPr id="9" name="Group 8">
            <a:extLst>
              <a:ext uri="{FF2B5EF4-FFF2-40B4-BE49-F238E27FC236}">
                <a16:creationId xmlns:a16="http://schemas.microsoft.com/office/drawing/2014/main" xmlns="" id="{73A5CA16-553C-4C59-8E98-CA092F5B2A4A}"/>
              </a:ext>
            </a:extLst>
          </p:cNvPr>
          <p:cNvGrpSpPr/>
          <p:nvPr/>
        </p:nvGrpSpPr>
        <p:grpSpPr>
          <a:xfrm>
            <a:off x="10998438" y="3049687"/>
            <a:ext cx="947051" cy="969188"/>
            <a:chOff x="5520741" y="2490466"/>
            <a:chExt cx="644567" cy="644567"/>
          </a:xfrm>
        </p:grpSpPr>
        <p:sp>
          <p:nvSpPr>
            <p:cNvPr id="64" name="Rectangle 63">
              <a:extLst>
                <a:ext uri="{FF2B5EF4-FFF2-40B4-BE49-F238E27FC236}">
                  <a16:creationId xmlns:a16="http://schemas.microsoft.com/office/drawing/2014/main" xmlns="" id="{E47E3568-8E8F-4811-8E45-3436B4EFA462}"/>
                </a:ext>
              </a:extLst>
            </p:cNvPr>
            <p:cNvSpPr/>
            <p:nvPr/>
          </p:nvSpPr>
          <p:spPr>
            <a:xfrm>
              <a:off x="5520741" y="2490466"/>
              <a:ext cx="644567" cy="644567"/>
            </a:xfrm>
            <a:prstGeom prst="rect">
              <a:avLst/>
            </a:prstGeom>
            <a:solidFill>
              <a:srgbClr val="F8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4" name="Group 3">
              <a:extLst>
                <a:ext uri="{FF2B5EF4-FFF2-40B4-BE49-F238E27FC236}">
                  <a16:creationId xmlns:a16="http://schemas.microsoft.com/office/drawing/2014/main" xmlns="" id="{B76D4ACC-C893-47EE-B9EA-60E728B000F6}"/>
                </a:ext>
              </a:extLst>
            </p:cNvPr>
            <p:cNvGrpSpPr/>
            <p:nvPr/>
          </p:nvGrpSpPr>
          <p:grpSpPr>
            <a:xfrm>
              <a:off x="5662843" y="2643681"/>
              <a:ext cx="360363" cy="338137"/>
              <a:chOff x="5662843" y="2643681"/>
              <a:chExt cx="360363" cy="338137"/>
            </a:xfrm>
            <a:solidFill>
              <a:schemeClr val="bg1"/>
            </a:solidFill>
          </p:grpSpPr>
          <p:sp>
            <p:nvSpPr>
              <p:cNvPr id="143" name="Freeform 142"/>
              <p:cNvSpPr>
                <a:spLocks/>
              </p:cNvSpPr>
              <p:nvPr/>
            </p:nvSpPr>
            <p:spPr bwMode="auto">
              <a:xfrm>
                <a:off x="5662843" y="2756393"/>
                <a:ext cx="360363" cy="225425"/>
              </a:xfrm>
              <a:custGeom>
                <a:avLst/>
                <a:gdLst>
                  <a:gd name="T0" fmla="*/ 75 w 96"/>
                  <a:gd name="T1" fmla="*/ 16 h 60"/>
                  <a:gd name="T2" fmla="*/ 48 w 96"/>
                  <a:gd name="T3" fmla="*/ 0 h 60"/>
                  <a:gd name="T4" fmla="*/ 18 w 96"/>
                  <a:gd name="T5" fmla="*/ 26 h 60"/>
                  <a:gd name="T6" fmla="*/ 0 w 96"/>
                  <a:gd name="T7" fmla="*/ 43 h 60"/>
                  <a:gd name="T8" fmla="*/ 9 w 96"/>
                  <a:gd name="T9" fmla="*/ 58 h 60"/>
                  <a:gd name="T10" fmla="*/ 18 w 96"/>
                  <a:gd name="T11" fmla="*/ 60 h 60"/>
                  <a:gd name="T12" fmla="*/ 76 w 96"/>
                  <a:gd name="T13" fmla="*/ 60 h 60"/>
                  <a:gd name="T14" fmla="*/ 96 w 96"/>
                  <a:gd name="T15" fmla="*/ 38 h 60"/>
                  <a:gd name="T16" fmla="*/ 75 w 96"/>
                  <a:gd name="T17" fmla="*/ 1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60">
                    <a:moveTo>
                      <a:pt x="75" y="16"/>
                    </a:moveTo>
                    <a:cubicBezTo>
                      <a:pt x="69" y="6"/>
                      <a:pt x="59" y="0"/>
                      <a:pt x="48" y="0"/>
                    </a:cubicBezTo>
                    <a:cubicBezTo>
                      <a:pt x="33" y="0"/>
                      <a:pt x="20" y="11"/>
                      <a:pt x="18" y="26"/>
                    </a:cubicBezTo>
                    <a:cubicBezTo>
                      <a:pt x="8" y="25"/>
                      <a:pt x="0" y="33"/>
                      <a:pt x="0" y="43"/>
                    </a:cubicBezTo>
                    <a:cubicBezTo>
                      <a:pt x="0" y="52"/>
                      <a:pt x="5" y="56"/>
                      <a:pt x="9" y="58"/>
                    </a:cubicBezTo>
                    <a:cubicBezTo>
                      <a:pt x="13" y="60"/>
                      <a:pt x="17" y="60"/>
                      <a:pt x="18" y="60"/>
                    </a:cubicBezTo>
                    <a:cubicBezTo>
                      <a:pt x="76" y="60"/>
                      <a:pt x="76" y="60"/>
                      <a:pt x="76" y="60"/>
                    </a:cubicBezTo>
                    <a:cubicBezTo>
                      <a:pt x="76" y="60"/>
                      <a:pt x="96" y="57"/>
                      <a:pt x="96" y="38"/>
                    </a:cubicBezTo>
                    <a:cubicBezTo>
                      <a:pt x="96" y="26"/>
                      <a:pt x="86" y="16"/>
                      <a:pt x="7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4" name="Freeform 143"/>
              <p:cNvSpPr>
                <a:spLocks/>
              </p:cNvSpPr>
              <p:nvPr/>
            </p:nvSpPr>
            <p:spPr bwMode="auto">
              <a:xfrm>
                <a:off x="5756506" y="2643681"/>
                <a:ext cx="157163" cy="44450"/>
              </a:xfrm>
              <a:custGeom>
                <a:avLst/>
                <a:gdLst>
                  <a:gd name="T0" fmla="*/ 3 w 42"/>
                  <a:gd name="T1" fmla="*/ 11 h 12"/>
                  <a:gd name="T2" fmla="*/ 39 w 42"/>
                  <a:gd name="T3" fmla="*/ 11 h 12"/>
                  <a:gd name="T4" fmla="*/ 40 w 42"/>
                  <a:gd name="T5" fmla="*/ 12 h 12"/>
                  <a:gd name="T6" fmla="*/ 42 w 42"/>
                  <a:gd name="T7" fmla="*/ 11 h 12"/>
                  <a:gd name="T8" fmla="*/ 41 w 42"/>
                  <a:gd name="T9" fmla="*/ 8 h 12"/>
                  <a:gd name="T10" fmla="*/ 1 w 42"/>
                  <a:gd name="T11" fmla="*/ 8 h 12"/>
                  <a:gd name="T12" fmla="*/ 1 w 42"/>
                  <a:gd name="T13" fmla="*/ 11 h 12"/>
                  <a:gd name="T14" fmla="*/ 3 w 4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12">
                    <a:moveTo>
                      <a:pt x="3" y="11"/>
                    </a:moveTo>
                    <a:cubicBezTo>
                      <a:pt x="14" y="4"/>
                      <a:pt x="28" y="4"/>
                      <a:pt x="39" y="11"/>
                    </a:cubicBezTo>
                    <a:cubicBezTo>
                      <a:pt x="39" y="12"/>
                      <a:pt x="40" y="12"/>
                      <a:pt x="40" y="12"/>
                    </a:cubicBezTo>
                    <a:cubicBezTo>
                      <a:pt x="41" y="12"/>
                      <a:pt x="41" y="11"/>
                      <a:pt x="42" y="11"/>
                    </a:cubicBezTo>
                    <a:cubicBezTo>
                      <a:pt x="42" y="10"/>
                      <a:pt x="42" y="9"/>
                      <a:pt x="41" y="8"/>
                    </a:cubicBezTo>
                    <a:cubicBezTo>
                      <a:pt x="29" y="0"/>
                      <a:pt x="13" y="0"/>
                      <a:pt x="1" y="8"/>
                    </a:cubicBezTo>
                    <a:cubicBezTo>
                      <a:pt x="0" y="9"/>
                      <a:pt x="0" y="10"/>
                      <a:pt x="1" y="11"/>
                    </a:cubicBezTo>
                    <a:cubicBezTo>
                      <a:pt x="1" y="12"/>
                      <a:pt x="3" y="12"/>
                      <a:pt x="3"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5" name="Freeform 144"/>
              <p:cNvSpPr>
                <a:spLocks/>
              </p:cNvSpPr>
              <p:nvPr/>
            </p:nvSpPr>
            <p:spPr bwMode="auto">
              <a:xfrm>
                <a:off x="5775556" y="2677018"/>
                <a:ext cx="123825" cy="38100"/>
              </a:xfrm>
              <a:custGeom>
                <a:avLst/>
                <a:gdLst>
                  <a:gd name="T0" fmla="*/ 32 w 33"/>
                  <a:gd name="T1" fmla="*/ 8 h 10"/>
                  <a:gd name="T2" fmla="*/ 32 w 33"/>
                  <a:gd name="T3" fmla="*/ 6 h 10"/>
                  <a:gd name="T4" fmla="*/ 1 w 33"/>
                  <a:gd name="T5" fmla="*/ 6 h 10"/>
                  <a:gd name="T6" fmla="*/ 0 w 33"/>
                  <a:gd name="T7" fmla="*/ 8 h 10"/>
                  <a:gd name="T8" fmla="*/ 2 w 33"/>
                  <a:gd name="T9" fmla="*/ 9 h 10"/>
                  <a:gd name="T10" fmla="*/ 3 w 33"/>
                  <a:gd name="T11" fmla="*/ 9 h 10"/>
                  <a:gd name="T12" fmla="*/ 30 w 33"/>
                  <a:gd name="T13" fmla="*/ 9 h 10"/>
                  <a:gd name="T14" fmla="*/ 32 w 33"/>
                  <a:gd name="T15" fmla="*/ 8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10">
                    <a:moveTo>
                      <a:pt x="32" y="8"/>
                    </a:moveTo>
                    <a:cubicBezTo>
                      <a:pt x="33" y="8"/>
                      <a:pt x="33" y="6"/>
                      <a:pt x="32" y="6"/>
                    </a:cubicBezTo>
                    <a:cubicBezTo>
                      <a:pt x="23" y="0"/>
                      <a:pt x="10" y="0"/>
                      <a:pt x="1" y="6"/>
                    </a:cubicBezTo>
                    <a:cubicBezTo>
                      <a:pt x="0" y="6"/>
                      <a:pt x="0" y="8"/>
                      <a:pt x="0" y="8"/>
                    </a:cubicBezTo>
                    <a:cubicBezTo>
                      <a:pt x="1" y="9"/>
                      <a:pt x="1" y="9"/>
                      <a:pt x="2" y="9"/>
                    </a:cubicBezTo>
                    <a:cubicBezTo>
                      <a:pt x="2" y="9"/>
                      <a:pt x="3" y="9"/>
                      <a:pt x="3" y="9"/>
                    </a:cubicBezTo>
                    <a:cubicBezTo>
                      <a:pt x="11" y="4"/>
                      <a:pt x="22" y="4"/>
                      <a:pt x="30" y="9"/>
                    </a:cubicBezTo>
                    <a:cubicBezTo>
                      <a:pt x="30" y="10"/>
                      <a:pt x="32" y="9"/>
                      <a:pt x="3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6" name="Freeform 145"/>
              <p:cNvSpPr>
                <a:spLocks/>
              </p:cNvSpPr>
              <p:nvPr/>
            </p:nvSpPr>
            <p:spPr bwMode="auto">
              <a:xfrm>
                <a:off x="5789843" y="2707181"/>
                <a:ext cx="93663" cy="30163"/>
              </a:xfrm>
              <a:custGeom>
                <a:avLst/>
                <a:gdLst>
                  <a:gd name="T0" fmla="*/ 1 w 25"/>
                  <a:gd name="T1" fmla="*/ 4 h 8"/>
                  <a:gd name="T2" fmla="*/ 1 w 25"/>
                  <a:gd name="T3" fmla="*/ 7 h 8"/>
                  <a:gd name="T4" fmla="*/ 3 w 25"/>
                  <a:gd name="T5" fmla="*/ 8 h 8"/>
                  <a:gd name="T6" fmla="*/ 21 w 25"/>
                  <a:gd name="T7" fmla="*/ 8 h 8"/>
                  <a:gd name="T8" fmla="*/ 22 w 25"/>
                  <a:gd name="T9" fmla="*/ 8 h 8"/>
                  <a:gd name="T10" fmla="*/ 24 w 25"/>
                  <a:gd name="T11" fmla="*/ 7 h 8"/>
                  <a:gd name="T12" fmla="*/ 23 w 25"/>
                  <a:gd name="T13" fmla="*/ 4 h 8"/>
                  <a:gd name="T14" fmla="*/ 1 w 25"/>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8">
                    <a:moveTo>
                      <a:pt x="1" y="4"/>
                    </a:moveTo>
                    <a:cubicBezTo>
                      <a:pt x="0" y="5"/>
                      <a:pt x="0" y="6"/>
                      <a:pt x="1" y="7"/>
                    </a:cubicBezTo>
                    <a:cubicBezTo>
                      <a:pt x="1" y="8"/>
                      <a:pt x="2" y="8"/>
                      <a:pt x="3" y="8"/>
                    </a:cubicBezTo>
                    <a:cubicBezTo>
                      <a:pt x="9" y="4"/>
                      <a:pt x="16" y="4"/>
                      <a:pt x="21" y="8"/>
                    </a:cubicBezTo>
                    <a:cubicBezTo>
                      <a:pt x="21" y="8"/>
                      <a:pt x="22" y="8"/>
                      <a:pt x="22" y="8"/>
                    </a:cubicBezTo>
                    <a:cubicBezTo>
                      <a:pt x="23" y="8"/>
                      <a:pt x="24" y="8"/>
                      <a:pt x="24" y="7"/>
                    </a:cubicBezTo>
                    <a:cubicBezTo>
                      <a:pt x="25" y="6"/>
                      <a:pt x="24" y="5"/>
                      <a:pt x="23" y="4"/>
                    </a:cubicBezTo>
                    <a:cubicBezTo>
                      <a:pt x="17" y="0"/>
                      <a:pt x="8" y="0"/>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7" name="Group 6">
            <a:extLst>
              <a:ext uri="{FF2B5EF4-FFF2-40B4-BE49-F238E27FC236}">
                <a16:creationId xmlns:a16="http://schemas.microsoft.com/office/drawing/2014/main" xmlns="" id="{DF8FA240-D874-4093-BF3B-0D1E3C868FE4}"/>
              </a:ext>
            </a:extLst>
          </p:cNvPr>
          <p:cNvGrpSpPr/>
          <p:nvPr/>
        </p:nvGrpSpPr>
        <p:grpSpPr>
          <a:xfrm>
            <a:off x="11004884" y="946385"/>
            <a:ext cx="921714" cy="1069702"/>
            <a:chOff x="4231602" y="988540"/>
            <a:chExt cx="644569" cy="644569"/>
          </a:xfrm>
        </p:grpSpPr>
        <p:sp>
          <p:nvSpPr>
            <p:cNvPr id="66" name="Rectangle 65">
              <a:extLst>
                <a:ext uri="{FF2B5EF4-FFF2-40B4-BE49-F238E27FC236}">
                  <a16:creationId xmlns:a16="http://schemas.microsoft.com/office/drawing/2014/main" xmlns="" id="{4A32CA83-330B-4D89-849E-7BCF54B9310B}"/>
                </a:ext>
              </a:extLst>
            </p:cNvPr>
            <p:cNvSpPr/>
            <p:nvPr/>
          </p:nvSpPr>
          <p:spPr>
            <a:xfrm>
              <a:off x="4231602" y="988540"/>
              <a:ext cx="644569" cy="644569"/>
            </a:xfrm>
            <a:prstGeom prst="rect">
              <a:avLst/>
            </a:prstGeom>
            <a:solidFill>
              <a:srgbClr val="F8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2" name="Group 1">
              <a:extLst>
                <a:ext uri="{FF2B5EF4-FFF2-40B4-BE49-F238E27FC236}">
                  <a16:creationId xmlns:a16="http://schemas.microsoft.com/office/drawing/2014/main" xmlns="" id="{1BDB1E28-0192-4909-B192-52526A7E54E8}"/>
                </a:ext>
              </a:extLst>
            </p:cNvPr>
            <p:cNvGrpSpPr/>
            <p:nvPr/>
          </p:nvGrpSpPr>
          <p:grpSpPr>
            <a:xfrm>
              <a:off x="4373705" y="1129849"/>
              <a:ext cx="360363" cy="361950"/>
              <a:chOff x="4373705" y="1129849"/>
              <a:chExt cx="360363" cy="361950"/>
            </a:xfrm>
            <a:solidFill>
              <a:schemeClr val="bg1"/>
            </a:solidFill>
          </p:grpSpPr>
          <p:sp>
            <p:nvSpPr>
              <p:cNvPr id="151" name="Freeform 86"/>
              <p:cNvSpPr>
                <a:spLocks/>
              </p:cNvSpPr>
              <p:nvPr/>
            </p:nvSpPr>
            <p:spPr bwMode="auto">
              <a:xfrm>
                <a:off x="4373705" y="1223511"/>
                <a:ext cx="300038" cy="95250"/>
              </a:xfrm>
              <a:custGeom>
                <a:avLst/>
                <a:gdLst>
                  <a:gd name="T0" fmla="*/ 40 w 80"/>
                  <a:gd name="T1" fmla="*/ 25 h 25"/>
                  <a:gd name="T2" fmla="*/ 48 w 80"/>
                  <a:gd name="T3" fmla="*/ 25 h 25"/>
                  <a:gd name="T4" fmla="*/ 70 w 80"/>
                  <a:gd name="T5" fmla="*/ 15 h 25"/>
                  <a:gd name="T6" fmla="*/ 78 w 80"/>
                  <a:gd name="T7" fmla="*/ 16 h 25"/>
                  <a:gd name="T8" fmla="*/ 80 w 80"/>
                  <a:gd name="T9" fmla="*/ 15 h 25"/>
                  <a:gd name="T10" fmla="*/ 80 w 80"/>
                  <a:gd name="T11" fmla="*/ 2 h 25"/>
                  <a:gd name="T12" fmla="*/ 40 w 80"/>
                  <a:gd name="T13" fmla="*/ 11 h 25"/>
                  <a:gd name="T14" fmla="*/ 0 w 80"/>
                  <a:gd name="T15" fmla="*/ 0 h 25"/>
                  <a:gd name="T16" fmla="*/ 0 w 80"/>
                  <a:gd name="T17" fmla="*/ 11 h 25"/>
                  <a:gd name="T18" fmla="*/ 40 w 80"/>
                  <a:gd name="T1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25">
                    <a:moveTo>
                      <a:pt x="40" y="25"/>
                    </a:moveTo>
                    <a:cubicBezTo>
                      <a:pt x="43" y="25"/>
                      <a:pt x="45" y="25"/>
                      <a:pt x="48" y="25"/>
                    </a:cubicBezTo>
                    <a:cubicBezTo>
                      <a:pt x="53" y="19"/>
                      <a:pt x="61" y="15"/>
                      <a:pt x="70" y="15"/>
                    </a:cubicBezTo>
                    <a:cubicBezTo>
                      <a:pt x="73" y="15"/>
                      <a:pt x="76" y="15"/>
                      <a:pt x="78" y="16"/>
                    </a:cubicBezTo>
                    <a:cubicBezTo>
                      <a:pt x="79" y="16"/>
                      <a:pt x="79" y="15"/>
                      <a:pt x="80" y="15"/>
                    </a:cubicBezTo>
                    <a:cubicBezTo>
                      <a:pt x="80" y="2"/>
                      <a:pt x="80" y="2"/>
                      <a:pt x="80" y="2"/>
                    </a:cubicBezTo>
                    <a:cubicBezTo>
                      <a:pt x="71" y="7"/>
                      <a:pt x="55" y="11"/>
                      <a:pt x="40" y="11"/>
                    </a:cubicBezTo>
                    <a:cubicBezTo>
                      <a:pt x="24" y="11"/>
                      <a:pt x="7" y="7"/>
                      <a:pt x="0" y="0"/>
                    </a:cubicBezTo>
                    <a:cubicBezTo>
                      <a:pt x="0" y="11"/>
                      <a:pt x="0" y="11"/>
                      <a:pt x="0" y="11"/>
                    </a:cubicBezTo>
                    <a:cubicBezTo>
                      <a:pt x="0" y="17"/>
                      <a:pt x="18" y="25"/>
                      <a:pt x="40"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2" name="Freeform 87"/>
              <p:cNvSpPr>
                <a:spLocks/>
              </p:cNvSpPr>
              <p:nvPr/>
            </p:nvSpPr>
            <p:spPr bwMode="auto">
              <a:xfrm>
                <a:off x="4373705" y="1291774"/>
                <a:ext cx="168275" cy="93663"/>
              </a:xfrm>
              <a:custGeom>
                <a:avLst/>
                <a:gdLst>
                  <a:gd name="T0" fmla="*/ 40 w 45"/>
                  <a:gd name="T1" fmla="*/ 25 h 25"/>
                  <a:gd name="T2" fmla="*/ 40 w 45"/>
                  <a:gd name="T3" fmla="*/ 25 h 25"/>
                  <a:gd name="T4" fmla="*/ 45 w 45"/>
                  <a:gd name="T5" fmla="*/ 11 h 25"/>
                  <a:gd name="T6" fmla="*/ 40 w 45"/>
                  <a:gd name="T7" fmla="*/ 11 h 25"/>
                  <a:gd name="T8" fmla="*/ 0 w 45"/>
                  <a:gd name="T9" fmla="*/ 0 h 25"/>
                  <a:gd name="T10" fmla="*/ 0 w 45"/>
                  <a:gd name="T11" fmla="*/ 11 h 25"/>
                  <a:gd name="T12" fmla="*/ 40 w 45"/>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45" h="25">
                    <a:moveTo>
                      <a:pt x="40" y="25"/>
                    </a:moveTo>
                    <a:cubicBezTo>
                      <a:pt x="40" y="25"/>
                      <a:pt x="40" y="25"/>
                      <a:pt x="40" y="25"/>
                    </a:cubicBezTo>
                    <a:cubicBezTo>
                      <a:pt x="40" y="20"/>
                      <a:pt x="42" y="15"/>
                      <a:pt x="45" y="11"/>
                    </a:cubicBezTo>
                    <a:cubicBezTo>
                      <a:pt x="43" y="11"/>
                      <a:pt x="42" y="11"/>
                      <a:pt x="40" y="11"/>
                    </a:cubicBezTo>
                    <a:cubicBezTo>
                      <a:pt x="24" y="11"/>
                      <a:pt x="7" y="7"/>
                      <a:pt x="0" y="0"/>
                    </a:cubicBezTo>
                    <a:cubicBezTo>
                      <a:pt x="0" y="11"/>
                      <a:pt x="0" y="11"/>
                      <a:pt x="0" y="11"/>
                    </a:cubicBezTo>
                    <a:cubicBezTo>
                      <a:pt x="0" y="17"/>
                      <a:pt x="18" y="25"/>
                      <a:pt x="40"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3" name="Freeform 88"/>
              <p:cNvSpPr>
                <a:spLocks/>
              </p:cNvSpPr>
              <p:nvPr/>
            </p:nvSpPr>
            <p:spPr bwMode="auto">
              <a:xfrm>
                <a:off x="4373705" y="1129849"/>
                <a:ext cx="300038" cy="120650"/>
              </a:xfrm>
              <a:custGeom>
                <a:avLst/>
                <a:gdLst>
                  <a:gd name="T0" fmla="*/ 40 w 80"/>
                  <a:gd name="T1" fmla="*/ 32 h 32"/>
                  <a:gd name="T2" fmla="*/ 80 w 80"/>
                  <a:gd name="T3" fmla="*/ 22 h 32"/>
                  <a:gd name="T4" fmla="*/ 80 w 80"/>
                  <a:gd name="T5" fmla="*/ 18 h 32"/>
                  <a:gd name="T6" fmla="*/ 40 w 80"/>
                  <a:gd name="T7" fmla="*/ 0 h 32"/>
                  <a:gd name="T8" fmla="*/ 0 w 80"/>
                  <a:gd name="T9" fmla="*/ 18 h 32"/>
                  <a:gd name="T10" fmla="*/ 40 w 80"/>
                  <a:gd name="T11" fmla="*/ 32 h 32"/>
                </a:gdLst>
                <a:ahLst/>
                <a:cxnLst>
                  <a:cxn ang="0">
                    <a:pos x="T0" y="T1"/>
                  </a:cxn>
                  <a:cxn ang="0">
                    <a:pos x="T2" y="T3"/>
                  </a:cxn>
                  <a:cxn ang="0">
                    <a:pos x="T4" y="T5"/>
                  </a:cxn>
                  <a:cxn ang="0">
                    <a:pos x="T6" y="T7"/>
                  </a:cxn>
                  <a:cxn ang="0">
                    <a:pos x="T8" y="T9"/>
                  </a:cxn>
                  <a:cxn ang="0">
                    <a:pos x="T10" y="T11"/>
                  </a:cxn>
                </a:cxnLst>
                <a:rect l="0" t="0" r="r" b="b"/>
                <a:pathLst>
                  <a:path w="80" h="32">
                    <a:moveTo>
                      <a:pt x="40" y="32"/>
                    </a:moveTo>
                    <a:cubicBezTo>
                      <a:pt x="58" y="32"/>
                      <a:pt x="74" y="27"/>
                      <a:pt x="80" y="22"/>
                    </a:cubicBezTo>
                    <a:cubicBezTo>
                      <a:pt x="80" y="18"/>
                      <a:pt x="80" y="18"/>
                      <a:pt x="80" y="18"/>
                    </a:cubicBezTo>
                    <a:cubicBezTo>
                      <a:pt x="80" y="8"/>
                      <a:pt x="62" y="0"/>
                      <a:pt x="40" y="0"/>
                    </a:cubicBezTo>
                    <a:cubicBezTo>
                      <a:pt x="18" y="0"/>
                      <a:pt x="0" y="8"/>
                      <a:pt x="0" y="18"/>
                    </a:cubicBezTo>
                    <a:cubicBezTo>
                      <a:pt x="0" y="24"/>
                      <a:pt x="18" y="32"/>
                      <a:pt x="40"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4" name="Freeform 89"/>
              <p:cNvSpPr>
                <a:spLocks/>
              </p:cNvSpPr>
              <p:nvPr/>
            </p:nvSpPr>
            <p:spPr bwMode="auto">
              <a:xfrm>
                <a:off x="4373705" y="1360036"/>
                <a:ext cx="173038" cy="101600"/>
              </a:xfrm>
              <a:custGeom>
                <a:avLst/>
                <a:gdLst>
                  <a:gd name="T0" fmla="*/ 40 w 46"/>
                  <a:gd name="T1" fmla="*/ 11 h 27"/>
                  <a:gd name="T2" fmla="*/ 0 w 46"/>
                  <a:gd name="T3" fmla="*/ 0 h 27"/>
                  <a:gd name="T4" fmla="*/ 0 w 46"/>
                  <a:gd name="T5" fmla="*/ 9 h 27"/>
                  <a:gd name="T6" fmla="*/ 40 w 46"/>
                  <a:gd name="T7" fmla="*/ 27 h 27"/>
                  <a:gd name="T8" fmla="*/ 46 w 46"/>
                  <a:gd name="T9" fmla="*/ 27 h 27"/>
                  <a:gd name="T10" fmla="*/ 40 w 46"/>
                  <a:gd name="T11" fmla="*/ 11 h 27"/>
                  <a:gd name="T12" fmla="*/ 40 w 46"/>
                  <a:gd name="T13" fmla="*/ 11 h 27"/>
                </a:gdLst>
                <a:ahLst/>
                <a:cxnLst>
                  <a:cxn ang="0">
                    <a:pos x="T0" y="T1"/>
                  </a:cxn>
                  <a:cxn ang="0">
                    <a:pos x="T2" y="T3"/>
                  </a:cxn>
                  <a:cxn ang="0">
                    <a:pos x="T4" y="T5"/>
                  </a:cxn>
                  <a:cxn ang="0">
                    <a:pos x="T6" y="T7"/>
                  </a:cxn>
                  <a:cxn ang="0">
                    <a:pos x="T8" y="T9"/>
                  </a:cxn>
                  <a:cxn ang="0">
                    <a:pos x="T10" y="T11"/>
                  </a:cxn>
                  <a:cxn ang="0">
                    <a:pos x="T12" y="T13"/>
                  </a:cxn>
                </a:cxnLst>
                <a:rect l="0" t="0" r="r" b="b"/>
                <a:pathLst>
                  <a:path w="46" h="27">
                    <a:moveTo>
                      <a:pt x="40" y="11"/>
                    </a:moveTo>
                    <a:cubicBezTo>
                      <a:pt x="24" y="11"/>
                      <a:pt x="7" y="7"/>
                      <a:pt x="0" y="0"/>
                    </a:cubicBezTo>
                    <a:cubicBezTo>
                      <a:pt x="0" y="9"/>
                      <a:pt x="0" y="9"/>
                      <a:pt x="0" y="9"/>
                    </a:cubicBezTo>
                    <a:cubicBezTo>
                      <a:pt x="0" y="19"/>
                      <a:pt x="18" y="27"/>
                      <a:pt x="40" y="27"/>
                    </a:cubicBezTo>
                    <a:cubicBezTo>
                      <a:pt x="42" y="27"/>
                      <a:pt x="44" y="27"/>
                      <a:pt x="46" y="27"/>
                    </a:cubicBezTo>
                    <a:cubicBezTo>
                      <a:pt x="43" y="22"/>
                      <a:pt x="40" y="17"/>
                      <a:pt x="40" y="11"/>
                    </a:cubicBezTo>
                    <a:cubicBezTo>
                      <a:pt x="40" y="11"/>
                      <a:pt x="40" y="11"/>
                      <a:pt x="4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5" name="Freeform 90"/>
              <p:cNvSpPr>
                <a:spLocks noEditPoints="1"/>
              </p:cNvSpPr>
              <p:nvPr/>
            </p:nvSpPr>
            <p:spPr bwMode="auto">
              <a:xfrm>
                <a:off x="4538805" y="1294949"/>
                <a:ext cx="195263" cy="196850"/>
              </a:xfrm>
              <a:custGeom>
                <a:avLst/>
                <a:gdLst>
                  <a:gd name="T0" fmla="*/ 26 w 52"/>
                  <a:gd name="T1" fmla="*/ 0 h 52"/>
                  <a:gd name="T2" fmla="*/ 0 w 52"/>
                  <a:gd name="T3" fmla="*/ 26 h 52"/>
                  <a:gd name="T4" fmla="*/ 26 w 52"/>
                  <a:gd name="T5" fmla="*/ 52 h 52"/>
                  <a:gd name="T6" fmla="*/ 52 w 52"/>
                  <a:gd name="T7" fmla="*/ 26 h 52"/>
                  <a:gd name="T8" fmla="*/ 26 w 52"/>
                  <a:gd name="T9" fmla="*/ 0 h 52"/>
                  <a:gd name="T10" fmla="*/ 41 w 52"/>
                  <a:gd name="T11" fmla="*/ 21 h 52"/>
                  <a:gd name="T12" fmla="*/ 24 w 52"/>
                  <a:gd name="T13" fmla="*/ 39 h 52"/>
                  <a:gd name="T14" fmla="*/ 11 w 52"/>
                  <a:gd name="T15" fmla="*/ 27 h 52"/>
                  <a:gd name="T16" fmla="*/ 11 w 52"/>
                  <a:gd name="T17" fmla="*/ 24 h 52"/>
                  <a:gd name="T18" fmla="*/ 14 w 52"/>
                  <a:gd name="T19" fmla="*/ 24 h 52"/>
                  <a:gd name="T20" fmla="*/ 24 w 52"/>
                  <a:gd name="T21" fmla="*/ 33 h 52"/>
                  <a:gd name="T22" fmla="*/ 38 w 52"/>
                  <a:gd name="T23" fmla="*/ 18 h 52"/>
                  <a:gd name="T24" fmla="*/ 40 w 52"/>
                  <a:gd name="T25" fmla="*/ 18 h 52"/>
                  <a:gd name="T26" fmla="*/ 41 w 52"/>
                  <a:gd name="T27"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52">
                    <a:moveTo>
                      <a:pt x="26" y="0"/>
                    </a:moveTo>
                    <a:cubicBezTo>
                      <a:pt x="12" y="0"/>
                      <a:pt x="0" y="12"/>
                      <a:pt x="0" y="26"/>
                    </a:cubicBezTo>
                    <a:cubicBezTo>
                      <a:pt x="0" y="40"/>
                      <a:pt x="12" y="52"/>
                      <a:pt x="26" y="52"/>
                    </a:cubicBezTo>
                    <a:cubicBezTo>
                      <a:pt x="40" y="52"/>
                      <a:pt x="52" y="40"/>
                      <a:pt x="52" y="26"/>
                    </a:cubicBezTo>
                    <a:cubicBezTo>
                      <a:pt x="52" y="12"/>
                      <a:pt x="40" y="0"/>
                      <a:pt x="26" y="0"/>
                    </a:cubicBezTo>
                    <a:close/>
                    <a:moveTo>
                      <a:pt x="41" y="21"/>
                    </a:moveTo>
                    <a:cubicBezTo>
                      <a:pt x="24" y="39"/>
                      <a:pt x="24" y="39"/>
                      <a:pt x="24" y="39"/>
                    </a:cubicBezTo>
                    <a:cubicBezTo>
                      <a:pt x="11" y="27"/>
                      <a:pt x="11" y="27"/>
                      <a:pt x="11" y="27"/>
                    </a:cubicBezTo>
                    <a:cubicBezTo>
                      <a:pt x="11" y="26"/>
                      <a:pt x="11" y="25"/>
                      <a:pt x="11" y="24"/>
                    </a:cubicBezTo>
                    <a:cubicBezTo>
                      <a:pt x="12" y="23"/>
                      <a:pt x="14" y="23"/>
                      <a:pt x="14" y="24"/>
                    </a:cubicBezTo>
                    <a:cubicBezTo>
                      <a:pt x="24" y="33"/>
                      <a:pt x="24" y="33"/>
                      <a:pt x="24" y="33"/>
                    </a:cubicBezTo>
                    <a:cubicBezTo>
                      <a:pt x="38" y="18"/>
                      <a:pt x="38" y="18"/>
                      <a:pt x="38" y="18"/>
                    </a:cubicBezTo>
                    <a:cubicBezTo>
                      <a:pt x="38" y="17"/>
                      <a:pt x="40" y="17"/>
                      <a:pt x="40" y="18"/>
                    </a:cubicBezTo>
                    <a:cubicBezTo>
                      <a:pt x="41" y="19"/>
                      <a:pt x="41" y="20"/>
                      <a:pt x="41"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sp>
        <p:nvSpPr>
          <p:cNvPr id="20" name="Slide Number Placeholder 19"/>
          <p:cNvSpPr>
            <a:spLocks noGrp="1"/>
          </p:cNvSpPr>
          <p:nvPr>
            <p:ph type="sldNum" sz="quarter" idx="12"/>
          </p:nvPr>
        </p:nvSpPr>
        <p:spPr>
          <a:xfrm>
            <a:off x="8594558" y="6356350"/>
            <a:ext cx="2743200" cy="365125"/>
          </a:xfrm>
        </p:spPr>
        <p:txBody>
          <a:bodyPr/>
          <a:lstStyle/>
          <a:p>
            <a:fld id="{9FE7C251-D6ED-4C4E-A362-F0251D2345FB}" type="slidenum">
              <a:rPr lang="id-ID" smtClean="0">
                <a:solidFill>
                  <a:schemeClr val="bg1"/>
                </a:solidFill>
              </a:rPr>
              <a:t>2</a:t>
            </a:fld>
            <a:endParaRPr lang="id-ID" dirty="0">
              <a:solidFill>
                <a:schemeClr val="bg1"/>
              </a:solidFill>
            </a:endParaRPr>
          </a:p>
        </p:txBody>
      </p:sp>
      <p:sp>
        <p:nvSpPr>
          <p:cNvPr id="35" name="TextBox 34">
            <a:extLst>
              <a:ext uri="{FF2B5EF4-FFF2-40B4-BE49-F238E27FC236}">
                <a16:creationId xmlns:a16="http://schemas.microsoft.com/office/drawing/2014/main" xmlns="" id="{167B198E-62F0-4DF4-B472-EDDBC61C4D4D}"/>
              </a:ext>
            </a:extLst>
          </p:cNvPr>
          <p:cNvSpPr txBox="1"/>
          <p:nvPr/>
        </p:nvSpPr>
        <p:spPr>
          <a:xfrm>
            <a:off x="-492097" y="3090446"/>
            <a:ext cx="4045090" cy="677108"/>
          </a:xfrm>
          <a:prstGeom prst="rect">
            <a:avLst/>
          </a:prstGeom>
          <a:noFill/>
        </p:spPr>
        <p:txBody>
          <a:bodyPr wrap="square" lIns="0" tIns="0" rIns="0" bIns="0" rtlCol="0" anchor="t">
            <a:spAutoFit/>
          </a:bodyPr>
          <a:lstStyle/>
          <a:p>
            <a:pPr algn="ctr"/>
            <a:r>
              <a:rPr lang="en-US" sz="4400" dirty="0">
                <a:solidFill>
                  <a:schemeClr val="bg1"/>
                </a:solidFill>
                <a:latin typeface="+mj-lt"/>
              </a:rPr>
              <a:t>Content</a:t>
            </a:r>
            <a:endParaRPr lang="id-ID" sz="3200" dirty="0">
              <a:solidFill>
                <a:schemeClr val="bg1"/>
              </a:solidFill>
              <a:latin typeface="+mj-lt"/>
            </a:endParaRPr>
          </a:p>
        </p:txBody>
      </p:sp>
    </p:spTree>
    <p:extLst>
      <p:ext uri="{BB962C8B-B14F-4D97-AF65-F5344CB8AC3E}">
        <p14:creationId xmlns:p14="http://schemas.microsoft.com/office/powerpoint/2010/main" val="2588871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1004884" y="6356350"/>
            <a:ext cx="365125" cy="365125"/>
          </a:xfrm>
          <a:prstGeom prst="rect">
            <a:avLst/>
          </a:prstGeom>
          <a:solidFill>
            <a:srgbClr val="F8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Date Placeholder 43">
            <a:extLst>
              <a:ext uri="{FF2B5EF4-FFF2-40B4-BE49-F238E27FC236}">
                <a16:creationId xmlns:a16="http://schemas.microsoft.com/office/drawing/2014/main" xmlns="" id="{F5517BBF-261E-457C-8681-697D8C729BC8}"/>
              </a:ext>
            </a:extLst>
          </p:cNvPr>
          <p:cNvSpPr>
            <a:spLocks noGrp="1"/>
          </p:cNvSpPr>
          <p:nvPr>
            <p:ph type="dt" sz="half" idx="10"/>
          </p:nvPr>
        </p:nvSpPr>
        <p:spPr>
          <a:xfrm>
            <a:off x="514350" y="6356350"/>
            <a:ext cx="2743200" cy="365125"/>
          </a:xfrm>
        </p:spPr>
        <p:txBody>
          <a:bodyPr/>
          <a:lstStyle/>
          <a:p>
            <a:fld id="{DDB9BF6F-78CF-48B3-88B0-081B4F6E6E6C}" type="datetime1">
              <a:rPr lang="en-US" smtClean="0">
                <a:solidFill>
                  <a:schemeClr val="tx1"/>
                </a:solidFill>
              </a:rPr>
              <a:t>5/18/20</a:t>
            </a:fld>
            <a:endParaRPr lang="en-US" dirty="0">
              <a:solidFill>
                <a:schemeClr val="tx1"/>
              </a:solidFill>
            </a:endParaRPr>
          </a:p>
        </p:txBody>
      </p:sp>
      <p:sp>
        <p:nvSpPr>
          <p:cNvPr id="35" name="TextBox 34">
            <a:extLst>
              <a:ext uri="{FF2B5EF4-FFF2-40B4-BE49-F238E27FC236}">
                <a16:creationId xmlns:a16="http://schemas.microsoft.com/office/drawing/2014/main" xmlns="" id="{167B198E-62F0-4DF4-B472-EDDBC61C4D4D}"/>
              </a:ext>
            </a:extLst>
          </p:cNvPr>
          <p:cNvSpPr txBox="1"/>
          <p:nvPr/>
        </p:nvSpPr>
        <p:spPr>
          <a:xfrm>
            <a:off x="2352106" y="234148"/>
            <a:ext cx="7487789" cy="492443"/>
          </a:xfrm>
          <a:prstGeom prst="rect">
            <a:avLst/>
          </a:prstGeom>
          <a:noFill/>
        </p:spPr>
        <p:txBody>
          <a:bodyPr wrap="square" lIns="0" tIns="0" rIns="0" bIns="0" rtlCol="0" anchor="t">
            <a:spAutoFit/>
          </a:bodyPr>
          <a:lstStyle/>
          <a:p>
            <a:pPr algn="ctr"/>
            <a:r>
              <a:rPr lang="en-US" sz="3200" dirty="0">
                <a:solidFill>
                  <a:srgbClr val="7C203A"/>
                </a:solidFill>
                <a:latin typeface="+mj-lt"/>
              </a:rPr>
              <a:t>Conclusion</a:t>
            </a:r>
            <a:endParaRPr lang="id-ID" sz="3200" dirty="0">
              <a:solidFill>
                <a:srgbClr val="7C203A"/>
              </a:solidFill>
              <a:latin typeface="+mj-lt"/>
            </a:endParaRPr>
          </a:p>
        </p:txBody>
      </p:sp>
      <p:sp>
        <p:nvSpPr>
          <p:cNvPr id="20" name="Slide Number Placeholder 19"/>
          <p:cNvSpPr>
            <a:spLocks noGrp="1"/>
          </p:cNvSpPr>
          <p:nvPr>
            <p:ph type="sldNum" sz="quarter" idx="12"/>
          </p:nvPr>
        </p:nvSpPr>
        <p:spPr>
          <a:xfrm>
            <a:off x="8594558" y="6356350"/>
            <a:ext cx="2743200" cy="365125"/>
          </a:xfrm>
        </p:spPr>
        <p:txBody>
          <a:bodyPr/>
          <a:lstStyle/>
          <a:p>
            <a:fld id="{9FE7C251-D6ED-4C4E-A362-F0251D2345FB}" type="slidenum">
              <a:rPr lang="id-ID" smtClean="0">
                <a:solidFill>
                  <a:schemeClr val="bg1"/>
                </a:solidFill>
              </a:rPr>
              <a:t>20</a:t>
            </a:fld>
            <a:endParaRPr lang="id-ID" dirty="0">
              <a:solidFill>
                <a:schemeClr val="bg1"/>
              </a:solidFill>
            </a:endParaRPr>
          </a:p>
        </p:txBody>
      </p:sp>
      <p:pic>
        <p:nvPicPr>
          <p:cNvPr id="2" name="图片 1">
            <a:extLst>
              <a:ext uri="{FF2B5EF4-FFF2-40B4-BE49-F238E27FC236}">
                <a16:creationId xmlns:a16="http://schemas.microsoft.com/office/drawing/2014/main" xmlns="" id="{2228D763-BDEA-4161-B087-4932FF649BE5}"/>
              </a:ext>
            </a:extLst>
          </p:cNvPr>
          <p:cNvPicPr>
            <a:picLocks noChangeAspect="1"/>
          </p:cNvPicPr>
          <p:nvPr/>
        </p:nvPicPr>
        <p:blipFill>
          <a:blip r:embed="rId2"/>
          <a:stretch>
            <a:fillRect/>
          </a:stretch>
        </p:blipFill>
        <p:spPr>
          <a:xfrm>
            <a:off x="671097" y="1188636"/>
            <a:ext cx="5300045" cy="4497693"/>
          </a:xfrm>
          <a:prstGeom prst="rect">
            <a:avLst/>
          </a:prstGeom>
        </p:spPr>
      </p:pic>
      <p:sp>
        <p:nvSpPr>
          <p:cNvPr id="8" name="Rectangle 35">
            <a:extLst>
              <a:ext uri="{FF2B5EF4-FFF2-40B4-BE49-F238E27FC236}">
                <a16:creationId xmlns:a16="http://schemas.microsoft.com/office/drawing/2014/main" xmlns="" id="{CB84907A-800B-4C77-9776-2AF96CF4F12C}"/>
              </a:ext>
            </a:extLst>
          </p:cNvPr>
          <p:cNvSpPr/>
          <p:nvPr/>
        </p:nvSpPr>
        <p:spPr>
          <a:xfrm>
            <a:off x="6209273" y="1594305"/>
            <a:ext cx="5450357" cy="8956298"/>
          </a:xfrm>
          <a:prstGeom prst="rect">
            <a:avLst/>
          </a:prstGeom>
        </p:spPr>
        <p:txBody>
          <a:bodyPr wrap="square">
            <a:spAutoFit/>
          </a:bodyPr>
          <a:lstStyle/>
          <a:p>
            <a:r>
              <a:rPr lang="en-US" sz="2400" b="1" dirty="0"/>
              <a:t>The releasing of the earnings do has an impact on the stock price.</a:t>
            </a:r>
          </a:p>
          <a:p>
            <a:endParaRPr lang="en-US" sz="2400" b="1" dirty="0"/>
          </a:p>
          <a:p>
            <a:r>
              <a:rPr lang="en-US" sz="2400" b="1" dirty="0"/>
              <a:t>The difference of CAAR among the three groups has been widen greatly after the announcement.</a:t>
            </a:r>
          </a:p>
          <a:p>
            <a:endParaRPr lang="en-US" sz="2400" b="1" dirty="0"/>
          </a:p>
          <a:p>
            <a:r>
              <a:rPr lang="en-US" sz="2400" b="1" dirty="0"/>
              <a:t>The impact of Earnings Surprise on Beat is less than Miss.</a:t>
            </a:r>
          </a:p>
          <a:p>
            <a:endParaRPr lang="en-US" sz="2400" b="1"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id-ID" sz="1400" dirty="0"/>
          </a:p>
        </p:txBody>
      </p:sp>
    </p:spTree>
    <p:extLst>
      <p:ext uri="{BB962C8B-B14F-4D97-AF65-F5344CB8AC3E}">
        <p14:creationId xmlns:p14="http://schemas.microsoft.com/office/powerpoint/2010/main" val="4004684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xmlns="" id="{1AA2A670-4772-4504-9A86-BE460BACA39F}"/>
              </a:ext>
            </a:extLst>
          </p:cNvPr>
          <p:cNvSpPr/>
          <p:nvPr/>
        </p:nvSpPr>
        <p:spPr>
          <a:xfrm>
            <a:off x="1333602" y="775415"/>
            <a:ext cx="9187505" cy="677108"/>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400" b="1" dirty="0">
                <a:solidFill>
                  <a:srgbClr val="083D65"/>
                </a:solidFill>
                <a:latin typeface="Segoe UI" panose="020B0502040204020203" pitchFamily="34" charset="0"/>
                <a:cs typeface="Segoe UI" panose="020B0502040204020203" pitchFamily="34" charset="0"/>
              </a:rPr>
              <a:t>Enhancement</a:t>
            </a:r>
            <a:endParaRPr kumimoji="0" lang="en-US" sz="4400" b="1"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endParaRPr>
          </a:p>
        </p:txBody>
      </p:sp>
      <p:sp>
        <p:nvSpPr>
          <p:cNvPr id="184" name="Rounded Rectangle 109">
            <a:extLst>
              <a:ext uri="{FF2B5EF4-FFF2-40B4-BE49-F238E27FC236}">
                <a16:creationId xmlns:a16="http://schemas.microsoft.com/office/drawing/2014/main" xmlns="" id="{FE924B0A-EE56-47DC-A2B2-4E228E4169C0}"/>
              </a:ext>
            </a:extLst>
          </p:cNvPr>
          <p:cNvSpPr/>
          <p:nvPr/>
        </p:nvSpPr>
        <p:spPr>
          <a:xfrm>
            <a:off x="10744964" y="6914539"/>
            <a:ext cx="2094671" cy="354514"/>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grpSp>
        <p:nvGrpSpPr>
          <p:cNvPr id="192" name="Group 191">
            <a:extLst>
              <a:ext uri="{FF2B5EF4-FFF2-40B4-BE49-F238E27FC236}">
                <a16:creationId xmlns:a16="http://schemas.microsoft.com/office/drawing/2014/main" xmlns="" id="{1BED403C-A43A-4B47-BB94-C2A67956DCC4}"/>
              </a:ext>
            </a:extLst>
          </p:cNvPr>
          <p:cNvGrpSpPr/>
          <p:nvPr/>
        </p:nvGrpSpPr>
        <p:grpSpPr>
          <a:xfrm>
            <a:off x="-1" y="4941426"/>
            <a:ext cx="12192000" cy="1909138"/>
            <a:chOff x="0" y="4948862"/>
            <a:chExt cx="12192000" cy="1909138"/>
          </a:xfrm>
        </p:grpSpPr>
        <p:sp>
          <p:nvSpPr>
            <p:cNvPr id="193" name="Freeform: Shape 192">
              <a:extLst>
                <a:ext uri="{FF2B5EF4-FFF2-40B4-BE49-F238E27FC236}">
                  <a16:creationId xmlns:a16="http://schemas.microsoft.com/office/drawing/2014/main" xmlns="" id="{45A43FA3-E6AD-4BC1-8F03-3B181CC959C7}"/>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4" name="Freeform: Shape 193">
              <a:extLst>
                <a:ext uri="{FF2B5EF4-FFF2-40B4-BE49-F238E27FC236}">
                  <a16:creationId xmlns:a16="http://schemas.microsoft.com/office/drawing/2014/main" xmlns="" id="{A3F741A2-2517-494A-868D-957D47F779A9}"/>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 name="组合 3">
            <a:extLst>
              <a:ext uri="{FF2B5EF4-FFF2-40B4-BE49-F238E27FC236}">
                <a16:creationId xmlns:a16="http://schemas.microsoft.com/office/drawing/2014/main" xmlns="" id="{F7903EC4-267E-4C39-8F11-D55E141CFA6E}"/>
              </a:ext>
            </a:extLst>
          </p:cNvPr>
          <p:cNvGrpSpPr/>
          <p:nvPr/>
        </p:nvGrpSpPr>
        <p:grpSpPr>
          <a:xfrm>
            <a:off x="1081557" y="2049810"/>
            <a:ext cx="10310505" cy="2584121"/>
            <a:chOff x="636487" y="1525171"/>
            <a:chExt cx="3873978" cy="2584121"/>
          </a:xfrm>
        </p:grpSpPr>
        <p:sp>
          <p:nvSpPr>
            <p:cNvPr id="119" name="Rectangle 118">
              <a:extLst>
                <a:ext uri="{FF2B5EF4-FFF2-40B4-BE49-F238E27FC236}">
                  <a16:creationId xmlns:a16="http://schemas.microsoft.com/office/drawing/2014/main" xmlns="" id="{5C998BA0-6D9C-4E71-AABD-0B1CE27665CD}"/>
                </a:ext>
              </a:extLst>
            </p:cNvPr>
            <p:cNvSpPr/>
            <p:nvPr/>
          </p:nvSpPr>
          <p:spPr>
            <a:xfrm>
              <a:off x="636487" y="2178561"/>
              <a:ext cx="3873978" cy="1135311"/>
            </a:xfrm>
            <a:prstGeom prst="rect">
              <a:avLst/>
            </a:prstGeom>
          </p:spPr>
          <p:txBody>
            <a:bodyPr wrap="square" lIns="0" tIns="0" rIns="0" bIns="0">
              <a:spAutoFit/>
            </a:bodyPr>
            <a:lstStyle/>
            <a:p>
              <a:pPr marL="285750" lvl="0" indent="-285750">
                <a:lnSpc>
                  <a:spcPct val="200000"/>
                </a:lnSpc>
                <a:buFont typeface="Arial" panose="020B0604020202020204" pitchFamily="34" charset="0"/>
                <a:buChar char="•"/>
                <a:defRPr/>
              </a:pPr>
              <a:r>
                <a:rPr lang="en-US" altLang="zh-CN" sz="2000" dirty="0">
                  <a:solidFill>
                    <a:srgbClr val="083D65"/>
                  </a:solidFill>
                  <a:latin typeface="Segoe UI" panose="020B0502040204020203" pitchFamily="34" charset="0"/>
                  <a:cs typeface="Segoe UI" panose="020B0502040204020203" pitchFamily="34" charset="0"/>
                </a:rPr>
                <a:t>Put the </a:t>
              </a:r>
              <a:r>
                <a:rPr lang="en-US" altLang="zh-CN" sz="2000" dirty="0" err="1">
                  <a:solidFill>
                    <a:srgbClr val="083D65"/>
                  </a:solidFill>
                  <a:latin typeface="Segoe UI" panose="020B0502040204020203" pitchFamily="34" charset="0"/>
                  <a:cs typeface="Segoe UI" panose="020B0502040204020203" pitchFamily="34" charset="0"/>
                </a:rPr>
                <a:t>sCookies</a:t>
              </a:r>
              <a:r>
                <a:rPr lang="en-US" altLang="zh-CN" sz="2000" dirty="0">
                  <a:solidFill>
                    <a:srgbClr val="083D65"/>
                  </a:solidFill>
                  <a:latin typeface="Segoe UI" panose="020B0502040204020203" pitchFamily="34" charset="0"/>
                  <a:cs typeface="Segoe UI" panose="020B0502040204020203" pitchFamily="34" charset="0"/>
                </a:rPr>
                <a:t> and </a:t>
              </a:r>
              <a:r>
                <a:rPr lang="en-US" altLang="zh-CN" sz="2000" dirty="0" err="1">
                  <a:solidFill>
                    <a:srgbClr val="083D65"/>
                  </a:solidFill>
                  <a:latin typeface="Segoe UI" panose="020B0502040204020203" pitchFamily="34" charset="0"/>
                  <a:cs typeface="Segoe UI" panose="020B0502040204020203" pitchFamily="34" charset="0"/>
                </a:rPr>
                <a:t>sCrumb</a:t>
              </a:r>
              <a:r>
                <a:rPr lang="en-US" altLang="zh-CN" sz="2000" dirty="0">
                  <a:solidFill>
                    <a:srgbClr val="083D65"/>
                  </a:solidFill>
                  <a:latin typeface="Segoe UI" panose="020B0502040204020203" pitchFamily="34" charset="0"/>
                  <a:cs typeface="Segoe UI" panose="020B0502040204020203" pitchFamily="34" charset="0"/>
                </a:rPr>
                <a:t> outside while loop ( cut the time for retrieving data )</a:t>
              </a:r>
            </a:p>
            <a:p>
              <a:pPr marL="285750" lvl="0" indent="-285750">
                <a:lnSpc>
                  <a:spcPct val="200000"/>
                </a:lnSpc>
                <a:buFont typeface="Arial" panose="020B0604020202020204" pitchFamily="34" charset="0"/>
                <a:buChar char="•"/>
                <a:defRPr/>
              </a:pPr>
              <a:r>
                <a:rPr lang="en-US" altLang="zh-CN" sz="2000" dirty="0">
                  <a:solidFill>
                    <a:srgbClr val="083D65"/>
                  </a:solidFill>
                  <a:latin typeface="Segoe UI" panose="020B0502040204020203" pitchFamily="34" charset="0"/>
                  <a:cs typeface="Segoe UI" panose="020B0502040204020203" pitchFamily="34" charset="0"/>
                </a:rPr>
                <a:t>Menu Design: Took care of the wrong input situation; user-friendly</a:t>
              </a:r>
              <a:endParaRPr kumimoji="0" lang="en-US" sz="20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endParaRPr>
            </a:p>
          </p:txBody>
        </p:sp>
        <p:grpSp>
          <p:nvGrpSpPr>
            <p:cNvPr id="218" name="Group 217">
              <a:extLst>
                <a:ext uri="{FF2B5EF4-FFF2-40B4-BE49-F238E27FC236}">
                  <a16:creationId xmlns:a16="http://schemas.microsoft.com/office/drawing/2014/main" xmlns="" id="{7D2AC6DF-FF9A-488F-9123-53AA85D9365B}"/>
                </a:ext>
              </a:extLst>
            </p:cNvPr>
            <p:cNvGrpSpPr/>
            <p:nvPr/>
          </p:nvGrpSpPr>
          <p:grpSpPr>
            <a:xfrm>
              <a:off x="636487" y="1525171"/>
              <a:ext cx="3438841" cy="2584121"/>
              <a:chOff x="600617" y="1217205"/>
              <a:chExt cx="2504839" cy="3373586"/>
            </a:xfrm>
          </p:grpSpPr>
          <p:sp>
            <p:nvSpPr>
              <p:cNvPr id="13" name="Rectangle 12">
                <a:extLst>
                  <a:ext uri="{FF2B5EF4-FFF2-40B4-BE49-F238E27FC236}">
                    <a16:creationId xmlns:a16="http://schemas.microsoft.com/office/drawing/2014/main" xmlns="" id="{FFF60778-A552-4178-967A-D6012B06C7A5}"/>
                  </a:ext>
                </a:extLst>
              </p:cNvPr>
              <p:cNvSpPr/>
              <p:nvPr/>
            </p:nvSpPr>
            <p:spPr>
              <a:xfrm>
                <a:off x="600617" y="4545072"/>
                <a:ext cx="2504839"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8" name="Rectangle 167">
                <a:extLst>
                  <a:ext uri="{FF2B5EF4-FFF2-40B4-BE49-F238E27FC236}">
                    <a16:creationId xmlns:a16="http://schemas.microsoft.com/office/drawing/2014/main" xmlns="" id="{C018E09C-793B-4B90-8ABF-2FDE455E5932}"/>
                  </a:ext>
                </a:extLst>
              </p:cNvPr>
              <p:cNvSpPr/>
              <p:nvPr/>
            </p:nvSpPr>
            <p:spPr>
              <a:xfrm>
                <a:off x="600617" y="1217205"/>
                <a:ext cx="2504839"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4112096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1004884" y="6356350"/>
            <a:ext cx="365125" cy="365125"/>
          </a:xfrm>
          <a:prstGeom prst="rect">
            <a:avLst/>
          </a:prstGeom>
          <a:solidFill>
            <a:srgbClr val="F8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Date Placeholder 43">
            <a:extLst>
              <a:ext uri="{FF2B5EF4-FFF2-40B4-BE49-F238E27FC236}">
                <a16:creationId xmlns:a16="http://schemas.microsoft.com/office/drawing/2014/main" xmlns="" id="{F5517BBF-261E-457C-8681-697D8C729BC8}"/>
              </a:ext>
            </a:extLst>
          </p:cNvPr>
          <p:cNvSpPr>
            <a:spLocks noGrp="1"/>
          </p:cNvSpPr>
          <p:nvPr>
            <p:ph type="dt" sz="half" idx="10"/>
          </p:nvPr>
        </p:nvSpPr>
        <p:spPr>
          <a:xfrm>
            <a:off x="514350" y="6356350"/>
            <a:ext cx="2743200" cy="365125"/>
          </a:xfrm>
        </p:spPr>
        <p:txBody>
          <a:bodyPr/>
          <a:lstStyle/>
          <a:p>
            <a:fld id="{DDB9BF6F-78CF-48B3-88B0-081B4F6E6E6C}" type="datetime1">
              <a:rPr lang="en-US" smtClean="0">
                <a:solidFill>
                  <a:schemeClr val="tx1"/>
                </a:solidFill>
              </a:rPr>
              <a:t>5/18/20</a:t>
            </a:fld>
            <a:endParaRPr lang="en-US" dirty="0">
              <a:solidFill>
                <a:schemeClr val="tx1"/>
              </a:solidFill>
            </a:endParaRPr>
          </a:p>
        </p:txBody>
      </p:sp>
      <p:sp>
        <p:nvSpPr>
          <p:cNvPr id="35" name="TextBox 34">
            <a:extLst>
              <a:ext uri="{FF2B5EF4-FFF2-40B4-BE49-F238E27FC236}">
                <a16:creationId xmlns:a16="http://schemas.microsoft.com/office/drawing/2014/main" xmlns="" id="{167B198E-62F0-4DF4-B472-EDDBC61C4D4D}"/>
              </a:ext>
            </a:extLst>
          </p:cNvPr>
          <p:cNvSpPr txBox="1"/>
          <p:nvPr/>
        </p:nvSpPr>
        <p:spPr>
          <a:xfrm>
            <a:off x="2352106" y="234148"/>
            <a:ext cx="7487789" cy="492443"/>
          </a:xfrm>
          <a:prstGeom prst="rect">
            <a:avLst/>
          </a:prstGeom>
          <a:noFill/>
        </p:spPr>
        <p:txBody>
          <a:bodyPr wrap="square" lIns="0" tIns="0" rIns="0" bIns="0" rtlCol="0" anchor="t">
            <a:spAutoFit/>
          </a:bodyPr>
          <a:lstStyle/>
          <a:p>
            <a:pPr algn="ctr"/>
            <a:r>
              <a:rPr lang="en-US" sz="3200" dirty="0">
                <a:solidFill>
                  <a:srgbClr val="7C203A"/>
                </a:solidFill>
                <a:latin typeface="+mj-lt"/>
              </a:rPr>
              <a:t>Reference</a:t>
            </a:r>
            <a:endParaRPr lang="id-ID" sz="3200" dirty="0">
              <a:solidFill>
                <a:srgbClr val="7C203A"/>
              </a:solidFill>
              <a:latin typeface="+mj-lt"/>
            </a:endParaRPr>
          </a:p>
        </p:txBody>
      </p:sp>
      <p:sp>
        <p:nvSpPr>
          <p:cNvPr id="20" name="Slide Number Placeholder 19"/>
          <p:cNvSpPr>
            <a:spLocks noGrp="1"/>
          </p:cNvSpPr>
          <p:nvPr>
            <p:ph type="sldNum" sz="quarter" idx="12"/>
          </p:nvPr>
        </p:nvSpPr>
        <p:spPr>
          <a:xfrm>
            <a:off x="8594558" y="6356350"/>
            <a:ext cx="2743200" cy="365125"/>
          </a:xfrm>
        </p:spPr>
        <p:txBody>
          <a:bodyPr/>
          <a:lstStyle/>
          <a:p>
            <a:fld id="{9FE7C251-D6ED-4C4E-A362-F0251D2345FB}" type="slidenum">
              <a:rPr lang="id-ID" smtClean="0">
                <a:solidFill>
                  <a:schemeClr val="bg1"/>
                </a:solidFill>
              </a:rPr>
              <a:t>22</a:t>
            </a:fld>
            <a:endParaRPr lang="id-ID" dirty="0">
              <a:solidFill>
                <a:schemeClr val="bg1"/>
              </a:solidFill>
            </a:endParaRPr>
          </a:p>
        </p:txBody>
      </p:sp>
      <p:sp>
        <p:nvSpPr>
          <p:cNvPr id="36" name="Rectangle 35">
            <a:extLst>
              <a:ext uri="{FF2B5EF4-FFF2-40B4-BE49-F238E27FC236}">
                <a16:creationId xmlns:a16="http://schemas.microsoft.com/office/drawing/2014/main" xmlns="" id="{9F1F57D8-3D2B-4837-9815-B792A08C5120}"/>
              </a:ext>
            </a:extLst>
          </p:cNvPr>
          <p:cNvSpPr/>
          <p:nvPr/>
        </p:nvSpPr>
        <p:spPr>
          <a:xfrm>
            <a:off x="514350" y="859786"/>
            <a:ext cx="11117942" cy="7417415"/>
          </a:xfrm>
          <a:prstGeom prst="rect">
            <a:avLst/>
          </a:prstGeom>
        </p:spPr>
        <p:txBody>
          <a:bodyPr wrap="square">
            <a:spAutoFit/>
          </a:bodyPr>
          <a:lstStyle/>
          <a:p>
            <a:pPr algn="ctr"/>
            <a:endParaRPr lang="en-US" sz="2400" dirty="0"/>
          </a:p>
          <a:p>
            <a:r>
              <a:rPr lang="en-US" altLang="zh-CN" sz="2400" dirty="0"/>
              <a:t>Song Tang, FRE_GY 6883 Financial Computing Course Team Projects.</a:t>
            </a:r>
            <a:endParaRPr lang="en-US" sz="2400" dirty="0"/>
          </a:p>
          <a:p>
            <a:endParaRPr lang="en-US" sz="2400" dirty="0"/>
          </a:p>
          <a:p>
            <a:r>
              <a:rPr lang="en-US" sz="2400" dirty="0"/>
              <a:t>Bloomberg. Bloomberg Professional. (2017)[Online]. Available at: Subscription</a:t>
            </a:r>
          </a:p>
          <a:p>
            <a:r>
              <a:rPr lang="en-US" sz="2400" dirty="0"/>
              <a:t>Service (Accessed: 28 November 2017).</a:t>
            </a:r>
          </a:p>
          <a:p>
            <a:endParaRPr lang="en-US" sz="2400" dirty="0"/>
          </a:p>
          <a:p>
            <a:r>
              <a:rPr lang="en-US" sz="2400" dirty="0" err="1"/>
              <a:t>Prata</a:t>
            </a:r>
            <a:r>
              <a:rPr lang="en-US" sz="2400" dirty="0"/>
              <a:t>, Stephen. C++ primer plus. </a:t>
            </a:r>
            <a:r>
              <a:rPr lang="en-US" sz="2400" dirty="0" err="1"/>
              <a:t>Sams</a:t>
            </a:r>
            <a:r>
              <a:rPr lang="en-US" sz="2400" dirty="0"/>
              <a:t> Publishing, 2002.</a:t>
            </a:r>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id-ID" sz="1400" dirty="0"/>
          </a:p>
        </p:txBody>
      </p:sp>
    </p:spTree>
    <p:extLst>
      <p:ext uri="{BB962C8B-B14F-4D97-AF65-F5344CB8AC3E}">
        <p14:creationId xmlns:p14="http://schemas.microsoft.com/office/powerpoint/2010/main" val="1527507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7C203A"/>
        </a:solidFill>
        <a:effectLst/>
      </p:bgPr>
    </p:bg>
    <p:spTree>
      <p:nvGrpSpPr>
        <p:cNvPr id="1" name=""/>
        <p:cNvGrpSpPr/>
        <p:nvPr/>
      </p:nvGrpSpPr>
      <p:grpSpPr>
        <a:xfrm>
          <a:off x="0" y="0"/>
          <a:ext cx="0" cy="0"/>
          <a:chOff x="0" y="0"/>
          <a:chExt cx="0" cy="0"/>
        </a:xfrm>
      </p:grpSpPr>
      <p:cxnSp>
        <p:nvCxnSpPr>
          <p:cNvPr id="26" name="Straight Connector 25"/>
          <p:cNvCxnSpPr/>
          <p:nvPr/>
        </p:nvCxnSpPr>
        <p:spPr>
          <a:xfrm>
            <a:off x="1010085" y="4552180"/>
            <a:ext cx="1017183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573556" y="2905008"/>
            <a:ext cx="1710405" cy="615553"/>
          </a:xfrm>
          <a:prstGeom prst="rect">
            <a:avLst/>
          </a:prstGeom>
          <a:noFill/>
        </p:spPr>
        <p:txBody>
          <a:bodyPr wrap="none" lIns="0" tIns="0" rIns="0" bIns="0" rtlCol="0">
            <a:spAutoFit/>
          </a:bodyPr>
          <a:lstStyle/>
          <a:p>
            <a:r>
              <a:rPr lang="en-US" sz="4000" dirty="0">
                <a:solidFill>
                  <a:srgbClr val="F85959"/>
                </a:solidFill>
                <a:latin typeface="+mj-lt"/>
              </a:rPr>
              <a:t>THANK</a:t>
            </a:r>
          </a:p>
        </p:txBody>
      </p:sp>
      <p:sp>
        <p:nvSpPr>
          <p:cNvPr id="23" name="TextBox 22"/>
          <p:cNvSpPr txBox="1"/>
          <p:nvPr/>
        </p:nvSpPr>
        <p:spPr>
          <a:xfrm>
            <a:off x="7573556" y="3402957"/>
            <a:ext cx="1703415" cy="1015663"/>
          </a:xfrm>
          <a:prstGeom prst="rect">
            <a:avLst/>
          </a:prstGeom>
          <a:noFill/>
        </p:spPr>
        <p:txBody>
          <a:bodyPr wrap="none" lIns="0" tIns="0" rIns="0" bIns="0" rtlCol="0">
            <a:spAutoFit/>
          </a:bodyPr>
          <a:lstStyle/>
          <a:p>
            <a:r>
              <a:rPr lang="en-US" sz="6600" dirty="0">
                <a:solidFill>
                  <a:schemeClr val="bg1"/>
                </a:solidFill>
                <a:latin typeface="+mj-lt"/>
              </a:rPr>
              <a:t>YOU</a:t>
            </a:r>
          </a:p>
        </p:txBody>
      </p:sp>
      <p:sp>
        <p:nvSpPr>
          <p:cNvPr id="30" name="Rectangle 29"/>
          <p:cNvSpPr/>
          <p:nvPr/>
        </p:nvSpPr>
        <p:spPr>
          <a:xfrm>
            <a:off x="5022589" y="3042689"/>
            <a:ext cx="1238250" cy="123825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a:spLocks/>
          </p:cNvSpPr>
          <p:nvPr/>
        </p:nvSpPr>
        <p:spPr bwMode="auto">
          <a:xfrm>
            <a:off x="5315588" y="3325631"/>
            <a:ext cx="652253" cy="672366"/>
          </a:xfrm>
          <a:custGeom>
            <a:avLst/>
            <a:gdLst>
              <a:gd name="T0" fmla="*/ 88 w 96"/>
              <a:gd name="T1" fmla="*/ 50 h 96"/>
              <a:gd name="T2" fmla="*/ 81 w 96"/>
              <a:gd name="T3" fmla="*/ 54 h 96"/>
              <a:gd name="T4" fmla="*/ 71 w 96"/>
              <a:gd name="T5" fmla="*/ 49 h 96"/>
              <a:gd name="T6" fmla="*/ 72 w 96"/>
              <a:gd name="T7" fmla="*/ 42 h 96"/>
              <a:gd name="T8" fmla="*/ 68 w 96"/>
              <a:gd name="T9" fmla="*/ 31 h 96"/>
              <a:gd name="T10" fmla="*/ 84 w 96"/>
              <a:gd name="T11" fmla="*/ 15 h 96"/>
              <a:gd name="T12" fmla="*/ 88 w 96"/>
              <a:gd name="T13" fmla="*/ 16 h 96"/>
              <a:gd name="T14" fmla="*/ 96 w 96"/>
              <a:gd name="T15" fmla="*/ 8 h 96"/>
              <a:gd name="T16" fmla="*/ 88 w 96"/>
              <a:gd name="T17" fmla="*/ 0 h 96"/>
              <a:gd name="T18" fmla="*/ 80 w 96"/>
              <a:gd name="T19" fmla="*/ 8 h 96"/>
              <a:gd name="T20" fmla="*/ 81 w 96"/>
              <a:gd name="T21" fmla="*/ 12 h 96"/>
              <a:gd name="T22" fmla="*/ 65 w 96"/>
              <a:gd name="T23" fmla="*/ 28 h 96"/>
              <a:gd name="T24" fmla="*/ 54 w 96"/>
              <a:gd name="T25" fmla="*/ 24 h 96"/>
              <a:gd name="T26" fmla="*/ 38 w 96"/>
              <a:gd name="T27" fmla="*/ 33 h 96"/>
              <a:gd name="T28" fmla="*/ 16 w 96"/>
              <a:gd name="T29" fmla="*/ 23 h 96"/>
              <a:gd name="T30" fmla="*/ 16 w 96"/>
              <a:gd name="T31" fmla="*/ 22 h 96"/>
              <a:gd name="T32" fmla="*/ 8 w 96"/>
              <a:gd name="T33" fmla="*/ 14 h 96"/>
              <a:gd name="T34" fmla="*/ 0 w 96"/>
              <a:gd name="T35" fmla="*/ 22 h 96"/>
              <a:gd name="T36" fmla="*/ 8 w 96"/>
              <a:gd name="T37" fmla="*/ 30 h 96"/>
              <a:gd name="T38" fmla="*/ 14 w 96"/>
              <a:gd name="T39" fmla="*/ 27 h 96"/>
              <a:gd name="T40" fmla="*/ 37 w 96"/>
              <a:gd name="T41" fmla="*/ 37 h 96"/>
              <a:gd name="T42" fmla="*/ 36 w 96"/>
              <a:gd name="T43" fmla="*/ 42 h 96"/>
              <a:gd name="T44" fmla="*/ 40 w 96"/>
              <a:gd name="T45" fmla="*/ 53 h 96"/>
              <a:gd name="T46" fmla="*/ 12 w 96"/>
              <a:gd name="T47" fmla="*/ 81 h 96"/>
              <a:gd name="T48" fmla="*/ 8 w 96"/>
              <a:gd name="T49" fmla="*/ 80 h 96"/>
              <a:gd name="T50" fmla="*/ 0 w 96"/>
              <a:gd name="T51" fmla="*/ 88 h 96"/>
              <a:gd name="T52" fmla="*/ 8 w 96"/>
              <a:gd name="T53" fmla="*/ 96 h 96"/>
              <a:gd name="T54" fmla="*/ 16 w 96"/>
              <a:gd name="T55" fmla="*/ 88 h 96"/>
              <a:gd name="T56" fmla="*/ 15 w 96"/>
              <a:gd name="T57" fmla="*/ 84 h 96"/>
              <a:gd name="T58" fmla="*/ 43 w 96"/>
              <a:gd name="T59" fmla="*/ 56 h 96"/>
              <a:gd name="T60" fmla="*/ 52 w 96"/>
              <a:gd name="T61" fmla="*/ 60 h 96"/>
              <a:gd name="T62" fmla="*/ 52 w 96"/>
              <a:gd name="T63" fmla="*/ 80 h 96"/>
              <a:gd name="T64" fmla="*/ 46 w 96"/>
              <a:gd name="T65" fmla="*/ 88 h 96"/>
              <a:gd name="T66" fmla="*/ 54 w 96"/>
              <a:gd name="T67" fmla="*/ 96 h 96"/>
              <a:gd name="T68" fmla="*/ 62 w 96"/>
              <a:gd name="T69" fmla="*/ 88 h 96"/>
              <a:gd name="T70" fmla="*/ 56 w 96"/>
              <a:gd name="T71" fmla="*/ 80 h 96"/>
              <a:gd name="T72" fmla="*/ 56 w 96"/>
              <a:gd name="T73" fmla="*/ 60 h 96"/>
              <a:gd name="T74" fmla="*/ 69 w 96"/>
              <a:gd name="T75" fmla="*/ 53 h 96"/>
              <a:gd name="T76" fmla="*/ 80 w 96"/>
              <a:gd name="T77" fmla="*/ 57 h 96"/>
              <a:gd name="T78" fmla="*/ 80 w 96"/>
              <a:gd name="T79" fmla="*/ 58 h 96"/>
              <a:gd name="T80" fmla="*/ 88 w 96"/>
              <a:gd name="T81" fmla="*/ 66 h 96"/>
              <a:gd name="T82" fmla="*/ 96 w 96"/>
              <a:gd name="T83" fmla="*/ 58 h 96"/>
              <a:gd name="T84" fmla="*/ 88 w 96"/>
              <a:gd name="T85" fmla="*/ 5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6" h="96">
                <a:moveTo>
                  <a:pt x="88" y="50"/>
                </a:moveTo>
                <a:cubicBezTo>
                  <a:pt x="85" y="50"/>
                  <a:pt x="83" y="51"/>
                  <a:pt x="81" y="54"/>
                </a:cubicBezTo>
                <a:cubicBezTo>
                  <a:pt x="71" y="49"/>
                  <a:pt x="71" y="49"/>
                  <a:pt x="71" y="49"/>
                </a:cubicBezTo>
                <a:cubicBezTo>
                  <a:pt x="71" y="47"/>
                  <a:pt x="72" y="45"/>
                  <a:pt x="72" y="42"/>
                </a:cubicBezTo>
                <a:cubicBezTo>
                  <a:pt x="72" y="38"/>
                  <a:pt x="71" y="34"/>
                  <a:pt x="68" y="31"/>
                </a:cubicBezTo>
                <a:cubicBezTo>
                  <a:pt x="84" y="15"/>
                  <a:pt x="84" y="15"/>
                  <a:pt x="84" y="15"/>
                </a:cubicBezTo>
                <a:cubicBezTo>
                  <a:pt x="85" y="16"/>
                  <a:pt x="87" y="16"/>
                  <a:pt x="88" y="16"/>
                </a:cubicBezTo>
                <a:cubicBezTo>
                  <a:pt x="92" y="16"/>
                  <a:pt x="96" y="12"/>
                  <a:pt x="96" y="8"/>
                </a:cubicBezTo>
                <a:cubicBezTo>
                  <a:pt x="96" y="4"/>
                  <a:pt x="92" y="0"/>
                  <a:pt x="88" y="0"/>
                </a:cubicBezTo>
                <a:cubicBezTo>
                  <a:pt x="84" y="0"/>
                  <a:pt x="80" y="4"/>
                  <a:pt x="80" y="8"/>
                </a:cubicBezTo>
                <a:cubicBezTo>
                  <a:pt x="80" y="9"/>
                  <a:pt x="80" y="11"/>
                  <a:pt x="81" y="12"/>
                </a:cubicBezTo>
                <a:cubicBezTo>
                  <a:pt x="65" y="28"/>
                  <a:pt x="65" y="28"/>
                  <a:pt x="65" y="28"/>
                </a:cubicBezTo>
                <a:cubicBezTo>
                  <a:pt x="62" y="25"/>
                  <a:pt x="58" y="24"/>
                  <a:pt x="54" y="24"/>
                </a:cubicBezTo>
                <a:cubicBezTo>
                  <a:pt x="47" y="24"/>
                  <a:pt x="41" y="28"/>
                  <a:pt x="38" y="33"/>
                </a:cubicBezTo>
                <a:cubicBezTo>
                  <a:pt x="16" y="23"/>
                  <a:pt x="16" y="23"/>
                  <a:pt x="16" y="23"/>
                </a:cubicBezTo>
                <a:cubicBezTo>
                  <a:pt x="16" y="23"/>
                  <a:pt x="16" y="23"/>
                  <a:pt x="16" y="22"/>
                </a:cubicBezTo>
                <a:cubicBezTo>
                  <a:pt x="16" y="18"/>
                  <a:pt x="12" y="14"/>
                  <a:pt x="8" y="14"/>
                </a:cubicBezTo>
                <a:cubicBezTo>
                  <a:pt x="4" y="14"/>
                  <a:pt x="0" y="18"/>
                  <a:pt x="0" y="22"/>
                </a:cubicBezTo>
                <a:cubicBezTo>
                  <a:pt x="0" y="26"/>
                  <a:pt x="4" y="30"/>
                  <a:pt x="8" y="30"/>
                </a:cubicBezTo>
                <a:cubicBezTo>
                  <a:pt x="10" y="30"/>
                  <a:pt x="13" y="29"/>
                  <a:pt x="14" y="27"/>
                </a:cubicBezTo>
                <a:cubicBezTo>
                  <a:pt x="37" y="37"/>
                  <a:pt x="37" y="37"/>
                  <a:pt x="37" y="37"/>
                </a:cubicBezTo>
                <a:cubicBezTo>
                  <a:pt x="36" y="38"/>
                  <a:pt x="36" y="40"/>
                  <a:pt x="36" y="42"/>
                </a:cubicBezTo>
                <a:cubicBezTo>
                  <a:pt x="36" y="46"/>
                  <a:pt x="37" y="50"/>
                  <a:pt x="40" y="53"/>
                </a:cubicBezTo>
                <a:cubicBezTo>
                  <a:pt x="12" y="81"/>
                  <a:pt x="12" y="81"/>
                  <a:pt x="12" y="81"/>
                </a:cubicBezTo>
                <a:cubicBezTo>
                  <a:pt x="11" y="80"/>
                  <a:pt x="9" y="80"/>
                  <a:pt x="8" y="80"/>
                </a:cubicBezTo>
                <a:cubicBezTo>
                  <a:pt x="4" y="80"/>
                  <a:pt x="0" y="84"/>
                  <a:pt x="0" y="88"/>
                </a:cubicBezTo>
                <a:cubicBezTo>
                  <a:pt x="0" y="92"/>
                  <a:pt x="4" y="96"/>
                  <a:pt x="8" y="96"/>
                </a:cubicBezTo>
                <a:cubicBezTo>
                  <a:pt x="12" y="96"/>
                  <a:pt x="16" y="92"/>
                  <a:pt x="16" y="88"/>
                </a:cubicBezTo>
                <a:cubicBezTo>
                  <a:pt x="16" y="87"/>
                  <a:pt x="16" y="85"/>
                  <a:pt x="15" y="84"/>
                </a:cubicBezTo>
                <a:cubicBezTo>
                  <a:pt x="43" y="56"/>
                  <a:pt x="43" y="56"/>
                  <a:pt x="43" y="56"/>
                </a:cubicBezTo>
                <a:cubicBezTo>
                  <a:pt x="45" y="58"/>
                  <a:pt x="49" y="59"/>
                  <a:pt x="52" y="60"/>
                </a:cubicBezTo>
                <a:cubicBezTo>
                  <a:pt x="52" y="80"/>
                  <a:pt x="52" y="80"/>
                  <a:pt x="52" y="80"/>
                </a:cubicBezTo>
                <a:cubicBezTo>
                  <a:pt x="49" y="81"/>
                  <a:pt x="46" y="84"/>
                  <a:pt x="46" y="88"/>
                </a:cubicBezTo>
                <a:cubicBezTo>
                  <a:pt x="46" y="92"/>
                  <a:pt x="50" y="96"/>
                  <a:pt x="54" y="96"/>
                </a:cubicBezTo>
                <a:cubicBezTo>
                  <a:pt x="58" y="96"/>
                  <a:pt x="62" y="92"/>
                  <a:pt x="62" y="88"/>
                </a:cubicBezTo>
                <a:cubicBezTo>
                  <a:pt x="62" y="84"/>
                  <a:pt x="59" y="81"/>
                  <a:pt x="56" y="80"/>
                </a:cubicBezTo>
                <a:cubicBezTo>
                  <a:pt x="56" y="60"/>
                  <a:pt x="56" y="60"/>
                  <a:pt x="56" y="60"/>
                </a:cubicBezTo>
                <a:cubicBezTo>
                  <a:pt x="61" y="59"/>
                  <a:pt x="66" y="57"/>
                  <a:pt x="69" y="53"/>
                </a:cubicBezTo>
                <a:cubicBezTo>
                  <a:pt x="80" y="57"/>
                  <a:pt x="80" y="57"/>
                  <a:pt x="80" y="57"/>
                </a:cubicBezTo>
                <a:cubicBezTo>
                  <a:pt x="80" y="58"/>
                  <a:pt x="80" y="58"/>
                  <a:pt x="80" y="58"/>
                </a:cubicBezTo>
                <a:cubicBezTo>
                  <a:pt x="80" y="62"/>
                  <a:pt x="84" y="66"/>
                  <a:pt x="88" y="66"/>
                </a:cubicBezTo>
                <a:cubicBezTo>
                  <a:pt x="92" y="66"/>
                  <a:pt x="96" y="62"/>
                  <a:pt x="96" y="58"/>
                </a:cubicBezTo>
                <a:cubicBezTo>
                  <a:pt x="96" y="54"/>
                  <a:pt x="92" y="50"/>
                  <a:pt x="88" y="5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29" name="Rectangle 28"/>
          <p:cNvSpPr/>
          <p:nvPr/>
        </p:nvSpPr>
        <p:spPr>
          <a:xfrm>
            <a:off x="2908039" y="3042689"/>
            <a:ext cx="1238250" cy="123825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a:spLocks/>
          </p:cNvSpPr>
          <p:nvPr/>
        </p:nvSpPr>
        <p:spPr bwMode="auto">
          <a:xfrm>
            <a:off x="3201038" y="3325631"/>
            <a:ext cx="652253" cy="672366"/>
          </a:xfrm>
          <a:custGeom>
            <a:avLst/>
            <a:gdLst>
              <a:gd name="T0" fmla="*/ 86 w 96"/>
              <a:gd name="T1" fmla="*/ 72 h 96"/>
              <a:gd name="T2" fmla="*/ 60 w 96"/>
              <a:gd name="T3" fmla="*/ 48 h 96"/>
              <a:gd name="T4" fmla="*/ 50 w 96"/>
              <a:gd name="T5" fmla="*/ 48 h 96"/>
              <a:gd name="T6" fmla="*/ 50 w 96"/>
              <a:gd name="T7" fmla="*/ 24 h 96"/>
              <a:gd name="T8" fmla="*/ 60 w 96"/>
              <a:gd name="T9" fmla="*/ 12 h 96"/>
              <a:gd name="T10" fmla="*/ 48 w 96"/>
              <a:gd name="T11" fmla="*/ 0 h 96"/>
              <a:gd name="T12" fmla="*/ 36 w 96"/>
              <a:gd name="T13" fmla="*/ 12 h 96"/>
              <a:gd name="T14" fmla="*/ 46 w 96"/>
              <a:gd name="T15" fmla="*/ 24 h 96"/>
              <a:gd name="T16" fmla="*/ 46 w 96"/>
              <a:gd name="T17" fmla="*/ 48 h 96"/>
              <a:gd name="T18" fmla="*/ 36 w 96"/>
              <a:gd name="T19" fmla="*/ 48 h 96"/>
              <a:gd name="T20" fmla="*/ 10 w 96"/>
              <a:gd name="T21" fmla="*/ 72 h 96"/>
              <a:gd name="T22" fmla="*/ 0 w 96"/>
              <a:gd name="T23" fmla="*/ 84 h 96"/>
              <a:gd name="T24" fmla="*/ 12 w 96"/>
              <a:gd name="T25" fmla="*/ 96 h 96"/>
              <a:gd name="T26" fmla="*/ 24 w 96"/>
              <a:gd name="T27" fmla="*/ 84 h 96"/>
              <a:gd name="T28" fmla="*/ 14 w 96"/>
              <a:gd name="T29" fmla="*/ 72 h 96"/>
              <a:gd name="T30" fmla="*/ 36 w 96"/>
              <a:gd name="T31" fmla="*/ 52 h 96"/>
              <a:gd name="T32" fmla="*/ 46 w 96"/>
              <a:gd name="T33" fmla="*/ 52 h 96"/>
              <a:gd name="T34" fmla="*/ 46 w 96"/>
              <a:gd name="T35" fmla="*/ 72 h 96"/>
              <a:gd name="T36" fmla="*/ 36 w 96"/>
              <a:gd name="T37" fmla="*/ 84 h 96"/>
              <a:gd name="T38" fmla="*/ 48 w 96"/>
              <a:gd name="T39" fmla="*/ 96 h 96"/>
              <a:gd name="T40" fmla="*/ 60 w 96"/>
              <a:gd name="T41" fmla="*/ 84 h 96"/>
              <a:gd name="T42" fmla="*/ 50 w 96"/>
              <a:gd name="T43" fmla="*/ 72 h 96"/>
              <a:gd name="T44" fmla="*/ 50 w 96"/>
              <a:gd name="T45" fmla="*/ 52 h 96"/>
              <a:gd name="T46" fmla="*/ 60 w 96"/>
              <a:gd name="T47" fmla="*/ 52 h 96"/>
              <a:gd name="T48" fmla="*/ 82 w 96"/>
              <a:gd name="T49" fmla="*/ 72 h 96"/>
              <a:gd name="T50" fmla="*/ 72 w 96"/>
              <a:gd name="T51" fmla="*/ 84 h 96"/>
              <a:gd name="T52" fmla="*/ 84 w 96"/>
              <a:gd name="T53" fmla="*/ 96 h 96"/>
              <a:gd name="T54" fmla="*/ 96 w 96"/>
              <a:gd name="T55" fmla="*/ 84 h 96"/>
              <a:gd name="T56" fmla="*/ 86 w 96"/>
              <a:gd name="T57" fmla="*/ 7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6" h="96">
                <a:moveTo>
                  <a:pt x="86" y="72"/>
                </a:moveTo>
                <a:cubicBezTo>
                  <a:pt x="85" y="59"/>
                  <a:pt x="74" y="48"/>
                  <a:pt x="60" y="48"/>
                </a:cubicBezTo>
                <a:cubicBezTo>
                  <a:pt x="50" y="48"/>
                  <a:pt x="50" y="48"/>
                  <a:pt x="50" y="48"/>
                </a:cubicBezTo>
                <a:cubicBezTo>
                  <a:pt x="50" y="24"/>
                  <a:pt x="50" y="24"/>
                  <a:pt x="50" y="24"/>
                </a:cubicBezTo>
                <a:cubicBezTo>
                  <a:pt x="56" y="23"/>
                  <a:pt x="60" y="18"/>
                  <a:pt x="60" y="12"/>
                </a:cubicBezTo>
                <a:cubicBezTo>
                  <a:pt x="60" y="5"/>
                  <a:pt x="55" y="0"/>
                  <a:pt x="48" y="0"/>
                </a:cubicBezTo>
                <a:cubicBezTo>
                  <a:pt x="41" y="0"/>
                  <a:pt x="36" y="5"/>
                  <a:pt x="36" y="12"/>
                </a:cubicBezTo>
                <a:cubicBezTo>
                  <a:pt x="36" y="18"/>
                  <a:pt x="40" y="23"/>
                  <a:pt x="46" y="24"/>
                </a:cubicBezTo>
                <a:cubicBezTo>
                  <a:pt x="46" y="48"/>
                  <a:pt x="46" y="48"/>
                  <a:pt x="46" y="48"/>
                </a:cubicBezTo>
                <a:cubicBezTo>
                  <a:pt x="36" y="48"/>
                  <a:pt x="36" y="48"/>
                  <a:pt x="36" y="48"/>
                </a:cubicBezTo>
                <a:cubicBezTo>
                  <a:pt x="22" y="48"/>
                  <a:pt x="11" y="59"/>
                  <a:pt x="10" y="72"/>
                </a:cubicBezTo>
                <a:cubicBezTo>
                  <a:pt x="4" y="73"/>
                  <a:pt x="0" y="78"/>
                  <a:pt x="0" y="84"/>
                </a:cubicBezTo>
                <a:cubicBezTo>
                  <a:pt x="0" y="91"/>
                  <a:pt x="5" y="96"/>
                  <a:pt x="12" y="96"/>
                </a:cubicBezTo>
                <a:cubicBezTo>
                  <a:pt x="19" y="96"/>
                  <a:pt x="24" y="91"/>
                  <a:pt x="24" y="84"/>
                </a:cubicBezTo>
                <a:cubicBezTo>
                  <a:pt x="24" y="78"/>
                  <a:pt x="20" y="73"/>
                  <a:pt x="14" y="72"/>
                </a:cubicBezTo>
                <a:cubicBezTo>
                  <a:pt x="15" y="61"/>
                  <a:pt x="24" y="52"/>
                  <a:pt x="36" y="52"/>
                </a:cubicBezTo>
                <a:cubicBezTo>
                  <a:pt x="46" y="52"/>
                  <a:pt x="46" y="52"/>
                  <a:pt x="46" y="52"/>
                </a:cubicBezTo>
                <a:cubicBezTo>
                  <a:pt x="46" y="72"/>
                  <a:pt x="46" y="72"/>
                  <a:pt x="46" y="72"/>
                </a:cubicBezTo>
                <a:cubicBezTo>
                  <a:pt x="40" y="73"/>
                  <a:pt x="36" y="78"/>
                  <a:pt x="36" y="84"/>
                </a:cubicBezTo>
                <a:cubicBezTo>
                  <a:pt x="36" y="91"/>
                  <a:pt x="41" y="96"/>
                  <a:pt x="48" y="96"/>
                </a:cubicBezTo>
                <a:cubicBezTo>
                  <a:pt x="55" y="96"/>
                  <a:pt x="60" y="91"/>
                  <a:pt x="60" y="84"/>
                </a:cubicBezTo>
                <a:cubicBezTo>
                  <a:pt x="60" y="78"/>
                  <a:pt x="56" y="73"/>
                  <a:pt x="50" y="72"/>
                </a:cubicBezTo>
                <a:cubicBezTo>
                  <a:pt x="50" y="52"/>
                  <a:pt x="50" y="52"/>
                  <a:pt x="50" y="52"/>
                </a:cubicBezTo>
                <a:cubicBezTo>
                  <a:pt x="60" y="52"/>
                  <a:pt x="60" y="52"/>
                  <a:pt x="60" y="52"/>
                </a:cubicBezTo>
                <a:cubicBezTo>
                  <a:pt x="72" y="52"/>
                  <a:pt x="81" y="61"/>
                  <a:pt x="82" y="72"/>
                </a:cubicBezTo>
                <a:cubicBezTo>
                  <a:pt x="76" y="73"/>
                  <a:pt x="72" y="78"/>
                  <a:pt x="72" y="84"/>
                </a:cubicBezTo>
                <a:cubicBezTo>
                  <a:pt x="72" y="91"/>
                  <a:pt x="77" y="96"/>
                  <a:pt x="84" y="96"/>
                </a:cubicBezTo>
                <a:cubicBezTo>
                  <a:pt x="91" y="96"/>
                  <a:pt x="96" y="91"/>
                  <a:pt x="96" y="84"/>
                </a:cubicBezTo>
                <a:cubicBezTo>
                  <a:pt x="96" y="78"/>
                  <a:pt x="92" y="73"/>
                  <a:pt x="86" y="72"/>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a:p>
        </p:txBody>
      </p:sp>
      <p:cxnSp>
        <p:nvCxnSpPr>
          <p:cNvPr id="19" name="Straight Connector 18">
            <a:extLst>
              <a:ext uri="{FF2B5EF4-FFF2-40B4-BE49-F238E27FC236}">
                <a16:creationId xmlns:a16="http://schemas.microsoft.com/office/drawing/2014/main" xmlns="" id="{C4B94A83-B71B-4365-BB36-5134FEC8FF9B}"/>
              </a:ext>
            </a:extLst>
          </p:cNvPr>
          <p:cNvCxnSpPr>
            <a:cxnSpLocks/>
          </p:cNvCxnSpPr>
          <p:nvPr/>
        </p:nvCxnSpPr>
        <p:spPr>
          <a:xfrm>
            <a:off x="1010085" y="2538634"/>
            <a:ext cx="10171830" cy="0"/>
          </a:xfrm>
          <a:prstGeom prst="line">
            <a:avLst/>
          </a:prstGeom>
          <a:ln w="9525">
            <a:solidFill>
              <a:schemeClr val="bg1"/>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6379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C203A"/>
        </a:solidFill>
        <a:effectLst/>
      </p:bgPr>
    </p:bg>
    <p:spTree>
      <p:nvGrpSpPr>
        <p:cNvPr id="1" name=""/>
        <p:cNvGrpSpPr/>
        <p:nvPr/>
      </p:nvGrpSpPr>
      <p:grpSpPr>
        <a:xfrm>
          <a:off x="0" y="0"/>
          <a:ext cx="0" cy="0"/>
          <a:chOff x="0" y="0"/>
          <a:chExt cx="0" cy="0"/>
        </a:xfrm>
      </p:grpSpPr>
      <p:cxnSp>
        <p:nvCxnSpPr>
          <p:cNvPr id="26" name="Straight Connector 25"/>
          <p:cNvCxnSpPr/>
          <p:nvPr/>
        </p:nvCxnSpPr>
        <p:spPr>
          <a:xfrm>
            <a:off x="1010085" y="4552180"/>
            <a:ext cx="1017183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184648" y="3048179"/>
            <a:ext cx="4198625" cy="738664"/>
          </a:xfrm>
          <a:prstGeom prst="rect">
            <a:avLst/>
          </a:prstGeom>
          <a:noFill/>
        </p:spPr>
        <p:txBody>
          <a:bodyPr wrap="square" lIns="0" tIns="0" rIns="0" bIns="0" rtlCol="0">
            <a:spAutoFit/>
          </a:bodyPr>
          <a:lstStyle/>
          <a:p>
            <a:r>
              <a:rPr lang="en-US" sz="4800" dirty="0">
                <a:solidFill>
                  <a:schemeClr val="bg1"/>
                </a:solidFill>
                <a:latin typeface="+mj-lt"/>
              </a:rPr>
              <a:t>Introduction</a:t>
            </a:r>
          </a:p>
        </p:txBody>
      </p:sp>
      <p:sp>
        <p:nvSpPr>
          <p:cNvPr id="30" name="Rectangle 29"/>
          <p:cNvSpPr/>
          <p:nvPr/>
        </p:nvSpPr>
        <p:spPr>
          <a:xfrm>
            <a:off x="5022589" y="3042689"/>
            <a:ext cx="1238250" cy="123825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a:spLocks/>
          </p:cNvSpPr>
          <p:nvPr/>
        </p:nvSpPr>
        <p:spPr bwMode="auto">
          <a:xfrm>
            <a:off x="5315588" y="3325631"/>
            <a:ext cx="652253" cy="672366"/>
          </a:xfrm>
          <a:custGeom>
            <a:avLst/>
            <a:gdLst>
              <a:gd name="T0" fmla="*/ 88 w 96"/>
              <a:gd name="T1" fmla="*/ 50 h 96"/>
              <a:gd name="T2" fmla="*/ 81 w 96"/>
              <a:gd name="T3" fmla="*/ 54 h 96"/>
              <a:gd name="T4" fmla="*/ 71 w 96"/>
              <a:gd name="T5" fmla="*/ 49 h 96"/>
              <a:gd name="T6" fmla="*/ 72 w 96"/>
              <a:gd name="T7" fmla="*/ 42 h 96"/>
              <a:gd name="T8" fmla="*/ 68 w 96"/>
              <a:gd name="T9" fmla="*/ 31 h 96"/>
              <a:gd name="T10" fmla="*/ 84 w 96"/>
              <a:gd name="T11" fmla="*/ 15 h 96"/>
              <a:gd name="T12" fmla="*/ 88 w 96"/>
              <a:gd name="T13" fmla="*/ 16 h 96"/>
              <a:gd name="T14" fmla="*/ 96 w 96"/>
              <a:gd name="T15" fmla="*/ 8 h 96"/>
              <a:gd name="T16" fmla="*/ 88 w 96"/>
              <a:gd name="T17" fmla="*/ 0 h 96"/>
              <a:gd name="T18" fmla="*/ 80 w 96"/>
              <a:gd name="T19" fmla="*/ 8 h 96"/>
              <a:gd name="T20" fmla="*/ 81 w 96"/>
              <a:gd name="T21" fmla="*/ 12 h 96"/>
              <a:gd name="T22" fmla="*/ 65 w 96"/>
              <a:gd name="T23" fmla="*/ 28 h 96"/>
              <a:gd name="T24" fmla="*/ 54 w 96"/>
              <a:gd name="T25" fmla="*/ 24 h 96"/>
              <a:gd name="T26" fmla="*/ 38 w 96"/>
              <a:gd name="T27" fmla="*/ 33 h 96"/>
              <a:gd name="T28" fmla="*/ 16 w 96"/>
              <a:gd name="T29" fmla="*/ 23 h 96"/>
              <a:gd name="T30" fmla="*/ 16 w 96"/>
              <a:gd name="T31" fmla="*/ 22 h 96"/>
              <a:gd name="T32" fmla="*/ 8 w 96"/>
              <a:gd name="T33" fmla="*/ 14 h 96"/>
              <a:gd name="T34" fmla="*/ 0 w 96"/>
              <a:gd name="T35" fmla="*/ 22 h 96"/>
              <a:gd name="T36" fmla="*/ 8 w 96"/>
              <a:gd name="T37" fmla="*/ 30 h 96"/>
              <a:gd name="T38" fmla="*/ 14 w 96"/>
              <a:gd name="T39" fmla="*/ 27 h 96"/>
              <a:gd name="T40" fmla="*/ 37 w 96"/>
              <a:gd name="T41" fmla="*/ 37 h 96"/>
              <a:gd name="T42" fmla="*/ 36 w 96"/>
              <a:gd name="T43" fmla="*/ 42 h 96"/>
              <a:gd name="T44" fmla="*/ 40 w 96"/>
              <a:gd name="T45" fmla="*/ 53 h 96"/>
              <a:gd name="T46" fmla="*/ 12 w 96"/>
              <a:gd name="T47" fmla="*/ 81 h 96"/>
              <a:gd name="T48" fmla="*/ 8 w 96"/>
              <a:gd name="T49" fmla="*/ 80 h 96"/>
              <a:gd name="T50" fmla="*/ 0 w 96"/>
              <a:gd name="T51" fmla="*/ 88 h 96"/>
              <a:gd name="T52" fmla="*/ 8 w 96"/>
              <a:gd name="T53" fmla="*/ 96 h 96"/>
              <a:gd name="T54" fmla="*/ 16 w 96"/>
              <a:gd name="T55" fmla="*/ 88 h 96"/>
              <a:gd name="T56" fmla="*/ 15 w 96"/>
              <a:gd name="T57" fmla="*/ 84 h 96"/>
              <a:gd name="T58" fmla="*/ 43 w 96"/>
              <a:gd name="T59" fmla="*/ 56 h 96"/>
              <a:gd name="T60" fmla="*/ 52 w 96"/>
              <a:gd name="T61" fmla="*/ 60 h 96"/>
              <a:gd name="T62" fmla="*/ 52 w 96"/>
              <a:gd name="T63" fmla="*/ 80 h 96"/>
              <a:gd name="T64" fmla="*/ 46 w 96"/>
              <a:gd name="T65" fmla="*/ 88 h 96"/>
              <a:gd name="T66" fmla="*/ 54 w 96"/>
              <a:gd name="T67" fmla="*/ 96 h 96"/>
              <a:gd name="T68" fmla="*/ 62 w 96"/>
              <a:gd name="T69" fmla="*/ 88 h 96"/>
              <a:gd name="T70" fmla="*/ 56 w 96"/>
              <a:gd name="T71" fmla="*/ 80 h 96"/>
              <a:gd name="T72" fmla="*/ 56 w 96"/>
              <a:gd name="T73" fmla="*/ 60 h 96"/>
              <a:gd name="T74" fmla="*/ 69 w 96"/>
              <a:gd name="T75" fmla="*/ 53 h 96"/>
              <a:gd name="T76" fmla="*/ 80 w 96"/>
              <a:gd name="T77" fmla="*/ 57 h 96"/>
              <a:gd name="T78" fmla="*/ 80 w 96"/>
              <a:gd name="T79" fmla="*/ 58 h 96"/>
              <a:gd name="T80" fmla="*/ 88 w 96"/>
              <a:gd name="T81" fmla="*/ 66 h 96"/>
              <a:gd name="T82" fmla="*/ 96 w 96"/>
              <a:gd name="T83" fmla="*/ 58 h 96"/>
              <a:gd name="T84" fmla="*/ 88 w 96"/>
              <a:gd name="T85" fmla="*/ 5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6" h="96">
                <a:moveTo>
                  <a:pt x="88" y="50"/>
                </a:moveTo>
                <a:cubicBezTo>
                  <a:pt x="85" y="50"/>
                  <a:pt x="83" y="51"/>
                  <a:pt x="81" y="54"/>
                </a:cubicBezTo>
                <a:cubicBezTo>
                  <a:pt x="71" y="49"/>
                  <a:pt x="71" y="49"/>
                  <a:pt x="71" y="49"/>
                </a:cubicBezTo>
                <a:cubicBezTo>
                  <a:pt x="71" y="47"/>
                  <a:pt x="72" y="45"/>
                  <a:pt x="72" y="42"/>
                </a:cubicBezTo>
                <a:cubicBezTo>
                  <a:pt x="72" y="38"/>
                  <a:pt x="71" y="34"/>
                  <a:pt x="68" y="31"/>
                </a:cubicBezTo>
                <a:cubicBezTo>
                  <a:pt x="84" y="15"/>
                  <a:pt x="84" y="15"/>
                  <a:pt x="84" y="15"/>
                </a:cubicBezTo>
                <a:cubicBezTo>
                  <a:pt x="85" y="16"/>
                  <a:pt x="87" y="16"/>
                  <a:pt x="88" y="16"/>
                </a:cubicBezTo>
                <a:cubicBezTo>
                  <a:pt x="92" y="16"/>
                  <a:pt x="96" y="12"/>
                  <a:pt x="96" y="8"/>
                </a:cubicBezTo>
                <a:cubicBezTo>
                  <a:pt x="96" y="4"/>
                  <a:pt x="92" y="0"/>
                  <a:pt x="88" y="0"/>
                </a:cubicBezTo>
                <a:cubicBezTo>
                  <a:pt x="84" y="0"/>
                  <a:pt x="80" y="4"/>
                  <a:pt x="80" y="8"/>
                </a:cubicBezTo>
                <a:cubicBezTo>
                  <a:pt x="80" y="9"/>
                  <a:pt x="80" y="11"/>
                  <a:pt x="81" y="12"/>
                </a:cubicBezTo>
                <a:cubicBezTo>
                  <a:pt x="65" y="28"/>
                  <a:pt x="65" y="28"/>
                  <a:pt x="65" y="28"/>
                </a:cubicBezTo>
                <a:cubicBezTo>
                  <a:pt x="62" y="25"/>
                  <a:pt x="58" y="24"/>
                  <a:pt x="54" y="24"/>
                </a:cubicBezTo>
                <a:cubicBezTo>
                  <a:pt x="47" y="24"/>
                  <a:pt x="41" y="28"/>
                  <a:pt x="38" y="33"/>
                </a:cubicBezTo>
                <a:cubicBezTo>
                  <a:pt x="16" y="23"/>
                  <a:pt x="16" y="23"/>
                  <a:pt x="16" y="23"/>
                </a:cubicBezTo>
                <a:cubicBezTo>
                  <a:pt x="16" y="23"/>
                  <a:pt x="16" y="23"/>
                  <a:pt x="16" y="22"/>
                </a:cubicBezTo>
                <a:cubicBezTo>
                  <a:pt x="16" y="18"/>
                  <a:pt x="12" y="14"/>
                  <a:pt x="8" y="14"/>
                </a:cubicBezTo>
                <a:cubicBezTo>
                  <a:pt x="4" y="14"/>
                  <a:pt x="0" y="18"/>
                  <a:pt x="0" y="22"/>
                </a:cubicBezTo>
                <a:cubicBezTo>
                  <a:pt x="0" y="26"/>
                  <a:pt x="4" y="30"/>
                  <a:pt x="8" y="30"/>
                </a:cubicBezTo>
                <a:cubicBezTo>
                  <a:pt x="10" y="30"/>
                  <a:pt x="13" y="29"/>
                  <a:pt x="14" y="27"/>
                </a:cubicBezTo>
                <a:cubicBezTo>
                  <a:pt x="37" y="37"/>
                  <a:pt x="37" y="37"/>
                  <a:pt x="37" y="37"/>
                </a:cubicBezTo>
                <a:cubicBezTo>
                  <a:pt x="36" y="38"/>
                  <a:pt x="36" y="40"/>
                  <a:pt x="36" y="42"/>
                </a:cubicBezTo>
                <a:cubicBezTo>
                  <a:pt x="36" y="46"/>
                  <a:pt x="37" y="50"/>
                  <a:pt x="40" y="53"/>
                </a:cubicBezTo>
                <a:cubicBezTo>
                  <a:pt x="12" y="81"/>
                  <a:pt x="12" y="81"/>
                  <a:pt x="12" y="81"/>
                </a:cubicBezTo>
                <a:cubicBezTo>
                  <a:pt x="11" y="80"/>
                  <a:pt x="9" y="80"/>
                  <a:pt x="8" y="80"/>
                </a:cubicBezTo>
                <a:cubicBezTo>
                  <a:pt x="4" y="80"/>
                  <a:pt x="0" y="84"/>
                  <a:pt x="0" y="88"/>
                </a:cubicBezTo>
                <a:cubicBezTo>
                  <a:pt x="0" y="92"/>
                  <a:pt x="4" y="96"/>
                  <a:pt x="8" y="96"/>
                </a:cubicBezTo>
                <a:cubicBezTo>
                  <a:pt x="12" y="96"/>
                  <a:pt x="16" y="92"/>
                  <a:pt x="16" y="88"/>
                </a:cubicBezTo>
                <a:cubicBezTo>
                  <a:pt x="16" y="87"/>
                  <a:pt x="16" y="85"/>
                  <a:pt x="15" y="84"/>
                </a:cubicBezTo>
                <a:cubicBezTo>
                  <a:pt x="43" y="56"/>
                  <a:pt x="43" y="56"/>
                  <a:pt x="43" y="56"/>
                </a:cubicBezTo>
                <a:cubicBezTo>
                  <a:pt x="45" y="58"/>
                  <a:pt x="49" y="59"/>
                  <a:pt x="52" y="60"/>
                </a:cubicBezTo>
                <a:cubicBezTo>
                  <a:pt x="52" y="80"/>
                  <a:pt x="52" y="80"/>
                  <a:pt x="52" y="80"/>
                </a:cubicBezTo>
                <a:cubicBezTo>
                  <a:pt x="49" y="81"/>
                  <a:pt x="46" y="84"/>
                  <a:pt x="46" y="88"/>
                </a:cubicBezTo>
                <a:cubicBezTo>
                  <a:pt x="46" y="92"/>
                  <a:pt x="50" y="96"/>
                  <a:pt x="54" y="96"/>
                </a:cubicBezTo>
                <a:cubicBezTo>
                  <a:pt x="58" y="96"/>
                  <a:pt x="62" y="92"/>
                  <a:pt x="62" y="88"/>
                </a:cubicBezTo>
                <a:cubicBezTo>
                  <a:pt x="62" y="84"/>
                  <a:pt x="59" y="81"/>
                  <a:pt x="56" y="80"/>
                </a:cubicBezTo>
                <a:cubicBezTo>
                  <a:pt x="56" y="60"/>
                  <a:pt x="56" y="60"/>
                  <a:pt x="56" y="60"/>
                </a:cubicBezTo>
                <a:cubicBezTo>
                  <a:pt x="61" y="59"/>
                  <a:pt x="66" y="57"/>
                  <a:pt x="69" y="53"/>
                </a:cubicBezTo>
                <a:cubicBezTo>
                  <a:pt x="80" y="57"/>
                  <a:pt x="80" y="57"/>
                  <a:pt x="80" y="57"/>
                </a:cubicBezTo>
                <a:cubicBezTo>
                  <a:pt x="80" y="58"/>
                  <a:pt x="80" y="58"/>
                  <a:pt x="80" y="58"/>
                </a:cubicBezTo>
                <a:cubicBezTo>
                  <a:pt x="80" y="62"/>
                  <a:pt x="84" y="66"/>
                  <a:pt x="88" y="66"/>
                </a:cubicBezTo>
                <a:cubicBezTo>
                  <a:pt x="92" y="66"/>
                  <a:pt x="96" y="62"/>
                  <a:pt x="96" y="58"/>
                </a:cubicBezTo>
                <a:cubicBezTo>
                  <a:pt x="96" y="54"/>
                  <a:pt x="92" y="50"/>
                  <a:pt x="88" y="5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29" name="Rectangle 28"/>
          <p:cNvSpPr/>
          <p:nvPr/>
        </p:nvSpPr>
        <p:spPr>
          <a:xfrm>
            <a:off x="2908039" y="3042689"/>
            <a:ext cx="1238250" cy="123825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a:spLocks/>
          </p:cNvSpPr>
          <p:nvPr/>
        </p:nvSpPr>
        <p:spPr bwMode="auto">
          <a:xfrm>
            <a:off x="3201038" y="3325631"/>
            <a:ext cx="652253" cy="672366"/>
          </a:xfrm>
          <a:custGeom>
            <a:avLst/>
            <a:gdLst>
              <a:gd name="T0" fmla="*/ 86 w 96"/>
              <a:gd name="T1" fmla="*/ 72 h 96"/>
              <a:gd name="T2" fmla="*/ 60 w 96"/>
              <a:gd name="T3" fmla="*/ 48 h 96"/>
              <a:gd name="T4" fmla="*/ 50 w 96"/>
              <a:gd name="T5" fmla="*/ 48 h 96"/>
              <a:gd name="T6" fmla="*/ 50 w 96"/>
              <a:gd name="T7" fmla="*/ 24 h 96"/>
              <a:gd name="T8" fmla="*/ 60 w 96"/>
              <a:gd name="T9" fmla="*/ 12 h 96"/>
              <a:gd name="T10" fmla="*/ 48 w 96"/>
              <a:gd name="T11" fmla="*/ 0 h 96"/>
              <a:gd name="T12" fmla="*/ 36 w 96"/>
              <a:gd name="T13" fmla="*/ 12 h 96"/>
              <a:gd name="T14" fmla="*/ 46 w 96"/>
              <a:gd name="T15" fmla="*/ 24 h 96"/>
              <a:gd name="T16" fmla="*/ 46 w 96"/>
              <a:gd name="T17" fmla="*/ 48 h 96"/>
              <a:gd name="T18" fmla="*/ 36 w 96"/>
              <a:gd name="T19" fmla="*/ 48 h 96"/>
              <a:gd name="T20" fmla="*/ 10 w 96"/>
              <a:gd name="T21" fmla="*/ 72 h 96"/>
              <a:gd name="T22" fmla="*/ 0 w 96"/>
              <a:gd name="T23" fmla="*/ 84 h 96"/>
              <a:gd name="T24" fmla="*/ 12 w 96"/>
              <a:gd name="T25" fmla="*/ 96 h 96"/>
              <a:gd name="T26" fmla="*/ 24 w 96"/>
              <a:gd name="T27" fmla="*/ 84 h 96"/>
              <a:gd name="T28" fmla="*/ 14 w 96"/>
              <a:gd name="T29" fmla="*/ 72 h 96"/>
              <a:gd name="T30" fmla="*/ 36 w 96"/>
              <a:gd name="T31" fmla="*/ 52 h 96"/>
              <a:gd name="T32" fmla="*/ 46 w 96"/>
              <a:gd name="T33" fmla="*/ 52 h 96"/>
              <a:gd name="T34" fmla="*/ 46 w 96"/>
              <a:gd name="T35" fmla="*/ 72 h 96"/>
              <a:gd name="T36" fmla="*/ 36 w 96"/>
              <a:gd name="T37" fmla="*/ 84 h 96"/>
              <a:gd name="T38" fmla="*/ 48 w 96"/>
              <a:gd name="T39" fmla="*/ 96 h 96"/>
              <a:gd name="T40" fmla="*/ 60 w 96"/>
              <a:gd name="T41" fmla="*/ 84 h 96"/>
              <a:gd name="T42" fmla="*/ 50 w 96"/>
              <a:gd name="T43" fmla="*/ 72 h 96"/>
              <a:gd name="T44" fmla="*/ 50 w 96"/>
              <a:gd name="T45" fmla="*/ 52 h 96"/>
              <a:gd name="T46" fmla="*/ 60 w 96"/>
              <a:gd name="T47" fmla="*/ 52 h 96"/>
              <a:gd name="T48" fmla="*/ 82 w 96"/>
              <a:gd name="T49" fmla="*/ 72 h 96"/>
              <a:gd name="T50" fmla="*/ 72 w 96"/>
              <a:gd name="T51" fmla="*/ 84 h 96"/>
              <a:gd name="T52" fmla="*/ 84 w 96"/>
              <a:gd name="T53" fmla="*/ 96 h 96"/>
              <a:gd name="T54" fmla="*/ 96 w 96"/>
              <a:gd name="T55" fmla="*/ 84 h 96"/>
              <a:gd name="T56" fmla="*/ 86 w 96"/>
              <a:gd name="T57" fmla="*/ 7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6" h="96">
                <a:moveTo>
                  <a:pt x="86" y="72"/>
                </a:moveTo>
                <a:cubicBezTo>
                  <a:pt x="85" y="59"/>
                  <a:pt x="74" y="48"/>
                  <a:pt x="60" y="48"/>
                </a:cubicBezTo>
                <a:cubicBezTo>
                  <a:pt x="50" y="48"/>
                  <a:pt x="50" y="48"/>
                  <a:pt x="50" y="48"/>
                </a:cubicBezTo>
                <a:cubicBezTo>
                  <a:pt x="50" y="24"/>
                  <a:pt x="50" y="24"/>
                  <a:pt x="50" y="24"/>
                </a:cubicBezTo>
                <a:cubicBezTo>
                  <a:pt x="56" y="23"/>
                  <a:pt x="60" y="18"/>
                  <a:pt x="60" y="12"/>
                </a:cubicBezTo>
                <a:cubicBezTo>
                  <a:pt x="60" y="5"/>
                  <a:pt x="55" y="0"/>
                  <a:pt x="48" y="0"/>
                </a:cubicBezTo>
                <a:cubicBezTo>
                  <a:pt x="41" y="0"/>
                  <a:pt x="36" y="5"/>
                  <a:pt x="36" y="12"/>
                </a:cubicBezTo>
                <a:cubicBezTo>
                  <a:pt x="36" y="18"/>
                  <a:pt x="40" y="23"/>
                  <a:pt x="46" y="24"/>
                </a:cubicBezTo>
                <a:cubicBezTo>
                  <a:pt x="46" y="48"/>
                  <a:pt x="46" y="48"/>
                  <a:pt x="46" y="48"/>
                </a:cubicBezTo>
                <a:cubicBezTo>
                  <a:pt x="36" y="48"/>
                  <a:pt x="36" y="48"/>
                  <a:pt x="36" y="48"/>
                </a:cubicBezTo>
                <a:cubicBezTo>
                  <a:pt x="22" y="48"/>
                  <a:pt x="11" y="59"/>
                  <a:pt x="10" y="72"/>
                </a:cubicBezTo>
                <a:cubicBezTo>
                  <a:pt x="4" y="73"/>
                  <a:pt x="0" y="78"/>
                  <a:pt x="0" y="84"/>
                </a:cubicBezTo>
                <a:cubicBezTo>
                  <a:pt x="0" y="91"/>
                  <a:pt x="5" y="96"/>
                  <a:pt x="12" y="96"/>
                </a:cubicBezTo>
                <a:cubicBezTo>
                  <a:pt x="19" y="96"/>
                  <a:pt x="24" y="91"/>
                  <a:pt x="24" y="84"/>
                </a:cubicBezTo>
                <a:cubicBezTo>
                  <a:pt x="24" y="78"/>
                  <a:pt x="20" y="73"/>
                  <a:pt x="14" y="72"/>
                </a:cubicBezTo>
                <a:cubicBezTo>
                  <a:pt x="15" y="61"/>
                  <a:pt x="24" y="52"/>
                  <a:pt x="36" y="52"/>
                </a:cubicBezTo>
                <a:cubicBezTo>
                  <a:pt x="46" y="52"/>
                  <a:pt x="46" y="52"/>
                  <a:pt x="46" y="52"/>
                </a:cubicBezTo>
                <a:cubicBezTo>
                  <a:pt x="46" y="72"/>
                  <a:pt x="46" y="72"/>
                  <a:pt x="46" y="72"/>
                </a:cubicBezTo>
                <a:cubicBezTo>
                  <a:pt x="40" y="73"/>
                  <a:pt x="36" y="78"/>
                  <a:pt x="36" y="84"/>
                </a:cubicBezTo>
                <a:cubicBezTo>
                  <a:pt x="36" y="91"/>
                  <a:pt x="41" y="96"/>
                  <a:pt x="48" y="96"/>
                </a:cubicBezTo>
                <a:cubicBezTo>
                  <a:pt x="55" y="96"/>
                  <a:pt x="60" y="91"/>
                  <a:pt x="60" y="84"/>
                </a:cubicBezTo>
                <a:cubicBezTo>
                  <a:pt x="60" y="78"/>
                  <a:pt x="56" y="73"/>
                  <a:pt x="50" y="72"/>
                </a:cubicBezTo>
                <a:cubicBezTo>
                  <a:pt x="50" y="52"/>
                  <a:pt x="50" y="52"/>
                  <a:pt x="50" y="52"/>
                </a:cubicBezTo>
                <a:cubicBezTo>
                  <a:pt x="60" y="52"/>
                  <a:pt x="60" y="52"/>
                  <a:pt x="60" y="52"/>
                </a:cubicBezTo>
                <a:cubicBezTo>
                  <a:pt x="72" y="52"/>
                  <a:pt x="81" y="61"/>
                  <a:pt x="82" y="72"/>
                </a:cubicBezTo>
                <a:cubicBezTo>
                  <a:pt x="76" y="73"/>
                  <a:pt x="72" y="78"/>
                  <a:pt x="72" y="84"/>
                </a:cubicBezTo>
                <a:cubicBezTo>
                  <a:pt x="72" y="91"/>
                  <a:pt x="77" y="96"/>
                  <a:pt x="84" y="96"/>
                </a:cubicBezTo>
                <a:cubicBezTo>
                  <a:pt x="91" y="96"/>
                  <a:pt x="96" y="91"/>
                  <a:pt x="96" y="84"/>
                </a:cubicBezTo>
                <a:cubicBezTo>
                  <a:pt x="96" y="78"/>
                  <a:pt x="92" y="73"/>
                  <a:pt x="86" y="72"/>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a:p>
        </p:txBody>
      </p:sp>
      <p:cxnSp>
        <p:nvCxnSpPr>
          <p:cNvPr id="19" name="Straight Connector 18">
            <a:extLst>
              <a:ext uri="{FF2B5EF4-FFF2-40B4-BE49-F238E27FC236}">
                <a16:creationId xmlns:a16="http://schemas.microsoft.com/office/drawing/2014/main" xmlns="" id="{C4B94A83-B71B-4365-BB36-5134FEC8FF9B}"/>
              </a:ext>
            </a:extLst>
          </p:cNvPr>
          <p:cNvCxnSpPr>
            <a:cxnSpLocks/>
          </p:cNvCxnSpPr>
          <p:nvPr/>
        </p:nvCxnSpPr>
        <p:spPr>
          <a:xfrm>
            <a:off x="1010085" y="2538634"/>
            <a:ext cx="10171830" cy="0"/>
          </a:xfrm>
          <a:prstGeom prst="line">
            <a:avLst/>
          </a:prstGeom>
          <a:ln w="9525">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20" name="TextBox 21">
            <a:extLst>
              <a:ext uri="{FF2B5EF4-FFF2-40B4-BE49-F238E27FC236}">
                <a16:creationId xmlns:a16="http://schemas.microsoft.com/office/drawing/2014/main" xmlns="" id="{6FB7F317-879D-477A-823C-23351C2BD208}"/>
              </a:ext>
            </a:extLst>
          </p:cNvPr>
          <p:cNvSpPr txBox="1"/>
          <p:nvPr/>
        </p:nvSpPr>
        <p:spPr>
          <a:xfrm>
            <a:off x="6553837" y="3109735"/>
            <a:ext cx="1157969" cy="677108"/>
          </a:xfrm>
          <a:prstGeom prst="rect">
            <a:avLst/>
          </a:prstGeom>
          <a:noFill/>
        </p:spPr>
        <p:txBody>
          <a:bodyPr wrap="square" lIns="0" tIns="0" rIns="0" bIns="0" rtlCol="0">
            <a:spAutoFit/>
          </a:bodyPr>
          <a:lstStyle/>
          <a:p>
            <a:r>
              <a:rPr lang="en-US" sz="4400" dirty="0">
                <a:solidFill>
                  <a:srgbClr val="F85959"/>
                </a:solidFill>
                <a:latin typeface="+mj-lt"/>
              </a:rPr>
              <a:t>01</a:t>
            </a:r>
          </a:p>
        </p:txBody>
      </p:sp>
    </p:spTree>
    <p:extLst>
      <p:ext uri="{BB962C8B-B14F-4D97-AF65-F5344CB8AC3E}">
        <p14:creationId xmlns:p14="http://schemas.microsoft.com/office/powerpoint/2010/main" val="2354998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xmlns="" id="{1AA2A670-4772-4504-9A86-BE460BACA39F}"/>
              </a:ext>
            </a:extLst>
          </p:cNvPr>
          <p:cNvSpPr/>
          <p:nvPr/>
        </p:nvSpPr>
        <p:spPr>
          <a:xfrm>
            <a:off x="2732746" y="740560"/>
            <a:ext cx="6726506" cy="677108"/>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400" b="1" dirty="0">
                <a:solidFill>
                  <a:srgbClr val="083D65"/>
                </a:solidFill>
                <a:latin typeface="Segoe UI" panose="020B0502040204020203" pitchFamily="34" charset="0"/>
                <a:cs typeface="Segoe UI" panose="020B0502040204020203" pitchFamily="34" charset="0"/>
              </a:rPr>
              <a:t>Work Assignment</a:t>
            </a:r>
            <a:endParaRPr kumimoji="0" lang="en-US" sz="4400" b="1"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endParaRPr>
          </a:p>
        </p:txBody>
      </p:sp>
      <p:sp>
        <p:nvSpPr>
          <p:cNvPr id="184" name="Rounded Rectangle 109">
            <a:extLst>
              <a:ext uri="{FF2B5EF4-FFF2-40B4-BE49-F238E27FC236}">
                <a16:creationId xmlns:a16="http://schemas.microsoft.com/office/drawing/2014/main" xmlns="" id="{FE924B0A-EE56-47DC-A2B2-4E228E4169C0}"/>
              </a:ext>
            </a:extLst>
          </p:cNvPr>
          <p:cNvSpPr/>
          <p:nvPr/>
        </p:nvSpPr>
        <p:spPr>
          <a:xfrm>
            <a:off x="10744964" y="6914539"/>
            <a:ext cx="2094671" cy="354514"/>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grpSp>
        <p:nvGrpSpPr>
          <p:cNvPr id="192" name="Group 191">
            <a:extLst>
              <a:ext uri="{FF2B5EF4-FFF2-40B4-BE49-F238E27FC236}">
                <a16:creationId xmlns:a16="http://schemas.microsoft.com/office/drawing/2014/main" xmlns="" id="{1BED403C-A43A-4B47-BB94-C2A67956DCC4}"/>
              </a:ext>
            </a:extLst>
          </p:cNvPr>
          <p:cNvGrpSpPr/>
          <p:nvPr/>
        </p:nvGrpSpPr>
        <p:grpSpPr>
          <a:xfrm>
            <a:off x="-1" y="4941426"/>
            <a:ext cx="12192000" cy="1909138"/>
            <a:chOff x="0" y="4948862"/>
            <a:chExt cx="12192000" cy="1909138"/>
          </a:xfrm>
        </p:grpSpPr>
        <p:sp>
          <p:nvSpPr>
            <p:cNvPr id="193" name="Freeform: Shape 192">
              <a:extLst>
                <a:ext uri="{FF2B5EF4-FFF2-40B4-BE49-F238E27FC236}">
                  <a16:creationId xmlns:a16="http://schemas.microsoft.com/office/drawing/2014/main" xmlns="" id="{45A43FA3-E6AD-4BC1-8F03-3B181CC959C7}"/>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4" name="Freeform: Shape 193">
              <a:extLst>
                <a:ext uri="{FF2B5EF4-FFF2-40B4-BE49-F238E27FC236}">
                  <a16:creationId xmlns:a16="http://schemas.microsoft.com/office/drawing/2014/main" xmlns="" id="{A3F741A2-2517-494A-868D-957D47F779A9}"/>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 name="组合 4">
            <a:extLst>
              <a:ext uri="{FF2B5EF4-FFF2-40B4-BE49-F238E27FC236}">
                <a16:creationId xmlns:a16="http://schemas.microsoft.com/office/drawing/2014/main" xmlns="" id="{B1F47A95-50FF-44D6-BEBF-117065926A6F}"/>
              </a:ext>
            </a:extLst>
          </p:cNvPr>
          <p:cNvGrpSpPr/>
          <p:nvPr/>
        </p:nvGrpSpPr>
        <p:grpSpPr>
          <a:xfrm>
            <a:off x="350963" y="2042114"/>
            <a:ext cx="11229434" cy="2591817"/>
            <a:chOff x="361980" y="1517475"/>
            <a:chExt cx="11229434" cy="2591817"/>
          </a:xfrm>
        </p:grpSpPr>
        <p:grpSp>
          <p:nvGrpSpPr>
            <p:cNvPr id="4" name="组合 3">
              <a:extLst>
                <a:ext uri="{FF2B5EF4-FFF2-40B4-BE49-F238E27FC236}">
                  <a16:creationId xmlns:a16="http://schemas.microsoft.com/office/drawing/2014/main" xmlns="" id="{F7903EC4-267E-4C39-8F11-D55E141CFA6E}"/>
                </a:ext>
              </a:extLst>
            </p:cNvPr>
            <p:cNvGrpSpPr/>
            <p:nvPr/>
          </p:nvGrpSpPr>
          <p:grpSpPr>
            <a:xfrm>
              <a:off x="361980" y="1517475"/>
              <a:ext cx="11135468" cy="2591817"/>
              <a:chOff x="361980" y="1517475"/>
              <a:chExt cx="11135468" cy="2591817"/>
            </a:xfrm>
          </p:grpSpPr>
          <p:sp>
            <p:nvSpPr>
              <p:cNvPr id="55" name="Rectangle 54">
                <a:extLst>
                  <a:ext uri="{FF2B5EF4-FFF2-40B4-BE49-F238E27FC236}">
                    <a16:creationId xmlns:a16="http://schemas.microsoft.com/office/drawing/2014/main" xmlns="" id="{B9810A48-58EE-4653-9094-4015568448A4}"/>
                  </a:ext>
                </a:extLst>
              </p:cNvPr>
              <p:cNvSpPr/>
              <p:nvPr/>
            </p:nvSpPr>
            <p:spPr>
              <a:xfrm>
                <a:off x="361980" y="1818252"/>
                <a:ext cx="3987854" cy="615553"/>
              </a:xfrm>
              <a:prstGeom prst="rect">
                <a:avLst/>
              </a:prstGeom>
              <a:no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b="1" dirty="0">
                    <a:ln w="22225">
                      <a:noFill/>
                    </a:ln>
                    <a:solidFill>
                      <a:srgbClr val="083D65"/>
                    </a:solidFill>
                    <a:latin typeface="Segoe UI" panose="020B0502040204020203" pitchFamily="34" charset="0"/>
                    <a:ea typeface="Open Sans" panose="020B0606030504020204" pitchFamily="34" charset="0"/>
                    <a:cs typeface="Segoe UI" panose="020B0502040204020203" pitchFamily="34" charset="0"/>
                  </a:rPr>
                  <a:t>Data</a:t>
                </a:r>
                <a:r>
                  <a:rPr lang="en-US" sz="2400" b="1" dirty="0">
                    <a:ln w="22225">
                      <a:noFill/>
                    </a:ln>
                    <a:solidFill>
                      <a:srgbClr val="083D65"/>
                    </a:solidFill>
                    <a:latin typeface="Segoe UI" panose="020B0502040204020203" pitchFamily="34" charset="0"/>
                    <a:ea typeface="Open Sans" panose="020B0606030504020204" pitchFamily="34" charset="0"/>
                    <a:cs typeface="Segoe UI" panose="020B0502040204020203" pitchFamily="34" charset="0"/>
                  </a:rPr>
                  <a:t> </a:t>
                </a:r>
                <a:r>
                  <a:rPr lang="en-US" sz="4000" b="1" dirty="0">
                    <a:ln w="22225">
                      <a:noFill/>
                    </a:ln>
                    <a:solidFill>
                      <a:srgbClr val="083D65"/>
                    </a:solidFill>
                    <a:latin typeface="Segoe UI" panose="020B0502040204020203" pitchFamily="34" charset="0"/>
                    <a:ea typeface="Open Sans" panose="020B0606030504020204" pitchFamily="34" charset="0"/>
                    <a:cs typeface="Segoe UI" panose="020B0502040204020203" pitchFamily="34" charset="0"/>
                  </a:rPr>
                  <a:t>Processing</a:t>
                </a:r>
                <a:endParaRPr kumimoji="0" lang="en-US" sz="2400" b="1" i="0" u="none" strike="noStrike" kern="1200" cap="none" spc="0" normalizeH="0" baseline="0" noProof="0" dirty="0">
                  <a:ln w="22225">
                    <a:noFill/>
                  </a:ln>
                  <a:solidFill>
                    <a:srgbClr val="083D65"/>
                  </a:solidFill>
                  <a:effectLst/>
                  <a:uLnTx/>
                  <a:uFillTx/>
                  <a:latin typeface="Segoe UI" panose="020B0502040204020203" pitchFamily="34" charset="0"/>
                  <a:ea typeface="Open Sans" panose="020B0606030504020204" pitchFamily="34" charset="0"/>
                  <a:cs typeface="Segoe UI" panose="020B0502040204020203" pitchFamily="34" charset="0"/>
                </a:endParaRPr>
              </a:p>
            </p:txBody>
          </p:sp>
          <p:sp>
            <p:nvSpPr>
              <p:cNvPr id="119" name="Rectangle 118">
                <a:extLst>
                  <a:ext uri="{FF2B5EF4-FFF2-40B4-BE49-F238E27FC236}">
                    <a16:creationId xmlns:a16="http://schemas.microsoft.com/office/drawing/2014/main" xmlns="" id="{5C998BA0-6D9C-4E71-AABD-0B1CE27665CD}"/>
                  </a:ext>
                </a:extLst>
              </p:cNvPr>
              <p:cNvSpPr/>
              <p:nvPr/>
            </p:nvSpPr>
            <p:spPr>
              <a:xfrm>
                <a:off x="532769" y="2421495"/>
                <a:ext cx="3873978" cy="1135311"/>
              </a:xfrm>
              <a:prstGeom prst="rect">
                <a:avLst/>
              </a:prstGeom>
            </p:spPr>
            <p:txBody>
              <a:bodyPr wrap="square" lIns="0" tIns="0" rIns="0" bIns="0">
                <a:spAutoFit/>
              </a:bodyPr>
              <a:lstStyle/>
              <a:p>
                <a:pPr marL="285750" lvl="0" indent="-285750">
                  <a:lnSpc>
                    <a:spcPct val="200000"/>
                  </a:lnSpc>
                  <a:buFont typeface="Arial" panose="020B0604020202020204" pitchFamily="34" charset="0"/>
                  <a:buChar char="•"/>
                  <a:defRPr/>
                </a:pPr>
                <a:r>
                  <a:rPr lang="en-US" sz="2000" dirty="0">
                    <a:solidFill>
                      <a:srgbClr val="083D65"/>
                    </a:solidFill>
                    <a:latin typeface="Segoe UI" panose="020B0502040204020203" pitchFamily="34" charset="0"/>
                    <a:cs typeface="Segoe UI" panose="020B0502040204020203" pitchFamily="34" charset="0"/>
                  </a:rPr>
                  <a:t>Retrieve data from Yahoo Finance and Blomberg terminal</a:t>
                </a:r>
                <a:endParaRPr kumimoji="0" lang="en-US" sz="20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endParaRPr>
              </a:p>
            </p:txBody>
          </p:sp>
          <p:grpSp>
            <p:nvGrpSpPr>
              <p:cNvPr id="218" name="Group 217">
                <a:extLst>
                  <a:ext uri="{FF2B5EF4-FFF2-40B4-BE49-F238E27FC236}">
                    <a16:creationId xmlns:a16="http://schemas.microsoft.com/office/drawing/2014/main" xmlns="" id="{7D2AC6DF-FF9A-488F-9123-53AA85D9365B}"/>
                  </a:ext>
                </a:extLst>
              </p:cNvPr>
              <p:cNvGrpSpPr/>
              <p:nvPr/>
            </p:nvGrpSpPr>
            <p:grpSpPr>
              <a:xfrm>
                <a:off x="636487" y="1525171"/>
                <a:ext cx="3438841" cy="2584121"/>
                <a:chOff x="600617" y="1217205"/>
                <a:chExt cx="2504839" cy="3373586"/>
              </a:xfrm>
            </p:grpSpPr>
            <p:sp>
              <p:nvSpPr>
                <p:cNvPr id="13" name="Rectangle 12">
                  <a:extLst>
                    <a:ext uri="{FF2B5EF4-FFF2-40B4-BE49-F238E27FC236}">
                      <a16:creationId xmlns:a16="http://schemas.microsoft.com/office/drawing/2014/main" xmlns="" id="{FFF60778-A552-4178-967A-D6012B06C7A5}"/>
                    </a:ext>
                  </a:extLst>
                </p:cNvPr>
                <p:cNvSpPr/>
                <p:nvPr/>
              </p:nvSpPr>
              <p:spPr>
                <a:xfrm>
                  <a:off x="600617" y="4545072"/>
                  <a:ext cx="2504839"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8" name="Rectangle 167">
                  <a:extLst>
                    <a:ext uri="{FF2B5EF4-FFF2-40B4-BE49-F238E27FC236}">
                      <a16:creationId xmlns:a16="http://schemas.microsoft.com/office/drawing/2014/main" xmlns="" id="{C018E09C-793B-4B90-8ABF-2FDE455E5932}"/>
                    </a:ext>
                  </a:extLst>
                </p:cNvPr>
                <p:cNvSpPr/>
                <p:nvPr/>
              </p:nvSpPr>
              <p:spPr>
                <a:xfrm>
                  <a:off x="600617" y="1217205"/>
                  <a:ext cx="2504839"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3" name="组合 2">
                <a:extLst>
                  <a:ext uri="{FF2B5EF4-FFF2-40B4-BE49-F238E27FC236}">
                    <a16:creationId xmlns:a16="http://schemas.microsoft.com/office/drawing/2014/main" xmlns="" id="{ADA35C8C-6689-4C38-9F31-E517D9266000}"/>
                  </a:ext>
                </a:extLst>
              </p:cNvPr>
              <p:cNvGrpSpPr/>
              <p:nvPr/>
            </p:nvGrpSpPr>
            <p:grpSpPr>
              <a:xfrm>
                <a:off x="4745740" y="1765606"/>
                <a:ext cx="3249533" cy="1821715"/>
                <a:chOff x="3285013" y="1723377"/>
                <a:chExt cx="3249533" cy="1821715"/>
              </a:xfrm>
            </p:grpSpPr>
            <p:sp>
              <p:nvSpPr>
                <p:cNvPr id="73" name="Rectangle 72">
                  <a:extLst>
                    <a:ext uri="{FF2B5EF4-FFF2-40B4-BE49-F238E27FC236}">
                      <a16:creationId xmlns:a16="http://schemas.microsoft.com/office/drawing/2014/main" xmlns="" id="{A4577D3E-B848-40A4-BDA3-371D139FFCD7}"/>
                    </a:ext>
                  </a:extLst>
                </p:cNvPr>
                <p:cNvSpPr/>
                <p:nvPr/>
              </p:nvSpPr>
              <p:spPr>
                <a:xfrm>
                  <a:off x="3285013" y="1723377"/>
                  <a:ext cx="3249533" cy="677108"/>
                </a:xfrm>
                <a:prstGeom prst="rect">
                  <a:avLst/>
                </a:prstGeom>
                <a:no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400" b="1" dirty="0">
                      <a:ln w="22225">
                        <a:noFill/>
                      </a:ln>
                      <a:solidFill>
                        <a:srgbClr val="083D65"/>
                      </a:solidFill>
                      <a:latin typeface="Segoe UI" panose="020B0502040204020203" pitchFamily="34" charset="0"/>
                      <a:ea typeface="Open Sans" panose="020B0606030504020204" pitchFamily="34" charset="0"/>
                      <a:cs typeface="Segoe UI" panose="020B0502040204020203" pitchFamily="34" charset="0"/>
                    </a:rPr>
                    <a:t>Calculation</a:t>
                  </a:r>
                  <a:endParaRPr kumimoji="0" lang="en-US" sz="4800" b="1" i="0" u="none" strike="noStrike" kern="1200" cap="none" spc="0" normalizeH="0" baseline="0" noProof="0" dirty="0">
                    <a:ln w="22225">
                      <a:noFill/>
                    </a:ln>
                    <a:solidFill>
                      <a:srgbClr val="083D65"/>
                    </a:solidFill>
                    <a:effectLst/>
                    <a:uLnTx/>
                    <a:uFillTx/>
                    <a:latin typeface="Segoe UI" panose="020B0502040204020203" pitchFamily="34" charset="0"/>
                    <a:ea typeface="Open Sans" panose="020B0606030504020204" pitchFamily="34" charset="0"/>
                    <a:cs typeface="Segoe UI" panose="020B0502040204020203" pitchFamily="34" charset="0"/>
                  </a:endParaRPr>
                </a:p>
              </p:txBody>
            </p:sp>
            <p:sp>
              <p:nvSpPr>
                <p:cNvPr id="120" name="Rectangle 119">
                  <a:extLst>
                    <a:ext uri="{FF2B5EF4-FFF2-40B4-BE49-F238E27FC236}">
                      <a16:creationId xmlns:a16="http://schemas.microsoft.com/office/drawing/2014/main" xmlns="" id="{9AD4C567-68CB-4D4E-B46F-AE6B623D0433}"/>
                    </a:ext>
                  </a:extLst>
                </p:cNvPr>
                <p:cNvSpPr/>
                <p:nvPr/>
              </p:nvSpPr>
              <p:spPr>
                <a:xfrm>
                  <a:off x="3413331" y="2409781"/>
                  <a:ext cx="2739908" cy="1135311"/>
                </a:xfrm>
                <a:prstGeom prst="rect">
                  <a:avLst/>
                </a:prstGeom>
              </p:spPr>
              <p:txBody>
                <a:bodyPr wrap="square" lIns="0" tIns="0" rIns="0" bIns="0">
                  <a:spAutoFit/>
                </a:bodyPr>
                <a:lstStyle/>
                <a:p>
                  <a:pPr marL="285750" marR="0" lvl="0" indent="-2857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US" sz="2000" dirty="0">
                      <a:solidFill>
                        <a:srgbClr val="083D65"/>
                      </a:solidFill>
                      <a:latin typeface="Segoe UI" panose="020B0502040204020203" pitchFamily="34" charset="0"/>
                      <a:cs typeface="Segoe UI" panose="020B0502040204020203" pitchFamily="34" charset="0"/>
                    </a:rPr>
                    <a:t>Implement</a:t>
                  </a:r>
                  <a:r>
                    <a:rPr lang="en-US" dirty="0">
                      <a:solidFill>
                        <a:srgbClr val="083D65"/>
                      </a:solidFill>
                      <a:latin typeface="Segoe UI" panose="020B0502040204020203" pitchFamily="34" charset="0"/>
                      <a:cs typeface="Segoe UI" panose="020B0502040204020203" pitchFamily="34" charset="0"/>
                    </a:rPr>
                    <a:t> </a:t>
                  </a:r>
                  <a:r>
                    <a:rPr lang="en-US" sz="2000" dirty="0">
                      <a:solidFill>
                        <a:srgbClr val="083D65"/>
                      </a:solidFill>
                      <a:latin typeface="Segoe UI" panose="020B0502040204020203" pitchFamily="34" charset="0"/>
                      <a:cs typeface="Segoe UI" panose="020B0502040204020203" pitchFamily="34" charset="0"/>
                    </a:rPr>
                    <a:t>Bootstrapping</a:t>
                  </a:r>
                  <a:endParaRPr kumimoji="0" lang="en-US"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endParaRPr>
                </a:p>
              </p:txBody>
            </p:sp>
          </p:grpSp>
          <p:grpSp>
            <p:nvGrpSpPr>
              <p:cNvPr id="216" name="Group 215">
                <a:extLst>
                  <a:ext uri="{FF2B5EF4-FFF2-40B4-BE49-F238E27FC236}">
                    <a16:creationId xmlns:a16="http://schemas.microsoft.com/office/drawing/2014/main" xmlns="" id="{A4AD765A-A9FC-4380-B5C5-AA23BE3F2EC4}"/>
                  </a:ext>
                </a:extLst>
              </p:cNvPr>
              <p:cNvGrpSpPr/>
              <p:nvPr/>
            </p:nvGrpSpPr>
            <p:grpSpPr>
              <a:xfrm>
                <a:off x="4406747" y="1517475"/>
                <a:ext cx="3750750" cy="2591817"/>
                <a:chOff x="3188457" y="1217205"/>
                <a:chExt cx="2504839" cy="3373586"/>
              </a:xfrm>
            </p:grpSpPr>
            <p:sp>
              <p:nvSpPr>
                <p:cNvPr id="166" name="Rectangle 165">
                  <a:extLst>
                    <a:ext uri="{FF2B5EF4-FFF2-40B4-BE49-F238E27FC236}">
                      <a16:creationId xmlns:a16="http://schemas.microsoft.com/office/drawing/2014/main" xmlns="" id="{187C9854-6707-49B5-AAB0-8B1D104C416C}"/>
                    </a:ext>
                  </a:extLst>
                </p:cNvPr>
                <p:cNvSpPr/>
                <p:nvPr/>
              </p:nvSpPr>
              <p:spPr>
                <a:xfrm>
                  <a:off x="3188457" y="4545072"/>
                  <a:ext cx="2504839"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9" name="Rectangle 168">
                  <a:extLst>
                    <a:ext uri="{FF2B5EF4-FFF2-40B4-BE49-F238E27FC236}">
                      <a16:creationId xmlns:a16="http://schemas.microsoft.com/office/drawing/2014/main" xmlns="" id="{0F3AED94-9359-4B1F-8C66-3940EF11161C}"/>
                    </a:ext>
                  </a:extLst>
                </p:cNvPr>
                <p:cNvSpPr/>
                <p:nvPr/>
              </p:nvSpPr>
              <p:spPr>
                <a:xfrm>
                  <a:off x="3188457" y="1217205"/>
                  <a:ext cx="2504839"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09" name="Group 208">
                <a:extLst>
                  <a:ext uri="{FF2B5EF4-FFF2-40B4-BE49-F238E27FC236}">
                    <a16:creationId xmlns:a16="http://schemas.microsoft.com/office/drawing/2014/main" xmlns="" id="{B62136CF-26D1-4E3C-A6C7-CF76DF49877A}"/>
                  </a:ext>
                </a:extLst>
              </p:cNvPr>
              <p:cNvGrpSpPr/>
              <p:nvPr/>
            </p:nvGrpSpPr>
            <p:grpSpPr>
              <a:xfrm>
                <a:off x="8363416" y="1517476"/>
                <a:ext cx="3134032" cy="2585595"/>
                <a:chOff x="8575598" y="1339841"/>
                <a:chExt cx="2988302" cy="3373586"/>
              </a:xfrm>
            </p:grpSpPr>
            <p:sp>
              <p:nvSpPr>
                <p:cNvPr id="171" name="Rectangle 170">
                  <a:extLst>
                    <a:ext uri="{FF2B5EF4-FFF2-40B4-BE49-F238E27FC236}">
                      <a16:creationId xmlns:a16="http://schemas.microsoft.com/office/drawing/2014/main" xmlns="" id="{95C9B982-0181-4CF4-8DC6-5A27C0EB2B38}"/>
                    </a:ext>
                  </a:extLst>
                </p:cNvPr>
                <p:cNvSpPr/>
                <p:nvPr/>
              </p:nvSpPr>
              <p:spPr>
                <a:xfrm>
                  <a:off x="8575599" y="4667708"/>
                  <a:ext cx="2988301"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2" name="Rectangle 171">
                  <a:extLst>
                    <a:ext uri="{FF2B5EF4-FFF2-40B4-BE49-F238E27FC236}">
                      <a16:creationId xmlns:a16="http://schemas.microsoft.com/office/drawing/2014/main" xmlns="" id="{6E863F44-D1D6-46E5-928B-2C8B5D8D5E1A}"/>
                    </a:ext>
                  </a:extLst>
                </p:cNvPr>
                <p:cNvSpPr/>
                <p:nvPr/>
              </p:nvSpPr>
              <p:spPr>
                <a:xfrm>
                  <a:off x="8575598" y="1339841"/>
                  <a:ext cx="2988301"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00" name="组合 99">
              <a:extLst>
                <a:ext uri="{FF2B5EF4-FFF2-40B4-BE49-F238E27FC236}">
                  <a16:creationId xmlns:a16="http://schemas.microsoft.com/office/drawing/2014/main" xmlns="" id="{739F810B-461E-4E42-8F8F-9CB06D131A73}"/>
                </a:ext>
              </a:extLst>
            </p:cNvPr>
            <p:cNvGrpSpPr/>
            <p:nvPr/>
          </p:nvGrpSpPr>
          <p:grpSpPr>
            <a:xfrm>
              <a:off x="8152573" y="1756697"/>
              <a:ext cx="3438841" cy="1812419"/>
              <a:chOff x="3285013" y="1723377"/>
              <a:chExt cx="3438841" cy="1812419"/>
            </a:xfrm>
          </p:grpSpPr>
          <p:sp>
            <p:nvSpPr>
              <p:cNvPr id="101" name="Rectangle 72">
                <a:extLst>
                  <a:ext uri="{FF2B5EF4-FFF2-40B4-BE49-F238E27FC236}">
                    <a16:creationId xmlns:a16="http://schemas.microsoft.com/office/drawing/2014/main" xmlns="" id="{B12C2CEA-52BA-4B4D-AE0D-CA392B1D78C3}"/>
                  </a:ext>
                </a:extLst>
              </p:cNvPr>
              <p:cNvSpPr/>
              <p:nvPr/>
            </p:nvSpPr>
            <p:spPr>
              <a:xfrm>
                <a:off x="3285013" y="1723377"/>
                <a:ext cx="3438841" cy="677108"/>
              </a:xfrm>
              <a:prstGeom prst="rect">
                <a:avLst/>
              </a:prstGeom>
              <a:no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w="22225">
                      <a:noFill/>
                    </a:ln>
                    <a:solidFill>
                      <a:srgbClr val="083D65"/>
                    </a:solidFill>
                    <a:effectLst/>
                    <a:uLnTx/>
                    <a:uFillTx/>
                    <a:latin typeface="Segoe UI" panose="020B0502040204020203" pitchFamily="34" charset="0"/>
                    <a:ea typeface="Open Sans" panose="020B0606030504020204" pitchFamily="34" charset="0"/>
                    <a:cs typeface="Segoe UI" panose="020B0502040204020203" pitchFamily="34" charset="0"/>
                  </a:rPr>
                  <a:t>Visualization</a:t>
                </a:r>
                <a:endParaRPr kumimoji="0" lang="en-US" sz="4800" b="1" i="0" u="none" strike="noStrike" kern="1200" cap="none" spc="0" normalizeH="0" baseline="0" noProof="0" dirty="0">
                  <a:ln w="22225">
                    <a:noFill/>
                  </a:ln>
                  <a:solidFill>
                    <a:srgbClr val="083D65"/>
                  </a:solidFill>
                  <a:effectLst/>
                  <a:uLnTx/>
                  <a:uFillTx/>
                  <a:latin typeface="Segoe UI" panose="020B0502040204020203" pitchFamily="34" charset="0"/>
                  <a:ea typeface="Open Sans" panose="020B0606030504020204" pitchFamily="34" charset="0"/>
                  <a:cs typeface="Segoe UI" panose="020B0502040204020203" pitchFamily="34" charset="0"/>
                </a:endParaRPr>
              </a:p>
            </p:txBody>
          </p:sp>
          <p:sp>
            <p:nvSpPr>
              <p:cNvPr id="102" name="Rectangle 119">
                <a:extLst>
                  <a:ext uri="{FF2B5EF4-FFF2-40B4-BE49-F238E27FC236}">
                    <a16:creationId xmlns:a16="http://schemas.microsoft.com/office/drawing/2014/main" xmlns="" id="{8011D51A-A4A0-46DB-A82C-8E3BE4E630B1}"/>
                  </a:ext>
                </a:extLst>
              </p:cNvPr>
              <p:cNvSpPr/>
              <p:nvPr/>
            </p:nvSpPr>
            <p:spPr>
              <a:xfrm>
                <a:off x="3331133" y="2400485"/>
                <a:ext cx="3346600" cy="1135311"/>
              </a:xfrm>
              <a:prstGeom prst="rect">
                <a:avLst/>
              </a:prstGeom>
            </p:spPr>
            <p:txBody>
              <a:bodyPr wrap="square" lIns="0" tIns="0" rIns="0" bIns="0">
                <a:spAutoFit/>
              </a:bodyPr>
              <a:lstStyle/>
              <a:p>
                <a:pPr marL="285750" marR="0" lvl="0" indent="-2857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US" sz="2000" dirty="0">
                    <a:solidFill>
                      <a:srgbClr val="083D65"/>
                    </a:solidFill>
                    <a:latin typeface="Segoe UI" panose="020B0502040204020203" pitchFamily="34" charset="0"/>
                    <a:cs typeface="Segoe UI" panose="020B0502040204020203" pitchFamily="34" charset="0"/>
                  </a:rPr>
                  <a:t>Create menu of 5 options</a:t>
                </a:r>
              </a:p>
              <a:p>
                <a:pPr marL="285750" marR="0" lvl="0" indent="-2857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altLang="zh-CN" sz="20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rPr>
                  <a:t>Output graph</a:t>
                </a:r>
                <a:endParaRPr kumimoji="0" lang="en-US" sz="20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endParaRPr>
              </a:p>
            </p:txBody>
          </p:sp>
        </p:grpSp>
      </p:grpSp>
    </p:spTree>
    <p:extLst>
      <p:ext uri="{BB962C8B-B14F-4D97-AF65-F5344CB8AC3E}">
        <p14:creationId xmlns:p14="http://schemas.microsoft.com/office/powerpoint/2010/main" val="3258052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7C203A"/>
        </a:solidFill>
        <a:effectLst/>
      </p:bgPr>
    </p:bg>
    <p:spTree>
      <p:nvGrpSpPr>
        <p:cNvPr id="1" name=""/>
        <p:cNvGrpSpPr/>
        <p:nvPr/>
      </p:nvGrpSpPr>
      <p:grpSpPr>
        <a:xfrm>
          <a:off x="0" y="0"/>
          <a:ext cx="0" cy="0"/>
          <a:chOff x="0" y="0"/>
          <a:chExt cx="0" cy="0"/>
        </a:xfrm>
      </p:grpSpPr>
      <p:cxnSp>
        <p:nvCxnSpPr>
          <p:cNvPr id="26" name="Straight Connector 25"/>
          <p:cNvCxnSpPr/>
          <p:nvPr/>
        </p:nvCxnSpPr>
        <p:spPr>
          <a:xfrm>
            <a:off x="1010085" y="4552180"/>
            <a:ext cx="1017183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184648" y="3048179"/>
            <a:ext cx="4515265" cy="1477328"/>
          </a:xfrm>
          <a:prstGeom prst="rect">
            <a:avLst/>
          </a:prstGeom>
          <a:noFill/>
        </p:spPr>
        <p:txBody>
          <a:bodyPr wrap="square" lIns="0" tIns="0" rIns="0" bIns="0" rtlCol="0">
            <a:spAutoFit/>
          </a:bodyPr>
          <a:lstStyle/>
          <a:p>
            <a:r>
              <a:rPr lang="en-US" sz="4800" dirty="0">
                <a:solidFill>
                  <a:schemeClr val="bg1"/>
                </a:solidFill>
                <a:latin typeface="+mj-lt"/>
              </a:rPr>
              <a:t>Design and</a:t>
            </a:r>
          </a:p>
          <a:p>
            <a:r>
              <a:rPr lang="en-US" sz="4800" dirty="0">
                <a:solidFill>
                  <a:schemeClr val="bg1"/>
                </a:solidFill>
                <a:latin typeface="+mj-lt"/>
              </a:rPr>
              <a:t>Implementation</a:t>
            </a:r>
          </a:p>
        </p:txBody>
      </p:sp>
      <p:sp>
        <p:nvSpPr>
          <p:cNvPr id="30" name="Rectangle 29"/>
          <p:cNvSpPr/>
          <p:nvPr/>
        </p:nvSpPr>
        <p:spPr>
          <a:xfrm>
            <a:off x="5022589" y="3042689"/>
            <a:ext cx="1238250" cy="123825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a:spLocks/>
          </p:cNvSpPr>
          <p:nvPr/>
        </p:nvSpPr>
        <p:spPr bwMode="auto">
          <a:xfrm>
            <a:off x="5315588" y="3325631"/>
            <a:ext cx="652253" cy="672366"/>
          </a:xfrm>
          <a:custGeom>
            <a:avLst/>
            <a:gdLst>
              <a:gd name="T0" fmla="*/ 88 w 96"/>
              <a:gd name="T1" fmla="*/ 50 h 96"/>
              <a:gd name="T2" fmla="*/ 81 w 96"/>
              <a:gd name="T3" fmla="*/ 54 h 96"/>
              <a:gd name="T4" fmla="*/ 71 w 96"/>
              <a:gd name="T5" fmla="*/ 49 h 96"/>
              <a:gd name="T6" fmla="*/ 72 w 96"/>
              <a:gd name="T7" fmla="*/ 42 h 96"/>
              <a:gd name="T8" fmla="*/ 68 w 96"/>
              <a:gd name="T9" fmla="*/ 31 h 96"/>
              <a:gd name="T10" fmla="*/ 84 w 96"/>
              <a:gd name="T11" fmla="*/ 15 h 96"/>
              <a:gd name="T12" fmla="*/ 88 w 96"/>
              <a:gd name="T13" fmla="*/ 16 h 96"/>
              <a:gd name="T14" fmla="*/ 96 w 96"/>
              <a:gd name="T15" fmla="*/ 8 h 96"/>
              <a:gd name="T16" fmla="*/ 88 w 96"/>
              <a:gd name="T17" fmla="*/ 0 h 96"/>
              <a:gd name="T18" fmla="*/ 80 w 96"/>
              <a:gd name="T19" fmla="*/ 8 h 96"/>
              <a:gd name="T20" fmla="*/ 81 w 96"/>
              <a:gd name="T21" fmla="*/ 12 h 96"/>
              <a:gd name="T22" fmla="*/ 65 w 96"/>
              <a:gd name="T23" fmla="*/ 28 h 96"/>
              <a:gd name="T24" fmla="*/ 54 w 96"/>
              <a:gd name="T25" fmla="*/ 24 h 96"/>
              <a:gd name="T26" fmla="*/ 38 w 96"/>
              <a:gd name="T27" fmla="*/ 33 h 96"/>
              <a:gd name="T28" fmla="*/ 16 w 96"/>
              <a:gd name="T29" fmla="*/ 23 h 96"/>
              <a:gd name="T30" fmla="*/ 16 w 96"/>
              <a:gd name="T31" fmla="*/ 22 h 96"/>
              <a:gd name="T32" fmla="*/ 8 w 96"/>
              <a:gd name="T33" fmla="*/ 14 h 96"/>
              <a:gd name="T34" fmla="*/ 0 w 96"/>
              <a:gd name="T35" fmla="*/ 22 h 96"/>
              <a:gd name="T36" fmla="*/ 8 w 96"/>
              <a:gd name="T37" fmla="*/ 30 h 96"/>
              <a:gd name="T38" fmla="*/ 14 w 96"/>
              <a:gd name="T39" fmla="*/ 27 h 96"/>
              <a:gd name="T40" fmla="*/ 37 w 96"/>
              <a:gd name="T41" fmla="*/ 37 h 96"/>
              <a:gd name="T42" fmla="*/ 36 w 96"/>
              <a:gd name="T43" fmla="*/ 42 h 96"/>
              <a:gd name="T44" fmla="*/ 40 w 96"/>
              <a:gd name="T45" fmla="*/ 53 h 96"/>
              <a:gd name="T46" fmla="*/ 12 w 96"/>
              <a:gd name="T47" fmla="*/ 81 h 96"/>
              <a:gd name="T48" fmla="*/ 8 w 96"/>
              <a:gd name="T49" fmla="*/ 80 h 96"/>
              <a:gd name="T50" fmla="*/ 0 w 96"/>
              <a:gd name="T51" fmla="*/ 88 h 96"/>
              <a:gd name="T52" fmla="*/ 8 w 96"/>
              <a:gd name="T53" fmla="*/ 96 h 96"/>
              <a:gd name="T54" fmla="*/ 16 w 96"/>
              <a:gd name="T55" fmla="*/ 88 h 96"/>
              <a:gd name="T56" fmla="*/ 15 w 96"/>
              <a:gd name="T57" fmla="*/ 84 h 96"/>
              <a:gd name="T58" fmla="*/ 43 w 96"/>
              <a:gd name="T59" fmla="*/ 56 h 96"/>
              <a:gd name="T60" fmla="*/ 52 w 96"/>
              <a:gd name="T61" fmla="*/ 60 h 96"/>
              <a:gd name="T62" fmla="*/ 52 w 96"/>
              <a:gd name="T63" fmla="*/ 80 h 96"/>
              <a:gd name="T64" fmla="*/ 46 w 96"/>
              <a:gd name="T65" fmla="*/ 88 h 96"/>
              <a:gd name="T66" fmla="*/ 54 w 96"/>
              <a:gd name="T67" fmla="*/ 96 h 96"/>
              <a:gd name="T68" fmla="*/ 62 w 96"/>
              <a:gd name="T69" fmla="*/ 88 h 96"/>
              <a:gd name="T70" fmla="*/ 56 w 96"/>
              <a:gd name="T71" fmla="*/ 80 h 96"/>
              <a:gd name="T72" fmla="*/ 56 w 96"/>
              <a:gd name="T73" fmla="*/ 60 h 96"/>
              <a:gd name="T74" fmla="*/ 69 w 96"/>
              <a:gd name="T75" fmla="*/ 53 h 96"/>
              <a:gd name="T76" fmla="*/ 80 w 96"/>
              <a:gd name="T77" fmla="*/ 57 h 96"/>
              <a:gd name="T78" fmla="*/ 80 w 96"/>
              <a:gd name="T79" fmla="*/ 58 h 96"/>
              <a:gd name="T80" fmla="*/ 88 w 96"/>
              <a:gd name="T81" fmla="*/ 66 h 96"/>
              <a:gd name="T82" fmla="*/ 96 w 96"/>
              <a:gd name="T83" fmla="*/ 58 h 96"/>
              <a:gd name="T84" fmla="*/ 88 w 96"/>
              <a:gd name="T85" fmla="*/ 5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6" h="96">
                <a:moveTo>
                  <a:pt x="88" y="50"/>
                </a:moveTo>
                <a:cubicBezTo>
                  <a:pt x="85" y="50"/>
                  <a:pt x="83" y="51"/>
                  <a:pt x="81" y="54"/>
                </a:cubicBezTo>
                <a:cubicBezTo>
                  <a:pt x="71" y="49"/>
                  <a:pt x="71" y="49"/>
                  <a:pt x="71" y="49"/>
                </a:cubicBezTo>
                <a:cubicBezTo>
                  <a:pt x="71" y="47"/>
                  <a:pt x="72" y="45"/>
                  <a:pt x="72" y="42"/>
                </a:cubicBezTo>
                <a:cubicBezTo>
                  <a:pt x="72" y="38"/>
                  <a:pt x="71" y="34"/>
                  <a:pt x="68" y="31"/>
                </a:cubicBezTo>
                <a:cubicBezTo>
                  <a:pt x="84" y="15"/>
                  <a:pt x="84" y="15"/>
                  <a:pt x="84" y="15"/>
                </a:cubicBezTo>
                <a:cubicBezTo>
                  <a:pt x="85" y="16"/>
                  <a:pt x="87" y="16"/>
                  <a:pt x="88" y="16"/>
                </a:cubicBezTo>
                <a:cubicBezTo>
                  <a:pt x="92" y="16"/>
                  <a:pt x="96" y="12"/>
                  <a:pt x="96" y="8"/>
                </a:cubicBezTo>
                <a:cubicBezTo>
                  <a:pt x="96" y="4"/>
                  <a:pt x="92" y="0"/>
                  <a:pt x="88" y="0"/>
                </a:cubicBezTo>
                <a:cubicBezTo>
                  <a:pt x="84" y="0"/>
                  <a:pt x="80" y="4"/>
                  <a:pt x="80" y="8"/>
                </a:cubicBezTo>
                <a:cubicBezTo>
                  <a:pt x="80" y="9"/>
                  <a:pt x="80" y="11"/>
                  <a:pt x="81" y="12"/>
                </a:cubicBezTo>
                <a:cubicBezTo>
                  <a:pt x="65" y="28"/>
                  <a:pt x="65" y="28"/>
                  <a:pt x="65" y="28"/>
                </a:cubicBezTo>
                <a:cubicBezTo>
                  <a:pt x="62" y="25"/>
                  <a:pt x="58" y="24"/>
                  <a:pt x="54" y="24"/>
                </a:cubicBezTo>
                <a:cubicBezTo>
                  <a:pt x="47" y="24"/>
                  <a:pt x="41" y="28"/>
                  <a:pt x="38" y="33"/>
                </a:cubicBezTo>
                <a:cubicBezTo>
                  <a:pt x="16" y="23"/>
                  <a:pt x="16" y="23"/>
                  <a:pt x="16" y="23"/>
                </a:cubicBezTo>
                <a:cubicBezTo>
                  <a:pt x="16" y="23"/>
                  <a:pt x="16" y="23"/>
                  <a:pt x="16" y="22"/>
                </a:cubicBezTo>
                <a:cubicBezTo>
                  <a:pt x="16" y="18"/>
                  <a:pt x="12" y="14"/>
                  <a:pt x="8" y="14"/>
                </a:cubicBezTo>
                <a:cubicBezTo>
                  <a:pt x="4" y="14"/>
                  <a:pt x="0" y="18"/>
                  <a:pt x="0" y="22"/>
                </a:cubicBezTo>
                <a:cubicBezTo>
                  <a:pt x="0" y="26"/>
                  <a:pt x="4" y="30"/>
                  <a:pt x="8" y="30"/>
                </a:cubicBezTo>
                <a:cubicBezTo>
                  <a:pt x="10" y="30"/>
                  <a:pt x="13" y="29"/>
                  <a:pt x="14" y="27"/>
                </a:cubicBezTo>
                <a:cubicBezTo>
                  <a:pt x="37" y="37"/>
                  <a:pt x="37" y="37"/>
                  <a:pt x="37" y="37"/>
                </a:cubicBezTo>
                <a:cubicBezTo>
                  <a:pt x="36" y="38"/>
                  <a:pt x="36" y="40"/>
                  <a:pt x="36" y="42"/>
                </a:cubicBezTo>
                <a:cubicBezTo>
                  <a:pt x="36" y="46"/>
                  <a:pt x="37" y="50"/>
                  <a:pt x="40" y="53"/>
                </a:cubicBezTo>
                <a:cubicBezTo>
                  <a:pt x="12" y="81"/>
                  <a:pt x="12" y="81"/>
                  <a:pt x="12" y="81"/>
                </a:cubicBezTo>
                <a:cubicBezTo>
                  <a:pt x="11" y="80"/>
                  <a:pt x="9" y="80"/>
                  <a:pt x="8" y="80"/>
                </a:cubicBezTo>
                <a:cubicBezTo>
                  <a:pt x="4" y="80"/>
                  <a:pt x="0" y="84"/>
                  <a:pt x="0" y="88"/>
                </a:cubicBezTo>
                <a:cubicBezTo>
                  <a:pt x="0" y="92"/>
                  <a:pt x="4" y="96"/>
                  <a:pt x="8" y="96"/>
                </a:cubicBezTo>
                <a:cubicBezTo>
                  <a:pt x="12" y="96"/>
                  <a:pt x="16" y="92"/>
                  <a:pt x="16" y="88"/>
                </a:cubicBezTo>
                <a:cubicBezTo>
                  <a:pt x="16" y="87"/>
                  <a:pt x="16" y="85"/>
                  <a:pt x="15" y="84"/>
                </a:cubicBezTo>
                <a:cubicBezTo>
                  <a:pt x="43" y="56"/>
                  <a:pt x="43" y="56"/>
                  <a:pt x="43" y="56"/>
                </a:cubicBezTo>
                <a:cubicBezTo>
                  <a:pt x="45" y="58"/>
                  <a:pt x="49" y="59"/>
                  <a:pt x="52" y="60"/>
                </a:cubicBezTo>
                <a:cubicBezTo>
                  <a:pt x="52" y="80"/>
                  <a:pt x="52" y="80"/>
                  <a:pt x="52" y="80"/>
                </a:cubicBezTo>
                <a:cubicBezTo>
                  <a:pt x="49" y="81"/>
                  <a:pt x="46" y="84"/>
                  <a:pt x="46" y="88"/>
                </a:cubicBezTo>
                <a:cubicBezTo>
                  <a:pt x="46" y="92"/>
                  <a:pt x="50" y="96"/>
                  <a:pt x="54" y="96"/>
                </a:cubicBezTo>
                <a:cubicBezTo>
                  <a:pt x="58" y="96"/>
                  <a:pt x="62" y="92"/>
                  <a:pt x="62" y="88"/>
                </a:cubicBezTo>
                <a:cubicBezTo>
                  <a:pt x="62" y="84"/>
                  <a:pt x="59" y="81"/>
                  <a:pt x="56" y="80"/>
                </a:cubicBezTo>
                <a:cubicBezTo>
                  <a:pt x="56" y="60"/>
                  <a:pt x="56" y="60"/>
                  <a:pt x="56" y="60"/>
                </a:cubicBezTo>
                <a:cubicBezTo>
                  <a:pt x="61" y="59"/>
                  <a:pt x="66" y="57"/>
                  <a:pt x="69" y="53"/>
                </a:cubicBezTo>
                <a:cubicBezTo>
                  <a:pt x="80" y="57"/>
                  <a:pt x="80" y="57"/>
                  <a:pt x="80" y="57"/>
                </a:cubicBezTo>
                <a:cubicBezTo>
                  <a:pt x="80" y="58"/>
                  <a:pt x="80" y="58"/>
                  <a:pt x="80" y="58"/>
                </a:cubicBezTo>
                <a:cubicBezTo>
                  <a:pt x="80" y="62"/>
                  <a:pt x="84" y="66"/>
                  <a:pt x="88" y="66"/>
                </a:cubicBezTo>
                <a:cubicBezTo>
                  <a:pt x="92" y="66"/>
                  <a:pt x="96" y="62"/>
                  <a:pt x="96" y="58"/>
                </a:cubicBezTo>
                <a:cubicBezTo>
                  <a:pt x="96" y="54"/>
                  <a:pt x="92" y="50"/>
                  <a:pt x="88" y="5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29" name="Rectangle 28"/>
          <p:cNvSpPr/>
          <p:nvPr/>
        </p:nvSpPr>
        <p:spPr>
          <a:xfrm>
            <a:off x="2908039" y="3042689"/>
            <a:ext cx="1238250" cy="123825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a:spLocks/>
          </p:cNvSpPr>
          <p:nvPr/>
        </p:nvSpPr>
        <p:spPr bwMode="auto">
          <a:xfrm>
            <a:off x="3201038" y="3325631"/>
            <a:ext cx="652253" cy="672366"/>
          </a:xfrm>
          <a:custGeom>
            <a:avLst/>
            <a:gdLst>
              <a:gd name="T0" fmla="*/ 86 w 96"/>
              <a:gd name="T1" fmla="*/ 72 h 96"/>
              <a:gd name="T2" fmla="*/ 60 w 96"/>
              <a:gd name="T3" fmla="*/ 48 h 96"/>
              <a:gd name="T4" fmla="*/ 50 w 96"/>
              <a:gd name="T5" fmla="*/ 48 h 96"/>
              <a:gd name="T6" fmla="*/ 50 w 96"/>
              <a:gd name="T7" fmla="*/ 24 h 96"/>
              <a:gd name="T8" fmla="*/ 60 w 96"/>
              <a:gd name="T9" fmla="*/ 12 h 96"/>
              <a:gd name="T10" fmla="*/ 48 w 96"/>
              <a:gd name="T11" fmla="*/ 0 h 96"/>
              <a:gd name="T12" fmla="*/ 36 w 96"/>
              <a:gd name="T13" fmla="*/ 12 h 96"/>
              <a:gd name="T14" fmla="*/ 46 w 96"/>
              <a:gd name="T15" fmla="*/ 24 h 96"/>
              <a:gd name="T16" fmla="*/ 46 w 96"/>
              <a:gd name="T17" fmla="*/ 48 h 96"/>
              <a:gd name="T18" fmla="*/ 36 w 96"/>
              <a:gd name="T19" fmla="*/ 48 h 96"/>
              <a:gd name="T20" fmla="*/ 10 w 96"/>
              <a:gd name="T21" fmla="*/ 72 h 96"/>
              <a:gd name="T22" fmla="*/ 0 w 96"/>
              <a:gd name="T23" fmla="*/ 84 h 96"/>
              <a:gd name="T24" fmla="*/ 12 w 96"/>
              <a:gd name="T25" fmla="*/ 96 h 96"/>
              <a:gd name="T26" fmla="*/ 24 w 96"/>
              <a:gd name="T27" fmla="*/ 84 h 96"/>
              <a:gd name="T28" fmla="*/ 14 w 96"/>
              <a:gd name="T29" fmla="*/ 72 h 96"/>
              <a:gd name="T30" fmla="*/ 36 w 96"/>
              <a:gd name="T31" fmla="*/ 52 h 96"/>
              <a:gd name="T32" fmla="*/ 46 w 96"/>
              <a:gd name="T33" fmla="*/ 52 h 96"/>
              <a:gd name="T34" fmla="*/ 46 w 96"/>
              <a:gd name="T35" fmla="*/ 72 h 96"/>
              <a:gd name="T36" fmla="*/ 36 w 96"/>
              <a:gd name="T37" fmla="*/ 84 h 96"/>
              <a:gd name="T38" fmla="*/ 48 w 96"/>
              <a:gd name="T39" fmla="*/ 96 h 96"/>
              <a:gd name="T40" fmla="*/ 60 w 96"/>
              <a:gd name="T41" fmla="*/ 84 h 96"/>
              <a:gd name="T42" fmla="*/ 50 w 96"/>
              <a:gd name="T43" fmla="*/ 72 h 96"/>
              <a:gd name="T44" fmla="*/ 50 w 96"/>
              <a:gd name="T45" fmla="*/ 52 h 96"/>
              <a:gd name="T46" fmla="*/ 60 w 96"/>
              <a:gd name="T47" fmla="*/ 52 h 96"/>
              <a:gd name="T48" fmla="*/ 82 w 96"/>
              <a:gd name="T49" fmla="*/ 72 h 96"/>
              <a:gd name="T50" fmla="*/ 72 w 96"/>
              <a:gd name="T51" fmla="*/ 84 h 96"/>
              <a:gd name="T52" fmla="*/ 84 w 96"/>
              <a:gd name="T53" fmla="*/ 96 h 96"/>
              <a:gd name="T54" fmla="*/ 96 w 96"/>
              <a:gd name="T55" fmla="*/ 84 h 96"/>
              <a:gd name="T56" fmla="*/ 86 w 96"/>
              <a:gd name="T57" fmla="*/ 7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6" h="96">
                <a:moveTo>
                  <a:pt x="86" y="72"/>
                </a:moveTo>
                <a:cubicBezTo>
                  <a:pt x="85" y="59"/>
                  <a:pt x="74" y="48"/>
                  <a:pt x="60" y="48"/>
                </a:cubicBezTo>
                <a:cubicBezTo>
                  <a:pt x="50" y="48"/>
                  <a:pt x="50" y="48"/>
                  <a:pt x="50" y="48"/>
                </a:cubicBezTo>
                <a:cubicBezTo>
                  <a:pt x="50" y="24"/>
                  <a:pt x="50" y="24"/>
                  <a:pt x="50" y="24"/>
                </a:cubicBezTo>
                <a:cubicBezTo>
                  <a:pt x="56" y="23"/>
                  <a:pt x="60" y="18"/>
                  <a:pt x="60" y="12"/>
                </a:cubicBezTo>
                <a:cubicBezTo>
                  <a:pt x="60" y="5"/>
                  <a:pt x="55" y="0"/>
                  <a:pt x="48" y="0"/>
                </a:cubicBezTo>
                <a:cubicBezTo>
                  <a:pt x="41" y="0"/>
                  <a:pt x="36" y="5"/>
                  <a:pt x="36" y="12"/>
                </a:cubicBezTo>
                <a:cubicBezTo>
                  <a:pt x="36" y="18"/>
                  <a:pt x="40" y="23"/>
                  <a:pt x="46" y="24"/>
                </a:cubicBezTo>
                <a:cubicBezTo>
                  <a:pt x="46" y="48"/>
                  <a:pt x="46" y="48"/>
                  <a:pt x="46" y="48"/>
                </a:cubicBezTo>
                <a:cubicBezTo>
                  <a:pt x="36" y="48"/>
                  <a:pt x="36" y="48"/>
                  <a:pt x="36" y="48"/>
                </a:cubicBezTo>
                <a:cubicBezTo>
                  <a:pt x="22" y="48"/>
                  <a:pt x="11" y="59"/>
                  <a:pt x="10" y="72"/>
                </a:cubicBezTo>
                <a:cubicBezTo>
                  <a:pt x="4" y="73"/>
                  <a:pt x="0" y="78"/>
                  <a:pt x="0" y="84"/>
                </a:cubicBezTo>
                <a:cubicBezTo>
                  <a:pt x="0" y="91"/>
                  <a:pt x="5" y="96"/>
                  <a:pt x="12" y="96"/>
                </a:cubicBezTo>
                <a:cubicBezTo>
                  <a:pt x="19" y="96"/>
                  <a:pt x="24" y="91"/>
                  <a:pt x="24" y="84"/>
                </a:cubicBezTo>
                <a:cubicBezTo>
                  <a:pt x="24" y="78"/>
                  <a:pt x="20" y="73"/>
                  <a:pt x="14" y="72"/>
                </a:cubicBezTo>
                <a:cubicBezTo>
                  <a:pt x="15" y="61"/>
                  <a:pt x="24" y="52"/>
                  <a:pt x="36" y="52"/>
                </a:cubicBezTo>
                <a:cubicBezTo>
                  <a:pt x="46" y="52"/>
                  <a:pt x="46" y="52"/>
                  <a:pt x="46" y="52"/>
                </a:cubicBezTo>
                <a:cubicBezTo>
                  <a:pt x="46" y="72"/>
                  <a:pt x="46" y="72"/>
                  <a:pt x="46" y="72"/>
                </a:cubicBezTo>
                <a:cubicBezTo>
                  <a:pt x="40" y="73"/>
                  <a:pt x="36" y="78"/>
                  <a:pt x="36" y="84"/>
                </a:cubicBezTo>
                <a:cubicBezTo>
                  <a:pt x="36" y="91"/>
                  <a:pt x="41" y="96"/>
                  <a:pt x="48" y="96"/>
                </a:cubicBezTo>
                <a:cubicBezTo>
                  <a:pt x="55" y="96"/>
                  <a:pt x="60" y="91"/>
                  <a:pt x="60" y="84"/>
                </a:cubicBezTo>
                <a:cubicBezTo>
                  <a:pt x="60" y="78"/>
                  <a:pt x="56" y="73"/>
                  <a:pt x="50" y="72"/>
                </a:cubicBezTo>
                <a:cubicBezTo>
                  <a:pt x="50" y="52"/>
                  <a:pt x="50" y="52"/>
                  <a:pt x="50" y="52"/>
                </a:cubicBezTo>
                <a:cubicBezTo>
                  <a:pt x="60" y="52"/>
                  <a:pt x="60" y="52"/>
                  <a:pt x="60" y="52"/>
                </a:cubicBezTo>
                <a:cubicBezTo>
                  <a:pt x="72" y="52"/>
                  <a:pt x="81" y="61"/>
                  <a:pt x="82" y="72"/>
                </a:cubicBezTo>
                <a:cubicBezTo>
                  <a:pt x="76" y="73"/>
                  <a:pt x="72" y="78"/>
                  <a:pt x="72" y="84"/>
                </a:cubicBezTo>
                <a:cubicBezTo>
                  <a:pt x="72" y="91"/>
                  <a:pt x="77" y="96"/>
                  <a:pt x="84" y="96"/>
                </a:cubicBezTo>
                <a:cubicBezTo>
                  <a:pt x="91" y="96"/>
                  <a:pt x="96" y="91"/>
                  <a:pt x="96" y="84"/>
                </a:cubicBezTo>
                <a:cubicBezTo>
                  <a:pt x="96" y="78"/>
                  <a:pt x="92" y="73"/>
                  <a:pt x="86" y="72"/>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a:p>
        </p:txBody>
      </p:sp>
      <p:cxnSp>
        <p:nvCxnSpPr>
          <p:cNvPr id="19" name="Straight Connector 18">
            <a:extLst>
              <a:ext uri="{FF2B5EF4-FFF2-40B4-BE49-F238E27FC236}">
                <a16:creationId xmlns:a16="http://schemas.microsoft.com/office/drawing/2014/main" xmlns="" id="{C4B94A83-B71B-4365-BB36-5134FEC8FF9B}"/>
              </a:ext>
            </a:extLst>
          </p:cNvPr>
          <p:cNvCxnSpPr>
            <a:cxnSpLocks/>
          </p:cNvCxnSpPr>
          <p:nvPr/>
        </p:nvCxnSpPr>
        <p:spPr>
          <a:xfrm>
            <a:off x="1010085" y="2538634"/>
            <a:ext cx="10171830" cy="0"/>
          </a:xfrm>
          <a:prstGeom prst="line">
            <a:avLst/>
          </a:prstGeom>
          <a:ln w="9525">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20" name="TextBox 21">
            <a:extLst>
              <a:ext uri="{FF2B5EF4-FFF2-40B4-BE49-F238E27FC236}">
                <a16:creationId xmlns:a16="http://schemas.microsoft.com/office/drawing/2014/main" xmlns="" id="{6FB7F317-879D-477A-823C-23351C2BD208}"/>
              </a:ext>
            </a:extLst>
          </p:cNvPr>
          <p:cNvSpPr txBox="1"/>
          <p:nvPr/>
        </p:nvSpPr>
        <p:spPr>
          <a:xfrm>
            <a:off x="6553838" y="3109735"/>
            <a:ext cx="816446" cy="677108"/>
          </a:xfrm>
          <a:prstGeom prst="rect">
            <a:avLst/>
          </a:prstGeom>
          <a:noFill/>
        </p:spPr>
        <p:txBody>
          <a:bodyPr wrap="square" lIns="0" tIns="0" rIns="0" bIns="0" rtlCol="0">
            <a:spAutoFit/>
          </a:bodyPr>
          <a:lstStyle/>
          <a:p>
            <a:r>
              <a:rPr lang="en-US" sz="4400" dirty="0">
                <a:solidFill>
                  <a:srgbClr val="F85959"/>
                </a:solidFill>
                <a:latin typeface="+mj-lt"/>
              </a:rPr>
              <a:t>02</a:t>
            </a:r>
          </a:p>
        </p:txBody>
      </p:sp>
    </p:spTree>
    <p:extLst>
      <p:ext uri="{BB962C8B-B14F-4D97-AF65-F5344CB8AC3E}">
        <p14:creationId xmlns:p14="http://schemas.microsoft.com/office/powerpoint/2010/main" val="2879825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1004884" y="6356350"/>
            <a:ext cx="365125" cy="365125"/>
          </a:xfrm>
          <a:prstGeom prst="rect">
            <a:avLst/>
          </a:prstGeom>
          <a:solidFill>
            <a:srgbClr val="F8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Date Placeholder 43">
            <a:extLst>
              <a:ext uri="{FF2B5EF4-FFF2-40B4-BE49-F238E27FC236}">
                <a16:creationId xmlns:a16="http://schemas.microsoft.com/office/drawing/2014/main" xmlns="" id="{F5517BBF-261E-457C-8681-697D8C729BC8}"/>
              </a:ext>
            </a:extLst>
          </p:cNvPr>
          <p:cNvSpPr>
            <a:spLocks noGrp="1"/>
          </p:cNvSpPr>
          <p:nvPr>
            <p:ph type="dt" sz="half" idx="10"/>
          </p:nvPr>
        </p:nvSpPr>
        <p:spPr>
          <a:xfrm>
            <a:off x="514350" y="6356350"/>
            <a:ext cx="2743200" cy="365125"/>
          </a:xfrm>
        </p:spPr>
        <p:txBody>
          <a:bodyPr/>
          <a:lstStyle/>
          <a:p>
            <a:fld id="{DDB9BF6F-78CF-48B3-88B0-081B4F6E6E6C}" type="datetime1">
              <a:rPr lang="en-US" smtClean="0">
                <a:solidFill>
                  <a:schemeClr val="tx1"/>
                </a:solidFill>
              </a:rPr>
              <a:t>5/18/20</a:t>
            </a:fld>
            <a:endParaRPr lang="en-US" dirty="0">
              <a:solidFill>
                <a:schemeClr val="tx1"/>
              </a:solidFill>
            </a:endParaRPr>
          </a:p>
        </p:txBody>
      </p:sp>
      <p:sp>
        <p:nvSpPr>
          <p:cNvPr id="35" name="TextBox 34">
            <a:extLst>
              <a:ext uri="{FF2B5EF4-FFF2-40B4-BE49-F238E27FC236}">
                <a16:creationId xmlns:a16="http://schemas.microsoft.com/office/drawing/2014/main" xmlns="" id="{167B198E-62F0-4DF4-B472-EDDBC61C4D4D}"/>
              </a:ext>
            </a:extLst>
          </p:cNvPr>
          <p:cNvSpPr txBox="1"/>
          <p:nvPr/>
        </p:nvSpPr>
        <p:spPr>
          <a:xfrm>
            <a:off x="1740876" y="73659"/>
            <a:ext cx="7487789" cy="492443"/>
          </a:xfrm>
          <a:prstGeom prst="rect">
            <a:avLst/>
          </a:prstGeom>
          <a:noFill/>
        </p:spPr>
        <p:txBody>
          <a:bodyPr wrap="square" lIns="0" tIns="0" rIns="0" bIns="0" rtlCol="0" anchor="t">
            <a:spAutoFit/>
          </a:bodyPr>
          <a:lstStyle/>
          <a:p>
            <a:pPr algn="ctr"/>
            <a:r>
              <a:rPr lang="en-US" sz="3200" dirty="0">
                <a:solidFill>
                  <a:srgbClr val="7C203A"/>
                </a:solidFill>
                <a:latin typeface="+mj-lt"/>
              </a:rPr>
              <a:t>P</a:t>
            </a:r>
            <a:r>
              <a:rPr lang="en-US" altLang="zh-CN" sz="3200" dirty="0">
                <a:solidFill>
                  <a:srgbClr val="7C203A"/>
                </a:solidFill>
                <a:latin typeface="+mj-lt"/>
              </a:rPr>
              <a:t>roject Design</a:t>
            </a:r>
            <a:r>
              <a:rPr lang="en-US" sz="3200" dirty="0">
                <a:solidFill>
                  <a:srgbClr val="7C203A"/>
                </a:solidFill>
                <a:latin typeface="+mj-lt"/>
              </a:rPr>
              <a:t> </a:t>
            </a:r>
            <a:endParaRPr lang="id-ID" sz="3200" dirty="0">
              <a:solidFill>
                <a:srgbClr val="7C203A"/>
              </a:solidFill>
              <a:latin typeface="+mj-lt"/>
            </a:endParaRPr>
          </a:p>
        </p:txBody>
      </p:sp>
      <p:sp>
        <p:nvSpPr>
          <p:cNvPr id="20" name="Slide Number Placeholder 19"/>
          <p:cNvSpPr>
            <a:spLocks noGrp="1"/>
          </p:cNvSpPr>
          <p:nvPr>
            <p:ph type="sldNum" sz="quarter" idx="12"/>
          </p:nvPr>
        </p:nvSpPr>
        <p:spPr>
          <a:xfrm>
            <a:off x="8594558" y="6356350"/>
            <a:ext cx="2743200" cy="365125"/>
          </a:xfrm>
        </p:spPr>
        <p:txBody>
          <a:bodyPr/>
          <a:lstStyle/>
          <a:p>
            <a:fld id="{9FE7C251-D6ED-4C4E-A362-F0251D2345FB}" type="slidenum">
              <a:rPr lang="id-ID" smtClean="0">
                <a:solidFill>
                  <a:schemeClr val="bg1"/>
                </a:solidFill>
              </a:rPr>
              <a:t>6</a:t>
            </a:fld>
            <a:endParaRPr lang="id-ID" dirty="0">
              <a:solidFill>
                <a:schemeClr val="bg1"/>
              </a:solidFill>
            </a:endParaRPr>
          </a:p>
        </p:txBody>
      </p:sp>
      <p:grpSp>
        <p:nvGrpSpPr>
          <p:cNvPr id="11" name="组合 10">
            <a:extLst>
              <a:ext uri="{FF2B5EF4-FFF2-40B4-BE49-F238E27FC236}">
                <a16:creationId xmlns:a16="http://schemas.microsoft.com/office/drawing/2014/main" xmlns="" id="{BA990942-20FC-4FF2-9918-16D0B7B0A809}"/>
              </a:ext>
            </a:extLst>
          </p:cNvPr>
          <p:cNvGrpSpPr/>
          <p:nvPr/>
        </p:nvGrpSpPr>
        <p:grpSpPr>
          <a:xfrm>
            <a:off x="682415" y="321124"/>
            <a:ext cx="10598570" cy="6058105"/>
            <a:chOff x="682415" y="321124"/>
            <a:chExt cx="10598570" cy="6058105"/>
          </a:xfrm>
        </p:grpSpPr>
        <p:cxnSp>
          <p:nvCxnSpPr>
            <p:cNvPr id="12" name="直接箭头连接符 11">
              <a:extLst>
                <a:ext uri="{FF2B5EF4-FFF2-40B4-BE49-F238E27FC236}">
                  <a16:creationId xmlns:a16="http://schemas.microsoft.com/office/drawing/2014/main" xmlns="" id="{57B28A6C-F9A0-465A-ABE2-AFE66260D407}"/>
                </a:ext>
              </a:extLst>
            </p:cNvPr>
            <p:cNvCxnSpPr>
              <a:cxnSpLocks/>
              <a:stCxn id="22" idx="3"/>
              <a:endCxn id="23" idx="1"/>
            </p:cNvCxnSpPr>
            <p:nvPr/>
          </p:nvCxnSpPr>
          <p:spPr>
            <a:xfrm>
              <a:off x="4365200" y="1731233"/>
              <a:ext cx="2811145" cy="0"/>
            </a:xfrm>
            <a:prstGeom prst="straightConnector1">
              <a:avLst/>
            </a:prstGeom>
            <a:ln w="19050" cap="flat" cmpd="sng" algn="ctr">
              <a:solidFill>
                <a:schemeClr val="tx1"/>
              </a:solidFill>
              <a:prstDash val="sysDot"/>
              <a:round/>
              <a:headEnd type="none" w="med" len="med"/>
              <a:tailEnd type="triangle" w="lg" len="lg"/>
            </a:ln>
          </p:spPr>
          <p:style>
            <a:lnRef idx="0">
              <a:scrgbClr r="0" g="0" b="0"/>
            </a:lnRef>
            <a:fillRef idx="0">
              <a:scrgbClr r="0" g="0" b="0"/>
            </a:fillRef>
            <a:effectRef idx="0">
              <a:scrgbClr r="0" g="0" b="0"/>
            </a:effectRef>
            <a:fontRef idx="minor">
              <a:schemeClr val="tx1"/>
            </a:fontRef>
          </p:style>
        </p:cxnSp>
        <p:grpSp>
          <p:nvGrpSpPr>
            <p:cNvPr id="14" name="组合 13">
              <a:extLst>
                <a:ext uri="{FF2B5EF4-FFF2-40B4-BE49-F238E27FC236}">
                  <a16:creationId xmlns:a16="http://schemas.microsoft.com/office/drawing/2014/main" xmlns="" id="{191668EA-C394-4659-A7CE-C4C5B77295D7}"/>
                </a:ext>
              </a:extLst>
            </p:cNvPr>
            <p:cNvGrpSpPr/>
            <p:nvPr/>
          </p:nvGrpSpPr>
          <p:grpSpPr>
            <a:xfrm>
              <a:off x="682415" y="321124"/>
              <a:ext cx="10598570" cy="6058105"/>
              <a:chOff x="682415" y="321124"/>
              <a:chExt cx="10598570" cy="6058105"/>
            </a:xfrm>
          </p:grpSpPr>
          <p:pic>
            <p:nvPicPr>
              <p:cNvPr id="15" name="图片 14">
                <a:extLst>
                  <a:ext uri="{FF2B5EF4-FFF2-40B4-BE49-F238E27FC236}">
                    <a16:creationId xmlns:a16="http://schemas.microsoft.com/office/drawing/2014/main" xmlns="" id="{050CE163-69C9-4D6D-BF30-DC14A1DBB7D9}"/>
                  </a:ext>
                </a:extLst>
              </p:cNvPr>
              <p:cNvPicPr>
                <a:picLocks noChangeAspect="1"/>
              </p:cNvPicPr>
              <p:nvPr/>
            </p:nvPicPr>
            <p:blipFill>
              <a:blip r:embed="rId2"/>
              <a:stretch>
                <a:fillRect/>
              </a:stretch>
            </p:blipFill>
            <p:spPr>
              <a:xfrm>
                <a:off x="1545347" y="3874305"/>
                <a:ext cx="8044799" cy="2504924"/>
              </a:xfrm>
              <a:prstGeom prst="rect">
                <a:avLst/>
              </a:prstGeom>
            </p:spPr>
          </p:pic>
          <p:grpSp>
            <p:nvGrpSpPr>
              <p:cNvPr id="16" name="组合 15">
                <a:extLst>
                  <a:ext uri="{FF2B5EF4-FFF2-40B4-BE49-F238E27FC236}">
                    <a16:creationId xmlns:a16="http://schemas.microsoft.com/office/drawing/2014/main" xmlns="" id="{43F21EDD-4C8A-4785-AED7-9EC396D73577}"/>
                  </a:ext>
                </a:extLst>
              </p:cNvPr>
              <p:cNvGrpSpPr/>
              <p:nvPr/>
            </p:nvGrpSpPr>
            <p:grpSpPr>
              <a:xfrm>
                <a:off x="682415" y="321124"/>
                <a:ext cx="10598570" cy="2820218"/>
                <a:chOff x="846670" y="656634"/>
                <a:chExt cx="10598570" cy="2820218"/>
              </a:xfrm>
            </p:grpSpPr>
            <p:pic>
              <p:nvPicPr>
                <p:cNvPr id="22" name="图片 21">
                  <a:extLst>
                    <a:ext uri="{FF2B5EF4-FFF2-40B4-BE49-F238E27FC236}">
                      <a16:creationId xmlns:a16="http://schemas.microsoft.com/office/drawing/2014/main" xmlns="" id="{8B8D31D1-29B9-4304-8E2A-F8F20CC0F740}"/>
                    </a:ext>
                  </a:extLst>
                </p:cNvPr>
                <p:cNvPicPr>
                  <a:picLocks noChangeAspect="1"/>
                </p:cNvPicPr>
                <p:nvPr/>
              </p:nvPicPr>
              <p:blipFill>
                <a:blip r:embed="rId3"/>
                <a:stretch>
                  <a:fillRect/>
                </a:stretch>
              </p:blipFill>
              <p:spPr>
                <a:xfrm>
                  <a:off x="846670" y="1022827"/>
                  <a:ext cx="3682785" cy="2087832"/>
                </a:xfrm>
                <a:prstGeom prst="rect">
                  <a:avLst/>
                </a:prstGeom>
              </p:spPr>
            </p:pic>
            <p:pic>
              <p:nvPicPr>
                <p:cNvPr id="23" name="图片 22">
                  <a:extLst>
                    <a:ext uri="{FF2B5EF4-FFF2-40B4-BE49-F238E27FC236}">
                      <a16:creationId xmlns:a16="http://schemas.microsoft.com/office/drawing/2014/main" xmlns="" id="{CF0FF7C0-E6EB-4B0D-A5E8-0966090AE696}"/>
                    </a:ext>
                  </a:extLst>
                </p:cNvPr>
                <p:cNvPicPr>
                  <a:picLocks noChangeAspect="1"/>
                </p:cNvPicPr>
                <p:nvPr/>
              </p:nvPicPr>
              <p:blipFill>
                <a:blip r:embed="rId4"/>
                <a:stretch>
                  <a:fillRect/>
                </a:stretch>
              </p:blipFill>
              <p:spPr>
                <a:xfrm>
                  <a:off x="7340600" y="656634"/>
                  <a:ext cx="4104640" cy="2820218"/>
                </a:xfrm>
                <a:prstGeom prst="rect">
                  <a:avLst/>
                </a:prstGeom>
              </p:spPr>
            </p:pic>
            <p:sp>
              <p:nvSpPr>
                <p:cNvPr id="24" name="文本框 23">
                  <a:extLst>
                    <a:ext uri="{FF2B5EF4-FFF2-40B4-BE49-F238E27FC236}">
                      <a16:creationId xmlns:a16="http://schemas.microsoft.com/office/drawing/2014/main" xmlns="" id="{9D220768-507C-4DCB-8B9A-474D3B8396B3}"/>
                    </a:ext>
                  </a:extLst>
                </p:cNvPr>
                <p:cNvSpPr txBox="1"/>
                <p:nvPr/>
              </p:nvSpPr>
              <p:spPr>
                <a:xfrm>
                  <a:off x="4597400" y="1634575"/>
                  <a:ext cx="3104246" cy="369332"/>
                </a:xfrm>
                <a:prstGeom prst="rect">
                  <a:avLst/>
                </a:prstGeom>
                <a:noFill/>
              </p:spPr>
              <p:txBody>
                <a:bodyPr wrap="square" rtlCol="0">
                  <a:spAutoFit/>
                </a:bodyPr>
                <a:lstStyle/>
                <a:p>
                  <a:r>
                    <a:rPr lang="en-US" altLang="zh-CN" dirty="0" err="1"/>
                    <a:t>StockMap</a:t>
                  </a:r>
                  <a:r>
                    <a:rPr lang="en-US" altLang="zh-CN" dirty="0"/>
                    <a:t>&lt;string, struct&gt;</a:t>
                  </a:r>
                  <a:endParaRPr lang="en-US" dirty="0"/>
                </a:p>
              </p:txBody>
            </p:sp>
          </p:grpSp>
          <p:cxnSp>
            <p:nvCxnSpPr>
              <p:cNvPr id="17" name="直接箭头连接符 16">
                <a:extLst>
                  <a:ext uri="{FF2B5EF4-FFF2-40B4-BE49-F238E27FC236}">
                    <a16:creationId xmlns:a16="http://schemas.microsoft.com/office/drawing/2014/main" xmlns="" id="{D7D7370E-AA71-4397-A008-F3B929EEC6D6}"/>
                  </a:ext>
                </a:extLst>
              </p:cNvPr>
              <p:cNvCxnSpPr>
                <a:stCxn id="22" idx="2"/>
                <a:endCxn id="15" idx="0"/>
              </p:cNvCxnSpPr>
              <p:nvPr/>
            </p:nvCxnSpPr>
            <p:spPr>
              <a:xfrm>
                <a:off x="2523808" y="2775149"/>
                <a:ext cx="3043939" cy="1099156"/>
              </a:xfrm>
              <a:prstGeom prst="straightConnector1">
                <a:avLst/>
              </a:prstGeom>
              <a:ln w="19050" cap="flat" cmpd="sng" algn="ctr">
                <a:solidFill>
                  <a:schemeClr val="tx1"/>
                </a:solidFill>
                <a:prstDash val="sysDot"/>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18" name="直接箭头连接符 17">
                <a:extLst>
                  <a:ext uri="{FF2B5EF4-FFF2-40B4-BE49-F238E27FC236}">
                    <a16:creationId xmlns:a16="http://schemas.microsoft.com/office/drawing/2014/main" xmlns="" id="{9F572840-CD4B-41E2-9CB1-103D21F01F37}"/>
                  </a:ext>
                </a:extLst>
              </p:cNvPr>
              <p:cNvCxnSpPr>
                <a:cxnSpLocks/>
                <a:stCxn id="23" idx="2"/>
                <a:endCxn id="15" idx="0"/>
              </p:cNvCxnSpPr>
              <p:nvPr/>
            </p:nvCxnSpPr>
            <p:spPr>
              <a:xfrm flipH="1">
                <a:off x="5567747" y="3141342"/>
                <a:ext cx="3660918" cy="732963"/>
              </a:xfrm>
              <a:prstGeom prst="straightConnector1">
                <a:avLst/>
              </a:prstGeom>
              <a:ln w="19050" cap="flat" cmpd="sng" algn="ctr">
                <a:solidFill>
                  <a:schemeClr val="tx1"/>
                </a:solidFill>
                <a:prstDash val="sysDot"/>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19" name="文本框 18">
                <a:extLst>
                  <a:ext uri="{FF2B5EF4-FFF2-40B4-BE49-F238E27FC236}">
                    <a16:creationId xmlns:a16="http://schemas.microsoft.com/office/drawing/2014/main" xmlns="" id="{5081EEFC-3539-4D8A-97F6-C57E14A82631}"/>
                  </a:ext>
                </a:extLst>
              </p:cNvPr>
              <p:cNvSpPr txBox="1"/>
              <p:nvPr/>
            </p:nvSpPr>
            <p:spPr>
              <a:xfrm>
                <a:off x="1254789" y="3244334"/>
                <a:ext cx="3043939" cy="369332"/>
              </a:xfrm>
              <a:prstGeom prst="rect">
                <a:avLst/>
              </a:prstGeom>
              <a:noFill/>
            </p:spPr>
            <p:txBody>
              <a:bodyPr wrap="square" rtlCol="0">
                <a:spAutoFit/>
              </a:bodyPr>
              <a:lstStyle>
                <a:defPPr>
                  <a:defRPr lang="id-ID"/>
                </a:defPPr>
              </a:lstStyle>
              <a:p>
                <a:r>
                  <a:rPr lang="en-US" altLang="zh-CN" dirty="0" err="1"/>
                  <a:t>StockMap</a:t>
                </a:r>
                <a:r>
                  <a:rPr lang="en-US" altLang="zh-CN" dirty="0"/>
                  <a:t>&lt;string, struct&gt;</a:t>
                </a:r>
                <a:endParaRPr lang="en-US" dirty="0"/>
              </a:p>
            </p:txBody>
          </p:sp>
        </p:grpSp>
      </p:grpSp>
    </p:spTree>
    <p:extLst>
      <p:ext uri="{BB962C8B-B14F-4D97-AF65-F5344CB8AC3E}">
        <p14:creationId xmlns:p14="http://schemas.microsoft.com/office/powerpoint/2010/main" val="4117798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xmlns="" id="{1AA2A670-4772-4504-9A86-BE460BACA39F}"/>
              </a:ext>
            </a:extLst>
          </p:cNvPr>
          <p:cNvSpPr/>
          <p:nvPr/>
        </p:nvSpPr>
        <p:spPr>
          <a:xfrm>
            <a:off x="1333602" y="775415"/>
            <a:ext cx="9187505" cy="677108"/>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rPr>
              <a:t>Data </a:t>
            </a:r>
            <a:r>
              <a:rPr kumimoji="0" lang="en-US" altLang="zh-CN" sz="4400" b="1" i="0" u="none" strike="noStrike" kern="1200" cap="none" spc="0" normalizeH="0" baseline="0" noProof="0" dirty="0" smtClean="0">
                <a:ln>
                  <a:noFill/>
                </a:ln>
                <a:solidFill>
                  <a:srgbClr val="083D65"/>
                </a:solidFill>
                <a:effectLst/>
                <a:uLnTx/>
                <a:uFillTx/>
                <a:latin typeface="Segoe UI" panose="020B0502040204020203" pitchFamily="34" charset="0"/>
                <a:ea typeface="+mn-ea"/>
                <a:cs typeface="Segoe UI" panose="020B0502040204020203" pitchFamily="34" charset="0"/>
              </a:rPr>
              <a:t>Processing</a:t>
            </a:r>
            <a:endParaRPr kumimoji="0" lang="en-US" sz="4400" b="1"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endParaRPr>
          </a:p>
        </p:txBody>
      </p:sp>
      <p:sp>
        <p:nvSpPr>
          <p:cNvPr id="184" name="Rounded Rectangle 109">
            <a:extLst>
              <a:ext uri="{FF2B5EF4-FFF2-40B4-BE49-F238E27FC236}">
                <a16:creationId xmlns:a16="http://schemas.microsoft.com/office/drawing/2014/main" xmlns="" id="{FE924B0A-EE56-47DC-A2B2-4E228E4169C0}"/>
              </a:ext>
            </a:extLst>
          </p:cNvPr>
          <p:cNvSpPr/>
          <p:nvPr/>
        </p:nvSpPr>
        <p:spPr>
          <a:xfrm>
            <a:off x="10744964" y="6914539"/>
            <a:ext cx="2094671" cy="354514"/>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grpSp>
        <p:nvGrpSpPr>
          <p:cNvPr id="192" name="Group 191">
            <a:extLst>
              <a:ext uri="{FF2B5EF4-FFF2-40B4-BE49-F238E27FC236}">
                <a16:creationId xmlns:a16="http://schemas.microsoft.com/office/drawing/2014/main" xmlns="" id="{1BED403C-A43A-4B47-BB94-C2A67956DCC4}"/>
              </a:ext>
            </a:extLst>
          </p:cNvPr>
          <p:cNvGrpSpPr/>
          <p:nvPr/>
        </p:nvGrpSpPr>
        <p:grpSpPr>
          <a:xfrm>
            <a:off x="-1" y="4941426"/>
            <a:ext cx="12192000" cy="1909138"/>
            <a:chOff x="0" y="4948862"/>
            <a:chExt cx="12192000" cy="1909138"/>
          </a:xfrm>
        </p:grpSpPr>
        <p:sp>
          <p:nvSpPr>
            <p:cNvPr id="193" name="Freeform: Shape 192">
              <a:extLst>
                <a:ext uri="{FF2B5EF4-FFF2-40B4-BE49-F238E27FC236}">
                  <a16:creationId xmlns:a16="http://schemas.microsoft.com/office/drawing/2014/main" xmlns="" id="{45A43FA3-E6AD-4BC1-8F03-3B181CC959C7}"/>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4" name="Freeform: Shape 193">
              <a:extLst>
                <a:ext uri="{FF2B5EF4-FFF2-40B4-BE49-F238E27FC236}">
                  <a16:creationId xmlns:a16="http://schemas.microsoft.com/office/drawing/2014/main" xmlns="" id="{A3F741A2-2517-494A-868D-957D47F779A9}"/>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 name="组合 3">
            <a:extLst>
              <a:ext uri="{FF2B5EF4-FFF2-40B4-BE49-F238E27FC236}">
                <a16:creationId xmlns:a16="http://schemas.microsoft.com/office/drawing/2014/main" xmlns="" id="{F7903EC4-267E-4C39-8F11-D55E141CFA6E}"/>
              </a:ext>
            </a:extLst>
          </p:cNvPr>
          <p:cNvGrpSpPr/>
          <p:nvPr/>
        </p:nvGrpSpPr>
        <p:grpSpPr>
          <a:xfrm>
            <a:off x="971390" y="2048693"/>
            <a:ext cx="10420672" cy="2585238"/>
            <a:chOff x="595094" y="1524054"/>
            <a:chExt cx="3915371" cy="2585238"/>
          </a:xfrm>
        </p:grpSpPr>
        <p:sp>
          <p:nvSpPr>
            <p:cNvPr id="119" name="Rectangle 118">
              <a:extLst>
                <a:ext uri="{FF2B5EF4-FFF2-40B4-BE49-F238E27FC236}">
                  <a16:creationId xmlns:a16="http://schemas.microsoft.com/office/drawing/2014/main" xmlns="" id="{5C998BA0-6D9C-4E71-AABD-0B1CE27665CD}"/>
                </a:ext>
              </a:extLst>
            </p:cNvPr>
            <p:cNvSpPr/>
            <p:nvPr/>
          </p:nvSpPr>
          <p:spPr>
            <a:xfrm>
              <a:off x="636487" y="1524054"/>
              <a:ext cx="3873978" cy="2366417"/>
            </a:xfrm>
            <a:prstGeom prst="rect">
              <a:avLst/>
            </a:prstGeom>
          </p:spPr>
          <p:txBody>
            <a:bodyPr wrap="square" lIns="0" tIns="0" rIns="0" bIns="0">
              <a:spAutoFit/>
            </a:bodyPr>
            <a:lstStyle/>
            <a:p>
              <a:pPr marL="285750" lvl="0" indent="-285750">
                <a:lnSpc>
                  <a:spcPct val="200000"/>
                </a:lnSpc>
                <a:buFont typeface="Arial" panose="020B0604020202020204" pitchFamily="34" charset="0"/>
                <a:buChar char="•"/>
                <a:defRPr/>
              </a:pPr>
              <a:r>
                <a:rPr kumimoji="0" lang="en-US" altLang="zh-CN" sz="20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rPr>
                <a:t>Download earnings data from Bloomberg terminal</a:t>
              </a:r>
            </a:p>
            <a:p>
              <a:pPr marL="285750" lvl="0" indent="-285750">
                <a:lnSpc>
                  <a:spcPct val="200000"/>
                </a:lnSpc>
                <a:buFont typeface="Arial" panose="020B0604020202020204" pitchFamily="34" charset="0"/>
                <a:buChar char="•"/>
                <a:defRPr/>
              </a:pPr>
              <a:r>
                <a:rPr lang="en-US" altLang="zh-CN" sz="2000" dirty="0">
                  <a:solidFill>
                    <a:srgbClr val="083D65"/>
                  </a:solidFill>
                  <a:latin typeface="Segoe UI" panose="020B0502040204020203" pitchFamily="34" charset="0"/>
                  <a:cs typeface="Segoe UI" panose="020B0502040204020203" pitchFamily="34" charset="0"/>
                </a:rPr>
                <a:t>Read it to C++</a:t>
              </a:r>
            </a:p>
            <a:p>
              <a:pPr marL="285750" lvl="0" indent="-285750">
                <a:lnSpc>
                  <a:spcPct val="200000"/>
                </a:lnSpc>
                <a:buFont typeface="Arial" panose="020B0604020202020204" pitchFamily="34" charset="0"/>
                <a:buChar char="•"/>
                <a:defRPr/>
              </a:pPr>
              <a:r>
                <a:rPr kumimoji="0" lang="en-US" altLang="zh-CN" sz="20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rPr>
                <a:t>Retrieve historical data from yahoo finance </a:t>
              </a:r>
            </a:p>
            <a:p>
              <a:pPr marL="285750" lvl="0" indent="-285750">
                <a:lnSpc>
                  <a:spcPct val="200000"/>
                </a:lnSpc>
                <a:buFont typeface="Arial" panose="020B0604020202020204" pitchFamily="34" charset="0"/>
                <a:buChar char="•"/>
                <a:defRPr/>
              </a:pPr>
              <a:r>
                <a:rPr lang="en-US" sz="2000" dirty="0">
                  <a:solidFill>
                    <a:srgbClr val="083D65"/>
                  </a:solidFill>
                  <a:latin typeface="Segoe UI" panose="020B0502040204020203" pitchFamily="34" charset="0"/>
                  <a:cs typeface="Segoe UI" panose="020B0502040204020203" pitchFamily="34" charset="0"/>
                </a:rPr>
                <a:t>Data cleaning</a:t>
              </a:r>
              <a:endParaRPr kumimoji="0" lang="en-US" sz="20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endParaRPr>
            </a:p>
          </p:txBody>
        </p:sp>
        <p:grpSp>
          <p:nvGrpSpPr>
            <p:cNvPr id="218" name="Group 217">
              <a:extLst>
                <a:ext uri="{FF2B5EF4-FFF2-40B4-BE49-F238E27FC236}">
                  <a16:creationId xmlns:a16="http://schemas.microsoft.com/office/drawing/2014/main" xmlns="" id="{7D2AC6DF-FF9A-488F-9123-53AA85D9365B}"/>
                </a:ext>
              </a:extLst>
            </p:cNvPr>
            <p:cNvGrpSpPr/>
            <p:nvPr/>
          </p:nvGrpSpPr>
          <p:grpSpPr>
            <a:xfrm>
              <a:off x="595094" y="1525171"/>
              <a:ext cx="3480235" cy="2584121"/>
              <a:chOff x="570466" y="1217205"/>
              <a:chExt cx="2534990" cy="3373586"/>
            </a:xfrm>
          </p:grpSpPr>
          <p:sp>
            <p:nvSpPr>
              <p:cNvPr id="13" name="Rectangle 12">
                <a:extLst>
                  <a:ext uri="{FF2B5EF4-FFF2-40B4-BE49-F238E27FC236}">
                    <a16:creationId xmlns:a16="http://schemas.microsoft.com/office/drawing/2014/main" xmlns="" id="{FFF60778-A552-4178-967A-D6012B06C7A5}"/>
                  </a:ext>
                </a:extLst>
              </p:cNvPr>
              <p:cNvSpPr/>
              <p:nvPr/>
            </p:nvSpPr>
            <p:spPr>
              <a:xfrm>
                <a:off x="570466" y="4545072"/>
                <a:ext cx="2504839"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8" name="Rectangle 167">
                <a:extLst>
                  <a:ext uri="{FF2B5EF4-FFF2-40B4-BE49-F238E27FC236}">
                    <a16:creationId xmlns:a16="http://schemas.microsoft.com/office/drawing/2014/main" xmlns="" id="{C018E09C-793B-4B90-8ABF-2FDE455E5932}"/>
                  </a:ext>
                </a:extLst>
              </p:cNvPr>
              <p:cNvSpPr/>
              <p:nvPr/>
            </p:nvSpPr>
            <p:spPr>
              <a:xfrm>
                <a:off x="600617" y="1217205"/>
                <a:ext cx="2504839"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4108358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xmlns="" id="{1AA2A670-4772-4504-9A86-BE460BACA39F}"/>
              </a:ext>
            </a:extLst>
          </p:cNvPr>
          <p:cNvSpPr/>
          <p:nvPr/>
        </p:nvSpPr>
        <p:spPr>
          <a:xfrm>
            <a:off x="1333602" y="775415"/>
            <a:ext cx="9187505" cy="677108"/>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rPr>
              <a:t>Process Bloomberg Query</a:t>
            </a:r>
            <a:endParaRPr kumimoji="0" lang="en-US" sz="4400" b="1"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endParaRPr>
          </a:p>
        </p:txBody>
      </p:sp>
      <p:sp>
        <p:nvSpPr>
          <p:cNvPr id="184" name="Rounded Rectangle 109">
            <a:extLst>
              <a:ext uri="{FF2B5EF4-FFF2-40B4-BE49-F238E27FC236}">
                <a16:creationId xmlns:a16="http://schemas.microsoft.com/office/drawing/2014/main" xmlns="" id="{FE924B0A-EE56-47DC-A2B2-4E228E4169C0}"/>
              </a:ext>
            </a:extLst>
          </p:cNvPr>
          <p:cNvSpPr/>
          <p:nvPr/>
        </p:nvSpPr>
        <p:spPr>
          <a:xfrm>
            <a:off x="10744964" y="6914539"/>
            <a:ext cx="2094671" cy="354514"/>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grpSp>
        <p:nvGrpSpPr>
          <p:cNvPr id="192" name="Group 191">
            <a:extLst>
              <a:ext uri="{FF2B5EF4-FFF2-40B4-BE49-F238E27FC236}">
                <a16:creationId xmlns:a16="http://schemas.microsoft.com/office/drawing/2014/main" xmlns="" id="{1BED403C-A43A-4B47-BB94-C2A67956DCC4}"/>
              </a:ext>
            </a:extLst>
          </p:cNvPr>
          <p:cNvGrpSpPr/>
          <p:nvPr/>
        </p:nvGrpSpPr>
        <p:grpSpPr>
          <a:xfrm>
            <a:off x="-1" y="4941426"/>
            <a:ext cx="12192000" cy="1909138"/>
            <a:chOff x="0" y="4948862"/>
            <a:chExt cx="12192000" cy="1909138"/>
          </a:xfrm>
        </p:grpSpPr>
        <p:sp>
          <p:nvSpPr>
            <p:cNvPr id="193" name="Freeform: Shape 192">
              <a:extLst>
                <a:ext uri="{FF2B5EF4-FFF2-40B4-BE49-F238E27FC236}">
                  <a16:creationId xmlns:a16="http://schemas.microsoft.com/office/drawing/2014/main" xmlns="" id="{45A43FA3-E6AD-4BC1-8F03-3B181CC959C7}"/>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4" name="Freeform: Shape 193">
              <a:extLst>
                <a:ext uri="{FF2B5EF4-FFF2-40B4-BE49-F238E27FC236}">
                  <a16:creationId xmlns:a16="http://schemas.microsoft.com/office/drawing/2014/main" xmlns="" id="{A3F741A2-2517-494A-868D-957D47F779A9}"/>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 name="组合 3">
            <a:extLst>
              <a:ext uri="{FF2B5EF4-FFF2-40B4-BE49-F238E27FC236}">
                <a16:creationId xmlns:a16="http://schemas.microsoft.com/office/drawing/2014/main" xmlns="" id="{F7903EC4-267E-4C39-8F11-D55E141CFA6E}"/>
              </a:ext>
            </a:extLst>
          </p:cNvPr>
          <p:cNvGrpSpPr/>
          <p:nvPr/>
        </p:nvGrpSpPr>
        <p:grpSpPr>
          <a:xfrm>
            <a:off x="971390" y="2049810"/>
            <a:ext cx="10574907" cy="2584121"/>
            <a:chOff x="595094" y="1525171"/>
            <a:chExt cx="3973322" cy="2584121"/>
          </a:xfrm>
        </p:grpSpPr>
        <p:sp>
          <p:nvSpPr>
            <p:cNvPr id="119" name="Rectangle 118">
              <a:extLst>
                <a:ext uri="{FF2B5EF4-FFF2-40B4-BE49-F238E27FC236}">
                  <a16:creationId xmlns:a16="http://schemas.microsoft.com/office/drawing/2014/main" xmlns="" id="{5C998BA0-6D9C-4E71-AABD-0B1CE27665CD}"/>
                </a:ext>
              </a:extLst>
            </p:cNvPr>
            <p:cNvSpPr/>
            <p:nvPr/>
          </p:nvSpPr>
          <p:spPr>
            <a:xfrm>
              <a:off x="595094" y="1566559"/>
              <a:ext cx="3973322" cy="2366417"/>
            </a:xfrm>
            <a:prstGeom prst="rect">
              <a:avLst/>
            </a:prstGeom>
          </p:spPr>
          <p:txBody>
            <a:bodyPr wrap="square" lIns="0" tIns="0" rIns="0" bIns="0">
              <a:spAutoFit/>
            </a:bodyPr>
            <a:lstStyle/>
            <a:p>
              <a:pPr marL="285750" lvl="0" indent="-285750">
                <a:lnSpc>
                  <a:spcPct val="200000"/>
                </a:lnSpc>
                <a:buFont typeface="Arial" panose="020B0604020202020204" pitchFamily="34" charset="0"/>
                <a:buChar char="•"/>
                <a:defRPr/>
              </a:pPr>
              <a:r>
                <a:rPr kumimoji="0" lang="en-US" altLang="zh-CN" sz="20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rPr>
                <a:t>Get rid of NULL values ( i.e., the stocks without actual EPS or Estimate EPS ) in Excel</a:t>
              </a:r>
            </a:p>
            <a:p>
              <a:pPr marL="285750" lvl="0" indent="-285750">
                <a:lnSpc>
                  <a:spcPct val="200000"/>
                </a:lnSpc>
                <a:buFont typeface="Arial" panose="020B0604020202020204" pitchFamily="34" charset="0"/>
                <a:buChar char="•"/>
                <a:defRPr/>
              </a:pPr>
              <a:r>
                <a:rPr lang="en-US" altLang="zh-CN" sz="2000" dirty="0">
                  <a:solidFill>
                    <a:srgbClr val="083D65"/>
                  </a:solidFill>
                  <a:latin typeface="Segoe UI" panose="020B0502040204020203" pitchFamily="34" charset="0"/>
                  <a:cs typeface="Segoe UI" panose="020B0502040204020203" pitchFamily="34" charset="0"/>
                </a:rPr>
                <a:t>Sort the stocks according to the Surprise ( given by Bloomberg terminal )</a:t>
              </a:r>
            </a:p>
            <a:p>
              <a:pPr marL="285750" lvl="0" indent="-285750">
                <a:lnSpc>
                  <a:spcPct val="200000"/>
                </a:lnSpc>
                <a:buFont typeface="Arial" panose="020B0604020202020204" pitchFamily="34" charset="0"/>
                <a:buChar char="•"/>
                <a:defRPr/>
              </a:pPr>
              <a:r>
                <a:rPr lang="en-US" altLang="zh-CN" sz="2000" dirty="0">
                  <a:solidFill>
                    <a:srgbClr val="083D65"/>
                  </a:solidFill>
                  <a:latin typeface="Segoe UI" panose="020B0502040204020203" pitchFamily="34" charset="0"/>
                  <a:cs typeface="Segoe UI" panose="020B0502040204020203" pitchFamily="34" charset="0"/>
                </a:rPr>
                <a:t>According to 1/3 and 2/3 percentile, we categorized the stocks ( 1% and 7% )</a:t>
              </a:r>
              <a:endParaRPr kumimoji="0" lang="en-US" altLang="zh-CN" sz="20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endParaRPr>
            </a:p>
            <a:p>
              <a:pPr marL="285750" lvl="0" indent="-285750">
                <a:lnSpc>
                  <a:spcPct val="200000"/>
                </a:lnSpc>
                <a:buFont typeface="Arial" panose="020B0604020202020204" pitchFamily="34" charset="0"/>
                <a:buChar char="•"/>
                <a:defRPr/>
              </a:pPr>
              <a:r>
                <a:rPr kumimoji="0" lang="en-US" sz="20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rPr>
                <a:t>Calculated the </a:t>
              </a:r>
              <a:r>
                <a:rPr kumimoji="0" lang="en-US" sz="2000" b="0" i="0" u="none" strike="noStrike" kern="1200" cap="none" spc="0" normalizeH="0" baseline="0" noProof="0" dirty="0" err="1">
                  <a:ln>
                    <a:noFill/>
                  </a:ln>
                  <a:solidFill>
                    <a:srgbClr val="083D65"/>
                  </a:solidFill>
                  <a:effectLst/>
                  <a:uLnTx/>
                  <a:uFillTx/>
                  <a:latin typeface="Segoe UI" panose="020B0502040204020203" pitchFamily="34" charset="0"/>
                  <a:ea typeface="+mn-ea"/>
                  <a:cs typeface="Segoe UI" panose="020B0502040204020203" pitchFamily="34" charset="0"/>
                </a:rPr>
                <a:t>StartTime</a:t>
              </a:r>
              <a:r>
                <a:rPr kumimoji="0" lang="en-US" sz="20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rPr>
                <a:t> and </a:t>
              </a:r>
              <a:r>
                <a:rPr kumimoji="0" lang="en-US" sz="2000" b="0" i="0" u="none" strike="noStrike" kern="1200" cap="none" spc="0" normalizeH="0" baseline="0" noProof="0" dirty="0" err="1">
                  <a:ln>
                    <a:noFill/>
                  </a:ln>
                  <a:solidFill>
                    <a:srgbClr val="083D65"/>
                  </a:solidFill>
                  <a:effectLst/>
                  <a:uLnTx/>
                  <a:uFillTx/>
                  <a:latin typeface="Segoe UI" panose="020B0502040204020203" pitchFamily="34" charset="0"/>
                  <a:ea typeface="+mn-ea"/>
                  <a:cs typeface="Segoe UI" panose="020B0502040204020203" pitchFamily="34" charset="0"/>
                </a:rPr>
                <a:t>EndTime</a:t>
              </a:r>
              <a:r>
                <a:rPr kumimoji="0" lang="en-US" sz="20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rPr>
                <a:t> </a:t>
              </a:r>
              <a:r>
                <a:rPr lang="en-US" sz="2000" dirty="0">
                  <a:solidFill>
                    <a:srgbClr val="083D65"/>
                  </a:solidFill>
                  <a:latin typeface="Segoe UI" panose="020B0502040204020203" pitchFamily="34" charset="0"/>
                  <a:cs typeface="Segoe UI" panose="020B0502040204020203" pitchFamily="34" charset="0"/>
                </a:rPr>
                <a:t>using workday function (holidays taken into account)</a:t>
              </a:r>
              <a:endParaRPr kumimoji="0" lang="en-US" sz="20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endParaRPr>
            </a:p>
          </p:txBody>
        </p:sp>
        <p:grpSp>
          <p:nvGrpSpPr>
            <p:cNvPr id="218" name="Group 217">
              <a:extLst>
                <a:ext uri="{FF2B5EF4-FFF2-40B4-BE49-F238E27FC236}">
                  <a16:creationId xmlns:a16="http://schemas.microsoft.com/office/drawing/2014/main" xmlns="" id="{7D2AC6DF-FF9A-488F-9123-53AA85D9365B}"/>
                </a:ext>
              </a:extLst>
            </p:cNvPr>
            <p:cNvGrpSpPr/>
            <p:nvPr/>
          </p:nvGrpSpPr>
          <p:grpSpPr>
            <a:xfrm>
              <a:off x="595094" y="1525171"/>
              <a:ext cx="3480235" cy="2584121"/>
              <a:chOff x="570466" y="1217205"/>
              <a:chExt cx="2534990" cy="3373586"/>
            </a:xfrm>
          </p:grpSpPr>
          <p:sp>
            <p:nvSpPr>
              <p:cNvPr id="13" name="Rectangle 12">
                <a:extLst>
                  <a:ext uri="{FF2B5EF4-FFF2-40B4-BE49-F238E27FC236}">
                    <a16:creationId xmlns:a16="http://schemas.microsoft.com/office/drawing/2014/main" xmlns="" id="{FFF60778-A552-4178-967A-D6012B06C7A5}"/>
                  </a:ext>
                </a:extLst>
              </p:cNvPr>
              <p:cNvSpPr/>
              <p:nvPr/>
            </p:nvSpPr>
            <p:spPr>
              <a:xfrm>
                <a:off x="570466" y="4545072"/>
                <a:ext cx="2504839"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8" name="Rectangle 167">
                <a:extLst>
                  <a:ext uri="{FF2B5EF4-FFF2-40B4-BE49-F238E27FC236}">
                    <a16:creationId xmlns:a16="http://schemas.microsoft.com/office/drawing/2014/main" xmlns="" id="{C018E09C-793B-4B90-8ABF-2FDE455E5932}"/>
                  </a:ext>
                </a:extLst>
              </p:cNvPr>
              <p:cNvSpPr/>
              <p:nvPr/>
            </p:nvSpPr>
            <p:spPr>
              <a:xfrm>
                <a:off x="600617" y="1217205"/>
                <a:ext cx="2504839"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pic>
        <p:nvPicPr>
          <p:cNvPr id="3" name="Picture 2">
            <a:extLst>
              <a:ext uri="{FF2B5EF4-FFF2-40B4-BE49-F238E27FC236}">
                <a16:creationId xmlns:a16="http://schemas.microsoft.com/office/drawing/2014/main" xmlns="" id="{F86F558D-8A9C-46FB-A83D-CF403C82F3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390" y="4817733"/>
            <a:ext cx="10023044" cy="1591613"/>
          </a:xfrm>
          <a:prstGeom prst="rect">
            <a:avLst/>
          </a:prstGeom>
        </p:spPr>
      </p:pic>
    </p:spTree>
    <p:extLst>
      <p:ext uri="{BB962C8B-B14F-4D97-AF65-F5344CB8AC3E}">
        <p14:creationId xmlns:p14="http://schemas.microsoft.com/office/powerpoint/2010/main" val="2846044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xmlns="" id="{1AA2A670-4772-4504-9A86-BE460BACA39F}"/>
              </a:ext>
            </a:extLst>
          </p:cNvPr>
          <p:cNvSpPr/>
          <p:nvPr/>
        </p:nvSpPr>
        <p:spPr>
          <a:xfrm>
            <a:off x="1333602" y="775415"/>
            <a:ext cx="9187505" cy="1354217"/>
          </a:xfrm>
          <a:prstGeom prst="rect">
            <a:avLst/>
          </a:prstGeom>
        </p:spPr>
        <p:txBody>
          <a:bodyPr wrap="square" lIns="0" tIns="0" rIns="0" bIns="0">
            <a:spAutoFit/>
          </a:bodyPr>
          <a:lstStyle/>
          <a:p>
            <a:pPr lvl="0" algn="ctr">
              <a:defRPr/>
            </a:pPr>
            <a:r>
              <a:rPr lang="en-US" altLang="zh-CN" sz="4400" b="1" dirty="0">
                <a:solidFill>
                  <a:srgbClr val="083D65"/>
                </a:solidFill>
                <a:latin typeface="Segoe UI" panose="020B0502040204020203" pitchFamily="34" charset="0"/>
                <a:cs typeface="Segoe UI" panose="020B0502040204020203" pitchFamily="34" charset="0"/>
              </a:rPr>
              <a:t>Download earnings data from Bloomberg terminal</a:t>
            </a:r>
          </a:p>
        </p:txBody>
      </p:sp>
      <p:sp>
        <p:nvSpPr>
          <p:cNvPr id="184" name="Rounded Rectangle 109">
            <a:extLst>
              <a:ext uri="{FF2B5EF4-FFF2-40B4-BE49-F238E27FC236}">
                <a16:creationId xmlns:a16="http://schemas.microsoft.com/office/drawing/2014/main" xmlns="" id="{FE924B0A-EE56-47DC-A2B2-4E228E4169C0}"/>
              </a:ext>
            </a:extLst>
          </p:cNvPr>
          <p:cNvSpPr/>
          <p:nvPr/>
        </p:nvSpPr>
        <p:spPr>
          <a:xfrm>
            <a:off x="10744964" y="6914539"/>
            <a:ext cx="2094671" cy="354514"/>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grpSp>
        <p:nvGrpSpPr>
          <p:cNvPr id="192" name="Group 191">
            <a:extLst>
              <a:ext uri="{FF2B5EF4-FFF2-40B4-BE49-F238E27FC236}">
                <a16:creationId xmlns:a16="http://schemas.microsoft.com/office/drawing/2014/main" xmlns="" id="{1BED403C-A43A-4B47-BB94-C2A67956DCC4}"/>
              </a:ext>
            </a:extLst>
          </p:cNvPr>
          <p:cNvGrpSpPr/>
          <p:nvPr/>
        </p:nvGrpSpPr>
        <p:grpSpPr>
          <a:xfrm>
            <a:off x="-1" y="4930409"/>
            <a:ext cx="12192000" cy="1909138"/>
            <a:chOff x="0" y="4948862"/>
            <a:chExt cx="12192000" cy="1909138"/>
          </a:xfrm>
        </p:grpSpPr>
        <p:sp>
          <p:nvSpPr>
            <p:cNvPr id="193" name="Freeform: Shape 192">
              <a:extLst>
                <a:ext uri="{FF2B5EF4-FFF2-40B4-BE49-F238E27FC236}">
                  <a16:creationId xmlns:a16="http://schemas.microsoft.com/office/drawing/2014/main" xmlns="" id="{45A43FA3-E6AD-4BC1-8F03-3B181CC959C7}"/>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4" name="Freeform: Shape 193">
              <a:extLst>
                <a:ext uri="{FF2B5EF4-FFF2-40B4-BE49-F238E27FC236}">
                  <a16:creationId xmlns:a16="http://schemas.microsoft.com/office/drawing/2014/main" xmlns="" id="{A3F741A2-2517-494A-868D-957D47F779A9}"/>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18" name="Group 217">
            <a:extLst>
              <a:ext uri="{FF2B5EF4-FFF2-40B4-BE49-F238E27FC236}">
                <a16:creationId xmlns:a16="http://schemas.microsoft.com/office/drawing/2014/main" xmlns="" id="{7D2AC6DF-FF9A-488F-9123-53AA85D9365B}"/>
              </a:ext>
            </a:extLst>
          </p:cNvPr>
          <p:cNvGrpSpPr/>
          <p:nvPr/>
        </p:nvGrpSpPr>
        <p:grpSpPr>
          <a:xfrm>
            <a:off x="993424" y="2243468"/>
            <a:ext cx="9251551" cy="3652527"/>
            <a:chOff x="573481" y="1217205"/>
            <a:chExt cx="2531975" cy="4768397"/>
          </a:xfrm>
        </p:grpSpPr>
        <p:sp>
          <p:nvSpPr>
            <p:cNvPr id="13" name="Rectangle 12">
              <a:extLst>
                <a:ext uri="{FF2B5EF4-FFF2-40B4-BE49-F238E27FC236}">
                  <a16:creationId xmlns:a16="http://schemas.microsoft.com/office/drawing/2014/main" xmlns="" id="{FFF60778-A552-4178-967A-D6012B06C7A5}"/>
                </a:ext>
              </a:extLst>
            </p:cNvPr>
            <p:cNvSpPr/>
            <p:nvPr/>
          </p:nvSpPr>
          <p:spPr>
            <a:xfrm>
              <a:off x="573481" y="5939883"/>
              <a:ext cx="2504839"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8" name="Rectangle 167">
              <a:extLst>
                <a:ext uri="{FF2B5EF4-FFF2-40B4-BE49-F238E27FC236}">
                  <a16:creationId xmlns:a16="http://schemas.microsoft.com/office/drawing/2014/main" xmlns="" id="{C018E09C-793B-4B90-8ABF-2FDE455E5932}"/>
                </a:ext>
              </a:extLst>
            </p:cNvPr>
            <p:cNvSpPr/>
            <p:nvPr/>
          </p:nvSpPr>
          <p:spPr>
            <a:xfrm>
              <a:off x="600617" y="1217205"/>
              <a:ext cx="2504839"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0" name="组合 19">
            <a:extLst>
              <a:ext uri="{FF2B5EF4-FFF2-40B4-BE49-F238E27FC236}">
                <a16:creationId xmlns:a16="http://schemas.microsoft.com/office/drawing/2014/main" xmlns="" id="{9CC35B24-F7F1-4BCF-9A00-BDFEFD52B94A}"/>
              </a:ext>
            </a:extLst>
          </p:cNvPr>
          <p:cNvGrpSpPr/>
          <p:nvPr/>
        </p:nvGrpSpPr>
        <p:grpSpPr>
          <a:xfrm>
            <a:off x="706984" y="2709601"/>
            <a:ext cx="10464119" cy="1983747"/>
            <a:chOff x="1092575" y="2744622"/>
            <a:chExt cx="8476698" cy="1318632"/>
          </a:xfrm>
        </p:grpSpPr>
        <p:grpSp>
          <p:nvGrpSpPr>
            <p:cNvPr id="16" name="组合 15">
              <a:extLst>
                <a:ext uri="{FF2B5EF4-FFF2-40B4-BE49-F238E27FC236}">
                  <a16:creationId xmlns:a16="http://schemas.microsoft.com/office/drawing/2014/main" xmlns="" id="{1006B4D8-53D2-42C9-8CF2-E0E67DB003E7}"/>
                </a:ext>
              </a:extLst>
            </p:cNvPr>
            <p:cNvGrpSpPr/>
            <p:nvPr/>
          </p:nvGrpSpPr>
          <p:grpSpPr>
            <a:xfrm>
              <a:off x="1092575" y="2744622"/>
              <a:ext cx="5261965" cy="1318632"/>
              <a:chOff x="1092575" y="2744622"/>
              <a:chExt cx="5261965" cy="1318632"/>
            </a:xfrm>
          </p:grpSpPr>
          <p:sp>
            <p:nvSpPr>
              <p:cNvPr id="5" name="矩形 4">
                <a:extLst>
                  <a:ext uri="{FF2B5EF4-FFF2-40B4-BE49-F238E27FC236}">
                    <a16:creationId xmlns:a16="http://schemas.microsoft.com/office/drawing/2014/main" xmlns="" id="{5905A4E6-3636-49F5-A8EC-901F71689213}"/>
                  </a:ext>
                </a:extLst>
              </p:cNvPr>
              <p:cNvSpPr/>
              <p:nvPr/>
            </p:nvSpPr>
            <p:spPr>
              <a:xfrm>
                <a:off x="1092575" y="2744622"/>
                <a:ext cx="2047232" cy="1318632"/>
              </a:xfrm>
              <a:prstGeom prst="rect">
                <a:avLst/>
              </a:prstGeom>
              <a:solidFill>
                <a:schemeClr val="accent1">
                  <a:lumMod val="40000"/>
                  <a:lumOff val="6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b="1" dirty="0">
                    <a:solidFill>
                      <a:schemeClr val="tx1"/>
                    </a:solidFill>
                  </a:rPr>
                  <a:t>Bloomberg</a:t>
                </a:r>
              </a:p>
              <a:p>
                <a:pPr algn="ctr"/>
                <a:r>
                  <a:rPr lang="en-US" sz="2400" b="1" dirty="0">
                    <a:solidFill>
                      <a:schemeClr val="tx1"/>
                    </a:solidFill>
                  </a:rPr>
                  <a:t>Data</a:t>
                </a:r>
                <a:endParaRPr lang="en-US" b="1" dirty="0">
                  <a:solidFill>
                    <a:schemeClr val="tx1"/>
                  </a:solidFill>
                </a:endParaRPr>
              </a:p>
            </p:txBody>
          </p:sp>
          <p:sp>
            <p:nvSpPr>
              <p:cNvPr id="15" name="矩形 14">
                <a:extLst>
                  <a:ext uri="{FF2B5EF4-FFF2-40B4-BE49-F238E27FC236}">
                    <a16:creationId xmlns:a16="http://schemas.microsoft.com/office/drawing/2014/main" xmlns="" id="{99972CC7-D7ED-4269-904C-61A903C78CDD}"/>
                  </a:ext>
                </a:extLst>
              </p:cNvPr>
              <p:cNvSpPr/>
              <p:nvPr/>
            </p:nvSpPr>
            <p:spPr>
              <a:xfrm>
                <a:off x="4057591" y="2744622"/>
                <a:ext cx="2296949" cy="1318632"/>
              </a:xfrm>
              <a:prstGeom prst="rect">
                <a:avLst/>
              </a:prstGeom>
              <a:solidFill>
                <a:schemeClr val="accent1">
                  <a:lumMod val="40000"/>
                  <a:lumOff val="6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b="1" dirty="0">
                    <a:solidFill>
                      <a:schemeClr val="tx1"/>
                    </a:solidFill>
                  </a:rPr>
                  <a:t>StructData.csv</a:t>
                </a:r>
                <a:endParaRPr lang="en-US" b="1" dirty="0">
                  <a:solidFill>
                    <a:schemeClr val="tx1"/>
                  </a:solidFill>
                </a:endParaRPr>
              </a:p>
            </p:txBody>
          </p:sp>
          <p:cxnSp>
            <p:nvCxnSpPr>
              <p:cNvPr id="8" name="直接箭头连接符 7">
                <a:extLst>
                  <a:ext uri="{FF2B5EF4-FFF2-40B4-BE49-F238E27FC236}">
                    <a16:creationId xmlns:a16="http://schemas.microsoft.com/office/drawing/2014/main" xmlns="" id="{8D252046-F10F-4D4F-B05F-DAB730968223}"/>
                  </a:ext>
                </a:extLst>
              </p:cNvPr>
              <p:cNvCxnSpPr>
                <a:stCxn id="5" idx="3"/>
                <a:endCxn id="15" idx="1"/>
              </p:cNvCxnSpPr>
              <p:nvPr/>
            </p:nvCxnSpPr>
            <p:spPr>
              <a:xfrm>
                <a:off x="3139807" y="3403938"/>
                <a:ext cx="91778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26" name="矩形 25">
              <a:extLst>
                <a:ext uri="{FF2B5EF4-FFF2-40B4-BE49-F238E27FC236}">
                  <a16:creationId xmlns:a16="http://schemas.microsoft.com/office/drawing/2014/main" xmlns="" id="{6E5D9ABC-9097-4500-A9C2-9E4A300400FC}"/>
                </a:ext>
              </a:extLst>
            </p:cNvPr>
            <p:cNvSpPr/>
            <p:nvPr/>
          </p:nvSpPr>
          <p:spPr>
            <a:xfrm>
              <a:off x="7272324" y="2744622"/>
              <a:ext cx="2296949" cy="1318632"/>
            </a:xfrm>
            <a:prstGeom prst="rect">
              <a:avLst/>
            </a:prstGeom>
            <a:solidFill>
              <a:schemeClr val="accent1">
                <a:lumMod val="40000"/>
                <a:lumOff val="6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b="1" dirty="0">
                  <a:solidFill>
                    <a:schemeClr val="tx1"/>
                  </a:solidFill>
                </a:rPr>
                <a:t>Read stock information in map in C++</a:t>
              </a:r>
            </a:p>
          </p:txBody>
        </p:sp>
        <p:cxnSp>
          <p:nvCxnSpPr>
            <p:cNvPr id="27" name="直接箭头连接符 26">
              <a:extLst>
                <a:ext uri="{FF2B5EF4-FFF2-40B4-BE49-F238E27FC236}">
                  <a16:creationId xmlns:a16="http://schemas.microsoft.com/office/drawing/2014/main" xmlns="" id="{CD893DF2-BC02-40DF-9A0B-641C8A319D21}"/>
                </a:ext>
              </a:extLst>
            </p:cNvPr>
            <p:cNvCxnSpPr>
              <a:cxnSpLocks/>
              <a:stCxn id="15" idx="3"/>
              <a:endCxn id="26" idx="1"/>
            </p:cNvCxnSpPr>
            <p:nvPr/>
          </p:nvCxnSpPr>
          <p:spPr>
            <a:xfrm>
              <a:off x="6354540" y="3403938"/>
              <a:ext cx="91778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grpSp>
        <p:nvGrpSpPr>
          <p:cNvPr id="25" name="组合 24">
            <a:extLst>
              <a:ext uri="{FF2B5EF4-FFF2-40B4-BE49-F238E27FC236}">
                <a16:creationId xmlns:a16="http://schemas.microsoft.com/office/drawing/2014/main" xmlns="" id="{76304A83-A764-423E-9D65-4C39F75096C7}"/>
              </a:ext>
            </a:extLst>
          </p:cNvPr>
          <p:cNvGrpSpPr/>
          <p:nvPr/>
        </p:nvGrpSpPr>
        <p:grpSpPr>
          <a:xfrm>
            <a:off x="6546263" y="3683965"/>
            <a:ext cx="2445744" cy="2031975"/>
            <a:chOff x="2599981" y="3701475"/>
            <a:chExt cx="2445744" cy="2194520"/>
          </a:xfrm>
        </p:grpSpPr>
        <p:cxnSp>
          <p:nvCxnSpPr>
            <p:cNvPr id="22" name="直接连接符 21">
              <a:extLst>
                <a:ext uri="{FF2B5EF4-FFF2-40B4-BE49-F238E27FC236}">
                  <a16:creationId xmlns:a16="http://schemas.microsoft.com/office/drawing/2014/main" xmlns="" id="{C9DFBFA4-CF17-4FD2-87E7-B957A2A06C71}"/>
                </a:ext>
              </a:extLst>
            </p:cNvPr>
            <p:cNvCxnSpPr>
              <a:cxnSpLocks/>
            </p:cNvCxnSpPr>
            <p:nvPr/>
          </p:nvCxnSpPr>
          <p:spPr>
            <a:xfrm>
              <a:off x="3756752" y="3701475"/>
              <a:ext cx="0" cy="1553571"/>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xmlns="" id="{112CA479-50C5-4584-B8FA-7FE79354C702}"/>
                </a:ext>
              </a:extLst>
            </p:cNvPr>
            <p:cNvSpPr/>
            <p:nvPr/>
          </p:nvSpPr>
          <p:spPr>
            <a:xfrm>
              <a:off x="2599981" y="5188945"/>
              <a:ext cx="2445744" cy="707050"/>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class </a:t>
              </a:r>
              <a:r>
                <a:rPr lang="en-US" sz="2400" dirty="0" err="1">
                  <a:solidFill>
                    <a:schemeClr val="tx1"/>
                  </a:solidFill>
                </a:rPr>
                <a:t>CSVReader</a:t>
              </a:r>
              <a:endParaRPr lang="en-US" sz="2400" dirty="0">
                <a:solidFill>
                  <a:schemeClr val="tx1"/>
                </a:solidFill>
              </a:endParaRPr>
            </a:p>
          </p:txBody>
        </p:sp>
      </p:grpSp>
    </p:spTree>
    <p:extLst>
      <p:ext uri="{BB962C8B-B14F-4D97-AF65-F5344CB8AC3E}">
        <p14:creationId xmlns:p14="http://schemas.microsoft.com/office/powerpoint/2010/main" val="2579268110"/>
      </p:ext>
    </p:extLst>
  </p:cSld>
  <p:clrMapOvr>
    <a:masterClrMapping/>
  </p:clrMapOvr>
</p:sld>
</file>

<file path=ppt/theme/theme1.xml><?xml version="1.0" encoding="utf-8"?>
<a:theme xmlns:a="http://schemas.openxmlformats.org/drawingml/2006/main" name="Office Theme">
  <a:themeElements>
    <a:clrScheme name="Custom 111">
      <a:dk1>
        <a:sysClr val="windowText" lastClr="000000"/>
      </a:dk1>
      <a:lt1>
        <a:sysClr val="window" lastClr="FFFFFF"/>
      </a:lt1>
      <a:dk2>
        <a:srgbClr val="3F3F3F"/>
      </a:dk2>
      <a:lt2>
        <a:srgbClr val="E7E6E6"/>
      </a:lt2>
      <a:accent1>
        <a:srgbClr val="2886B9"/>
      </a:accent1>
      <a:accent2>
        <a:srgbClr val="2C486D"/>
      </a:accent2>
      <a:accent3>
        <a:srgbClr val="F3E9DF"/>
      </a:accent3>
      <a:accent4>
        <a:srgbClr val="ED8A73"/>
      </a:accent4>
      <a:accent5>
        <a:srgbClr val="2886B9"/>
      </a:accent5>
      <a:accent6>
        <a:srgbClr val="2C486D"/>
      </a:accent6>
      <a:hlink>
        <a:srgbClr val="0563C1"/>
      </a:hlink>
      <a:folHlink>
        <a:srgbClr val="954F72"/>
      </a:folHlink>
    </a:clrScheme>
    <a:fontScheme name="Custom 3">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474</TotalTime>
  <Words>865</Words>
  <Application>Microsoft Macintosh PowerPoint</Application>
  <PresentationFormat>Widescreen</PresentationFormat>
  <Paragraphs>191</Paragraphs>
  <Slides>23</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Open Sans</vt:lpstr>
      <vt:lpstr>Segoe UI</vt:lpstr>
      <vt:lpstr>Segoe UI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andrantbay</dc:creator>
  <cp:lastModifiedBy>XYZ</cp:lastModifiedBy>
  <cp:revision>1211</cp:revision>
  <dcterms:created xsi:type="dcterms:W3CDTF">2018-08-15T17:50:54Z</dcterms:created>
  <dcterms:modified xsi:type="dcterms:W3CDTF">2020-05-18T16:35:44Z</dcterms:modified>
</cp:coreProperties>
</file>