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9" d="100"/>
          <a:sy n="49" d="100"/>
        </p:scale>
        <p:origin x="1426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02015C-5F59-4CA5-B012-3F509838BFF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88F9A-09CA-49B1-A8B7-97D4DA724A5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4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d3c33hcgiwev3.cloudfront.net/ymogSWd_R2ujQawZle3_rQ_12891ea7af0a487bad109a95d513b2f1_DA-C8-Case-Study-1-PDF.pdf?Expires=1701129600&amp;Signature=U9crhY32QYE09MfEsxhMKPcJm40clo-xiekMOyXERD8umoqIH1MWTAwLEUu3noR3A54~sfrKpdSqhdTyJyJuogVxDOTiPJ2K~jDN-R9ECDLvxZFUmh04wPGHov5dSDEn8HpR2Kr9LzMgedqPL3Q3lsSmHXTLmwAKPP7wxmLt9MQ_&amp;Key-Pair-Id=APKAJLTNE6QMUY6HBC5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02102-divvy-tripdata.zip" TargetMode="External"/><Relationship Id="rId4" Type="http://schemas.openxmlformats.org/officeDocument/2006/relationships/hyperlink" Target="https://divvybikes.com/data-license-agreeme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3865" t="36298" r="44696" b="42692"/>
          <a:stretch/>
        </p:blipFill>
        <p:spPr>
          <a:xfrm>
            <a:off x="4611075" y="425335"/>
            <a:ext cx="2196124" cy="22688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0319" y="2694178"/>
            <a:ext cx="12212319" cy="1382366"/>
          </a:xfrm>
        </p:spPr>
        <p:txBody>
          <a:bodyPr/>
          <a:lstStyle/>
          <a:p>
            <a:r>
              <a:rPr lang="fr-CM" dirty="0" smtClean="0">
                <a:latin typeface="Arial Rounded MT Bold" panose="020F0704030504030204" pitchFamily="34" charset="0"/>
              </a:rPr>
              <a:t>CYCLISTIC BIKE-SHARE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7927" y="4487135"/>
            <a:ext cx="6064740" cy="475886"/>
          </a:xfrm>
        </p:spPr>
        <p:txBody>
          <a:bodyPr>
            <a:normAutofit fontScale="92500"/>
          </a:bodyPr>
          <a:lstStyle/>
          <a:p>
            <a:r>
              <a:rPr lang="fr-CM" b="1" dirty="0" smtClean="0">
                <a:latin typeface="Bodoni MT" panose="02070603080606020203" pitchFamily="18" charset="0"/>
              </a:rPr>
              <a:t>Marketing </a:t>
            </a:r>
            <a:r>
              <a:rPr lang="fr-CM" b="1" dirty="0" err="1" smtClean="0">
                <a:latin typeface="Bodoni MT" panose="02070603080606020203" pitchFamily="18" charset="0"/>
              </a:rPr>
              <a:t>analyst</a:t>
            </a:r>
            <a:r>
              <a:rPr lang="fr-CM" b="1" dirty="0" smtClean="0">
                <a:latin typeface="Bodoni MT" panose="02070603080606020203" pitchFamily="18" charset="0"/>
              </a:rPr>
              <a:t> team report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92667" y="5174582"/>
            <a:ext cx="46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Presented by: </a:t>
            </a:r>
            <a:r>
              <a:rPr lang="en-GB" dirty="0">
                <a:latin typeface="Bodoni MT" panose="02070603080606020203" pitchFamily="18" charset="0"/>
              </a:rPr>
              <a:t>NONOS GWETH Yvan </a:t>
            </a:r>
            <a:r>
              <a:rPr lang="en-GB" dirty="0" err="1">
                <a:latin typeface="Bodoni MT" panose="02070603080606020203" pitchFamily="18" charset="0"/>
              </a:rPr>
              <a:t>Gontran</a:t>
            </a:r>
            <a:endParaRPr lang="en-GB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4310" y="4917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Franklin Gothic Medium Cond" panose="020B0606030402020204" pitchFamily="34" charset="0"/>
              </a:rPr>
              <a:t>highlight the most popular types of bikes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900" t="35488" r="70569" b="51568"/>
          <a:stretch/>
        </p:blipFill>
        <p:spPr>
          <a:xfrm>
            <a:off x="318476" y="1891664"/>
            <a:ext cx="11731493" cy="35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40" y="570523"/>
            <a:ext cx="9960044" cy="5623792"/>
          </a:xfrm>
        </p:spPr>
      </p:pic>
    </p:spTree>
    <p:extLst>
      <p:ext uri="{BB962C8B-B14F-4D97-AF65-F5344CB8AC3E}">
        <p14:creationId xmlns:p14="http://schemas.microsoft.com/office/powerpoint/2010/main" val="206364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69" y="433877"/>
            <a:ext cx="9720507" cy="5575586"/>
          </a:xfrm>
        </p:spPr>
      </p:pic>
    </p:spTree>
    <p:extLst>
      <p:ext uri="{BB962C8B-B14F-4D97-AF65-F5344CB8AC3E}">
        <p14:creationId xmlns:p14="http://schemas.microsoft.com/office/powerpoint/2010/main" val="18868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>
                <a:latin typeface="Franklin Gothic Medium Cond" panose="020B0606030402020204" pitchFamily="34" charset="0"/>
              </a:rPr>
              <a:t>Discussion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 Cond" panose="020B0606030402020204" pitchFamily="34" charset="0"/>
              </a:rPr>
              <a:t>The analysis shows that </a:t>
            </a:r>
            <a:r>
              <a:rPr lang="en-US" dirty="0" smtClean="0">
                <a:latin typeface="Franklin Gothic Medium Cond" panose="020B06060304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 Cond" panose="020B0606030402020204" pitchFamily="34" charset="0"/>
              </a:rPr>
              <a:t>members represent about 80% of the customer base, while casuals account for about 20</a:t>
            </a:r>
            <a:r>
              <a:rPr lang="en-US" dirty="0" smtClean="0">
                <a:latin typeface="Franklin Gothic Medium Cond" panose="020B0606030402020204" pitchFamily="34" charset="0"/>
              </a:rPr>
              <a:t>%.</a:t>
            </a:r>
          </a:p>
          <a:p>
            <a:pPr>
              <a:buFont typeface="Arial" panose="020B0604020202020204" pitchFamily="34" charset="0"/>
              <a:buChar char="•"/>
            </a:pPr>
            <a:endParaRPr lang="fr-CM" dirty="0">
              <a:latin typeface="Franklin Gothic Medium Cond" panose="020B06060304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 Cond" panose="020B0606030402020204" pitchFamily="34" charset="0"/>
              </a:rPr>
              <a:t>Observation of average journey times when using bicycles shows that whatever the day of the week, casuals use </a:t>
            </a:r>
            <a:r>
              <a:rPr lang="en-US" dirty="0" err="1">
                <a:latin typeface="Franklin Gothic Medium Cond" panose="020B0606030402020204" pitchFamily="34" charset="0"/>
              </a:rPr>
              <a:t>cyclistic</a:t>
            </a:r>
            <a:r>
              <a:rPr lang="en-US" dirty="0">
                <a:latin typeface="Franklin Gothic Medium Cond" panose="020B0606030402020204" pitchFamily="34" charset="0"/>
              </a:rPr>
              <a:t> bicycles for longer journeys</a:t>
            </a:r>
            <a:r>
              <a:rPr lang="en-US" dirty="0" smtClean="0">
                <a:latin typeface="Franklin Gothic Medium Cond" panose="020B06060304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M" dirty="0">
              <a:latin typeface="Franklin Gothic Medium Cond" panose="020B06060304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 Cond" panose="020B0606030402020204" pitchFamily="34" charset="0"/>
              </a:rPr>
              <a:t>when it comes to preferences in terms of the type of bikes used, members largely prefer classic bikes to e-bikes, and hardly use docked bikes at all, while casuals use all types of bike.</a:t>
            </a:r>
          </a:p>
        </p:txBody>
      </p:sp>
    </p:spTree>
    <p:extLst>
      <p:ext uri="{BB962C8B-B14F-4D97-AF65-F5344CB8AC3E}">
        <p14:creationId xmlns:p14="http://schemas.microsoft.com/office/powerpoint/2010/main" val="230915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5619" y="2139318"/>
            <a:ext cx="10058400" cy="63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M" b="1" dirty="0" err="1">
                <a:solidFill>
                  <a:schemeClr val="tx1"/>
                </a:solidFill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r>
              <a:rPr lang="fr-CM" b="1" dirty="0">
                <a:solidFill>
                  <a:schemeClr val="tx1"/>
                </a:solidFill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CM" b="1" dirty="0" err="1">
                <a:solidFill>
                  <a:schemeClr val="tx1"/>
                </a:solidFill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r>
              <a:rPr lang="fr-CM" b="1" dirty="0">
                <a:solidFill>
                  <a:schemeClr val="tx1"/>
                </a:solidFill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latin typeface="Franklin Gothic Medium Cond" panose="020B0606030402020204" pitchFamily="34" charset="0"/>
              </a:rPr>
              <a:t>How do annual members and casual riders use </a:t>
            </a:r>
            <a:r>
              <a:rPr lang="en-US" dirty="0" err="1" smtClean="0">
                <a:latin typeface="Franklin Gothic Medium Cond" panose="020B0606030402020204" pitchFamily="34" charset="0"/>
              </a:rPr>
              <a:t>Cyclistic</a:t>
            </a:r>
            <a:r>
              <a:rPr lang="en-US" dirty="0" smtClean="0">
                <a:latin typeface="Franklin Gothic Medium Cond" panose="020B0606030402020204" pitchFamily="34" charset="0"/>
              </a:rPr>
              <a:t> bikes differently</a:t>
            </a:r>
            <a:r>
              <a:rPr lang="en-US" dirty="0" smtClean="0">
                <a:latin typeface="Franklin Gothic Medium Cond" panose="020B0606030402020204" pitchFamily="34" charset="0"/>
              </a:rPr>
              <a:t>?</a:t>
            </a:r>
            <a:endParaRPr lang="fr-CM" dirty="0" smtClean="0">
              <a:latin typeface="Franklin Gothic Medium Cond" panose="020B06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434" y="539354"/>
            <a:ext cx="6022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M" sz="4800" b="1" dirty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403096" y="4658118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000" b="1" dirty="0" smtClean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bjectives</a:t>
            </a:r>
            <a:r>
              <a:rPr lang="en-US" sz="2000" b="1" dirty="0" smtClean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eft Brace 8">
            <a:extLst>
              <a:ext uri="{FF2B5EF4-FFF2-40B4-BE49-F238E27FC236}">
                <a16:creationId xmlns:a16="http://schemas.microsoft.com/office/drawing/2014/main" id="{ABDA3D2C-3CF3-436A-82EA-C900CD98D1FF}"/>
              </a:ext>
            </a:extLst>
          </p:cNvPr>
          <p:cNvSpPr/>
          <p:nvPr/>
        </p:nvSpPr>
        <p:spPr>
          <a:xfrm>
            <a:off x="1771306" y="4060963"/>
            <a:ext cx="343701" cy="16559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5007" y="3860908"/>
            <a:ext cx="9352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Identify </a:t>
            </a:r>
            <a:r>
              <a:rPr lang="en-US" sz="2000" dirty="0">
                <a:latin typeface="Franklin Gothic Medium Cond" panose="020B0606030402020204" pitchFamily="34" charset="0"/>
              </a:rPr>
              <a:t>data useful for our analysis</a:t>
            </a:r>
            <a:endParaRPr lang="en-US" sz="2000" dirty="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5007" y="4388812"/>
            <a:ext cx="9352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Highlight </a:t>
            </a:r>
            <a:r>
              <a:rPr lang="en-US" sz="2000" dirty="0">
                <a:latin typeface="Franklin Gothic Medium Cond" panose="020B0606030402020204" pitchFamily="34" charset="0"/>
              </a:rPr>
              <a:t>the different customer categories by type of use, as well as their ratio</a:t>
            </a:r>
            <a:endParaRPr lang="en-US" sz="2000" dirty="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5007" y="4916716"/>
            <a:ext cx="9352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Shows </a:t>
            </a:r>
            <a:r>
              <a:rPr lang="en-US" sz="2000" dirty="0">
                <a:latin typeface="Franklin Gothic Medium Cond" panose="020B0606030402020204" pitchFamily="34" charset="0"/>
              </a:rPr>
              <a:t>average daily distances by customer category</a:t>
            </a:r>
            <a:endParaRPr lang="en-US" sz="2000" dirty="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5007" y="5444620"/>
            <a:ext cx="9352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Franklin Gothic Medium Cond" panose="020B0606030402020204" pitchFamily="34" charset="0"/>
              </a:rPr>
              <a:t>Highlight </a:t>
            </a:r>
            <a:r>
              <a:rPr lang="en-US" sz="2000" dirty="0">
                <a:latin typeface="Franklin Gothic Medium Cond" panose="020B0606030402020204" pitchFamily="34" charset="0"/>
              </a:rPr>
              <a:t>bike preferences</a:t>
            </a:r>
            <a:endParaRPr lang="en-US" sz="2000" dirty="0">
              <a:latin typeface="Franklin Gothic Medium Cond" panose="020B06060304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096" y="3051964"/>
            <a:ext cx="11403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M" sz="2000" b="1" dirty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</a:t>
            </a:r>
            <a:r>
              <a:rPr lang="fr-CM" sz="2000" b="1" dirty="0" err="1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fr-CM" sz="2000" b="1" dirty="0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fr-CM" sz="2000" b="1" dirty="0" err="1">
                <a:latin typeface="Franklin Gothic Medium Cond" panose="020B06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</a:t>
            </a:r>
            <a:r>
              <a:rPr lang="fr-CM" sz="2000" b="1" dirty="0">
                <a:latin typeface="Franklin Gothic Medium Cond" panose="020B0606030402020204" pitchFamily="34" charset="0"/>
              </a:rPr>
              <a:t>: </a:t>
            </a:r>
            <a:r>
              <a:rPr lang="en-US" sz="2000" dirty="0">
                <a:latin typeface="Franklin Gothic Medium Cond" panose="020B0606030402020204" pitchFamily="34" charset="0"/>
              </a:rPr>
              <a:t>identify differences in terms of use between annual members and casual riders</a:t>
            </a:r>
            <a:endParaRPr lang="en-US" sz="20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1803" y="294419"/>
            <a:ext cx="10058400" cy="1450757"/>
          </a:xfrm>
        </p:spPr>
        <p:txBody>
          <a:bodyPr/>
          <a:lstStyle/>
          <a:p>
            <a:r>
              <a:rPr lang="fr-CM" dirty="0" smtClean="0">
                <a:latin typeface="Franklin Gothic Medium Cond" panose="020B0606030402020204" pitchFamily="34" charset="0"/>
              </a:rPr>
              <a:t>GENERALITIES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692" y="1845734"/>
            <a:ext cx="10803988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ranklin Gothic Medium Cond" panose="020B0606030402020204" pitchFamily="34" charset="0"/>
              </a:rPr>
              <a:t>Cyclistic</a:t>
            </a:r>
            <a:r>
              <a:rPr lang="en-US" dirty="0">
                <a:latin typeface="Franklin Gothic Medium Cond" panose="020B0606030402020204" pitchFamily="34" charset="0"/>
              </a:rPr>
              <a:t> is a </a:t>
            </a:r>
            <a:r>
              <a:rPr lang="en-US" dirty="0" smtClean="0">
                <a:latin typeface="Franklin Gothic Medium Cond" panose="020B0606030402020204" pitchFamily="34" charset="0"/>
              </a:rPr>
              <a:t>bike-share company based in Chicago. The company </a:t>
            </a:r>
            <a:r>
              <a:rPr lang="en-US" dirty="0">
                <a:latin typeface="Franklin Gothic Medium Cond" panose="020B0606030402020204" pitchFamily="34" charset="0"/>
              </a:rPr>
              <a:t>features more than 5,800 bicycles and 600 docking stations</a:t>
            </a:r>
            <a:r>
              <a:rPr lang="en-US" dirty="0" smtClean="0">
                <a:latin typeface="Franklin Gothic Medium Cond" panose="020B0606030402020204" pitchFamily="34" charset="0"/>
              </a:rPr>
              <a:t>.</a:t>
            </a:r>
          </a:p>
          <a:p>
            <a:endParaRPr lang="en-US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Franklin Gothic Medium Cond" panose="020B0606030402020204" pitchFamily="34" charset="0"/>
              </a:rPr>
              <a:t>Cyclistic’s</a:t>
            </a:r>
            <a:r>
              <a:rPr lang="en-US" dirty="0" smtClean="0">
                <a:latin typeface="Franklin Gothic Medium Cond" panose="020B0606030402020204" pitchFamily="34" charset="0"/>
              </a:rPr>
              <a:t> marketing strategy relied on building general awareness and appealing to broad consumer </a:t>
            </a:r>
            <a:r>
              <a:rPr lang="en-US" dirty="0" smtClean="0">
                <a:latin typeface="Franklin Gothic Medium Cond" panose="020B0606030402020204" pitchFamily="34" charset="0"/>
              </a:rPr>
              <a:t>segments</a:t>
            </a:r>
          </a:p>
          <a:p>
            <a:pPr marL="0" indent="0">
              <a:buNone/>
            </a:pPr>
            <a:endParaRPr lang="en-US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fr-CM" dirty="0" err="1" smtClean="0">
                <a:latin typeface="Franklin Gothic Medium Cond" panose="020B0606030402020204" pitchFamily="34" charset="0"/>
              </a:rPr>
              <a:t>Their</a:t>
            </a:r>
            <a:r>
              <a:rPr lang="fr-CM" dirty="0" smtClean="0">
                <a:latin typeface="Franklin Gothic Medium Cond" panose="020B0606030402020204" pitchFamily="34" charset="0"/>
              </a:rPr>
              <a:t> </a:t>
            </a:r>
            <a:r>
              <a:rPr lang="fr-CM" dirty="0" err="1" smtClean="0">
                <a:latin typeface="Franklin Gothic Medium Cond" panose="020B0606030402020204" pitchFamily="34" charset="0"/>
              </a:rPr>
              <a:t>different</a:t>
            </a:r>
            <a:r>
              <a:rPr lang="fr-CM" dirty="0" smtClean="0">
                <a:latin typeface="Franklin Gothic Medium Cond" panose="020B0606030402020204" pitchFamily="34" charset="0"/>
              </a:rPr>
              <a:t> </a:t>
            </a:r>
            <a:r>
              <a:rPr lang="fr-CM" dirty="0" err="1" smtClean="0">
                <a:latin typeface="Franklin Gothic Medium Cond" panose="020B0606030402020204" pitchFamily="34" charset="0"/>
              </a:rPr>
              <a:t>pricing</a:t>
            </a:r>
            <a:r>
              <a:rPr lang="fr-CM" dirty="0" smtClean="0">
                <a:latin typeface="Franklin Gothic Medium Cond" panose="020B0606030402020204" pitchFamily="34" charset="0"/>
              </a:rPr>
              <a:t> plans are: single-ride passes, full-</a:t>
            </a:r>
            <a:r>
              <a:rPr lang="fr-CM" dirty="0" err="1" smtClean="0">
                <a:latin typeface="Franklin Gothic Medium Cond" panose="020B0606030402020204" pitchFamily="34" charset="0"/>
              </a:rPr>
              <a:t>day</a:t>
            </a:r>
            <a:r>
              <a:rPr lang="fr-CM" dirty="0" smtClean="0">
                <a:latin typeface="Franklin Gothic Medium Cond" panose="020B0606030402020204" pitchFamily="34" charset="0"/>
              </a:rPr>
              <a:t> passes, and </a:t>
            </a:r>
            <a:r>
              <a:rPr lang="fr-CM" dirty="0" err="1" smtClean="0">
                <a:latin typeface="Franklin Gothic Medium Cond" panose="020B0606030402020204" pitchFamily="34" charset="0"/>
              </a:rPr>
              <a:t>annual</a:t>
            </a:r>
            <a:r>
              <a:rPr lang="fr-CM" dirty="0" smtClean="0">
                <a:latin typeface="Franklin Gothic Medium Cond" panose="020B0606030402020204" pitchFamily="34" charset="0"/>
              </a:rPr>
              <a:t> </a:t>
            </a:r>
            <a:r>
              <a:rPr lang="fr-CM" dirty="0" err="1" smtClean="0">
                <a:latin typeface="Franklin Gothic Medium Cond" panose="020B0606030402020204" pitchFamily="34" charset="0"/>
              </a:rPr>
              <a:t>memberships</a:t>
            </a:r>
            <a:endParaRPr lang="fr-CM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fr-CM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 Cond" panose="020B0606030402020204" pitchFamily="34" charset="0"/>
              </a:rPr>
              <a:t>Customers who purchase single-ride or full-day passes are referred to as casual riders. Customers who purchase annual memberships are </a:t>
            </a:r>
            <a:r>
              <a:rPr lang="en-US" dirty="0" err="1">
                <a:latin typeface="Franklin Gothic Medium Cond" panose="020B0606030402020204" pitchFamily="34" charset="0"/>
              </a:rPr>
              <a:t>Cyclistic</a:t>
            </a:r>
            <a:r>
              <a:rPr lang="en-US" dirty="0">
                <a:latin typeface="Franklin Gothic Medium Cond" panose="020B0606030402020204" pitchFamily="34" charset="0"/>
              </a:rPr>
              <a:t> members.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1" y="2063262"/>
            <a:ext cx="10008382" cy="380583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since annual members are more profitable for the company than occasional cyclists, even though flexible pricing attracts many customers, the marketing manager believes that retaining occasional cyclists rather than launching a campaign to attract new customers will be the key to the company's growth.</a:t>
            </a:r>
          </a:p>
          <a:p>
            <a:endParaRPr lang="fr-CM" dirty="0">
              <a:latin typeface="Franklin Gothic Medium Cond" panose="020B0606030402020204" pitchFamily="34" charset="0"/>
            </a:endParaRPr>
          </a:p>
          <a:p>
            <a:r>
              <a:rPr lang="en-US" dirty="0">
                <a:latin typeface="Franklin Gothic Medium Cond" panose="020B0606030402020204" pitchFamily="34" charset="0"/>
              </a:rPr>
              <a:t>The Manager has set a clear goal: </a:t>
            </a:r>
            <a:r>
              <a:rPr lang="en-US" b="1" dirty="0">
                <a:latin typeface="Franklin Gothic Medium Cond" panose="020B0606030402020204" pitchFamily="34" charset="0"/>
              </a:rPr>
              <a:t>Design marketing strategies aimed at converting casual riders into annual members</a:t>
            </a:r>
            <a:r>
              <a:rPr lang="en-US" dirty="0">
                <a:latin typeface="Franklin Gothic Medium Cond" panose="020B0606030402020204" pitchFamily="34" charset="0"/>
              </a:rPr>
              <a:t>. 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endParaRPr lang="en-US" dirty="0">
              <a:latin typeface="Franklin Gothic Medium Cond" panose="020B0606030402020204" pitchFamily="34" charset="0"/>
            </a:endParaRPr>
          </a:p>
          <a:p>
            <a:r>
              <a:rPr lang="en-US" dirty="0" smtClean="0">
                <a:latin typeface="Franklin Gothic Medium Cond" panose="020B0606030402020204" pitchFamily="34" charset="0"/>
              </a:rPr>
              <a:t>In </a:t>
            </a:r>
            <a:r>
              <a:rPr lang="en-US" dirty="0">
                <a:latin typeface="Franklin Gothic Medium Cond" panose="020B0606030402020204" pitchFamily="34" charset="0"/>
              </a:rPr>
              <a:t>order to do that, however, the marketing analyst team needs to better understand </a:t>
            </a:r>
            <a:r>
              <a:rPr lang="en-US" b="1" dirty="0">
                <a:latin typeface="Franklin Gothic Medium Cond" panose="020B0606030402020204" pitchFamily="34" charset="0"/>
              </a:rPr>
              <a:t>how annual members and casual riders differ, why casual riders would buy a membership, and how digital media could affect their marketing tactics</a:t>
            </a:r>
            <a:r>
              <a:rPr lang="en-US" dirty="0">
                <a:latin typeface="Franklin Gothic Medium Cond" panose="020B06060304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7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2230" y="130295"/>
            <a:ext cx="10058400" cy="1450757"/>
          </a:xfrm>
        </p:spPr>
        <p:txBody>
          <a:bodyPr/>
          <a:lstStyle/>
          <a:p>
            <a:r>
              <a:rPr lang="fr-CM" dirty="0">
                <a:latin typeface="Franklin Gothic Medium Cond" panose="020B0606030402020204" pitchFamily="34" charset="0"/>
              </a:rPr>
              <a:t>D</a:t>
            </a:r>
            <a:r>
              <a:rPr lang="fr-CM" dirty="0" smtClean="0">
                <a:latin typeface="Franklin Gothic Medium Cond" panose="020B0606030402020204" pitchFamily="34" charset="0"/>
              </a:rPr>
              <a:t>ata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2230" y="1724514"/>
            <a:ext cx="11244221" cy="4457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M" sz="2400" dirty="0" smtClean="0">
                <a:latin typeface="Franklin Gothic Medium Cond" panose="020B0606030402020204" pitchFamily="34" charset="0"/>
              </a:rPr>
              <a:t>The case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study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is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available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  <a:hlinkClick r:id="rId2"/>
              </a:rPr>
              <a:t>Here</a:t>
            </a: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fr-CM" sz="2400" dirty="0" smtClean="0">
                <a:latin typeface="Franklin Gothic Medium Cond" panose="020B0606030402020204" pitchFamily="34" charset="0"/>
              </a:rPr>
              <a:t>The </a:t>
            </a:r>
            <a:r>
              <a:rPr lang="fr-CM" sz="2400" smtClean="0">
                <a:latin typeface="Franklin Gothic Medium Cond" panose="020B0606030402020204" pitchFamily="34" charset="0"/>
              </a:rPr>
              <a:t>data </a:t>
            </a:r>
            <a:r>
              <a:rPr lang="fr-CM" sz="2400" smtClean="0">
                <a:latin typeface="Franklin Gothic Medium Cond" panose="020B0606030402020204" pitchFamily="34" charset="0"/>
              </a:rPr>
              <a:t>has </a:t>
            </a:r>
            <a:r>
              <a:rPr lang="fr-CM" sz="2400" dirty="0" smtClean="0">
                <a:latin typeface="Franklin Gothic Medium Cond" panose="020B0606030402020204" pitchFamily="34" charset="0"/>
              </a:rPr>
              <a:t>been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downloaded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on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my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computer, but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can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be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found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err="1" smtClean="0">
                <a:latin typeface="Franklin Gothic Medium Cond" panose="020B0606030402020204" pitchFamily="34" charset="0"/>
                <a:hlinkClick r:id="rId3"/>
              </a:rPr>
              <a:t>here</a:t>
            </a: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fr-CM" sz="2400" dirty="0" smtClean="0">
                <a:latin typeface="Franklin Gothic Medium Cond" panose="020B0606030402020204" pitchFamily="34" charset="0"/>
              </a:rPr>
              <a:t>The data has 13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columns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and 49623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rows</a:t>
            </a:r>
            <a:endParaRPr lang="en-US" sz="24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 Cond" panose="020B0606030402020204" pitchFamily="34" charset="0"/>
              </a:rPr>
              <a:t>The data has been made available by Motivate International Inc. under </a:t>
            </a:r>
            <a:r>
              <a:rPr lang="en-US" sz="2400" dirty="0" smtClean="0">
                <a:latin typeface="Franklin Gothic Medium Cond" panose="020B0606030402020204" pitchFamily="34" charset="0"/>
              </a:rPr>
              <a:t>this </a:t>
            </a:r>
            <a:r>
              <a:rPr lang="en-US" sz="2400" dirty="0" smtClean="0">
                <a:latin typeface="Franklin Gothic Medium Cond" panose="020B0606030402020204" pitchFamily="34" charset="0"/>
                <a:hlinkClick r:id="rId4"/>
              </a:rPr>
              <a:t>license</a:t>
            </a:r>
            <a:endParaRPr lang="en-US" sz="2400" dirty="0" smtClean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fr-CM" sz="24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fr-CM" sz="2400" dirty="0" err="1" smtClean="0">
                <a:latin typeface="Franklin Gothic Medium Cond" panose="020B0606030402020204" pitchFamily="34" charset="0"/>
              </a:rPr>
              <a:t>We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use data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from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</a:t>
            </a:r>
            <a:r>
              <a:rPr lang="fr-CM" sz="2400" dirty="0" smtClean="0">
                <a:latin typeface="Franklin Gothic Medium Cond" panose="020B0606030402020204" pitchFamily="34" charset="0"/>
                <a:hlinkClick r:id="rId5" action="ppaction://hlinkfile"/>
              </a:rPr>
              <a:t>202102-divvy-tripdata.zip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for the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month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of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february</a:t>
            </a:r>
            <a:r>
              <a:rPr lang="fr-CM" sz="2400" dirty="0" smtClean="0">
                <a:latin typeface="Franklin Gothic Medium Cond" panose="020B0606030402020204" pitchFamily="34" charset="0"/>
              </a:rPr>
              <a:t> 2021</a:t>
            </a:r>
            <a:endParaRPr lang="en-US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445476"/>
            <a:ext cx="10058400" cy="908929"/>
          </a:xfrm>
        </p:spPr>
        <p:txBody>
          <a:bodyPr/>
          <a:lstStyle/>
          <a:p>
            <a:r>
              <a:rPr lang="fr-CM" dirty="0" err="1" smtClean="0">
                <a:latin typeface="Franklin Gothic Medium Cond" panose="020B0606030402020204" pitchFamily="34" charset="0"/>
              </a:rPr>
              <a:t>Results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51949"/>
            <a:ext cx="10058400" cy="4023360"/>
          </a:xfrm>
        </p:spPr>
        <p:txBody>
          <a:bodyPr>
            <a:normAutofit/>
          </a:bodyPr>
          <a:lstStyle/>
          <a:p>
            <a:r>
              <a:rPr lang="fr-CM" sz="2400" dirty="0">
                <a:latin typeface="Franklin Gothic Medium Cond" panose="020B0606030402020204" pitchFamily="34" charset="0"/>
              </a:rPr>
              <a:t>The data </a:t>
            </a:r>
            <a:r>
              <a:rPr lang="fr-CM" sz="2400" dirty="0" err="1">
                <a:latin typeface="Franklin Gothic Medium Cond" panose="020B0606030402020204" pitchFamily="34" charset="0"/>
              </a:rPr>
              <a:t>analysis</a:t>
            </a:r>
            <a:r>
              <a:rPr lang="fr-CM" sz="2400" dirty="0">
                <a:latin typeface="Franklin Gothic Medium Cond" panose="020B0606030402020204" pitchFamily="34" charset="0"/>
              </a:rPr>
              <a:t> </a:t>
            </a:r>
            <a:r>
              <a:rPr lang="fr-CM" sz="2400" dirty="0" err="1">
                <a:latin typeface="Franklin Gothic Medium Cond" panose="020B0606030402020204" pitchFamily="34" charset="0"/>
              </a:rPr>
              <a:t>process</a:t>
            </a:r>
            <a:r>
              <a:rPr lang="fr-CM" sz="2400" dirty="0">
                <a:latin typeface="Franklin Gothic Medium Cond" panose="020B0606030402020204" pitchFamily="34" charset="0"/>
              </a:rPr>
              <a:t> has been </a:t>
            </a:r>
            <a:r>
              <a:rPr lang="fr-CM" sz="2400" dirty="0" err="1">
                <a:latin typeface="Franklin Gothic Medium Cond" panose="020B0606030402020204" pitchFamily="34" charset="0"/>
              </a:rPr>
              <a:t>performed</a:t>
            </a:r>
            <a:r>
              <a:rPr lang="fr-CM" sz="2400" dirty="0">
                <a:latin typeface="Franklin Gothic Medium Cond" panose="020B0606030402020204" pitchFamily="34" charset="0"/>
              </a:rPr>
              <a:t> </a:t>
            </a:r>
            <a:r>
              <a:rPr lang="fr-CM" sz="2400" dirty="0" err="1">
                <a:latin typeface="Franklin Gothic Medium Cond" panose="020B0606030402020204" pitchFamily="34" charset="0"/>
              </a:rPr>
              <a:t>using</a:t>
            </a:r>
            <a:r>
              <a:rPr lang="fr-CM" sz="2400" dirty="0">
                <a:latin typeface="Franklin Gothic Medium Cond" panose="020B0606030402020204" pitchFamily="34" charset="0"/>
              </a:rPr>
              <a:t> Google </a:t>
            </a:r>
            <a:r>
              <a:rPr lang="fr-CM" sz="2400" dirty="0" err="1" smtClean="0">
                <a:latin typeface="Franklin Gothic Medium Cond" panose="020B0606030402020204" pitchFamily="34" charset="0"/>
              </a:rPr>
              <a:t>Sheet</a:t>
            </a:r>
            <a:endParaRPr lang="fr-CM" sz="2400" dirty="0" smtClean="0">
              <a:latin typeface="Franklin Gothic Medium Cond" panose="020B0606030402020204" pitchFamily="34" charset="0"/>
            </a:endParaRPr>
          </a:p>
          <a:p>
            <a:pPr marL="201168" lvl="1" indent="0">
              <a:buNone/>
            </a:pPr>
            <a:endParaRPr lang="en-US" sz="2200" dirty="0" smtClean="0">
              <a:latin typeface="Franklin Gothic Medium Cond" panose="020B06060304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Franklin Gothic Medium Cond" panose="020B0606030402020204" pitchFamily="34" charset="0"/>
              </a:rPr>
              <a:t>show the percentage of each customer category</a:t>
            </a:r>
          </a:p>
          <a:p>
            <a:endParaRPr lang="en-US" dirty="0" smtClean="0">
              <a:latin typeface="Franklin Gothic Medium Cond" panose="020B06060304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9375" t="35472" r="70493" b="51776"/>
          <a:stretch/>
        </p:blipFill>
        <p:spPr>
          <a:xfrm>
            <a:off x="2109234" y="3076502"/>
            <a:ext cx="7363012" cy="26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fr-CM" dirty="0" err="1">
                <a:latin typeface="Franklin Gothic Medium Cond" panose="020B06060304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Franklin Gothic Medium Cond" panose="020B0606030402020204" pitchFamily="34" charset="0"/>
              </a:rPr>
              <a:t>identify and group the most useful columns, namely :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ride_id</a:t>
            </a:r>
            <a:r>
              <a:rPr lang="en-US" sz="2600" dirty="0" smtClean="0">
                <a:latin typeface="Franklin Gothic Medium Cond" panose="020B0606030402020204" pitchFamily="34" charset="0"/>
              </a:rPr>
              <a:t>,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rideable_type</a:t>
            </a:r>
            <a:r>
              <a:rPr lang="en-US" sz="2600" dirty="0" smtClean="0">
                <a:latin typeface="Franklin Gothic Medium Cond" panose="020B0606030402020204" pitchFamily="34" charset="0"/>
              </a:rPr>
              <a:t>,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start_at</a:t>
            </a:r>
            <a:r>
              <a:rPr lang="en-US" sz="2600" dirty="0" smtClean="0">
                <a:latin typeface="Franklin Gothic Medium Cond" panose="020B0606030402020204" pitchFamily="34" charset="0"/>
              </a:rPr>
              <a:t>, </a:t>
            </a:r>
            <a:r>
              <a:rPr lang="en-US" sz="2600" dirty="0" err="1" smtClean="0">
                <a:latin typeface="Franklin Gothic Medium Cond" panose="020B0606030402020204" pitchFamily="34" charset="0"/>
              </a:rPr>
              <a:t>end_at</a:t>
            </a:r>
            <a:r>
              <a:rPr lang="en-US" sz="2600" dirty="0" smtClean="0">
                <a:latin typeface="Franklin Gothic Medium Cond" panose="020B0606030402020204" pitchFamily="34" charset="0"/>
              </a:rPr>
              <a:t>, member_ </a:t>
            </a:r>
            <a:r>
              <a:rPr lang="en-US" sz="2600" dirty="0" smtClean="0">
                <a:latin typeface="Franklin Gothic Medium Cond" panose="020B0606030402020204" pitchFamily="34" charset="0"/>
              </a:rPr>
              <a:t>casual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Franklin Gothic Medium Cond" panose="020B06060304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calculate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the duration of each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ride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latin typeface="Franklin Gothic Medium Cond" panose="020B06060304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Franklin Gothic Medium Cond" panose="020B0606030402020204" pitchFamily="34" charset="0"/>
              </a:rPr>
              <a:t>Set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the days of the week between 1(Sunday) and 7(Saturday) group them into a column</a:t>
            </a:r>
          </a:p>
        </p:txBody>
      </p:sp>
    </p:spTree>
    <p:extLst>
      <p:ext uri="{BB962C8B-B14F-4D97-AF65-F5344CB8AC3E}">
        <p14:creationId xmlns:p14="http://schemas.microsoft.com/office/powerpoint/2010/main" val="1107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829" t="33024" r="43663" b="47031"/>
          <a:stretch/>
        </p:blipFill>
        <p:spPr>
          <a:xfrm>
            <a:off x="451497" y="1399310"/>
            <a:ext cx="11348733" cy="3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7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400" y="107193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Franklin Gothic Medium Cond" panose="020B0606030402020204" pitchFamily="34" charset="0"/>
              </a:rPr>
              <a:t>highlight the average ride length by customer type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930" t="33119" r="33643" b="41290"/>
          <a:stretch/>
        </p:blipFill>
        <p:spPr>
          <a:xfrm>
            <a:off x="121267" y="2115170"/>
            <a:ext cx="12053122" cy="39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198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19981</TotalTime>
  <Words>480</Words>
  <Application>Microsoft Office PowerPoint</Application>
  <PresentationFormat>Grand écran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Bodoni MT</vt:lpstr>
      <vt:lpstr>Calibri</vt:lpstr>
      <vt:lpstr>Calibri Light</vt:lpstr>
      <vt:lpstr>Franklin Gothic Medium Cond</vt:lpstr>
      <vt:lpstr>Tahoma</vt:lpstr>
      <vt:lpstr>Rétrospective</vt:lpstr>
      <vt:lpstr>CYCLISTIC BIKE-SHARE</vt:lpstr>
      <vt:lpstr>Présentation PowerPoint</vt:lpstr>
      <vt:lpstr>GENERALITIES</vt:lpstr>
      <vt:lpstr>Présentation PowerPoint</vt:lpstr>
      <vt:lpstr>Data</vt:lpstr>
      <vt:lpstr>Results</vt:lpstr>
      <vt:lpstr>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</dc:title>
  <dc:creator>Yvan Gweth</dc:creator>
  <cp:lastModifiedBy>Yvan Gweth</cp:lastModifiedBy>
  <cp:revision>32</cp:revision>
  <dcterms:created xsi:type="dcterms:W3CDTF">2023-11-28T17:45:40Z</dcterms:created>
  <dcterms:modified xsi:type="dcterms:W3CDTF">2023-12-14T01:31:20Z</dcterms:modified>
</cp:coreProperties>
</file>