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24"/>
  </p:notesMasterIdLst>
  <p:sldIdLst>
    <p:sldId id="256" r:id="rId3"/>
    <p:sldId id="257" r:id="rId4"/>
    <p:sldId id="289" r:id="rId5"/>
    <p:sldId id="280" r:id="rId6"/>
    <p:sldId id="279" r:id="rId7"/>
    <p:sldId id="278" r:id="rId8"/>
    <p:sldId id="292" r:id="rId9"/>
    <p:sldId id="276" r:id="rId10"/>
    <p:sldId id="275" r:id="rId11"/>
    <p:sldId id="274" r:id="rId12"/>
    <p:sldId id="287" r:id="rId13"/>
    <p:sldId id="286" r:id="rId14"/>
    <p:sldId id="285" r:id="rId15"/>
    <p:sldId id="284" r:id="rId16"/>
    <p:sldId id="290" r:id="rId17"/>
    <p:sldId id="291" r:id="rId18"/>
    <p:sldId id="294" r:id="rId19"/>
    <p:sldId id="282" r:id="rId20"/>
    <p:sldId id="293" r:id="rId21"/>
    <p:sldId id="295" r:id="rId22"/>
    <p:sldId id="2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6247" autoAdjust="0"/>
  </p:normalViewPr>
  <p:slideViewPr>
    <p:cSldViewPr snapToGrid="0">
      <p:cViewPr varScale="1">
        <p:scale>
          <a:sx n="141" d="100"/>
          <a:sy n="141" d="100"/>
        </p:scale>
        <p:origin x="57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4805466c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Herzlich Wilkomen zu meiner heutigen Präsentation. </a:t>
            </a:r>
            <a:endParaRPr dirty="0"/>
          </a:p>
        </p:txBody>
      </p:sp>
      <p:sp>
        <p:nvSpPr>
          <p:cNvPr id="246" name="Google Shape;246;g14805466c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bidirektionalen Pfeile zeigen bereits, dass es sich um einen Zyklus handelt. Alle Phänomene sind miteinander verbunden.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Anwendungsserver sind in der Lage, dynamische Inhalte zu generieren, d. h. Inhalte, die sich aufgrund eingehender Daten, Benutzerinteraktionen usw. ändern können. Sie können serverseitige Skripte ausführen, um Inhalte zu generieren.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Ein Webserver ist hauptsächlich dafür zuständig, statische Webseiten zu bedienen. Er empfängt eine HTTP/HTTPS-Anfrage von einem Client (normalerweise ein Webbrowser), findet die angeforderte Ressource (eine HTML-Seite, ein Bild, ein Stylesheet usw.) und sendet sie an den Client zurück.</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552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Dies sind die Funktionen, die diese Anwendung erfüllen soll. In Wirklichkeit wird sie im Laufe der Zeit mehr Funktionen erfüllen, um den Bedürfnissen der Benutzer gerecht zu werden. Da ich aber nicht genug Zeit hatte, habe ich die folgenden 10 Funktionen implementiert.</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39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In dieser Phase werden die Anforderungen und Ziele des Projekts sowie die Bedürfnisse der Endbenutzer gründlich untersucht.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Alles, was man in der Analyse herausgefunden hat, wird in einen Plan umgewandelt. man muss genau festlegen, wie die Struktur und die Benutzeroberfläche aussehen sollen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Diese Phase betrifft den Server, die Datenbank und die Serveranwendungen (d. h. die API), die die Funktionen der Anwendung versorgen.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Die Backend-Entwicklung ist die Phase bei der Erstellung einer Webanwendung, in der die für den Benutzer unsichtbaren Prozesse gesteuert werden.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In diesem Teil der Entwicklung geht es um das, was der Benutzer auf dem Bildschirm sieht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Stellen Sie sicher, dass alle Funktionen die Spezifikationen und Anforderungen korrekt erfüllen.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Zu diesem Zeitpunkt wird die Anwendung, die entworfen, entwickelt, getestet und freigegeben wurde, schließlich für die Endbenutzer im Internet verfügbar gemacht.</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911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Der Unit-Test bezeichnet eine Methode der Softwarevalidierung, die sich auf die individuelle Prüfung Komponenten eines Systems konzentriert. überprüft, ob jede Komponente wie gewünscht funktioniert.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Sie stellen sicher, dass das gesamte System einschließlich aller seiner Komponenten harmonisch und wie vorgesehen funktioniert.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Karma ermöglicht die Durchführung von Tests in echten Browsern und </a:t>
            </a:r>
            <a:r>
              <a:rPr lang="de-DE" dirty="0" err="1"/>
              <a:t>Umgebungen.Die</a:t>
            </a:r>
            <a:r>
              <a:rPr lang="de-DE" dirty="0"/>
              <a:t> Verbindung zwischen Karma und Jasmine besteht darin, dass Karma oft als Werkzeug zur Durchführung von Tests verwendet wird, die mit Jasmine geschrieben wurden. Kurz gesagt: Jasmine wird verwendet, um Ihre Tests zu erstellen und zu strukturieren, während Karma verwendet wird, um sie auszuführen und die Ergebnisse zu berichten. Sie arbeiten zusammen, um den Testprozess in JavaScript-Entwicklungsprojekten zu vereinfachen.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35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Der Prozess der Kontoerstellung wurde so gestaltet, dass er sowohl funktional als auch ästhetisch ansprechend ist.</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41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Besonders hervorzuheben ist, dass sich das Dashboard je nach Kontotyp anpasst und so sicherstellt, dass die Nutzer nur die Informationen sehen, die für ihre Rolle relevant sind. Ein Arbeitgeber muss z. B. keine Stellenangebote sehen, da seine Rolle darin besteht, Mitarbeiter einzustellen und nicht nach Stellen zu suchen.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93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Jedes Formular ist darauf ausgelegt, einen bestimmten Dokumententyp hochzuladen.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37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Jedes Formular ist darauf ausgelegt, einen bestimmten Dokumententyp hochzuladen.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905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50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Ein wichtiger Aspekt ist die kontinuierliche Verbesserung. Denn auf der Grundlage des Feedbacks von Nutzern und Arbeitgebern wird es möglich, Anpassungen und Verbesserungen an der Anwendung vorzunehmen, damit sie optimal auf die sich ändernden Bedürfnisse des Marktes reagieren kann.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43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Das Thema meiner Bachelorarbeit lautet: ……</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Ein wichtiger Aspekt ist die kontinuierliche Verbesserung. Denn auf der Grundlage des Feedbacks von Nutzern und Arbeitgebern wird es möglich, Anpassungen und Verbesserungen an der Anwendung vorzunehmen, damit sie optimal auf die sich ändernden Bedürfnisse des Marktes reagieren kann.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54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b6ae2aa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dirty="0"/>
              <a:t>damit bin ich am Ende meiner Präsentation. VIELEN DANK FÜR IHRE KOOPERATIVE AUFMERKSAMKEIT. </a:t>
            </a:r>
            <a:r>
              <a:rPr lang="de-DE" dirty="0"/>
              <a:t>Ich stehe Ihnen für eventuelle Fragen zur Verfügung.</a:t>
            </a:r>
            <a:endParaRPr dirty="0"/>
          </a:p>
          <a:p>
            <a:pPr marL="0" lvl="0" indent="0" algn="l" rtl="0">
              <a:spcBef>
                <a:spcPts val="0"/>
              </a:spcBef>
              <a:spcAft>
                <a:spcPts val="0"/>
              </a:spcAft>
              <a:buNone/>
            </a:pPr>
            <a:endParaRPr dirty="0"/>
          </a:p>
        </p:txBody>
      </p:sp>
      <p:sp>
        <p:nvSpPr>
          <p:cNvPr id="374" name="Google Shape;374;g13b6ae2aae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Ich habe hier den Inhalt dieser Präsentation aufgelistet. In einigen Worten werde ich etwas zu meiner Person sagen. dann werde ich über den Stand der Wissenschaft und </a:t>
            </a:r>
            <a:r>
              <a:rPr lang="de-DE" dirty="0" err="1"/>
              <a:t>technik</a:t>
            </a:r>
            <a:r>
              <a:rPr lang="de-DE" dirty="0"/>
              <a:t> reden bis am ende die Konzeption und Umsetzung und die Zusammenfassung.</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7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Mein Name ist Yvan Richnel Tchiengue, ich bin 26 Jahre alt und mein Studiengang ist Ingenieur-Informatik. Ich habe mich entschieden, Informatik zu studieren, weil ich festgestellt habe, dass die Informatik in unserem heutigen Leben eine sehr wichtige Rolle spielt und praktisch nicht mehr wegzudenken ist.</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Forschung im Bereich der Entwicklung von Webanwendungen, insbesondere im Zusammenhang mit der Arbeitssuche basiert auf einer breiten Grundlage. </a:t>
            </a:r>
          </a:p>
          <a:p>
            <a:pPr marL="0" lvl="0" indent="0" algn="l" rtl="0">
              <a:spcBef>
                <a:spcPts val="0"/>
              </a:spcBef>
              <a:spcAft>
                <a:spcPts val="0"/>
              </a:spcAft>
              <a:buNone/>
            </a:pPr>
            <a:r>
              <a:rPr lang="de-DE" dirty="0"/>
              <a:t>Es wurden zahlreiche Forschungsarbeiten und Artikel veröffentlicht.</a:t>
            </a:r>
          </a:p>
          <a:p>
            <a:pPr marL="0" lvl="0" indent="0" algn="l" rtl="0">
              <a:spcBef>
                <a:spcPts val="0"/>
              </a:spcBef>
              <a:spcAft>
                <a:spcPts val="0"/>
              </a:spcAft>
              <a:buNone/>
            </a:pPr>
            <a:r>
              <a:rPr lang="de-DE" dirty="0"/>
              <a:t>Genau aus dieser Perspektive veröffentlich das OWASP regelmäßig eine Liste der Sicherheitslücken in Webanwendungen. </a:t>
            </a:r>
          </a:p>
          <a:p>
            <a:pPr marL="0" lvl="0" indent="0" algn="l" rtl="0">
              <a:spcBef>
                <a:spcPts val="0"/>
              </a:spcBef>
              <a:spcAft>
                <a:spcPts val="0"/>
              </a:spcAft>
              <a:buNone/>
            </a:pPr>
            <a:r>
              <a:rPr lang="de-DE" dirty="0"/>
              <a:t>Es ist zu beachten, dass heutzutage die Sicherheit von Webanwendungen von entscheidender Bedeutung ist. </a:t>
            </a:r>
          </a:p>
          <a:p>
            <a:pPr marL="0" lvl="0" indent="0" algn="l" rtl="0">
              <a:spcBef>
                <a:spcPts val="0"/>
              </a:spcBef>
              <a:spcAft>
                <a:spcPts val="0"/>
              </a:spcAft>
              <a:buNone/>
            </a:pPr>
            <a:r>
              <a:rPr lang="de-DE" dirty="0"/>
              <a:t>Ein Beispiel hierfür sind die ständigen Konflikte zwischen den Vereinigten Staaten von Amerika und Russland. Ich habe mehrmals in den Medien gelesen, dass Russland Cyberangriffe auf die Vereinigten Staaten durchgeführt hat und manchmal Lösegelder gefordert wurden. Dies ist also einer der Gründe, warum ständig an neuen Technologien zur Sicherung von Anwendungen geforscht wird. </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79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GitHub ist eine beliebte Wahl für das Hosting von Open-Source-Softwareprojekten. Es speichert nicht nur die Codedateien, sondern auch den Änderungsverlauf und die mit den Änderungen verbundenen Diskussionen. </a:t>
            </a:r>
          </a:p>
          <a:p>
            <a:pPr marL="0" lvl="0" indent="0" algn="l" rtl="0">
              <a:spcBef>
                <a:spcPts val="0"/>
              </a:spcBef>
              <a:spcAft>
                <a:spcPts val="0"/>
              </a:spcAft>
              <a:buNone/>
            </a:pPr>
            <a:r>
              <a:rPr lang="de-DE" dirty="0"/>
              <a:t>GitHub ermöglicht eine effektive Versionskontrolle, d. h. Entwickler können problemlos verschiedene Versionen eines Projekts verwalten, Änderungen nachverfolgen und bei Bedarf zu früheren Versionen zurückkehren. </a:t>
            </a:r>
          </a:p>
          <a:p>
            <a:pPr marL="0" lvl="0" indent="0" algn="l" rtl="0">
              <a:spcBef>
                <a:spcPts val="0"/>
              </a:spcBef>
              <a:spcAft>
                <a:spcPts val="0"/>
              </a:spcAft>
              <a:buNone/>
            </a:pPr>
            <a:r>
              <a:rPr lang="de-DE" dirty="0"/>
              <a:t>GitHub hat seinen Sitz in Kalifornien und seine wachsende Popularität hat die Aufmerksamkeit der Technologieriesen auf sich gezogen und dazu geführt, dass es 2018 von Microsoft übernommen wurde.</a:t>
            </a:r>
          </a:p>
          <a:p>
            <a:pPr marL="0" lvl="0" indent="0" algn="l" rtl="0">
              <a:spcBef>
                <a:spcPts val="0"/>
              </a:spcBef>
              <a:spcAft>
                <a:spcPts val="0"/>
              </a:spcAft>
              <a:buNone/>
            </a:pPr>
            <a:r>
              <a:rPr lang="de-DE" dirty="0"/>
              <a:t>Im Januar 2023 gab GitHub bekannt, dass seine Plattform von mehr als 100 Millionen Entwicklern genutzt wird und die Anzahl der </a:t>
            </a:r>
            <a:r>
              <a:rPr lang="de-DE" dirty="0" err="1"/>
              <a:t>Repositorys</a:t>
            </a:r>
            <a:r>
              <a:rPr lang="de-DE" dirty="0"/>
              <a:t> 372 Millionen übersteigt</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NPM ist ein Paketmanager für die Programmiersprache JavaScript. </a:t>
            </a:r>
          </a:p>
          <a:p>
            <a:pPr marL="0" lvl="0" indent="0" algn="l" rtl="0">
              <a:spcBef>
                <a:spcPts val="0"/>
              </a:spcBef>
              <a:spcAft>
                <a:spcPts val="0"/>
              </a:spcAft>
              <a:buNone/>
            </a:pPr>
            <a:r>
              <a:rPr lang="de-DE" dirty="0"/>
              <a:t>Entwickler verwenden NPM, um Bibliotheks-Pakete und Tools, die sie für ihre Projekte benötigen, direkt von der Kommandozeile aus zu installieren. </a:t>
            </a:r>
          </a:p>
          <a:p>
            <a:pPr marL="0" lvl="0" indent="0" algn="l" rtl="0">
              <a:spcBef>
                <a:spcPts val="0"/>
              </a:spcBef>
              <a:spcAft>
                <a:spcPts val="0"/>
              </a:spcAft>
              <a:buNone/>
            </a:pPr>
            <a:r>
              <a:rPr lang="de-DE" dirty="0"/>
              <a:t>NPM verwaltet alle Abhängigkeiten eines Projekts über eine Datei namens </a:t>
            </a:r>
            <a:r>
              <a:rPr lang="de-DE" dirty="0" err="1"/>
              <a:t>package.json</a:t>
            </a:r>
            <a:r>
              <a:rPr lang="de-DE" dirty="0"/>
              <a:t>. Diese Datei enthält eine Liste aller Pakete, die ein Projekt benötigt, und ermöglicht so eine einfache und schnelle Installation auf verschiedenen Umgebungen und Rechnern</a:t>
            </a:r>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896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Angular ist ein starkes und stabiles Framework für das Frontend, das von Google entwickelt wurde. Eine der besonderen Eigenschaften von Angular ist seine Architektur, die auf Komponenten basiert. Das macht es einfacher, große Entwicklungsprojekte zu verwalten.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JavaScript ist eine Programmiersprache und wurde im Jahr 1995 von Brendan Eich entwickelt. </a:t>
            </a:r>
          </a:p>
          <a:p>
            <a:pPr marL="0" lvl="0" indent="0" algn="l" rtl="0">
              <a:spcBef>
                <a:spcPts val="0"/>
              </a:spcBef>
              <a:spcAft>
                <a:spcPts val="0"/>
              </a:spcAft>
              <a:buNone/>
            </a:pPr>
            <a:r>
              <a:rPr lang="de-DE" dirty="0"/>
              <a:t>Es wird verwendet, um interaktive Inhalte auf Websites zu erstellen, die z. B. Formulare, Animationen und dynamische Effekte ermöglichen. </a:t>
            </a:r>
          </a:p>
          <a:p>
            <a:pPr marL="0" lvl="0" indent="0" algn="l" rtl="0">
              <a:spcBef>
                <a:spcPts val="0"/>
              </a:spcBef>
              <a:spcAft>
                <a:spcPts val="0"/>
              </a:spcAft>
              <a:buNone/>
            </a:pPr>
            <a:r>
              <a:rPr lang="de-DE" dirty="0"/>
              <a:t>JavaScript kann sowohl auf der Client- als auch auf der Serverseite eingesetzt werden, was es äußerst flexibel macht.</a:t>
            </a:r>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64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HTTP ist ein Protokoll der Anwendungsschicht. Es legt fest, wie Nachrichten formatiert und über das Web übertragen werden und wie Webserver und Browser auf diese Nachrichten reagieren sollen. </a:t>
            </a:r>
          </a:p>
          <a:p>
            <a:pPr marL="0" lvl="0" indent="0" algn="l" rtl="0">
              <a:spcBef>
                <a:spcPts val="0"/>
              </a:spcBef>
              <a:spcAft>
                <a:spcPts val="0"/>
              </a:spcAft>
              <a:buNone/>
            </a:pPr>
            <a:r>
              <a:rPr lang="de-DE" dirty="0"/>
              <a:t>Er ist der Grund dafür, dass wir von unseren Browsern aus auf Webseiten zugreifen können.</a:t>
            </a:r>
          </a:p>
          <a:p>
            <a:pPr marL="0" lvl="0" indent="0" algn="l" rtl="0">
              <a:spcBef>
                <a:spcPts val="0"/>
              </a:spcBef>
              <a:spcAft>
                <a:spcPts val="0"/>
              </a:spcAft>
              <a:buNone/>
            </a:pPr>
            <a:r>
              <a:rPr lang="de-DE" dirty="0"/>
              <a:t>GET: Diese Anfrage wird verwendet, um Informationen von einem Server abzurufen. Wenn Sie z. B. eine URL in Ihren Browser eingeben, wird eine GET-Anfrage an den Server gesendet, um die entsprechende Webseite abzurufen.</a:t>
            </a:r>
          </a:p>
          <a:p>
            <a:pPr marL="0" lvl="0" indent="0" algn="l" rtl="0">
              <a:spcBef>
                <a:spcPts val="0"/>
              </a:spcBef>
              <a:spcAft>
                <a:spcPts val="0"/>
              </a:spcAft>
              <a:buNone/>
            </a:pPr>
            <a:r>
              <a:rPr lang="de-DE" dirty="0"/>
              <a:t>POST: Diese Anfrage wird verwendet, um Daten an einen Server zu senden. Wenn Sie beispielsweise ein Formular auf einer Webseite ausfüllen und es absenden, wird eine POST-Anfrage verwendet, um die Daten aus dem Formular an den Server zu senden.</a:t>
            </a:r>
          </a:p>
          <a:p>
            <a:pPr marL="0" lvl="0" indent="0" algn="l" rtl="0">
              <a:spcBef>
                <a:spcPts val="0"/>
              </a:spcBef>
              <a:spcAft>
                <a:spcPts val="0"/>
              </a:spcAft>
              <a:buNone/>
            </a:pPr>
            <a:r>
              <a:rPr lang="de-DE" dirty="0"/>
              <a:t>PUT: Diese Anfrage wird verwendet, um vorhandene Ressourcen auf einem Server zu aktualisieren. In einer Webanwendung, die das Ändern von Informationen in einem Benutzerprofil ermöglicht, kann beispielsweise eine PUT-Anfrage verwendet werden, um die Benutzerinformationen auf dem Server zu aktualisieren.</a:t>
            </a:r>
          </a:p>
          <a:p>
            <a:pPr marL="0" lvl="0" indent="0" algn="l" rtl="0">
              <a:spcBef>
                <a:spcPts val="0"/>
              </a:spcBef>
              <a:spcAft>
                <a:spcPts val="0"/>
              </a:spcAft>
              <a:buNone/>
            </a:pPr>
            <a:r>
              <a:rPr lang="de-DE" dirty="0"/>
              <a:t>DELETE: Diese Abfrage wird verwendet, um Ressourcen von einem Server zu entfernen. Beispielsweise kann in einer Anwendung zur Aufgabenverwaltung eine DELETE-Abfrage verwendet werden, um eine Aufgabe aus der Aufgabenliste auf dem Server zu entfernen.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APIs ermöglichen die Kommunikation und Integration zwischen verschiedenen Systemen, sodass eine Anwendung auf die Funktionen oder Daten einer anderen Anwendung zugreifen kann.</a:t>
            </a:r>
          </a:p>
          <a:p>
            <a:pPr marL="0" lvl="0" indent="0" algn="l" rtl="0">
              <a:spcBef>
                <a:spcPts val="0"/>
              </a:spcBef>
              <a:spcAft>
                <a:spcPts val="0"/>
              </a:spcAft>
              <a:buNone/>
            </a:pPr>
            <a:r>
              <a:rPr lang="de-DE" dirty="0"/>
              <a:t>Sie ist für die Verwendung durch Programmierer und nicht direkt durch Endbenutzer gedacht.</a:t>
            </a:r>
          </a:p>
          <a:p>
            <a:pPr marL="0" lvl="0" indent="0" algn="l" rtl="0">
              <a:spcBef>
                <a:spcPts val="0"/>
              </a:spcBef>
              <a:spcAft>
                <a:spcPts val="0"/>
              </a:spcAft>
              <a:buNone/>
            </a:pPr>
            <a:r>
              <a:rPr lang="de-DE" dirty="0"/>
              <a:t>Wenn ich zum Beispiel möchte, dass diese Anwendung automatisch den Wohnort jedes Bewerbers erkennt, dann muss ich nicht eine ganze Anwendung für den Standort bauen. Ich kann einfach die Google API zum Beispiel einfügen und diese wird den Standort erkennen.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Dieses Schema veranschaulicht den gesamten Lebenszyklus einer HTTP-Anfrage, von ihrer Erstellung in einer Webanwendung über ihre Lösung über eine API, einen Webserver und eine Datenbank bis hin zur Rückgabe der Antwort an die Webanwendung</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99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dbc728f49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bcrypt</a:t>
            </a:r>
            <a:r>
              <a:rPr lang="de-DE" dirty="0"/>
              <a:t> ist eine Hashfunktion, die entwickelt wurde, um eine starke Verschlüsselung aufzubauen und so die Sicherheit von Daten, insbesondere von Passwörtern, zu </a:t>
            </a:r>
            <a:r>
              <a:rPr lang="de-DE" dirty="0" err="1"/>
              <a:t>erhöhen.Hashing</a:t>
            </a:r>
            <a:r>
              <a:rPr lang="de-DE" dirty="0"/>
              <a:t> wandelt ein Passwort in eine Zeichenkette um, die nicht entschlüsselt werden kann, um das ursprüngliche Passwort wiederherzustellen.</a:t>
            </a:r>
          </a:p>
          <a:p>
            <a:pPr marL="0" lvl="0" indent="0" algn="l" rtl="0">
              <a:spcBef>
                <a:spcPts val="0"/>
              </a:spcBef>
              <a:spcAft>
                <a:spcPts val="0"/>
              </a:spcAft>
              <a:buNone/>
            </a:pPr>
            <a:r>
              <a:rPr lang="de-DE" dirty="0"/>
              <a:t>Sie haben sie auf der Basis einer anderen Methode namens ’</a:t>
            </a:r>
            <a:r>
              <a:rPr lang="de-DE" dirty="0" err="1"/>
              <a:t>BlowfishVerschlüsselung</a:t>
            </a:r>
            <a:r>
              <a:rPr lang="de-DE" dirty="0"/>
              <a:t>’ entwickelt.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Multer</a:t>
            </a:r>
            <a:r>
              <a:rPr lang="de-DE" dirty="0"/>
              <a:t> ist eine Middleware für Node.js, die speziell für die Verarbeitung von Multipart/Form-</a:t>
            </a:r>
            <a:r>
              <a:rPr lang="de-DE" dirty="0" err="1"/>
              <a:t>data</a:t>
            </a:r>
            <a:r>
              <a:rPr lang="de-DE" dirty="0"/>
              <a:t> entwickelt wurde.</a:t>
            </a:r>
          </a:p>
          <a:p>
            <a:pPr marL="0" lvl="0" indent="0" algn="l" rtl="0">
              <a:spcBef>
                <a:spcPts val="0"/>
              </a:spcBef>
              <a:spcAft>
                <a:spcPts val="0"/>
              </a:spcAft>
              <a:buNone/>
            </a:pPr>
            <a:r>
              <a:rPr lang="de-DE" dirty="0"/>
              <a:t>Diese </a:t>
            </a:r>
            <a:r>
              <a:rPr lang="de-DE" dirty="0" err="1"/>
              <a:t>Datenart</a:t>
            </a:r>
            <a:r>
              <a:rPr lang="de-DE" dirty="0"/>
              <a:t> wird benutzt, wenn Dateien hochgeladen werden</a:t>
            </a:r>
          </a:p>
          <a:p>
            <a:pPr marL="0" lvl="0" indent="0" algn="l" rtl="0">
              <a:spcBef>
                <a:spcPts val="0"/>
              </a:spcBef>
              <a:spcAft>
                <a:spcPts val="0"/>
              </a:spcAft>
              <a:buNone/>
            </a:pPr>
            <a:r>
              <a:rPr lang="de-DE" dirty="0"/>
              <a:t>Mit </a:t>
            </a:r>
            <a:r>
              <a:rPr lang="de-DE" dirty="0" err="1"/>
              <a:t>Multer</a:t>
            </a:r>
            <a:r>
              <a:rPr lang="de-DE" dirty="0"/>
              <a:t> können Beschränkungen für Dateitypen und -größen festgelegt, um sicherzustellen, dass nur geeignete Dateien akzeptiert werden. </a:t>
            </a:r>
            <a:r>
              <a:rPr lang="de-DE" dirty="0" err="1"/>
              <a:t>Zb</a:t>
            </a:r>
            <a:r>
              <a:rPr lang="de-DE" dirty="0"/>
              <a:t> können wir sagen dass wir nur </a:t>
            </a:r>
            <a:r>
              <a:rPr lang="de-DE" dirty="0" err="1"/>
              <a:t>pdf</a:t>
            </a:r>
            <a:r>
              <a:rPr lang="de-DE" dirty="0"/>
              <a:t> Dateien hochladen möchten.</a:t>
            </a:r>
            <a:endParaRPr dirty="0"/>
          </a:p>
        </p:txBody>
      </p:sp>
      <p:sp>
        <p:nvSpPr>
          <p:cNvPr id="252" name="Google Shape;252;g12dbc728f49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91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HM-Titelfolie">
  <p:cSld name="2_THM-Titelfolie">
    <p:spTree>
      <p:nvGrpSpPr>
        <p:cNvPr id="1" name="Shape 59"/>
        <p:cNvGrpSpPr/>
        <p:nvPr/>
      </p:nvGrpSpPr>
      <p:grpSpPr>
        <a:xfrm>
          <a:off x="0" y="0"/>
          <a:ext cx="0" cy="0"/>
          <a:chOff x="0" y="0"/>
          <a:chExt cx="0" cy="0"/>
        </a:xfrm>
      </p:grpSpPr>
      <p:sp>
        <p:nvSpPr>
          <p:cNvPr id="60" name="Google Shape;60;p14"/>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1" name="Google Shape;61;p14"/>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pic>
        <p:nvPicPr>
          <p:cNvPr id="62" name="Google Shape;62;p14"/>
          <p:cNvPicPr preferRelativeResize="0"/>
          <p:nvPr/>
        </p:nvPicPr>
        <p:blipFill rotWithShape="1">
          <a:blip r:embed="rId2">
            <a:alphaModFix/>
          </a:blip>
          <a:srcRect/>
          <a:stretch/>
        </p:blipFill>
        <p:spPr>
          <a:xfrm>
            <a:off x="360363" y="4954500"/>
            <a:ext cx="1081088" cy="95250"/>
          </a:xfrm>
          <a:prstGeom prst="rect">
            <a:avLst/>
          </a:prstGeom>
          <a:noFill/>
          <a:ln>
            <a:noFill/>
          </a:ln>
        </p:spPr>
      </p:pic>
      <p:pic>
        <p:nvPicPr>
          <p:cNvPr id="63" name="Google Shape;63;p14" descr="StudisTHM.jpg"/>
          <p:cNvPicPr preferRelativeResize="0"/>
          <p:nvPr/>
        </p:nvPicPr>
        <p:blipFill rotWithShape="1">
          <a:blip r:embed="rId3">
            <a:alphaModFix/>
          </a:blip>
          <a:srcRect/>
          <a:stretch/>
        </p:blipFill>
        <p:spPr>
          <a:xfrm>
            <a:off x="6350" y="945000"/>
            <a:ext cx="6857999" cy="3888582"/>
          </a:xfrm>
          <a:prstGeom prst="rect">
            <a:avLst/>
          </a:prstGeom>
          <a:noFill/>
          <a:ln>
            <a:noFill/>
          </a:ln>
        </p:spPr>
      </p:pic>
      <p:sp>
        <p:nvSpPr>
          <p:cNvPr id="64" name="Google Shape;64;p14"/>
          <p:cNvSpPr/>
          <p:nvPr/>
        </p:nvSpPr>
        <p:spPr>
          <a:xfrm>
            <a:off x="5904000" y="2403000"/>
            <a:ext cx="2879700" cy="215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5" name="Google Shape;65;p14"/>
          <p:cNvSpPr txBox="1">
            <a:spLocks noGrp="1"/>
          </p:cNvSpPr>
          <p:nvPr>
            <p:ph type="body" idx="1"/>
          </p:nvPr>
        </p:nvSpPr>
        <p:spPr>
          <a:xfrm>
            <a:off x="6156176" y="2788109"/>
            <a:ext cx="2376300" cy="1674000"/>
          </a:xfrm>
          <a:prstGeom prst="rect">
            <a:avLst/>
          </a:prstGeom>
          <a:noFill/>
          <a:ln>
            <a:noFill/>
          </a:ln>
        </p:spPr>
        <p:txBody>
          <a:bodyPr spcFirstLastPara="1" wrap="square" lIns="0" tIns="45700" rIns="91425" bIns="45700" anchor="b"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apitelfolie mit Bilder">
  <p:cSld name="Kapitelfolie mit Bilder">
    <p:spTree>
      <p:nvGrpSpPr>
        <p:cNvPr id="1" name="Shape 66"/>
        <p:cNvGrpSpPr/>
        <p:nvPr/>
      </p:nvGrpSpPr>
      <p:grpSpPr>
        <a:xfrm>
          <a:off x="0" y="0"/>
          <a:ext cx="0" cy="0"/>
          <a:chOff x="0" y="0"/>
          <a:chExt cx="0" cy="0"/>
        </a:xfrm>
      </p:grpSpPr>
      <p:sp>
        <p:nvSpPr>
          <p:cNvPr id="67" name="Google Shape;67;p15"/>
          <p:cNvSpPr>
            <a:spLocks noGrp="1"/>
          </p:cNvSpPr>
          <p:nvPr>
            <p:ph type="pic" idx="2"/>
          </p:nvPr>
        </p:nvSpPr>
        <p:spPr>
          <a:xfrm>
            <a:off x="6094413" y="1275606"/>
            <a:ext cx="2644500" cy="3402300"/>
          </a:xfrm>
          <a:prstGeom prst="rect">
            <a:avLst/>
          </a:prstGeom>
          <a:noFill/>
          <a:ln>
            <a:noFill/>
          </a:ln>
        </p:spPr>
      </p:sp>
      <p:sp>
        <p:nvSpPr>
          <p:cNvPr id="68" name="Google Shape;68;p15"/>
          <p:cNvSpPr>
            <a:spLocks noGrp="1"/>
          </p:cNvSpPr>
          <p:nvPr>
            <p:ph type="pic" idx="3"/>
          </p:nvPr>
        </p:nvSpPr>
        <p:spPr>
          <a:xfrm>
            <a:off x="324000" y="1275606"/>
            <a:ext cx="2644500" cy="3402300"/>
          </a:xfrm>
          <a:prstGeom prst="rect">
            <a:avLst/>
          </a:prstGeom>
          <a:noFill/>
          <a:ln>
            <a:noFill/>
          </a:ln>
        </p:spPr>
      </p:sp>
      <p:sp>
        <p:nvSpPr>
          <p:cNvPr id="69" name="Google Shape;69;p15"/>
          <p:cNvSpPr>
            <a:spLocks noGrp="1"/>
          </p:cNvSpPr>
          <p:nvPr>
            <p:ph type="pic" idx="4"/>
          </p:nvPr>
        </p:nvSpPr>
        <p:spPr>
          <a:xfrm>
            <a:off x="3203848" y="1275160"/>
            <a:ext cx="2644500" cy="3402900"/>
          </a:xfrm>
          <a:prstGeom prst="rect">
            <a:avLst/>
          </a:prstGeom>
          <a:noFill/>
          <a:ln>
            <a:noFill/>
          </a:ln>
        </p:spPr>
      </p:sp>
      <p:sp>
        <p:nvSpPr>
          <p:cNvPr id="70" name="Google Shape;70;p15"/>
          <p:cNvSpPr txBox="1">
            <a:spLocks noGrp="1"/>
          </p:cNvSpPr>
          <p:nvPr>
            <p:ph type="title"/>
          </p:nvPr>
        </p:nvSpPr>
        <p:spPr>
          <a:xfrm>
            <a:off x="324000" y="810000"/>
            <a:ext cx="8493000" cy="4323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
              <a:t>‹Nr.›</a:t>
            </a:fld>
            <a:endParaRPr/>
          </a:p>
        </p:txBody>
      </p:sp>
      <p:sp>
        <p:nvSpPr>
          <p:cNvPr id="72" name="Google Shape;72;p15"/>
          <p:cNvSpPr txBox="1">
            <a:spLocks noGrp="1"/>
          </p:cNvSpPr>
          <p:nvPr>
            <p:ph type="body" idx="1"/>
          </p:nvPr>
        </p:nvSpPr>
        <p:spPr>
          <a:xfrm>
            <a:off x="570277" y="1412398"/>
            <a:ext cx="2322900" cy="4716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None/>
              <a:defRPr sz="1600" b="1">
                <a:solidFill>
                  <a:srgbClr val="FFFFFF"/>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3" name="Google Shape;73;p15"/>
          <p:cNvSpPr txBox="1">
            <a:spLocks noGrp="1"/>
          </p:cNvSpPr>
          <p:nvPr>
            <p:ph type="body" idx="5"/>
          </p:nvPr>
        </p:nvSpPr>
        <p:spPr>
          <a:xfrm>
            <a:off x="3455207" y="1362914"/>
            <a:ext cx="2402700" cy="5559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5"/>
          <p:cNvSpPr txBox="1">
            <a:spLocks noGrp="1"/>
          </p:cNvSpPr>
          <p:nvPr>
            <p:ph type="body" idx="6"/>
          </p:nvPr>
        </p:nvSpPr>
        <p:spPr>
          <a:xfrm>
            <a:off x="6348413" y="1362914"/>
            <a:ext cx="2390700" cy="60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803">
          <p15:clr>
            <a:srgbClr val="FBAE40"/>
          </p15:clr>
        </p15:guide>
        <p15:guide id="2" pos="2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folie">
  <p:cSld name="Textfolie">
    <p:spTree>
      <p:nvGrpSpPr>
        <p:cNvPr id="1" name="Shape 75"/>
        <p:cNvGrpSpPr/>
        <p:nvPr/>
      </p:nvGrpSpPr>
      <p:grpSpPr>
        <a:xfrm>
          <a:off x="0" y="0"/>
          <a:ext cx="0" cy="0"/>
          <a:chOff x="0" y="0"/>
          <a:chExt cx="0" cy="0"/>
        </a:xfrm>
      </p:grpSpPr>
      <p:sp>
        <p:nvSpPr>
          <p:cNvPr id="76" name="Google Shape;76;p16"/>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77" name="Google Shape;77;p16"/>
          <p:cNvSpPr txBox="1">
            <a:spLocks noGrp="1"/>
          </p:cNvSpPr>
          <p:nvPr>
            <p:ph type="title"/>
          </p:nvPr>
        </p:nvSpPr>
        <p:spPr>
          <a:xfrm>
            <a:off x="324000" y="810000"/>
            <a:ext cx="8421600" cy="4311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6"/>
          <p:cNvSpPr txBox="1">
            <a:spLocks noGrp="1"/>
          </p:cNvSpPr>
          <p:nvPr>
            <p:ph type="body" idx="1"/>
          </p:nvPr>
        </p:nvSpPr>
        <p:spPr>
          <a:xfrm>
            <a:off x="324001" y="1215000"/>
            <a:ext cx="8424600" cy="34629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80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extfolie">
  <p:cSld name="1_Textfolie">
    <p:spTree>
      <p:nvGrpSpPr>
        <p:cNvPr id="1" name="Shape 79"/>
        <p:cNvGrpSpPr/>
        <p:nvPr/>
      </p:nvGrpSpPr>
      <p:grpSpPr>
        <a:xfrm>
          <a:off x="0" y="0"/>
          <a:ext cx="0" cy="0"/>
          <a:chOff x="0" y="0"/>
          <a:chExt cx="0" cy="0"/>
        </a:xfrm>
      </p:grpSpPr>
      <p:sp>
        <p:nvSpPr>
          <p:cNvPr id="80" name="Google Shape;80;p17"/>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81" name="Google Shape;81;p17"/>
          <p:cNvSpPr txBox="1">
            <a:spLocks noGrp="1"/>
          </p:cNvSpPr>
          <p:nvPr>
            <p:ph type="title"/>
          </p:nvPr>
        </p:nvSpPr>
        <p:spPr>
          <a:xfrm>
            <a:off x="324000" y="810000"/>
            <a:ext cx="8421600" cy="4311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324001" y="1215000"/>
            <a:ext cx="8424600" cy="13026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3" name="Google Shape;83;p17"/>
          <p:cNvSpPr/>
          <p:nvPr/>
        </p:nvSpPr>
        <p:spPr>
          <a:xfrm>
            <a:off x="324000" y="2680098"/>
            <a:ext cx="2663700" cy="1998000"/>
          </a:xfrm>
          <a:prstGeom prst="rect">
            <a:avLst/>
          </a:prstGeom>
          <a:solidFill>
            <a:srgbClr val="80BA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4" name="Google Shape;84;p17"/>
          <p:cNvSpPr/>
          <p:nvPr/>
        </p:nvSpPr>
        <p:spPr>
          <a:xfrm>
            <a:off x="3202932" y="2680098"/>
            <a:ext cx="2663700" cy="1998000"/>
          </a:xfrm>
          <a:prstGeom prst="rect">
            <a:avLst/>
          </a:prstGeom>
          <a:solidFill>
            <a:srgbClr val="80BA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5" name="Google Shape;85;p17"/>
          <p:cNvSpPr/>
          <p:nvPr/>
        </p:nvSpPr>
        <p:spPr>
          <a:xfrm>
            <a:off x="6084000" y="2680098"/>
            <a:ext cx="2663700" cy="1998000"/>
          </a:xfrm>
          <a:prstGeom prst="rect">
            <a:avLst/>
          </a:prstGeom>
          <a:solidFill>
            <a:srgbClr val="80BA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6" name="Google Shape;86;p17"/>
          <p:cNvSpPr txBox="1">
            <a:spLocks noGrp="1"/>
          </p:cNvSpPr>
          <p:nvPr>
            <p:ph type="body" idx="2"/>
          </p:nvPr>
        </p:nvSpPr>
        <p:spPr>
          <a:xfrm>
            <a:off x="514800" y="2786400"/>
            <a:ext cx="2160300" cy="576300"/>
          </a:xfrm>
          <a:prstGeom prst="rect">
            <a:avLst/>
          </a:prstGeom>
          <a:noFill/>
          <a:ln>
            <a:noFill/>
          </a:ln>
        </p:spPr>
        <p:txBody>
          <a:bodyPr spcFirstLastPara="1" wrap="square" lIns="90000" tIns="45700" rIns="90000" bIns="45700" anchor="t" anchorCtr="0">
            <a:noAutofit/>
          </a:bodyPr>
          <a:lstStyle>
            <a:lvl1pPr marL="457200" lvl="0" indent="-228600" algn="l" rtl="0">
              <a:spcBef>
                <a:spcPts val="480"/>
              </a:spcBef>
              <a:spcAft>
                <a:spcPts val="0"/>
              </a:spcAft>
              <a:buSzPts val="2544"/>
              <a:buNone/>
              <a:defRPr sz="24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7" name="Google Shape;87;p17"/>
          <p:cNvSpPr txBox="1">
            <a:spLocks noGrp="1"/>
          </p:cNvSpPr>
          <p:nvPr>
            <p:ph type="body" idx="3"/>
          </p:nvPr>
        </p:nvSpPr>
        <p:spPr>
          <a:xfrm>
            <a:off x="3402000" y="2786400"/>
            <a:ext cx="2160300" cy="576300"/>
          </a:xfrm>
          <a:prstGeom prst="rect">
            <a:avLst/>
          </a:prstGeom>
          <a:noFill/>
          <a:ln>
            <a:noFill/>
          </a:ln>
        </p:spPr>
        <p:txBody>
          <a:bodyPr spcFirstLastPara="1" wrap="square" lIns="90000" tIns="45700" rIns="90000" bIns="45700" anchor="t" anchorCtr="0">
            <a:noAutofit/>
          </a:bodyPr>
          <a:lstStyle>
            <a:lvl1pPr marL="457200" lvl="0" indent="-228600" algn="l" rtl="0">
              <a:spcBef>
                <a:spcPts val="480"/>
              </a:spcBef>
              <a:spcAft>
                <a:spcPts val="0"/>
              </a:spcAft>
              <a:buSzPts val="2544"/>
              <a:buNone/>
              <a:defRPr sz="24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8" name="Google Shape;88;p17"/>
          <p:cNvSpPr txBox="1">
            <a:spLocks noGrp="1"/>
          </p:cNvSpPr>
          <p:nvPr>
            <p:ph type="body" idx="4"/>
          </p:nvPr>
        </p:nvSpPr>
        <p:spPr>
          <a:xfrm>
            <a:off x="6282000" y="2787405"/>
            <a:ext cx="2160300" cy="576300"/>
          </a:xfrm>
          <a:prstGeom prst="rect">
            <a:avLst/>
          </a:prstGeom>
          <a:noFill/>
          <a:ln>
            <a:noFill/>
          </a:ln>
        </p:spPr>
        <p:txBody>
          <a:bodyPr spcFirstLastPara="1" wrap="square" lIns="90000" tIns="45700" rIns="90000" bIns="45700" anchor="t" anchorCtr="0">
            <a:noAutofit/>
          </a:bodyPr>
          <a:lstStyle>
            <a:lvl1pPr marL="457200" lvl="0" indent="-228600" algn="l" rtl="0">
              <a:spcBef>
                <a:spcPts val="480"/>
              </a:spcBef>
              <a:spcAft>
                <a:spcPts val="0"/>
              </a:spcAft>
              <a:buSzPts val="2544"/>
              <a:buNone/>
              <a:defRPr sz="24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80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extfeld+Aufzählung im Block">
  <p:cSld name="1_Textfeld+Aufzählung im Block">
    <p:spTree>
      <p:nvGrpSpPr>
        <p:cNvPr id="1" name="Shape 89"/>
        <p:cNvGrpSpPr/>
        <p:nvPr/>
      </p:nvGrpSpPr>
      <p:grpSpPr>
        <a:xfrm>
          <a:off x="0" y="0"/>
          <a:ext cx="0" cy="0"/>
          <a:chOff x="0" y="0"/>
          <a:chExt cx="0" cy="0"/>
        </a:xfrm>
      </p:grpSpPr>
      <p:sp>
        <p:nvSpPr>
          <p:cNvPr id="90" name="Google Shape;90;p18"/>
          <p:cNvSpPr/>
          <p:nvPr/>
        </p:nvSpPr>
        <p:spPr>
          <a:xfrm>
            <a:off x="1984375" y="2085696"/>
            <a:ext cx="6756300" cy="1080000"/>
          </a:xfrm>
          <a:prstGeom prst="rect">
            <a:avLst/>
          </a:prstGeom>
          <a:solidFill>
            <a:srgbClr val="DF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8"/>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92" name="Google Shape;92;p18"/>
          <p:cNvSpPr txBox="1">
            <a:spLocks noGrp="1"/>
          </p:cNvSpPr>
          <p:nvPr>
            <p:ph type="title"/>
          </p:nvPr>
        </p:nvSpPr>
        <p:spPr>
          <a:xfrm>
            <a:off x="323850" y="810000"/>
            <a:ext cx="8421600" cy="4311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3" name="Google Shape;93;p18"/>
          <p:cNvSpPr txBox="1">
            <a:spLocks noGrp="1"/>
          </p:cNvSpPr>
          <p:nvPr>
            <p:ph type="body" idx="1"/>
          </p:nvPr>
        </p:nvSpPr>
        <p:spPr>
          <a:xfrm>
            <a:off x="323850" y="1215000"/>
            <a:ext cx="8505600" cy="997800"/>
          </a:xfrm>
          <a:prstGeom prst="rect">
            <a:avLst/>
          </a:prstGeom>
          <a:noFill/>
          <a:ln>
            <a:noFill/>
          </a:ln>
        </p:spPr>
        <p:txBody>
          <a:bodyPr spcFirstLastPara="1" wrap="square" lIns="0" tIns="45700" rIns="90000" bIns="45700" anchor="t" anchorCtr="0">
            <a:noAutofit/>
          </a:bodyPr>
          <a:lstStyle>
            <a:lvl1pPr marL="457200" lvl="0" indent="-228600" algn="l" rtl="0">
              <a:spcBef>
                <a:spcPts val="360"/>
              </a:spcBef>
              <a:spcAft>
                <a:spcPts val="0"/>
              </a:spcAft>
              <a:buSzPts val="1908"/>
              <a:buNone/>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4" name="Google Shape;94;p18"/>
          <p:cNvSpPr/>
          <p:nvPr/>
        </p:nvSpPr>
        <p:spPr>
          <a:xfrm>
            <a:off x="1984375" y="3327834"/>
            <a:ext cx="6756300" cy="1349700"/>
          </a:xfrm>
          <a:prstGeom prst="rect">
            <a:avLst/>
          </a:prstGeom>
          <a:solidFill>
            <a:srgbClr val="DF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18"/>
          <p:cNvSpPr/>
          <p:nvPr/>
        </p:nvSpPr>
        <p:spPr>
          <a:xfrm>
            <a:off x="2303463" y="1824038"/>
            <a:ext cx="7110300" cy="1108500"/>
          </a:xfrm>
          <a:prstGeom prst="rect">
            <a:avLst/>
          </a:prstGeom>
          <a:noFill/>
          <a:ln>
            <a:noFill/>
          </a:ln>
        </p:spPr>
        <p:txBody>
          <a:bodyPr spcFirstLastPara="1" wrap="square" lIns="0" tIns="45700" rIns="90000" bIns="45700" anchor="t" anchorCtr="0">
            <a:noAutofit/>
          </a:bodyPr>
          <a:lstStyle/>
          <a:p>
            <a:pPr marL="342900" marR="0" lvl="0" indent="-215900" algn="l" rtl="0">
              <a:spcBef>
                <a:spcPts val="0"/>
              </a:spcBef>
              <a:spcAft>
                <a:spcPts val="0"/>
              </a:spcAft>
              <a:buClr>
                <a:srgbClr val="80BA24"/>
              </a:buClr>
              <a:buSzPts val="2000"/>
              <a:buFont typeface="Noto Sans Symbols"/>
              <a:buNone/>
            </a:pPr>
            <a:endParaRPr sz="2000" b="0" i="0" u="none" strike="noStrike" cap="none">
              <a:solidFill>
                <a:srgbClr val="4A5C66"/>
              </a:solidFill>
              <a:latin typeface="Arial"/>
              <a:ea typeface="Arial"/>
              <a:cs typeface="Arial"/>
              <a:sym typeface="Arial"/>
            </a:endParaRPr>
          </a:p>
        </p:txBody>
      </p:sp>
      <p:sp>
        <p:nvSpPr>
          <p:cNvPr id="96" name="Google Shape;96;p18"/>
          <p:cNvSpPr txBox="1">
            <a:spLocks noGrp="1"/>
          </p:cNvSpPr>
          <p:nvPr>
            <p:ph type="body" idx="2"/>
          </p:nvPr>
        </p:nvSpPr>
        <p:spPr>
          <a:xfrm>
            <a:off x="2288473" y="2235268"/>
            <a:ext cx="6437400" cy="1146600"/>
          </a:xfrm>
          <a:prstGeom prst="rect">
            <a:avLst/>
          </a:prstGeom>
          <a:noFill/>
          <a:ln>
            <a:noFill/>
          </a:ln>
        </p:spPr>
        <p:txBody>
          <a:bodyPr spcFirstLastPara="1" wrap="square" lIns="0" tIns="45700" rIns="90000"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7" name="Google Shape;97;p18"/>
          <p:cNvSpPr txBox="1">
            <a:spLocks noGrp="1"/>
          </p:cNvSpPr>
          <p:nvPr>
            <p:ph type="body" idx="3"/>
          </p:nvPr>
        </p:nvSpPr>
        <p:spPr>
          <a:xfrm>
            <a:off x="2295968" y="3489852"/>
            <a:ext cx="6437400" cy="1146600"/>
          </a:xfrm>
          <a:prstGeom prst="rect">
            <a:avLst/>
          </a:prstGeom>
          <a:noFill/>
          <a:ln>
            <a:noFill/>
          </a:ln>
        </p:spPr>
        <p:txBody>
          <a:bodyPr spcFirstLastPara="1" wrap="square" lIns="0" tIns="45700" rIns="90000"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98" name="Google Shape;98;p18" descr="organisation.tif"/>
          <p:cNvPicPr preferRelativeResize="0"/>
          <p:nvPr/>
        </p:nvPicPr>
        <p:blipFill rotWithShape="1">
          <a:blip r:embed="rId2">
            <a:alphaModFix/>
          </a:blip>
          <a:srcRect/>
          <a:stretch/>
        </p:blipFill>
        <p:spPr>
          <a:xfrm>
            <a:off x="455613" y="2193410"/>
            <a:ext cx="814388" cy="864394"/>
          </a:xfrm>
          <a:prstGeom prst="rect">
            <a:avLst/>
          </a:prstGeom>
          <a:noFill/>
          <a:ln>
            <a:noFill/>
          </a:ln>
        </p:spPr>
      </p:pic>
      <p:pic>
        <p:nvPicPr>
          <p:cNvPr id="99" name="Google Shape;99;p18" descr="euro-schein.tif"/>
          <p:cNvPicPr preferRelativeResize="0"/>
          <p:nvPr/>
        </p:nvPicPr>
        <p:blipFill rotWithShape="1">
          <a:blip r:embed="rId3">
            <a:alphaModFix/>
          </a:blip>
          <a:srcRect/>
          <a:stretch/>
        </p:blipFill>
        <p:spPr>
          <a:xfrm>
            <a:off x="438150" y="3719513"/>
            <a:ext cx="864394" cy="50244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Textfeld+Aufzählung im Block">
  <p:cSld name="2_Textfeld+Aufzählung im Block">
    <p:spTree>
      <p:nvGrpSpPr>
        <p:cNvPr id="1" name="Shape 100"/>
        <p:cNvGrpSpPr/>
        <p:nvPr/>
      </p:nvGrpSpPr>
      <p:grpSpPr>
        <a:xfrm>
          <a:off x="0" y="0"/>
          <a:ext cx="0" cy="0"/>
          <a:chOff x="0" y="0"/>
          <a:chExt cx="0" cy="0"/>
        </a:xfrm>
      </p:grpSpPr>
      <p:sp>
        <p:nvSpPr>
          <p:cNvPr id="101" name="Google Shape;101;p19"/>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102" name="Google Shape;102;p19"/>
          <p:cNvSpPr txBox="1">
            <a:spLocks noGrp="1"/>
          </p:cNvSpPr>
          <p:nvPr>
            <p:ph type="title"/>
          </p:nvPr>
        </p:nvSpPr>
        <p:spPr>
          <a:xfrm>
            <a:off x="323850" y="810000"/>
            <a:ext cx="8421600" cy="4311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9"/>
          <p:cNvSpPr txBox="1">
            <a:spLocks noGrp="1"/>
          </p:cNvSpPr>
          <p:nvPr>
            <p:ph type="body" idx="1"/>
          </p:nvPr>
        </p:nvSpPr>
        <p:spPr>
          <a:xfrm>
            <a:off x="323850" y="1215000"/>
            <a:ext cx="8505600" cy="997800"/>
          </a:xfrm>
          <a:prstGeom prst="rect">
            <a:avLst/>
          </a:prstGeom>
          <a:noFill/>
          <a:ln>
            <a:noFill/>
          </a:ln>
        </p:spPr>
        <p:txBody>
          <a:bodyPr spcFirstLastPara="1" wrap="square" lIns="0" tIns="45700" rIns="90000" bIns="45700" anchor="t" anchorCtr="0">
            <a:noAutofit/>
          </a:bodyPr>
          <a:lstStyle>
            <a:lvl1pPr marL="457200" lvl="0" indent="-228600" algn="l" rtl="0">
              <a:spcBef>
                <a:spcPts val="360"/>
              </a:spcBef>
              <a:spcAft>
                <a:spcPts val="0"/>
              </a:spcAft>
              <a:buSzPts val="1908"/>
              <a:buNone/>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4" name="Google Shape;104;p19"/>
          <p:cNvSpPr/>
          <p:nvPr/>
        </p:nvSpPr>
        <p:spPr>
          <a:xfrm>
            <a:off x="1984375" y="3381840"/>
            <a:ext cx="6756300" cy="1296000"/>
          </a:xfrm>
          <a:prstGeom prst="rect">
            <a:avLst/>
          </a:prstGeom>
          <a:solidFill>
            <a:srgbClr val="DF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19"/>
          <p:cNvSpPr/>
          <p:nvPr/>
        </p:nvSpPr>
        <p:spPr>
          <a:xfrm>
            <a:off x="1984375" y="1923678"/>
            <a:ext cx="6756300" cy="1296000"/>
          </a:xfrm>
          <a:prstGeom prst="rect">
            <a:avLst/>
          </a:prstGeom>
          <a:solidFill>
            <a:srgbClr val="DF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19"/>
          <p:cNvSpPr/>
          <p:nvPr/>
        </p:nvSpPr>
        <p:spPr>
          <a:xfrm>
            <a:off x="2303463" y="1824038"/>
            <a:ext cx="7110300" cy="1108500"/>
          </a:xfrm>
          <a:prstGeom prst="rect">
            <a:avLst/>
          </a:prstGeom>
          <a:noFill/>
          <a:ln>
            <a:noFill/>
          </a:ln>
        </p:spPr>
        <p:txBody>
          <a:bodyPr spcFirstLastPara="1" wrap="square" lIns="0" tIns="45700" rIns="90000" bIns="45700" anchor="t" anchorCtr="0">
            <a:noAutofit/>
          </a:bodyPr>
          <a:lstStyle/>
          <a:p>
            <a:pPr marL="342900" marR="0" lvl="0" indent="-215900" algn="l" rtl="0">
              <a:spcBef>
                <a:spcPts val="0"/>
              </a:spcBef>
              <a:spcAft>
                <a:spcPts val="0"/>
              </a:spcAft>
              <a:buClr>
                <a:srgbClr val="80BA24"/>
              </a:buClr>
              <a:buSzPts val="2000"/>
              <a:buFont typeface="Noto Sans Symbols"/>
              <a:buNone/>
            </a:pPr>
            <a:endParaRPr sz="2000" b="0" i="0" u="none" strike="noStrike" cap="none">
              <a:solidFill>
                <a:srgbClr val="4A5C66"/>
              </a:solidFill>
              <a:latin typeface="Arial"/>
              <a:ea typeface="Arial"/>
              <a:cs typeface="Arial"/>
              <a:sym typeface="Arial"/>
            </a:endParaRPr>
          </a:p>
        </p:txBody>
      </p:sp>
      <p:pic>
        <p:nvPicPr>
          <p:cNvPr id="107" name="Google Shape;107;p19" descr="icon_people.tif"/>
          <p:cNvPicPr preferRelativeResize="0"/>
          <p:nvPr/>
        </p:nvPicPr>
        <p:blipFill rotWithShape="1">
          <a:blip r:embed="rId2">
            <a:alphaModFix/>
          </a:blip>
          <a:srcRect/>
          <a:stretch/>
        </p:blipFill>
        <p:spPr>
          <a:xfrm>
            <a:off x="395288" y="2085975"/>
            <a:ext cx="870347" cy="647700"/>
          </a:xfrm>
          <a:prstGeom prst="rect">
            <a:avLst/>
          </a:prstGeom>
          <a:noFill/>
          <a:ln>
            <a:noFill/>
          </a:ln>
        </p:spPr>
      </p:pic>
      <p:pic>
        <p:nvPicPr>
          <p:cNvPr id="108" name="Google Shape;108;p19" descr="haus.tif"/>
          <p:cNvPicPr preferRelativeResize="0"/>
          <p:nvPr/>
        </p:nvPicPr>
        <p:blipFill rotWithShape="1">
          <a:blip r:embed="rId3">
            <a:alphaModFix/>
          </a:blip>
          <a:srcRect/>
          <a:stretch/>
        </p:blipFill>
        <p:spPr>
          <a:xfrm>
            <a:off x="438150" y="3628002"/>
            <a:ext cx="841772" cy="617934"/>
          </a:xfrm>
          <a:prstGeom prst="rect">
            <a:avLst/>
          </a:prstGeom>
          <a:noFill/>
          <a:ln>
            <a:noFill/>
          </a:ln>
        </p:spPr>
      </p:pic>
      <p:sp>
        <p:nvSpPr>
          <p:cNvPr id="109" name="Google Shape;109;p19"/>
          <p:cNvSpPr txBox="1">
            <a:spLocks noGrp="1"/>
          </p:cNvSpPr>
          <p:nvPr>
            <p:ph type="body" idx="2"/>
          </p:nvPr>
        </p:nvSpPr>
        <p:spPr>
          <a:xfrm>
            <a:off x="2288473" y="2127256"/>
            <a:ext cx="6437400" cy="1146600"/>
          </a:xfrm>
          <a:prstGeom prst="rect">
            <a:avLst/>
          </a:prstGeom>
          <a:noFill/>
          <a:ln>
            <a:noFill/>
          </a:ln>
        </p:spPr>
        <p:txBody>
          <a:bodyPr spcFirstLastPara="1" wrap="square" lIns="0" tIns="45700" rIns="90000"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0" name="Google Shape;110;p19"/>
          <p:cNvSpPr txBox="1">
            <a:spLocks noGrp="1"/>
          </p:cNvSpPr>
          <p:nvPr>
            <p:ph type="body" idx="3"/>
          </p:nvPr>
        </p:nvSpPr>
        <p:spPr>
          <a:xfrm>
            <a:off x="2289600" y="3585418"/>
            <a:ext cx="6437400" cy="1146600"/>
          </a:xfrm>
          <a:prstGeom prst="rect">
            <a:avLst/>
          </a:prstGeom>
          <a:noFill/>
          <a:ln>
            <a:noFill/>
          </a:ln>
        </p:spPr>
        <p:txBody>
          <a:bodyPr spcFirstLastPara="1" wrap="square" lIns="0" tIns="45700" rIns="90000"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Kapitelfolie">
  <p:cSld name="1_Kapitelfolie">
    <p:spTree>
      <p:nvGrpSpPr>
        <p:cNvPr id="1" name="Shape 115"/>
        <p:cNvGrpSpPr/>
        <p:nvPr/>
      </p:nvGrpSpPr>
      <p:grpSpPr>
        <a:xfrm>
          <a:off x="0" y="0"/>
          <a:ext cx="0" cy="0"/>
          <a:chOff x="0" y="0"/>
          <a:chExt cx="0" cy="0"/>
        </a:xfrm>
      </p:grpSpPr>
      <p:sp>
        <p:nvSpPr>
          <p:cNvPr id="116" name="Google Shape;116;p21"/>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7" name="Google Shape;117;p21"/>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sp>
        <p:nvSpPr>
          <p:cNvPr id="118" name="Google Shape;118;p21"/>
          <p:cNvSpPr txBox="1"/>
          <p:nvPr/>
        </p:nvSpPr>
        <p:spPr>
          <a:xfrm>
            <a:off x="7956550" y="4911329"/>
            <a:ext cx="5763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Seite</a:t>
            </a:r>
            <a:endParaRPr/>
          </a:p>
        </p:txBody>
      </p:sp>
      <p:pic>
        <p:nvPicPr>
          <p:cNvPr id="119" name="Google Shape;119;p21"/>
          <p:cNvPicPr preferRelativeResize="0"/>
          <p:nvPr/>
        </p:nvPicPr>
        <p:blipFill rotWithShape="1">
          <a:blip r:embed="rId2">
            <a:alphaModFix/>
          </a:blip>
          <a:srcRect/>
          <a:stretch/>
        </p:blipFill>
        <p:spPr>
          <a:xfrm>
            <a:off x="360363" y="4949429"/>
            <a:ext cx="1081088" cy="95250"/>
          </a:xfrm>
          <a:prstGeom prst="rect">
            <a:avLst/>
          </a:prstGeom>
          <a:noFill/>
          <a:ln>
            <a:noFill/>
          </a:ln>
        </p:spPr>
      </p:pic>
      <p:sp>
        <p:nvSpPr>
          <p:cNvPr id="120" name="Google Shape;120;p21"/>
          <p:cNvSpPr/>
          <p:nvPr/>
        </p:nvSpPr>
        <p:spPr>
          <a:xfrm>
            <a:off x="323850"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1" name="Google Shape;121;p21"/>
          <p:cNvSpPr/>
          <p:nvPr/>
        </p:nvSpPr>
        <p:spPr>
          <a:xfrm>
            <a:off x="2482850"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2" name="Google Shape;122;p21"/>
          <p:cNvSpPr/>
          <p:nvPr/>
        </p:nvSpPr>
        <p:spPr>
          <a:xfrm>
            <a:off x="4643438"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3" name="Google Shape;123;p21"/>
          <p:cNvSpPr/>
          <p:nvPr/>
        </p:nvSpPr>
        <p:spPr>
          <a:xfrm>
            <a:off x="6802438" y="1585931"/>
            <a:ext cx="1962300" cy="1471500"/>
          </a:xfrm>
          <a:prstGeom prst="rect">
            <a:avLst/>
          </a:prstGeom>
          <a:solidFill>
            <a:srgbClr val="80BA24"/>
          </a:solidFill>
          <a:ln w="9525" cap="flat" cmpd="sng">
            <a:solidFill>
              <a:srgbClr val="80BA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4" name="Google Shape;124;p21"/>
          <p:cNvSpPr/>
          <p:nvPr/>
        </p:nvSpPr>
        <p:spPr>
          <a:xfrm>
            <a:off x="323850"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5" name="Google Shape;125;p21"/>
          <p:cNvSpPr/>
          <p:nvPr/>
        </p:nvSpPr>
        <p:spPr>
          <a:xfrm>
            <a:off x="2482850"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6" name="Google Shape;126;p21"/>
          <p:cNvSpPr/>
          <p:nvPr/>
        </p:nvSpPr>
        <p:spPr>
          <a:xfrm>
            <a:off x="4643438"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7" name="Google Shape;127;p21"/>
          <p:cNvSpPr/>
          <p:nvPr/>
        </p:nvSpPr>
        <p:spPr>
          <a:xfrm>
            <a:off x="6802438" y="3206371"/>
            <a:ext cx="1962300" cy="1471500"/>
          </a:xfrm>
          <a:prstGeom prst="rect">
            <a:avLst/>
          </a:prstGeom>
          <a:solidFill>
            <a:srgbClr val="80BA24"/>
          </a:solidFill>
          <a:ln w="9525" cap="flat" cmpd="sng">
            <a:solidFill>
              <a:srgbClr val="80BA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8" name="Google Shape;128;p21"/>
          <p:cNvSpPr txBox="1">
            <a:spLocks noGrp="1"/>
          </p:cNvSpPr>
          <p:nvPr>
            <p:ph type="title"/>
          </p:nvPr>
        </p:nvSpPr>
        <p:spPr>
          <a:xfrm>
            <a:off x="324000" y="810000"/>
            <a:ext cx="84927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130" name="Google Shape;130;p21"/>
          <p:cNvSpPr txBox="1">
            <a:spLocks noGrp="1"/>
          </p:cNvSpPr>
          <p:nvPr>
            <p:ph type="body" idx="1"/>
          </p:nvPr>
        </p:nvSpPr>
        <p:spPr>
          <a:xfrm>
            <a:off x="323850" y="1215001"/>
            <a:ext cx="8493000" cy="3696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1" name="Google Shape;131;p21"/>
          <p:cNvSpPr txBox="1">
            <a:spLocks noGrp="1"/>
          </p:cNvSpPr>
          <p:nvPr>
            <p:ph type="body" idx="2"/>
          </p:nvPr>
        </p:nvSpPr>
        <p:spPr>
          <a:xfrm>
            <a:off x="53975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2" name="Google Shape;132;p21"/>
          <p:cNvSpPr txBox="1">
            <a:spLocks noGrp="1"/>
          </p:cNvSpPr>
          <p:nvPr>
            <p:ph type="body" idx="3"/>
          </p:nvPr>
        </p:nvSpPr>
        <p:spPr>
          <a:xfrm>
            <a:off x="270000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3" name="Google Shape;133;p21"/>
          <p:cNvSpPr txBox="1">
            <a:spLocks noGrp="1"/>
          </p:cNvSpPr>
          <p:nvPr>
            <p:ph type="body" idx="4"/>
          </p:nvPr>
        </p:nvSpPr>
        <p:spPr>
          <a:xfrm>
            <a:off x="486000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4" name="Google Shape;134;p21"/>
          <p:cNvSpPr txBox="1">
            <a:spLocks noGrp="1"/>
          </p:cNvSpPr>
          <p:nvPr>
            <p:ph type="body" idx="5"/>
          </p:nvPr>
        </p:nvSpPr>
        <p:spPr>
          <a:xfrm>
            <a:off x="54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5" name="Google Shape;135;p21"/>
          <p:cNvSpPr txBox="1">
            <a:spLocks noGrp="1"/>
          </p:cNvSpPr>
          <p:nvPr>
            <p:ph type="body" idx="6"/>
          </p:nvPr>
        </p:nvSpPr>
        <p:spPr>
          <a:xfrm>
            <a:off x="270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6" name="Google Shape;136;p21"/>
          <p:cNvSpPr txBox="1">
            <a:spLocks noGrp="1"/>
          </p:cNvSpPr>
          <p:nvPr>
            <p:ph type="body" idx="7"/>
          </p:nvPr>
        </p:nvSpPr>
        <p:spPr>
          <a:xfrm>
            <a:off x="486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7" name="Google Shape;137;p21"/>
          <p:cNvSpPr txBox="1">
            <a:spLocks noGrp="1"/>
          </p:cNvSpPr>
          <p:nvPr>
            <p:ph type="body" idx="8"/>
          </p:nvPr>
        </p:nvSpPr>
        <p:spPr>
          <a:xfrm>
            <a:off x="539751" y="202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8" name="Google Shape;138;p21"/>
          <p:cNvSpPr txBox="1">
            <a:spLocks noGrp="1"/>
          </p:cNvSpPr>
          <p:nvPr>
            <p:ph type="body" idx="9"/>
          </p:nvPr>
        </p:nvSpPr>
        <p:spPr>
          <a:xfrm>
            <a:off x="2700000" y="2025000"/>
            <a:ext cx="17097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9" name="Google Shape;139;p21"/>
          <p:cNvSpPr txBox="1">
            <a:spLocks noGrp="1"/>
          </p:cNvSpPr>
          <p:nvPr>
            <p:ph type="body" idx="13"/>
          </p:nvPr>
        </p:nvSpPr>
        <p:spPr>
          <a:xfrm>
            <a:off x="4860000" y="202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0" name="Google Shape;140;p21"/>
          <p:cNvSpPr txBox="1">
            <a:spLocks noGrp="1"/>
          </p:cNvSpPr>
          <p:nvPr>
            <p:ph type="body" idx="14"/>
          </p:nvPr>
        </p:nvSpPr>
        <p:spPr>
          <a:xfrm>
            <a:off x="539750" y="3672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1" name="Google Shape;141;p21"/>
          <p:cNvSpPr txBox="1">
            <a:spLocks noGrp="1"/>
          </p:cNvSpPr>
          <p:nvPr>
            <p:ph type="body" idx="15"/>
          </p:nvPr>
        </p:nvSpPr>
        <p:spPr>
          <a:xfrm>
            <a:off x="2700000" y="364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2" name="Google Shape;142;p21"/>
          <p:cNvSpPr txBox="1">
            <a:spLocks noGrp="1"/>
          </p:cNvSpPr>
          <p:nvPr>
            <p:ph type="body" idx="16"/>
          </p:nvPr>
        </p:nvSpPr>
        <p:spPr>
          <a:xfrm>
            <a:off x="4860000" y="364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Kapitelfolie">
  <p:cSld name="2_Kapitelfolie">
    <p:spTree>
      <p:nvGrpSpPr>
        <p:cNvPr id="1" name="Shape 143"/>
        <p:cNvGrpSpPr/>
        <p:nvPr/>
      </p:nvGrpSpPr>
      <p:grpSpPr>
        <a:xfrm>
          <a:off x="0" y="0"/>
          <a:ext cx="0" cy="0"/>
          <a:chOff x="0" y="0"/>
          <a:chExt cx="0" cy="0"/>
        </a:xfrm>
      </p:grpSpPr>
      <p:sp>
        <p:nvSpPr>
          <p:cNvPr id="144" name="Google Shape;144;p22"/>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5" name="Google Shape;145;p22"/>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sp>
        <p:nvSpPr>
          <p:cNvPr id="146" name="Google Shape;146;p22"/>
          <p:cNvSpPr txBox="1"/>
          <p:nvPr/>
        </p:nvSpPr>
        <p:spPr>
          <a:xfrm>
            <a:off x="7956550" y="4911329"/>
            <a:ext cx="5763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Seite</a:t>
            </a:r>
            <a:endParaRPr/>
          </a:p>
        </p:txBody>
      </p:sp>
      <p:pic>
        <p:nvPicPr>
          <p:cNvPr id="147" name="Google Shape;147;p22"/>
          <p:cNvPicPr preferRelativeResize="0"/>
          <p:nvPr/>
        </p:nvPicPr>
        <p:blipFill rotWithShape="1">
          <a:blip r:embed="rId2">
            <a:alphaModFix/>
          </a:blip>
          <a:srcRect/>
          <a:stretch/>
        </p:blipFill>
        <p:spPr>
          <a:xfrm>
            <a:off x="360363" y="4949429"/>
            <a:ext cx="1081088" cy="95250"/>
          </a:xfrm>
          <a:prstGeom prst="rect">
            <a:avLst/>
          </a:prstGeom>
          <a:noFill/>
          <a:ln>
            <a:noFill/>
          </a:ln>
        </p:spPr>
      </p:pic>
      <p:sp>
        <p:nvSpPr>
          <p:cNvPr id="148" name="Google Shape;148;p22"/>
          <p:cNvSpPr/>
          <p:nvPr/>
        </p:nvSpPr>
        <p:spPr>
          <a:xfrm>
            <a:off x="323850" y="158593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9" name="Google Shape;149;p22"/>
          <p:cNvSpPr/>
          <p:nvPr/>
        </p:nvSpPr>
        <p:spPr>
          <a:xfrm>
            <a:off x="2482850" y="158593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0" name="Google Shape;150;p22"/>
          <p:cNvSpPr/>
          <p:nvPr/>
        </p:nvSpPr>
        <p:spPr>
          <a:xfrm>
            <a:off x="4643438" y="158593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1" name="Google Shape;151;p22"/>
          <p:cNvSpPr/>
          <p:nvPr/>
        </p:nvSpPr>
        <p:spPr>
          <a:xfrm>
            <a:off x="6802438" y="1585931"/>
            <a:ext cx="1962300" cy="1471500"/>
          </a:xfrm>
          <a:prstGeom prst="rect">
            <a:avLst/>
          </a:prstGeom>
          <a:solidFill>
            <a:srgbClr val="80BA24"/>
          </a:solidFill>
          <a:ln w="9525" cap="flat" cmpd="sng">
            <a:solidFill>
              <a:srgbClr val="80BA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2" name="Google Shape;152;p22"/>
          <p:cNvSpPr/>
          <p:nvPr/>
        </p:nvSpPr>
        <p:spPr>
          <a:xfrm>
            <a:off x="323850" y="320637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3" name="Google Shape;153;p22"/>
          <p:cNvSpPr/>
          <p:nvPr/>
        </p:nvSpPr>
        <p:spPr>
          <a:xfrm>
            <a:off x="2482850" y="320637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4" name="Google Shape;154;p22"/>
          <p:cNvSpPr/>
          <p:nvPr/>
        </p:nvSpPr>
        <p:spPr>
          <a:xfrm>
            <a:off x="4643438" y="3206371"/>
            <a:ext cx="1962300" cy="1471500"/>
          </a:xfrm>
          <a:prstGeom prst="rect">
            <a:avLst/>
          </a:prstGeom>
          <a:no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5" name="Google Shape;155;p22"/>
          <p:cNvSpPr/>
          <p:nvPr/>
        </p:nvSpPr>
        <p:spPr>
          <a:xfrm>
            <a:off x="6802438" y="3206371"/>
            <a:ext cx="1962300" cy="1471500"/>
          </a:xfrm>
          <a:prstGeom prst="rect">
            <a:avLst/>
          </a:prstGeom>
          <a:solidFill>
            <a:srgbClr val="80BA24"/>
          </a:solidFill>
          <a:ln w="9525" cap="flat" cmpd="sng">
            <a:solidFill>
              <a:srgbClr val="80BA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6" name="Google Shape;156;p22"/>
          <p:cNvSpPr txBox="1">
            <a:spLocks noGrp="1"/>
          </p:cNvSpPr>
          <p:nvPr>
            <p:ph type="title"/>
          </p:nvPr>
        </p:nvSpPr>
        <p:spPr>
          <a:xfrm>
            <a:off x="324000" y="810000"/>
            <a:ext cx="84927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7" name="Google Shape;157;p2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158" name="Google Shape;158;p22"/>
          <p:cNvSpPr txBox="1">
            <a:spLocks noGrp="1"/>
          </p:cNvSpPr>
          <p:nvPr>
            <p:ph type="body" idx="1"/>
          </p:nvPr>
        </p:nvSpPr>
        <p:spPr>
          <a:xfrm>
            <a:off x="323850" y="1215001"/>
            <a:ext cx="8493000" cy="2226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9" name="Google Shape;159;p22"/>
          <p:cNvSpPr txBox="1">
            <a:spLocks noGrp="1"/>
          </p:cNvSpPr>
          <p:nvPr>
            <p:ph type="body" idx="2"/>
          </p:nvPr>
        </p:nvSpPr>
        <p:spPr>
          <a:xfrm>
            <a:off x="539750" y="170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0" name="Google Shape;160;p22"/>
          <p:cNvSpPr txBox="1">
            <a:spLocks noGrp="1"/>
          </p:cNvSpPr>
          <p:nvPr>
            <p:ph type="body" idx="3"/>
          </p:nvPr>
        </p:nvSpPr>
        <p:spPr>
          <a:xfrm>
            <a:off x="2700000" y="170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1" name="Google Shape;161;p22"/>
          <p:cNvSpPr txBox="1">
            <a:spLocks noGrp="1"/>
          </p:cNvSpPr>
          <p:nvPr>
            <p:ph type="body" idx="4"/>
          </p:nvPr>
        </p:nvSpPr>
        <p:spPr>
          <a:xfrm>
            <a:off x="4860000" y="170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2" name="Google Shape;162;p22"/>
          <p:cNvSpPr txBox="1">
            <a:spLocks noGrp="1"/>
          </p:cNvSpPr>
          <p:nvPr>
            <p:ph type="body" idx="5"/>
          </p:nvPr>
        </p:nvSpPr>
        <p:spPr>
          <a:xfrm>
            <a:off x="540000" y="332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3" name="Google Shape;163;p22"/>
          <p:cNvSpPr txBox="1">
            <a:spLocks noGrp="1"/>
          </p:cNvSpPr>
          <p:nvPr>
            <p:ph type="body" idx="6"/>
          </p:nvPr>
        </p:nvSpPr>
        <p:spPr>
          <a:xfrm>
            <a:off x="2700000" y="332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4" name="Google Shape;164;p22"/>
          <p:cNvSpPr txBox="1">
            <a:spLocks noGrp="1"/>
          </p:cNvSpPr>
          <p:nvPr>
            <p:ph type="body" idx="7"/>
          </p:nvPr>
        </p:nvSpPr>
        <p:spPr>
          <a:xfrm>
            <a:off x="4880836" y="3326400"/>
            <a:ext cx="1512000" cy="75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Kapitelfolie">
  <p:cSld name="3_Kapitelfolie">
    <p:spTree>
      <p:nvGrpSpPr>
        <p:cNvPr id="1" name="Shape 165"/>
        <p:cNvGrpSpPr/>
        <p:nvPr/>
      </p:nvGrpSpPr>
      <p:grpSpPr>
        <a:xfrm>
          <a:off x="0" y="0"/>
          <a:ext cx="0" cy="0"/>
          <a:chOff x="0" y="0"/>
          <a:chExt cx="0" cy="0"/>
        </a:xfrm>
      </p:grpSpPr>
      <p:sp>
        <p:nvSpPr>
          <p:cNvPr id="166" name="Google Shape;166;p23"/>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7" name="Google Shape;167;p23"/>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sp>
        <p:nvSpPr>
          <p:cNvPr id="168" name="Google Shape;168;p23"/>
          <p:cNvSpPr txBox="1"/>
          <p:nvPr/>
        </p:nvSpPr>
        <p:spPr>
          <a:xfrm>
            <a:off x="7956550" y="4911329"/>
            <a:ext cx="5763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Seite</a:t>
            </a:r>
            <a:endParaRPr/>
          </a:p>
        </p:txBody>
      </p:sp>
      <p:pic>
        <p:nvPicPr>
          <p:cNvPr id="169" name="Google Shape;169;p23"/>
          <p:cNvPicPr preferRelativeResize="0"/>
          <p:nvPr/>
        </p:nvPicPr>
        <p:blipFill rotWithShape="1">
          <a:blip r:embed="rId2">
            <a:alphaModFix/>
          </a:blip>
          <a:srcRect/>
          <a:stretch/>
        </p:blipFill>
        <p:spPr>
          <a:xfrm>
            <a:off x="360363" y="4949429"/>
            <a:ext cx="1081088" cy="95250"/>
          </a:xfrm>
          <a:prstGeom prst="rect">
            <a:avLst/>
          </a:prstGeom>
          <a:noFill/>
          <a:ln>
            <a:noFill/>
          </a:ln>
        </p:spPr>
      </p:pic>
      <p:sp>
        <p:nvSpPr>
          <p:cNvPr id="170" name="Google Shape;170;p23"/>
          <p:cNvSpPr/>
          <p:nvPr/>
        </p:nvSpPr>
        <p:spPr>
          <a:xfrm>
            <a:off x="323850"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1" name="Google Shape;171;p23"/>
          <p:cNvSpPr/>
          <p:nvPr/>
        </p:nvSpPr>
        <p:spPr>
          <a:xfrm>
            <a:off x="2482850"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2" name="Google Shape;172;p23"/>
          <p:cNvSpPr/>
          <p:nvPr/>
        </p:nvSpPr>
        <p:spPr>
          <a:xfrm>
            <a:off x="4643438"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3" name="Google Shape;173;p23"/>
          <p:cNvSpPr/>
          <p:nvPr/>
        </p:nvSpPr>
        <p:spPr>
          <a:xfrm>
            <a:off x="6802438" y="158593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4" name="Google Shape;174;p23"/>
          <p:cNvSpPr/>
          <p:nvPr/>
        </p:nvSpPr>
        <p:spPr>
          <a:xfrm>
            <a:off x="323850"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5" name="Google Shape;175;p23"/>
          <p:cNvSpPr/>
          <p:nvPr/>
        </p:nvSpPr>
        <p:spPr>
          <a:xfrm>
            <a:off x="2482850"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6" name="Google Shape;176;p23"/>
          <p:cNvSpPr/>
          <p:nvPr/>
        </p:nvSpPr>
        <p:spPr>
          <a:xfrm>
            <a:off x="4643438"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7" name="Google Shape;177;p23"/>
          <p:cNvSpPr/>
          <p:nvPr/>
        </p:nvSpPr>
        <p:spPr>
          <a:xfrm>
            <a:off x="6802438" y="3206371"/>
            <a:ext cx="1962300" cy="1471500"/>
          </a:xfrm>
          <a:prstGeom prst="rect">
            <a:avLst/>
          </a:prstGeom>
          <a:solidFill>
            <a:srgbClr val="4A5C66"/>
          </a:solidFill>
          <a:ln w="9525" cap="flat" cmpd="sng">
            <a:solidFill>
              <a:srgbClr val="4A5C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8" name="Google Shape;178;p23"/>
          <p:cNvSpPr txBox="1">
            <a:spLocks noGrp="1"/>
          </p:cNvSpPr>
          <p:nvPr>
            <p:ph type="title"/>
          </p:nvPr>
        </p:nvSpPr>
        <p:spPr>
          <a:xfrm>
            <a:off x="324000" y="810000"/>
            <a:ext cx="84927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3"/>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180" name="Google Shape;180;p23"/>
          <p:cNvSpPr txBox="1">
            <a:spLocks noGrp="1"/>
          </p:cNvSpPr>
          <p:nvPr>
            <p:ph type="body" idx="1"/>
          </p:nvPr>
        </p:nvSpPr>
        <p:spPr>
          <a:xfrm>
            <a:off x="323850" y="1215000"/>
            <a:ext cx="8493000" cy="5109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1" name="Google Shape;181;p23"/>
          <p:cNvSpPr txBox="1">
            <a:spLocks noGrp="1"/>
          </p:cNvSpPr>
          <p:nvPr>
            <p:ph type="body" idx="2"/>
          </p:nvPr>
        </p:nvSpPr>
        <p:spPr>
          <a:xfrm>
            <a:off x="53975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2" name="Google Shape;182;p23"/>
          <p:cNvSpPr txBox="1">
            <a:spLocks noGrp="1"/>
          </p:cNvSpPr>
          <p:nvPr>
            <p:ph type="body" idx="3"/>
          </p:nvPr>
        </p:nvSpPr>
        <p:spPr>
          <a:xfrm>
            <a:off x="539751" y="202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4"/>
          </p:nvPr>
        </p:nvSpPr>
        <p:spPr>
          <a:xfrm>
            <a:off x="270000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5"/>
          </p:nvPr>
        </p:nvSpPr>
        <p:spPr>
          <a:xfrm>
            <a:off x="2700000" y="2025000"/>
            <a:ext cx="17097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body" idx="6"/>
          </p:nvPr>
        </p:nvSpPr>
        <p:spPr>
          <a:xfrm>
            <a:off x="4860000" y="170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6" name="Google Shape;186;p23"/>
          <p:cNvSpPr txBox="1">
            <a:spLocks noGrp="1"/>
          </p:cNvSpPr>
          <p:nvPr>
            <p:ph type="body" idx="7"/>
          </p:nvPr>
        </p:nvSpPr>
        <p:spPr>
          <a:xfrm>
            <a:off x="4860000" y="202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7" name="Google Shape;187;p23"/>
          <p:cNvSpPr txBox="1">
            <a:spLocks noGrp="1"/>
          </p:cNvSpPr>
          <p:nvPr>
            <p:ph type="body" idx="8"/>
          </p:nvPr>
        </p:nvSpPr>
        <p:spPr>
          <a:xfrm>
            <a:off x="7020843" y="1703836"/>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8" name="Google Shape;188;p23"/>
          <p:cNvSpPr txBox="1">
            <a:spLocks noGrp="1"/>
          </p:cNvSpPr>
          <p:nvPr>
            <p:ph type="body" idx="9"/>
          </p:nvPr>
        </p:nvSpPr>
        <p:spPr>
          <a:xfrm>
            <a:off x="7020843" y="2022436"/>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9" name="Google Shape;189;p23"/>
          <p:cNvSpPr txBox="1">
            <a:spLocks noGrp="1"/>
          </p:cNvSpPr>
          <p:nvPr>
            <p:ph type="body" idx="13"/>
          </p:nvPr>
        </p:nvSpPr>
        <p:spPr>
          <a:xfrm>
            <a:off x="54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0" name="Google Shape;190;p23"/>
          <p:cNvSpPr txBox="1">
            <a:spLocks noGrp="1"/>
          </p:cNvSpPr>
          <p:nvPr>
            <p:ph type="body" idx="14"/>
          </p:nvPr>
        </p:nvSpPr>
        <p:spPr>
          <a:xfrm>
            <a:off x="539750" y="3672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1" name="Google Shape;191;p23"/>
          <p:cNvSpPr txBox="1">
            <a:spLocks noGrp="1"/>
          </p:cNvSpPr>
          <p:nvPr>
            <p:ph type="body" idx="15"/>
          </p:nvPr>
        </p:nvSpPr>
        <p:spPr>
          <a:xfrm>
            <a:off x="270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2" name="Google Shape;192;p23"/>
          <p:cNvSpPr txBox="1">
            <a:spLocks noGrp="1"/>
          </p:cNvSpPr>
          <p:nvPr>
            <p:ph type="body" idx="16"/>
          </p:nvPr>
        </p:nvSpPr>
        <p:spPr>
          <a:xfrm>
            <a:off x="2700000" y="364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3" name="Google Shape;193;p23"/>
          <p:cNvSpPr txBox="1">
            <a:spLocks noGrp="1"/>
          </p:cNvSpPr>
          <p:nvPr>
            <p:ph type="body" idx="17"/>
          </p:nvPr>
        </p:nvSpPr>
        <p:spPr>
          <a:xfrm>
            <a:off x="4860000"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4" name="Google Shape;194;p23"/>
          <p:cNvSpPr txBox="1">
            <a:spLocks noGrp="1"/>
          </p:cNvSpPr>
          <p:nvPr>
            <p:ph type="body" idx="18"/>
          </p:nvPr>
        </p:nvSpPr>
        <p:spPr>
          <a:xfrm>
            <a:off x="4860000" y="364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5" name="Google Shape;195;p23"/>
          <p:cNvSpPr txBox="1">
            <a:spLocks noGrp="1"/>
          </p:cNvSpPr>
          <p:nvPr>
            <p:ph type="body" idx="19"/>
          </p:nvPr>
        </p:nvSpPr>
        <p:spPr>
          <a:xfrm>
            <a:off x="7020843" y="3326400"/>
            <a:ext cx="1512000" cy="487200"/>
          </a:xfrm>
          <a:prstGeom prst="rect">
            <a:avLst/>
          </a:prstGeom>
          <a:noFill/>
          <a:ln>
            <a:noFill/>
          </a:ln>
        </p:spPr>
        <p:txBody>
          <a:bodyPr spcFirstLastPara="1" wrap="square" lIns="0" tIns="45700" rIns="91425" bIns="45700" anchor="t" anchorCtr="0">
            <a:noAutofit/>
          </a:bodyPr>
          <a:lstStyle>
            <a:lvl1pPr marL="457200" lvl="0" indent="-228600" algn="l" rtl="0">
              <a:spcBef>
                <a:spcPts val="320"/>
              </a:spcBef>
              <a:spcAft>
                <a:spcPts val="0"/>
              </a:spcAft>
              <a:buSzPts val="1696"/>
              <a:buFont typeface="Arial"/>
              <a:buNone/>
              <a:defRPr sz="1600" b="1">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6" name="Google Shape;196;p23"/>
          <p:cNvSpPr txBox="1">
            <a:spLocks noGrp="1"/>
          </p:cNvSpPr>
          <p:nvPr>
            <p:ph type="body" idx="20"/>
          </p:nvPr>
        </p:nvSpPr>
        <p:spPr>
          <a:xfrm>
            <a:off x="7020843" y="3645000"/>
            <a:ext cx="1512000" cy="870900"/>
          </a:xfrm>
          <a:prstGeom prst="rect">
            <a:avLst/>
          </a:prstGeom>
          <a:noFill/>
          <a:ln>
            <a:noFill/>
          </a:ln>
        </p:spPr>
        <p:txBody>
          <a:bodyPr spcFirstLastPara="1" wrap="square" lIns="0" tIns="45700" rIns="91425" bIns="45700" anchor="t" anchorCtr="0">
            <a:noAutofit/>
          </a:bodyPr>
          <a:lstStyle>
            <a:lvl1pPr marL="457200" lvl="0" indent="-228600" algn="l" rtl="0">
              <a:spcBef>
                <a:spcPts val="280"/>
              </a:spcBef>
              <a:spcAft>
                <a:spcPts val="0"/>
              </a:spcAft>
              <a:buSzPts val="1484"/>
              <a:buFont typeface="Arial"/>
              <a:buNone/>
              <a:defRPr sz="1400">
                <a:solidFill>
                  <a:schemeClr val="lt1"/>
                </a:solidFill>
              </a:defRPr>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24000" y="810000"/>
            <a:ext cx="84927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9" name="Google Shape;199;p24"/>
          <p:cNvSpPr txBox="1">
            <a:spLocks noGrp="1"/>
          </p:cNvSpPr>
          <p:nvPr>
            <p:ph type="body" idx="1"/>
          </p:nvPr>
        </p:nvSpPr>
        <p:spPr>
          <a:xfrm>
            <a:off x="324000" y="1215000"/>
            <a:ext cx="4083000" cy="3462900"/>
          </a:xfrm>
          <a:prstGeom prst="rect">
            <a:avLst/>
          </a:prstGeom>
          <a:noFill/>
          <a:ln>
            <a:noFill/>
          </a:ln>
        </p:spPr>
        <p:txBody>
          <a:bodyPr spcFirstLastPara="1" wrap="square" lIns="0" tIns="45700" rIns="91425"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sz="1800"/>
            </a:lvl2pPr>
            <a:lvl3pPr marL="1371600" lvl="2" indent="-320039" algn="l" rtl="0">
              <a:spcBef>
                <a:spcPts val="360"/>
              </a:spcBef>
              <a:spcAft>
                <a:spcPts val="0"/>
              </a:spcAft>
              <a:buSzPts val="1440"/>
              <a:buChar char="▪"/>
              <a:defRPr sz="1800"/>
            </a:lvl3pPr>
            <a:lvl4pPr marL="1828800" lvl="3" indent="-320039" algn="l" rtl="0">
              <a:spcBef>
                <a:spcPts val="360"/>
              </a:spcBef>
              <a:spcAft>
                <a:spcPts val="0"/>
              </a:spcAft>
              <a:buSzPts val="1440"/>
              <a:buChar char="▪"/>
              <a:defRPr sz="1800"/>
            </a:lvl4pPr>
            <a:lvl5pPr marL="2286000" lvl="4" indent="-320039" algn="l" rtl="0">
              <a:spcBef>
                <a:spcPts val="360"/>
              </a:spcBef>
              <a:spcAft>
                <a:spcPts val="0"/>
              </a:spcAft>
              <a:buSzPts val="144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00" name="Google Shape;200;p24"/>
          <p:cNvSpPr txBox="1">
            <a:spLocks noGrp="1"/>
          </p:cNvSpPr>
          <p:nvPr>
            <p:ph type="body" idx="2"/>
          </p:nvPr>
        </p:nvSpPr>
        <p:spPr>
          <a:xfrm>
            <a:off x="4691921" y="1215000"/>
            <a:ext cx="4056600" cy="3462900"/>
          </a:xfrm>
          <a:prstGeom prst="rect">
            <a:avLst/>
          </a:prstGeom>
          <a:noFill/>
          <a:ln>
            <a:noFill/>
          </a:ln>
        </p:spPr>
        <p:txBody>
          <a:bodyPr spcFirstLastPara="1" wrap="square" lIns="0" tIns="45700" rIns="91425" bIns="45700" anchor="t" anchorCtr="0">
            <a:noAutofit/>
          </a:bodyPr>
          <a:lstStyle>
            <a:lvl1pPr marL="457200" lvl="0" indent="-349758" algn="l" rtl="0">
              <a:spcBef>
                <a:spcPts val="360"/>
              </a:spcBef>
              <a:spcAft>
                <a:spcPts val="0"/>
              </a:spcAft>
              <a:buSzPts val="1908"/>
              <a:buChar char="▪"/>
              <a:defRPr sz="1800"/>
            </a:lvl1pPr>
            <a:lvl2pPr marL="914400" lvl="1" indent="-331469" algn="l" rtl="0">
              <a:spcBef>
                <a:spcPts val="360"/>
              </a:spcBef>
              <a:spcAft>
                <a:spcPts val="0"/>
              </a:spcAft>
              <a:buSzPts val="1620"/>
              <a:buChar char="▪"/>
              <a:defRPr sz="1800"/>
            </a:lvl2pPr>
            <a:lvl3pPr marL="1371600" lvl="2" indent="-320039" algn="l" rtl="0">
              <a:spcBef>
                <a:spcPts val="360"/>
              </a:spcBef>
              <a:spcAft>
                <a:spcPts val="0"/>
              </a:spcAft>
              <a:buSzPts val="1440"/>
              <a:buChar char="▪"/>
              <a:defRPr sz="1800"/>
            </a:lvl3pPr>
            <a:lvl4pPr marL="1828800" lvl="3" indent="-320039" algn="l" rtl="0">
              <a:spcBef>
                <a:spcPts val="360"/>
              </a:spcBef>
              <a:spcAft>
                <a:spcPts val="0"/>
              </a:spcAft>
              <a:buSzPts val="1440"/>
              <a:buChar char="▪"/>
              <a:defRPr sz="1800"/>
            </a:lvl4pPr>
            <a:lvl5pPr marL="2286000" lvl="4" indent="-320039" algn="l" rtl="0">
              <a:spcBef>
                <a:spcPts val="360"/>
              </a:spcBef>
              <a:spcAft>
                <a:spcPts val="0"/>
              </a:spcAft>
              <a:buSzPts val="144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201" name="Google Shape;201;p24"/>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Aufzählungsfeld+Bild">
  <p:cSld name="1_Aufzählungsfeld+Bild">
    <p:spTree>
      <p:nvGrpSpPr>
        <p:cNvPr id="1" name="Shape 202"/>
        <p:cNvGrpSpPr/>
        <p:nvPr/>
      </p:nvGrpSpPr>
      <p:grpSpPr>
        <a:xfrm>
          <a:off x="0" y="0"/>
          <a:ext cx="0" cy="0"/>
          <a:chOff x="0" y="0"/>
          <a:chExt cx="0" cy="0"/>
        </a:xfrm>
      </p:grpSpPr>
      <p:sp>
        <p:nvSpPr>
          <p:cNvPr id="203" name="Google Shape;203;p25"/>
          <p:cNvSpPr>
            <a:spLocks noGrp="1"/>
          </p:cNvSpPr>
          <p:nvPr>
            <p:ph type="pic" idx="2"/>
          </p:nvPr>
        </p:nvSpPr>
        <p:spPr>
          <a:xfrm>
            <a:off x="6099175" y="1215001"/>
            <a:ext cx="2644800" cy="3462900"/>
          </a:xfrm>
          <a:prstGeom prst="rect">
            <a:avLst/>
          </a:prstGeom>
          <a:noFill/>
          <a:ln>
            <a:noFill/>
          </a:ln>
        </p:spPr>
      </p:sp>
      <p:sp>
        <p:nvSpPr>
          <p:cNvPr id="204" name="Google Shape;204;p25"/>
          <p:cNvSpPr txBox="1">
            <a:spLocks noGrp="1"/>
          </p:cNvSpPr>
          <p:nvPr>
            <p:ph type="body" idx="1"/>
          </p:nvPr>
        </p:nvSpPr>
        <p:spPr>
          <a:xfrm>
            <a:off x="324000" y="1215000"/>
            <a:ext cx="5634600" cy="3462900"/>
          </a:xfrm>
          <a:prstGeom prst="rect">
            <a:avLst/>
          </a:prstGeom>
          <a:noFill/>
          <a:ln>
            <a:noFill/>
          </a:ln>
        </p:spPr>
        <p:txBody>
          <a:bodyPr spcFirstLastPara="1" wrap="square" lIns="0" tIns="45700" rIns="91425" bIns="45700" anchor="t" anchorCtr="0">
            <a:noAutofit/>
          </a:bodyPr>
          <a:lstStyle>
            <a:lvl1pPr marL="457200" lvl="0" indent="-349758" algn="l" rtl="0">
              <a:spcBef>
                <a:spcPts val="360"/>
              </a:spcBef>
              <a:spcAft>
                <a:spcPts val="0"/>
              </a:spcAft>
              <a:buSzPts val="1908"/>
              <a:buChar char="▪"/>
              <a:defRPr sz="1800">
                <a:solidFill>
                  <a:srgbClr val="4A5C66"/>
                </a:solidFill>
                <a:latin typeface="Arial"/>
                <a:ea typeface="Arial"/>
                <a:cs typeface="Arial"/>
                <a:sym typeface="Arial"/>
              </a:defRPr>
            </a:lvl1pPr>
            <a:lvl2pPr marL="914400" lvl="1" indent="-331469" algn="l" rtl="0">
              <a:spcBef>
                <a:spcPts val="360"/>
              </a:spcBef>
              <a:spcAft>
                <a:spcPts val="0"/>
              </a:spcAft>
              <a:buSzPts val="1620"/>
              <a:buChar char="▪"/>
              <a:defRPr sz="1800">
                <a:solidFill>
                  <a:srgbClr val="4A5C66"/>
                </a:solidFill>
                <a:latin typeface="Arial"/>
                <a:ea typeface="Arial"/>
                <a:cs typeface="Arial"/>
                <a:sym typeface="Arial"/>
              </a:defRPr>
            </a:lvl2pPr>
            <a:lvl3pPr marL="1371600" lvl="2" indent="-320039" algn="l" rtl="0">
              <a:spcBef>
                <a:spcPts val="360"/>
              </a:spcBef>
              <a:spcAft>
                <a:spcPts val="0"/>
              </a:spcAft>
              <a:buSzPts val="1440"/>
              <a:buChar char="▪"/>
              <a:defRPr sz="1800">
                <a:solidFill>
                  <a:srgbClr val="4A5C66"/>
                </a:solidFill>
                <a:latin typeface="Arial"/>
                <a:ea typeface="Arial"/>
                <a:cs typeface="Arial"/>
                <a:sym typeface="Arial"/>
              </a:defRPr>
            </a:lvl3pPr>
            <a:lvl4pPr marL="1828800" lvl="3" indent="-320039" algn="l" rtl="0">
              <a:spcBef>
                <a:spcPts val="360"/>
              </a:spcBef>
              <a:spcAft>
                <a:spcPts val="0"/>
              </a:spcAft>
              <a:buSzPts val="1440"/>
              <a:buChar char="▪"/>
              <a:defRPr sz="1800">
                <a:solidFill>
                  <a:srgbClr val="4A5C66"/>
                </a:solidFill>
                <a:latin typeface="Arial"/>
                <a:ea typeface="Arial"/>
                <a:cs typeface="Arial"/>
                <a:sym typeface="Arial"/>
              </a:defRPr>
            </a:lvl4pPr>
            <a:lvl5pPr marL="2286000" lvl="4" indent="-320039" algn="l" rtl="0">
              <a:spcBef>
                <a:spcPts val="360"/>
              </a:spcBef>
              <a:spcAft>
                <a:spcPts val="0"/>
              </a:spcAft>
              <a:buSzPts val="1440"/>
              <a:buChar char="▪"/>
              <a:defRPr sz="1800">
                <a:solidFill>
                  <a:srgbClr val="4A5C66"/>
                </a:solidFill>
                <a:latin typeface="Arial"/>
                <a:ea typeface="Arial"/>
                <a:cs typeface="Arial"/>
                <a:sym typeface="Aria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5" name="Google Shape;205;p25"/>
          <p:cNvSpPr txBox="1">
            <a:spLocks noGrp="1"/>
          </p:cNvSpPr>
          <p:nvPr>
            <p:ph type="title"/>
          </p:nvPr>
        </p:nvSpPr>
        <p:spPr>
          <a:xfrm>
            <a:off x="324000" y="810000"/>
            <a:ext cx="84204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sz="2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6" name="Google Shape;206;p25"/>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extLst>
    <p:ext uri="{DCECCB84-F9BA-43D5-87BE-67443E8EF086}">
      <p15:sldGuideLst xmlns:p15="http://schemas.microsoft.com/office/powerpoint/2012/main">
        <p15:guide id="1" orient="horz" pos="80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xtfeld+Aufzählungsfeld+Bild">
  <p:cSld name="Textfeld+Aufzählungsfeld+Bild">
    <p:spTree>
      <p:nvGrpSpPr>
        <p:cNvPr id="1" name="Shape 207"/>
        <p:cNvGrpSpPr/>
        <p:nvPr/>
      </p:nvGrpSpPr>
      <p:grpSpPr>
        <a:xfrm>
          <a:off x="0" y="0"/>
          <a:ext cx="0" cy="0"/>
          <a:chOff x="0" y="0"/>
          <a:chExt cx="0" cy="0"/>
        </a:xfrm>
      </p:grpSpPr>
      <p:sp>
        <p:nvSpPr>
          <p:cNvPr id="208" name="Google Shape;208;p26"/>
          <p:cNvSpPr>
            <a:spLocks noGrp="1"/>
          </p:cNvSpPr>
          <p:nvPr>
            <p:ph type="pic" idx="2"/>
          </p:nvPr>
        </p:nvSpPr>
        <p:spPr>
          <a:xfrm>
            <a:off x="6099175" y="1215001"/>
            <a:ext cx="2644800" cy="3462900"/>
          </a:xfrm>
          <a:prstGeom prst="rect">
            <a:avLst/>
          </a:prstGeom>
          <a:noFill/>
          <a:ln>
            <a:noFill/>
          </a:ln>
        </p:spPr>
      </p:sp>
      <p:sp>
        <p:nvSpPr>
          <p:cNvPr id="209" name="Google Shape;209;p26"/>
          <p:cNvSpPr txBox="1">
            <a:spLocks noGrp="1"/>
          </p:cNvSpPr>
          <p:nvPr>
            <p:ph type="body" idx="1"/>
          </p:nvPr>
        </p:nvSpPr>
        <p:spPr>
          <a:xfrm>
            <a:off x="324000" y="2295000"/>
            <a:ext cx="5634600" cy="2382900"/>
          </a:xfrm>
          <a:prstGeom prst="rect">
            <a:avLst/>
          </a:prstGeom>
          <a:noFill/>
          <a:ln>
            <a:noFill/>
          </a:ln>
        </p:spPr>
        <p:txBody>
          <a:bodyPr spcFirstLastPara="1" wrap="square" lIns="0" tIns="45700" rIns="91425" bIns="45700" anchor="t" anchorCtr="0">
            <a:noAutofit/>
          </a:bodyPr>
          <a:lstStyle>
            <a:lvl1pPr marL="457200" lvl="0" indent="-349758" algn="l" rtl="0">
              <a:spcBef>
                <a:spcPts val="360"/>
              </a:spcBef>
              <a:spcAft>
                <a:spcPts val="0"/>
              </a:spcAft>
              <a:buSzPts val="1908"/>
              <a:buChar char="▪"/>
              <a:defRPr sz="1800">
                <a:solidFill>
                  <a:srgbClr val="4A5C66"/>
                </a:solidFill>
                <a:latin typeface="Arial"/>
                <a:ea typeface="Arial"/>
                <a:cs typeface="Arial"/>
                <a:sym typeface="Arial"/>
              </a:defRPr>
            </a:lvl1pPr>
            <a:lvl2pPr marL="914400" lvl="1" indent="-331469" algn="l" rtl="0">
              <a:spcBef>
                <a:spcPts val="360"/>
              </a:spcBef>
              <a:spcAft>
                <a:spcPts val="0"/>
              </a:spcAft>
              <a:buSzPts val="1620"/>
              <a:buChar char="▪"/>
              <a:defRPr sz="1800">
                <a:solidFill>
                  <a:srgbClr val="4A5C66"/>
                </a:solidFill>
                <a:latin typeface="Arial"/>
                <a:ea typeface="Arial"/>
                <a:cs typeface="Arial"/>
                <a:sym typeface="Arial"/>
              </a:defRPr>
            </a:lvl2pPr>
            <a:lvl3pPr marL="1371600" lvl="2" indent="-320039" algn="l" rtl="0">
              <a:spcBef>
                <a:spcPts val="360"/>
              </a:spcBef>
              <a:spcAft>
                <a:spcPts val="0"/>
              </a:spcAft>
              <a:buSzPts val="1440"/>
              <a:buChar char="▪"/>
              <a:defRPr sz="1800">
                <a:solidFill>
                  <a:srgbClr val="4A5C66"/>
                </a:solidFill>
                <a:latin typeface="Arial"/>
                <a:ea typeface="Arial"/>
                <a:cs typeface="Arial"/>
                <a:sym typeface="Arial"/>
              </a:defRPr>
            </a:lvl3pPr>
            <a:lvl4pPr marL="1828800" lvl="3" indent="-320039" algn="l" rtl="0">
              <a:spcBef>
                <a:spcPts val="360"/>
              </a:spcBef>
              <a:spcAft>
                <a:spcPts val="0"/>
              </a:spcAft>
              <a:buSzPts val="1440"/>
              <a:buChar char="▪"/>
              <a:defRPr sz="1800">
                <a:solidFill>
                  <a:srgbClr val="4A5C66"/>
                </a:solidFill>
                <a:latin typeface="Arial"/>
                <a:ea typeface="Arial"/>
                <a:cs typeface="Arial"/>
                <a:sym typeface="Arial"/>
              </a:defRPr>
            </a:lvl4pPr>
            <a:lvl5pPr marL="2286000" lvl="4" indent="-320039" algn="l" rtl="0">
              <a:spcBef>
                <a:spcPts val="360"/>
              </a:spcBef>
              <a:spcAft>
                <a:spcPts val="0"/>
              </a:spcAft>
              <a:buSzPts val="1440"/>
              <a:buChar char="▪"/>
              <a:defRPr sz="1800">
                <a:solidFill>
                  <a:srgbClr val="4A5C66"/>
                </a:solidFill>
                <a:latin typeface="Arial"/>
                <a:ea typeface="Arial"/>
                <a:cs typeface="Arial"/>
                <a:sym typeface="Aria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10" name="Google Shape;210;p26"/>
          <p:cNvSpPr txBox="1">
            <a:spLocks noGrp="1"/>
          </p:cNvSpPr>
          <p:nvPr>
            <p:ph type="title"/>
          </p:nvPr>
        </p:nvSpPr>
        <p:spPr>
          <a:xfrm>
            <a:off x="324000" y="810000"/>
            <a:ext cx="8420400" cy="432000"/>
          </a:xfrm>
          <a:prstGeom prst="rect">
            <a:avLst/>
          </a:prstGeom>
          <a:noFill/>
          <a:ln>
            <a:noFill/>
          </a:ln>
        </p:spPr>
        <p:txBody>
          <a:bodyPr spcFirstLastPara="1" wrap="square" lIns="0" tIns="45700" rIns="0" bIns="45700" anchor="t" anchorCtr="0">
            <a:noAutofit/>
          </a:bodyPr>
          <a:lstStyle>
            <a:lvl1pPr lvl="0" algn="l" rtl="0">
              <a:spcBef>
                <a:spcPts val="0"/>
              </a:spcBef>
              <a:spcAft>
                <a:spcPts val="0"/>
              </a:spcAft>
              <a:buSzPts val="1400"/>
              <a:buNone/>
              <a:defRPr sz="2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1" name="Google Shape;211;p26"/>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212" name="Google Shape;212;p26"/>
          <p:cNvSpPr txBox="1">
            <a:spLocks noGrp="1"/>
          </p:cNvSpPr>
          <p:nvPr>
            <p:ph type="body" idx="3"/>
          </p:nvPr>
        </p:nvSpPr>
        <p:spPr>
          <a:xfrm>
            <a:off x="323849" y="1215000"/>
            <a:ext cx="6264300" cy="10740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Font typeface="Arial"/>
              <a:buNone/>
              <a:defRPr/>
            </a:lvl1pPr>
            <a:lvl2pPr marL="914400" lvl="1" indent="-228600" algn="l" rtl="0">
              <a:spcBef>
                <a:spcPts val="360"/>
              </a:spcBef>
              <a:spcAft>
                <a:spcPts val="0"/>
              </a:spcAft>
              <a:buSzPts val="1620"/>
              <a:buNone/>
              <a:defRPr/>
            </a:lvl2pPr>
            <a:lvl3pPr marL="1371600" lvl="2" indent="-228600" algn="l" rtl="0">
              <a:spcBef>
                <a:spcPts val="360"/>
              </a:spcBef>
              <a:spcAft>
                <a:spcPts val="0"/>
              </a:spcAft>
              <a:buSzPts val="1440"/>
              <a:buNone/>
              <a:defRPr/>
            </a:lvl3pPr>
            <a:lvl4pPr marL="1828800" lvl="3" indent="-228600" algn="l" rtl="0">
              <a:spcBef>
                <a:spcPts val="360"/>
              </a:spcBef>
              <a:spcAft>
                <a:spcPts val="0"/>
              </a:spcAft>
              <a:buSzPts val="1440"/>
              <a:buNone/>
              <a:defRPr/>
            </a:lvl4pPr>
            <a:lvl5pPr marL="2286000" lvl="4" indent="-228600" algn="l" rtl="0">
              <a:spcBef>
                <a:spcPts val="360"/>
              </a:spcBef>
              <a:spcAft>
                <a:spcPts val="0"/>
              </a:spcAft>
              <a:buSzPts val="144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HM-Titelfolie">
  <p:cSld name="1_THM-Titelfolie">
    <p:spTree>
      <p:nvGrpSpPr>
        <p:cNvPr id="1" name="Shape 213"/>
        <p:cNvGrpSpPr/>
        <p:nvPr/>
      </p:nvGrpSpPr>
      <p:grpSpPr>
        <a:xfrm>
          <a:off x="0" y="0"/>
          <a:ext cx="0" cy="0"/>
          <a:chOff x="0" y="0"/>
          <a:chExt cx="0" cy="0"/>
        </a:xfrm>
      </p:grpSpPr>
      <p:sp>
        <p:nvSpPr>
          <p:cNvPr id="214" name="Google Shape;214;p27"/>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5" name="Google Shape;215;p27"/>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pic>
        <p:nvPicPr>
          <p:cNvPr id="216" name="Google Shape;216;p27"/>
          <p:cNvPicPr preferRelativeResize="0"/>
          <p:nvPr/>
        </p:nvPicPr>
        <p:blipFill rotWithShape="1">
          <a:blip r:embed="rId2">
            <a:alphaModFix/>
          </a:blip>
          <a:srcRect/>
          <a:stretch/>
        </p:blipFill>
        <p:spPr>
          <a:xfrm>
            <a:off x="360363" y="4949429"/>
            <a:ext cx="1081088" cy="95250"/>
          </a:xfrm>
          <a:prstGeom prst="rect">
            <a:avLst/>
          </a:prstGeom>
          <a:noFill/>
          <a:ln>
            <a:noFill/>
          </a:ln>
        </p:spPr>
      </p:pic>
      <p:pic>
        <p:nvPicPr>
          <p:cNvPr id="217" name="Google Shape;217;p27" descr="studis-THM-giessen.jpg"/>
          <p:cNvPicPr preferRelativeResize="0"/>
          <p:nvPr/>
        </p:nvPicPr>
        <p:blipFill rotWithShape="1">
          <a:blip r:embed="rId3">
            <a:alphaModFix/>
          </a:blip>
          <a:srcRect/>
          <a:stretch/>
        </p:blipFill>
        <p:spPr>
          <a:xfrm>
            <a:off x="0" y="966788"/>
            <a:ext cx="6858001" cy="3888580"/>
          </a:xfrm>
          <a:prstGeom prst="rect">
            <a:avLst/>
          </a:prstGeom>
          <a:noFill/>
          <a:ln>
            <a:noFill/>
          </a:ln>
        </p:spPr>
      </p:pic>
      <p:sp>
        <p:nvSpPr>
          <p:cNvPr id="218" name="Google Shape;218;p27"/>
          <p:cNvSpPr/>
          <p:nvPr/>
        </p:nvSpPr>
        <p:spPr>
          <a:xfrm>
            <a:off x="5904000" y="2403000"/>
            <a:ext cx="2879700" cy="215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9" name="Google Shape;219;p27"/>
          <p:cNvSpPr txBox="1">
            <a:spLocks noGrp="1"/>
          </p:cNvSpPr>
          <p:nvPr>
            <p:ph type="body" idx="1"/>
          </p:nvPr>
        </p:nvSpPr>
        <p:spPr>
          <a:xfrm>
            <a:off x="6156176" y="2788109"/>
            <a:ext cx="2376300" cy="1674000"/>
          </a:xfrm>
          <a:prstGeom prst="rect">
            <a:avLst/>
          </a:prstGeom>
          <a:noFill/>
          <a:ln>
            <a:noFill/>
          </a:ln>
        </p:spPr>
        <p:txBody>
          <a:bodyPr spcFirstLastPara="1" wrap="square" lIns="0" tIns="45700" rIns="91425" bIns="45700" anchor="b"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orient="horz" pos="59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THM-Titelfolie">
  <p:cSld name="3_THM-Titelfolie">
    <p:spTree>
      <p:nvGrpSpPr>
        <p:cNvPr id="1" name="Shape 220"/>
        <p:cNvGrpSpPr/>
        <p:nvPr/>
      </p:nvGrpSpPr>
      <p:grpSpPr>
        <a:xfrm>
          <a:off x="0" y="0"/>
          <a:ext cx="0" cy="0"/>
          <a:chOff x="0" y="0"/>
          <a:chExt cx="0" cy="0"/>
        </a:xfrm>
      </p:grpSpPr>
      <p:sp>
        <p:nvSpPr>
          <p:cNvPr id="221" name="Google Shape;221;p28"/>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2" name="Google Shape;222;p28"/>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pic>
        <p:nvPicPr>
          <p:cNvPr id="223" name="Google Shape;223;p28"/>
          <p:cNvPicPr preferRelativeResize="0"/>
          <p:nvPr/>
        </p:nvPicPr>
        <p:blipFill rotWithShape="1">
          <a:blip r:embed="rId2">
            <a:alphaModFix/>
          </a:blip>
          <a:srcRect/>
          <a:stretch/>
        </p:blipFill>
        <p:spPr>
          <a:xfrm>
            <a:off x="360363" y="4949429"/>
            <a:ext cx="1081088" cy="95250"/>
          </a:xfrm>
          <a:prstGeom prst="rect">
            <a:avLst/>
          </a:prstGeom>
          <a:noFill/>
          <a:ln>
            <a:noFill/>
          </a:ln>
        </p:spPr>
      </p:pic>
      <p:pic>
        <p:nvPicPr>
          <p:cNvPr id="224" name="Google Shape;224;p28" descr="studis-an-der-THM-friedberg.jpg"/>
          <p:cNvPicPr preferRelativeResize="0"/>
          <p:nvPr/>
        </p:nvPicPr>
        <p:blipFill rotWithShape="1">
          <a:blip r:embed="rId3">
            <a:alphaModFix/>
          </a:blip>
          <a:srcRect/>
          <a:stretch/>
        </p:blipFill>
        <p:spPr>
          <a:xfrm>
            <a:off x="0" y="966788"/>
            <a:ext cx="6858002" cy="3886200"/>
          </a:xfrm>
          <a:prstGeom prst="rect">
            <a:avLst/>
          </a:prstGeom>
          <a:noFill/>
          <a:ln>
            <a:noFill/>
          </a:ln>
        </p:spPr>
      </p:pic>
      <p:sp>
        <p:nvSpPr>
          <p:cNvPr id="225" name="Google Shape;225;p28"/>
          <p:cNvSpPr/>
          <p:nvPr/>
        </p:nvSpPr>
        <p:spPr>
          <a:xfrm>
            <a:off x="5904000" y="2403000"/>
            <a:ext cx="2879700" cy="215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6" name="Google Shape;226;p28"/>
          <p:cNvSpPr txBox="1">
            <a:spLocks noGrp="1"/>
          </p:cNvSpPr>
          <p:nvPr>
            <p:ph type="body" idx="1"/>
          </p:nvPr>
        </p:nvSpPr>
        <p:spPr>
          <a:xfrm>
            <a:off x="6156176" y="2788109"/>
            <a:ext cx="2376300" cy="1674000"/>
          </a:xfrm>
          <a:prstGeom prst="rect">
            <a:avLst/>
          </a:prstGeom>
          <a:noFill/>
          <a:ln>
            <a:noFill/>
          </a:ln>
        </p:spPr>
        <p:txBody>
          <a:bodyPr spcFirstLastPara="1" wrap="square" lIns="0" tIns="45700" rIns="91425" bIns="45700" anchor="b"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HM-Titelfolie">
  <p:cSld name="4_THM-Titelfolie">
    <p:spTree>
      <p:nvGrpSpPr>
        <p:cNvPr id="1" name="Shape 227"/>
        <p:cNvGrpSpPr/>
        <p:nvPr/>
      </p:nvGrpSpPr>
      <p:grpSpPr>
        <a:xfrm>
          <a:off x="0" y="0"/>
          <a:ext cx="0" cy="0"/>
          <a:chOff x="0" y="0"/>
          <a:chExt cx="0" cy="0"/>
        </a:xfrm>
      </p:grpSpPr>
      <p:sp>
        <p:nvSpPr>
          <p:cNvPr id="228" name="Google Shape;228;p29"/>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9" name="Google Shape;229;p29"/>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pic>
        <p:nvPicPr>
          <p:cNvPr id="230" name="Google Shape;230;p29"/>
          <p:cNvPicPr preferRelativeResize="0"/>
          <p:nvPr/>
        </p:nvPicPr>
        <p:blipFill rotWithShape="1">
          <a:blip r:embed="rId2">
            <a:alphaModFix/>
          </a:blip>
          <a:srcRect/>
          <a:stretch/>
        </p:blipFill>
        <p:spPr>
          <a:xfrm>
            <a:off x="360363" y="4949429"/>
            <a:ext cx="1081088" cy="95250"/>
          </a:xfrm>
          <a:prstGeom prst="rect">
            <a:avLst/>
          </a:prstGeom>
          <a:noFill/>
          <a:ln>
            <a:noFill/>
          </a:ln>
        </p:spPr>
      </p:pic>
      <p:pic>
        <p:nvPicPr>
          <p:cNvPr id="231" name="Google Shape;231;p29" descr="studis-an-der-THM-giessen.jpg"/>
          <p:cNvPicPr preferRelativeResize="0"/>
          <p:nvPr/>
        </p:nvPicPr>
        <p:blipFill rotWithShape="1">
          <a:blip r:embed="rId3">
            <a:alphaModFix/>
          </a:blip>
          <a:srcRect/>
          <a:stretch/>
        </p:blipFill>
        <p:spPr>
          <a:xfrm>
            <a:off x="0" y="966788"/>
            <a:ext cx="6858002" cy="3888580"/>
          </a:xfrm>
          <a:prstGeom prst="rect">
            <a:avLst/>
          </a:prstGeom>
          <a:noFill/>
          <a:ln>
            <a:noFill/>
          </a:ln>
        </p:spPr>
      </p:pic>
      <p:sp>
        <p:nvSpPr>
          <p:cNvPr id="232" name="Google Shape;232;p29"/>
          <p:cNvSpPr/>
          <p:nvPr/>
        </p:nvSpPr>
        <p:spPr>
          <a:xfrm>
            <a:off x="5904000" y="2403000"/>
            <a:ext cx="2879700" cy="215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33" name="Google Shape;233;p29"/>
          <p:cNvSpPr txBox="1">
            <a:spLocks noGrp="1"/>
          </p:cNvSpPr>
          <p:nvPr>
            <p:ph type="body" idx="1"/>
          </p:nvPr>
        </p:nvSpPr>
        <p:spPr>
          <a:xfrm>
            <a:off x="6156176" y="2788109"/>
            <a:ext cx="2376300" cy="1674000"/>
          </a:xfrm>
          <a:prstGeom prst="rect">
            <a:avLst/>
          </a:prstGeom>
          <a:noFill/>
          <a:ln>
            <a:noFill/>
          </a:ln>
        </p:spPr>
        <p:txBody>
          <a:bodyPr spcFirstLastPara="1" wrap="square" lIns="0" tIns="45700" rIns="91425" bIns="45700" anchor="b"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elfolie Fachbereich oder Institut">
  <p:cSld name="Titelfolie Fachbereich oder Institut">
    <p:spTree>
      <p:nvGrpSpPr>
        <p:cNvPr id="1" name="Shape 234"/>
        <p:cNvGrpSpPr/>
        <p:nvPr/>
      </p:nvGrpSpPr>
      <p:grpSpPr>
        <a:xfrm>
          <a:off x="0" y="0"/>
          <a:ext cx="0" cy="0"/>
          <a:chOff x="0" y="0"/>
          <a:chExt cx="0" cy="0"/>
        </a:xfrm>
      </p:grpSpPr>
      <p:sp>
        <p:nvSpPr>
          <p:cNvPr id="235" name="Google Shape;235;p30"/>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36" name="Google Shape;236;p30"/>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pic>
        <p:nvPicPr>
          <p:cNvPr id="237" name="Google Shape;237;p30"/>
          <p:cNvPicPr preferRelativeResize="0"/>
          <p:nvPr/>
        </p:nvPicPr>
        <p:blipFill rotWithShape="1">
          <a:blip r:embed="rId2">
            <a:alphaModFix/>
          </a:blip>
          <a:srcRect/>
          <a:stretch/>
        </p:blipFill>
        <p:spPr>
          <a:xfrm>
            <a:off x="360363" y="4949429"/>
            <a:ext cx="1081088" cy="95250"/>
          </a:xfrm>
          <a:prstGeom prst="rect">
            <a:avLst/>
          </a:prstGeom>
          <a:noFill/>
          <a:ln>
            <a:noFill/>
          </a:ln>
        </p:spPr>
      </p:pic>
      <p:pic>
        <p:nvPicPr>
          <p:cNvPr id="238" name="Google Shape;238;p30"/>
          <p:cNvPicPr preferRelativeResize="0"/>
          <p:nvPr/>
        </p:nvPicPr>
        <p:blipFill rotWithShape="1">
          <a:blip r:embed="rId3">
            <a:alphaModFix/>
          </a:blip>
          <a:srcRect/>
          <a:stretch/>
        </p:blipFill>
        <p:spPr>
          <a:xfrm>
            <a:off x="0" y="950119"/>
            <a:ext cx="6858002" cy="3888581"/>
          </a:xfrm>
          <a:prstGeom prst="rect">
            <a:avLst/>
          </a:prstGeom>
          <a:noFill/>
          <a:ln>
            <a:noFill/>
          </a:ln>
        </p:spPr>
      </p:pic>
      <p:sp>
        <p:nvSpPr>
          <p:cNvPr id="239" name="Google Shape;239;p30"/>
          <p:cNvSpPr/>
          <p:nvPr/>
        </p:nvSpPr>
        <p:spPr>
          <a:xfrm>
            <a:off x="5904000" y="2403000"/>
            <a:ext cx="2879700" cy="216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0" name="Google Shape;240;p30"/>
          <p:cNvSpPr/>
          <p:nvPr/>
        </p:nvSpPr>
        <p:spPr>
          <a:xfrm>
            <a:off x="2879999" y="2403000"/>
            <a:ext cx="2880000" cy="216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1" name="Google Shape;241;p30"/>
          <p:cNvSpPr txBox="1">
            <a:spLocks noGrp="1"/>
          </p:cNvSpPr>
          <p:nvPr>
            <p:ph type="body" idx="1"/>
          </p:nvPr>
        </p:nvSpPr>
        <p:spPr>
          <a:xfrm>
            <a:off x="6156000" y="2463739"/>
            <a:ext cx="2376300" cy="540000"/>
          </a:xfrm>
          <a:prstGeom prst="rect">
            <a:avLst/>
          </a:prstGeom>
          <a:noFill/>
          <a:ln>
            <a:noFill/>
          </a:ln>
        </p:spPr>
        <p:txBody>
          <a:bodyPr spcFirstLastPara="1" wrap="square" lIns="0" tIns="0" rIns="0" bIns="0" anchor="t"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2" name="Google Shape;242;p30"/>
          <p:cNvSpPr txBox="1">
            <a:spLocks noGrp="1"/>
          </p:cNvSpPr>
          <p:nvPr>
            <p:ph type="body" idx="2"/>
          </p:nvPr>
        </p:nvSpPr>
        <p:spPr>
          <a:xfrm>
            <a:off x="3131841" y="2788109"/>
            <a:ext cx="2376300" cy="1674000"/>
          </a:xfrm>
          <a:prstGeom prst="rect">
            <a:avLst/>
          </a:prstGeom>
          <a:noFill/>
          <a:ln>
            <a:noFill/>
          </a:ln>
        </p:spPr>
        <p:txBody>
          <a:bodyPr spcFirstLastPara="1" wrap="square" lIns="0" tIns="45700" rIns="91425" bIns="45700" anchor="b" anchorCtr="0">
            <a:noAutofit/>
          </a:bodyPr>
          <a:lstStyle>
            <a:lvl1pPr marL="457200" lvl="0" indent="-228600" algn="l" rtl="0">
              <a:lnSpc>
                <a:spcPct val="150000"/>
              </a:lnSpc>
              <a:spcBef>
                <a:spcPts val="440"/>
              </a:spcBef>
              <a:spcAft>
                <a:spcPts val="0"/>
              </a:spcAft>
              <a:buSzPts val="2332"/>
              <a:buNone/>
              <a:defRPr sz="2200" b="1"/>
            </a:lvl1pPr>
            <a:lvl2pPr marL="914400" lvl="1" indent="-331469" algn="l" rtl="0">
              <a:spcBef>
                <a:spcPts val="360"/>
              </a:spcBef>
              <a:spcAft>
                <a:spcPts val="0"/>
              </a:spcAft>
              <a:buSzPts val="1620"/>
              <a:buChar char="▪"/>
              <a:defRPr/>
            </a:lvl2pPr>
            <a:lvl3pPr marL="1371600" lvl="2" indent="-320039" algn="l" rtl="0">
              <a:spcBef>
                <a:spcPts val="360"/>
              </a:spcBef>
              <a:spcAft>
                <a:spcPts val="0"/>
              </a:spcAft>
              <a:buSzPts val="1440"/>
              <a:buChar char="▪"/>
              <a:defRPr/>
            </a:lvl3pPr>
            <a:lvl4pPr marL="1828800" lvl="3" indent="-320039" algn="l" rtl="0">
              <a:spcBef>
                <a:spcPts val="360"/>
              </a:spcBef>
              <a:spcAft>
                <a:spcPts val="0"/>
              </a:spcAft>
              <a:buSzPts val="1440"/>
              <a:buChar char="▪"/>
              <a:defRPr/>
            </a:lvl4pPr>
            <a:lvl5pPr marL="2286000" lvl="4" indent="-320039" algn="l" rtl="0">
              <a:spcBef>
                <a:spcPts val="360"/>
              </a:spcBef>
              <a:spcAft>
                <a:spcPts val="0"/>
              </a:spcAft>
              <a:buSzPts val="144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3" name="Google Shape;243;p30"/>
          <p:cNvSpPr txBox="1">
            <a:spLocks noGrp="1"/>
          </p:cNvSpPr>
          <p:nvPr>
            <p:ph type="body" idx="3"/>
          </p:nvPr>
        </p:nvSpPr>
        <p:spPr>
          <a:xfrm>
            <a:off x="6156176" y="2895786"/>
            <a:ext cx="2376600" cy="1350300"/>
          </a:xfrm>
          <a:prstGeom prst="rect">
            <a:avLst/>
          </a:prstGeom>
          <a:noFill/>
          <a:ln>
            <a:noFill/>
          </a:ln>
        </p:spPr>
        <p:txBody>
          <a:bodyPr spcFirstLastPara="1" wrap="square" lIns="0" tIns="45700" rIns="91425" bIns="45700" anchor="t" anchorCtr="0">
            <a:noAutofit/>
          </a:bodyPr>
          <a:lstStyle>
            <a:lvl1pPr marL="457200" lvl="0" indent="-228600" algn="l" rtl="0">
              <a:spcBef>
                <a:spcPts val="360"/>
              </a:spcBef>
              <a:spcAft>
                <a:spcPts val="0"/>
              </a:spcAft>
              <a:buSzPts val="1908"/>
              <a:buNone/>
              <a:defRPr/>
            </a:lvl1pPr>
            <a:lvl2pPr marL="914400" lvl="1" indent="-228600" algn="l" rtl="0">
              <a:spcBef>
                <a:spcPts val="360"/>
              </a:spcBef>
              <a:spcAft>
                <a:spcPts val="0"/>
              </a:spcAft>
              <a:buSzPts val="1620"/>
              <a:buNone/>
              <a:defRPr/>
            </a:lvl2pPr>
            <a:lvl3pPr marL="1371600" lvl="2" indent="-228600" algn="l" rtl="0">
              <a:spcBef>
                <a:spcPts val="360"/>
              </a:spcBef>
              <a:spcAft>
                <a:spcPts val="0"/>
              </a:spcAft>
              <a:buSzPts val="1440"/>
              <a:buNone/>
              <a:defRPr/>
            </a:lvl3pPr>
            <a:lvl4pPr marL="1828800" lvl="3" indent="-228600" algn="l" rtl="0">
              <a:spcBef>
                <a:spcPts val="360"/>
              </a:spcBef>
              <a:spcAft>
                <a:spcPts val="0"/>
              </a:spcAft>
              <a:buSzPts val="1440"/>
              <a:buNone/>
              <a:defRPr/>
            </a:lvl4pPr>
            <a:lvl5pPr marL="2286000" lvl="4" indent="-228600" algn="l" rtl="0">
              <a:spcBef>
                <a:spcPts val="360"/>
              </a:spcBef>
              <a:spcAft>
                <a:spcPts val="0"/>
              </a:spcAft>
              <a:buSzPts val="144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59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4000" y="810000"/>
            <a:ext cx="8493000" cy="432300"/>
          </a:xfrm>
          <a:prstGeom prst="rect">
            <a:avLst/>
          </a:prstGeom>
          <a:noFill/>
          <a:ln>
            <a:noFill/>
          </a:ln>
        </p:spPr>
        <p:txBody>
          <a:bodyPr spcFirstLastPara="1" wrap="square" lIns="0" tIns="45700" rIns="0" bIns="45700" anchor="t" anchorCtr="0">
            <a:noAutofit/>
          </a:bodyPr>
          <a:lstStyle>
            <a:lvl1pPr marR="0" lvl="0" algn="l" rtl="0">
              <a:spcBef>
                <a:spcPts val="0"/>
              </a:spcBef>
              <a:spcAft>
                <a:spcPts val="0"/>
              </a:spcAft>
              <a:buSzPts val="1400"/>
              <a:buNone/>
              <a:defRPr sz="2200" b="1" i="0" u="none" strike="noStrike" cap="none">
                <a:solidFill>
                  <a:srgbClr val="4A5C66"/>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rgbClr val="4A5C66"/>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rgbClr val="4A5C66"/>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rgbClr val="4A5C66"/>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rgbClr val="4A5C66"/>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24000" y="1215000"/>
            <a:ext cx="8497800" cy="3394500"/>
          </a:xfrm>
          <a:prstGeom prst="rect">
            <a:avLst/>
          </a:prstGeom>
          <a:noFill/>
          <a:ln>
            <a:noFill/>
          </a:ln>
        </p:spPr>
        <p:txBody>
          <a:bodyPr spcFirstLastPara="1" wrap="square" lIns="0" tIns="45700" rIns="91425" bIns="45700" anchor="t" anchorCtr="0">
            <a:noAutofit/>
          </a:bodyPr>
          <a:lstStyle>
            <a:lvl1pPr marL="457200" marR="0" lvl="0" indent="-349758" algn="l" rtl="0">
              <a:spcBef>
                <a:spcPts val="360"/>
              </a:spcBef>
              <a:spcAft>
                <a:spcPts val="0"/>
              </a:spcAft>
              <a:buClr>
                <a:srgbClr val="80BA24"/>
              </a:buClr>
              <a:buSzPts val="1908"/>
              <a:buFont typeface="Noto Sans Symbols"/>
              <a:buChar char="▪"/>
              <a:defRPr sz="1800" b="0" i="0" u="none" strike="noStrike" cap="none">
                <a:solidFill>
                  <a:srgbClr val="4A5C66"/>
                </a:solidFill>
                <a:latin typeface="Arial"/>
                <a:ea typeface="Arial"/>
                <a:cs typeface="Arial"/>
                <a:sym typeface="Arial"/>
              </a:defRPr>
            </a:lvl1pPr>
            <a:lvl2pPr marL="914400" marR="0" lvl="1" indent="-331469" algn="l" rtl="0">
              <a:spcBef>
                <a:spcPts val="360"/>
              </a:spcBef>
              <a:spcAft>
                <a:spcPts val="0"/>
              </a:spcAft>
              <a:buClr>
                <a:srgbClr val="80BA24"/>
              </a:buClr>
              <a:buSzPts val="1620"/>
              <a:buFont typeface="Noto Sans Symbols"/>
              <a:buChar char="▪"/>
              <a:defRPr sz="1800" b="0" i="0" u="none" strike="noStrike" cap="none">
                <a:solidFill>
                  <a:srgbClr val="4A5C66"/>
                </a:solidFill>
                <a:latin typeface="Arial"/>
                <a:ea typeface="Arial"/>
                <a:cs typeface="Arial"/>
                <a:sym typeface="Arial"/>
              </a:defRPr>
            </a:lvl2pPr>
            <a:lvl3pPr marL="1371600" marR="0" lvl="2" indent="-320039" algn="l" rtl="0">
              <a:spcBef>
                <a:spcPts val="360"/>
              </a:spcBef>
              <a:spcAft>
                <a:spcPts val="0"/>
              </a:spcAft>
              <a:buClr>
                <a:srgbClr val="80BA24"/>
              </a:buClr>
              <a:buSzPts val="1440"/>
              <a:buFont typeface="Noto Sans Symbols"/>
              <a:buChar char="▪"/>
              <a:defRPr sz="1800" b="0" i="0" u="none" strike="noStrike" cap="none">
                <a:solidFill>
                  <a:srgbClr val="4A5C66"/>
                </a:solidFill>
                <a:latin typeface="Arial"/>
                <a:ea typeface="Arial"/>
                <a:cs typeface="Arial"/>
                <a:sym typeface="Arial"/>
              </a:defRPr>
            </a:lvl3pPr>
            <a:lvl4pPr marL="1828800" marR="0" lvl="3" indent="-320039" algn="l" rtl="0">
              <a:spcBef>
                <a:spcPts val="360"/>
              </a:spcBef>
              <a:spcAft>
                <a:spcPts val="0"/>
              </a:spcAft>
              <a:buClr>
                <a:srgbClr val="80BA24"/>
              </a:buClr>
              <a:buSzPts val="1440"/>
              <a:buFont typeface="Noto Sans Symbols"/>
              <a:buChar char="▪"/>
              <a:defRPr sz="1800" b="0" i="0" u="none" strike="noStrike" cap="none">
                <a:solidFill>
                  <a:srgbClr val="4A5C66"/>
                </a:solidFill>
                <a:latin typeface="Arial"/>
                <a:ea typeface="Arial"/>
                <a:cs typeface="Arial"/>
                <a:sym typeface="Arial"/>
              </a:defRPr>
            </a:lvl4pPr>
            <a:lvl5pPr marL="2286000" marR="0" lvl="4" indent="-320039" algn="l" rtl="0">
              <a:spcBef>
                <a:spcPts val="360"/>
              </a:spcBef>
              <a:spcAft>
                <a:spcPts val="0"/>
              </a:spcAft>
              <a:buClr>
                <a:srgbClr val="80BA24"/>
              </a:buClr>
              <a:buSzPts val="1440"/>
              <a:buFont typeface="Noto Sans Symbols"/>
              <a:buChar char="▪"/>
              <a:defRPr sz="1800" b="0" i="0" u="none" strike="noStrike" cap="none">
                <a:solidFill>
                  <a:srgbClr val="4A5C66"/>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0" y="4873229"/>
            <a:ext cx="9140700" cy="270300"/>
          </a:xfrm>
          <a:prstGeom prst="rect">
            <a:avLst/>
          </a:prstGeom>
          <a:solidFill>
            <a:srgbClr val="4A5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4" name="Google Shape;54;p13"/>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
        <p:nvSpPr>
          <p:cNvPr id="55" name="Google Shape;55;p13"/>
          <p:cNvSpPr txBox="1"/>
          <p:nvPr/>
        </p:nvSpPr>
        <p:spPr>
          <a:xfrm>
            <a:off x="5795963" y="4911329"/>
            <a:ext cx="21621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Name des  Referenten</a:t>
            </a:r>
            <a:endParaRPr sz="1100" b="0" i="0" u="none" strike="noStrike" cap="none">
              <a:solidFill>
                <a:schemeClr val="lt1"/>
              </a:solidFill>
              <a:latin typeface="Arial"/>
              <a:ea typeface="Arial"/>
              <a:cs typeface="Arial"/>
              <a:sym typeface="Arial"/>
            </a:endParaRPr>
          </a:p>
        </p:txBody>
      </p:sp>
      <p:sp>
        <p:nvSpPr>
          <p:cNvPr id="56" name="Google Shape;56;p13"/>
          <p:cNvSpPr txBox="1"/>
          <p:nvPr/>
        </p:nvSpPr>
        <p:spPr>
          <a:xfrm>
            <a:off x="7956550" y="4911329"/>
            <a:ext cx="576300" cy="20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 sz="1100" b="0" i="0" u="none" strike="noStrike" cap="none">
                <a:solidFill>
                  <a:schemeClr val="lt1"/>
                </a:solidFill>
                <a:latin typeface="Arial"/>
                <a:ea typeface="Arial"/>
                <a:cs typeface="Arial"/>
                <a:sym typeface="Arial"/>
              </a:rPr>
              <a:t>Seite</a:t>
            </a:r>
            <a:endParaRPr/>
          </a:p>
        </p:txBody>
      </p:sp>
      <p:pic>
        <p:nvPicPr>
          <p:cNvPr id="57" name="Google Shape;57;p13"/>
          <p:cNvPicPr preferRelativeResize="0"/>
          <p:nvPr/>
        </p:nvPicPr>
        <p:blipFill rotWithShape="1">
          <a:blip r:embed="rId18">
            <a:alphaModFix/>
          </a:blip>
          <a:srcRect/>
          <a:stretch/>
        </p:blipFill>
        <p:spPr>
          <a:xfrm>
            <a:off x="360363" y="4949429"/>
            <a:ext cx="1081088" cy="95250"/>
          </a:xfrm>
          <a:prstGeom prst="rect">
            <a:avLst/>
          </a:prstGeom>
          <a:noFill/>
          <a:ln>
            <a:noFill/>
          </a:ln>
        </p:spPr>
      </p:pic>
      <p:pic>
        <p:nvPicPr>
          <p:cNvPr id="58" name="Google Shape;58;p13"/>
          <p:cNvPicPr preferRelativeResize="0"/>
          <p:nvPr/>
        </p:nvPicPr>
        <p:blipFill rotWithShape="1">
          <a:blip r:embed="rId19">
            <a:alphaModFix/>
          </a:blip>
          <a:srcRect/>
          <a:stretch/>
        </p:blipFill>
        <p:spPr>
          <a:xfrm>
            <a:off x="324000" y="270000"/>
            <a:ext cx="3119438" cy="40243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4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body" idx="1"/>
          </p:nvPr>
        </p:nvSpPr>
        <p:spPr>
          <a:xfrm>
            <a:off x="6011975" y="2261050"/>
            <a:ext cx="2979600" cy="2248806"/>
          </a:xfrm>
          <a:prstGeom prst="rect">
            <a:avLst/>
          </a:prstGeom>
          <a:noFill/>
          <a:ln>
            <a:noFill/>
          </a:ln>
        </p:spPr>
        <p:txBody>
          <a:bodyPr spcFirstLastPara="1" wrap="square" lIns="0" tIns="45700" rIns="91425" bIns="45700" anchor="b" anchorCtr="0">
            <a:noAutofit/>
          </a:bodyPr>
          <a:lstStyle/>
          <a:p>
            <a:pPr marL="0" lvl="0" indent="0" algn="l" rtl="0">
              <a:lnSpc>
                <a:spcPct val="150000"/>
              </a:lnSpc>
              <a:spcBef>
                <a:spcPts val="0"/>
              </a:spcBef>
              <a:spcAft>
                <a:spcPts val="0"/>
              </a:spcAft>
              <a:buSzPts val="2332"/>
              <a:buNone/>
            </a:pPr>
            <a:r>
              <a:rPr lang="de" sz="3200" dirty="0">
                <a:latin typeface="72" panose="020B0503030000000003" pitchFamily="34" charset="0"/>
                <a:cs typeface="72" panose="020B0503030000000003" pitchFamily="34" charset="0"/>
              </a:rPr>
              <a:t>Kolloquium                   zur Bachelorarbeit</a:t>
            </a:r>
            <a:endParaRPr sz="3200" dirty="0">
              <a:latin typeface="72" panose="020B0503030000000003" pitchFamily="34" charset="0"/>
              <a:cs typeface="72" panose="020B0503030000000003" pitchFamily="34" charset="0"/>
            </a:endParaRPr>
          </a:p>
        </p:txBody>
      </p:sp>
      <p:sp>
        <p:nvSpPr>
          <p:cNvPr id="249" name="Google Shape;249;p31"/>
          <p:cNvSpPr txBox="1"/>
          <p:nvPr/>
        </p:nvSpPr>
        <p:spPr>
          <a:xfrm>
            <a:off x="4492800" y="4876325"/>
            <a:ext cx="4595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000" dirty="0">
                <a:solidFill>
                  <a:srgbClr val="FFFFFF"/>
                </a:solidFill>
                <a:highlight>
                  <a:srgbClr val="4A5C66"/>
                </a:highlight>
              </a:rPr>
              <a:t>                                                   Yvan Richnel Tchiengue          Seite 1                        </a:t>
            </a:r>
            <a:endParaRPr sz="1000" dirty="0">
              <a:solidFill>
                <a:srgbClr val="FFFFFF"/>
              </a:solidFill>
              <a:highlight>
                <a:srgbClr val="4A5C66"/>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10</a:t>
            </a:fld>
            <a:endParaRPr/>
          </a:p>
        </p:txBody>
      </p:sp>
      <p:sp>
        <p:nvSpPr>
          <p:cNvPr id="255" name="Google Shape;255;p32"/>
          <p:cNvSpPr txBox="1">
            <a:spLocks noGrp="1"/>
          </p:cNvSpPr>
          <p:nvPr>
            <p:ph type="title"/>
          </p:nvPr>
        </p:nvSpPr>
        <p:spPr>
          <a:xfrm>
            <a:off x="324000" y="843378"/>
            <a:ext cx="8421600" cy="473921"/>
          </a:xfrm>
          <a:prstGeom prst="rect">
            <a:avLst/>
          </a:prstGeom>
          <a:noFill/>
          <a:ln>
            <a:noFill/>
          </a:ln>
        </p:spPr>
        <p:txBody>
          <a:bodyPr spcFirstLastPara="1" wrap="square" lIns="0" tIns="45700" rIns="0" bIns="45700" anchor="t" anchorCtr="0">
            <a:noAutofit/>
          </a:bodyPr>
          <a:lstStyle/>
          <a:p>
            <a:pPr algn="ctr"/>
            <a:r>
              <a:rPr lang="de-DE" sz="3000" dirty="0"/>
              <a:t>Funktionsweise einer Webanwendung</a:t>
            </a:r>
            <a:br>
              <a:rPr lang="de-DE" sz="3000" dirty="0"/>
            </a:br>
            <a:br>
              <a:rPr lang="de-DE" sz="3000" dirty="0"/>
            </a:br>
            <a:br>
              <a:rPr lang="de-DE" sz="3000" dirty="0"/>
            </a:br>
            <a:br>
              <a:rPr lang="de-DE" sz="3000" dirty="0"/>
            </a:br>
            <a:br>
              <a:rPr lang="de-DE" sz="3000" dirty="0"/>
            </a:br>
            <a:br>
              <a:rPr lang="de-DE" sz="3000" dirty="0"/>
            </a:br>
            <a:br>
              <a:rPr lang="de-DE" sz="3000" dirty="0"/>
            </a:br>
            <a:r>
              <a:rPr lang="de-DE" sz="1400" b="0" dirty="0"/>
              <a:t>Quelle:</a:t>
            </a:r>
            <a:r>
              <a:rPr lang="en-US" sz="1200" b="0" dirty="0"/>
              <a:t>https : / / www . javatpoint.com/web-application</a:t>
            </a:r>
            <a:br>
              <a:rPr lang="en-US" sz="3200" b="0" dirty="0"/>
            </a:br>
            <a:endParaRPr lang="de-DE" sz="3000" b="0" dirty="0"/>
          </a:p>
        </p:txBody>
      </p:sp>
      <p:sp>
        <p:nvSpPr>
          <p:cNvPr id="256" name="Google Shape;256;p32"/>
          <p:cNvSpPr txBox="1">
            <a:spLocks noGrp="1"/>
          </p:cNvSpPr>
          <p:nvPr>
            <p:ph type="body" idx="1"/>
          </p:nvPr>
        </p:nvSpPr>
        <p:spPr>
          <a:xfrm>
            <a:off x="359701" y="1189608"/>
            <a:ext cx="8424600" cy="2815125"/>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dirty="0"/>
          </a:p>
          <a:p>
            <a:pPr marL="0" lvl="0" indent="0" algn="l" rtl="0">
              <a:spcBef>
                <a:spcPts val="0"/>
              </a:spcBef>
              <a:spcAft>
                <a:spcPts val="0"/>
              </a:spcAft>
            </a:pPr>
            <a:endParaRPr lang="de-DE" sz="14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4" name="Grafik 3" descr="Ein Bild, das Text, Screenshot, Diagramm, Software enthält.&#10;&#10;Automatisch generierte Beschreibung">
            <a:extLst>
              <a:ext uri="{FF2B5EF4-FFF2-40B4-BE49-F238E27FC236}">
                <a16:creationId xmlns:a16="http://schemas.microsoft.com/office/drawing/2014/main" id="{6C366879-28DF-BDFC-2456-0634F9933E15}"/>
              </a:ext>
            </a:extLst>
          </p:cNvPr>
          <p:cNvPicPr>
            <a:picLocks noChangeAspect="1"/>
          </p:cNvPicPr>
          <p:nvPr/>
        </p:nvPicPr>
        <p:blipFill>
          <a:blip r:embed="rId3"/>
          <a:stretch>
            <a:fillRect/>
          </a:stretch>
        </p:blipFill>
        <p:spPr>
          <a:xfrm>
            <a:off x="1042941" y="1677208"/>
            <a:ext cx="6667500" cy="2524125"/>
          </a:xfrm>
          <a:prstGeom prst="rect">
            <a:avLst/>
          </a:prstGeom>
        </p:spPr>
      </p:pic>
    </p:spTree>
    <p:extLst>
      <p:ext uri="{BB962C8B-B14F-4D97-AF65-F5344CB8AC3E}">
        <p14:creationId xmlns:p14="http://schemas.microsoft.com/office/powerpoint/2010/main" val="365983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11</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Anforderungsanalyse</a:t>
            </a:r>
            <a:endParaRPr sz="3000" dirty="0"/>
          </a:p>
        </p:txBody>
      </p:sp>
      <p:sp>
        <p:nvSpPr>
          <p:cNvPr id="256" name="Google Shape;256;p32"/>
          <p:cNvSpPr txBox="1">
            <a:spLocks noGrp="1"/>
          </p:cNvSpPr>
          <p:nvPr>
            <p:ph type="body" idx="1"/>
          </p:nvPr>
        </p:nvSpPr>
        <p:spPr>
          <a:xfrm>
            <a:off x="359701" y="1317300"/>
            <a:ext cx="8424600" cy="3592838"/>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dirty="0"/>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Erstellung eines Benutzerkontos</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Anmeldung bei einem bestehenden Benutzerkonto</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Jobsuche</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Sich auf ein Stellenangebot bewerben</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Ergebnisse der Bewerbungen</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Speicherung von Dateien</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Abmelden des Benutzers</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Stellenangebote durch den Arbeitgeber veröffentlichen</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Abfrage von Stellenangeboten</a:t>
            </a: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Empfang von Bewerbungen durch den Arbeitgeber</a:t>
            </a:r>
            <a:endParaRPr sz="20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56475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2" end="2"/>
                                            </p:txEl>
                                          </p:spTgt>
                                        </p:tgtEl>
                                        <p:attrNameLst>
                                          <p:attrName>style.visibility</p:attrName>
                                        </p:attrNameLst>
                                      </p:cBhvr>
                                      <p:to>
                                        <p:strVal val="visible"/>
                                      </p:to>
                                    </p:set>
                                    <p:animEffect transition="in" filter="barn(inVertical)">
                                      <p:cBhvr>
                                        <p:cTn id="12" dur="500"/>
                                        <p:tgtEl>
                                          <p:spTgt spid="2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3" end="3"/>
                                            </p:txEl>
                                          </p:spTgt>
                                        </p:tgtEl>
                                        <p:attrNameLst>
                                          <p:attrName>style.visibility</p:attrName>
                                        </p:attrNameLst>
                                      </p:cBhvr>
                                      <p:to>
                                        <p:strVal val="visible"/>
                                      </p:to>
                                    </p:set>
                                    <p:animEffect transition="in" filter="barn(inVertical)">
                                      <p:cBhvr>
                                        <p:cTn id="17" dur="500"/>
                                        <p:tgtEl>
                                          <p:spTgt spid="2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4" end="4"/>
                                            </p:txEl>
                                          </p:spTgt>
                                        </p:tgtEl>
                                        <p:attrNameLst>
                                          <p:attrName>style.visibility</p:attrName>
                                        </p:attrNameLst>
                                      </p:cBhvr>
                                      <p:to>
                                        <p:strVal val="visible"/>
                                      </p:to>
                                    </p:set>
                                    <p:animEffect transition="in" filter="barn(inVertical)">
                                      <p:cBhvr>
                                        <p:cTn id="22" dur="500"/>
                                        <p:tgtEl>
                                          <p:spTgt spid="25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5" end="5"/>
                                            </p:txEl>
                                          </p:spTgt>
                                        </p:tgtEl>
                                        <p:attrNameLst>
                                          <p:attrName>style.visibility</p:attrName>
                                        </p:attrNameLst>
                                      </p:cBhvr>
                                      <p:to>
                                        <p:strVal val="visible"/>
                                      </p:to>
                                    </p:set>
                                    <p:animEffect transition="in" filter="barn(inVertical)">
                                      <p:cBhvr>
                                        <p:cTn id="27" dur="500"/>
                                        <p:tgtEl>
                                          <p:spTgt spid="25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
                                            <p:txEl>
                                              <p:pRg st="6" end="6"/>
                                            </p:txEl>
                                          </p:spTgt>
                                        </p:tgtEl>
                                        <p:attrNameLst>
                                          <p:attrName>style.visibility</p:attrName>
                                        </p:attrNameLst>
                                      </p:cBhvr>
                                      <p:to>
                                        <p:strVal val="visible"/>
                                      </p:to>
                                    </p:set>
                                    <p:animEffect transition="in" filter="barn(inVertical)">
                                      <p:cBhvr>
                                        <p:cTn id="32" dur="500"/>
                                        <p:tgtEl>
                                          <p:spTgt spid="25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56">
                                            <p:txEl>
                                              <p:pRg st="7" end="7"/>
                                            </p:txEl>
                                          </p:spTgt>
                                        </p:tgtEl>
                                        <p:attrNameLst>
                                          <p:attrName>style.visibility</p:attrName>
                                        </p:attrNameLst>
                                      </p:cBhvr>
                                      <p:to>
                                        <p:strVal val="visible"/>
                                      </p:to>
                                    </p:set>
                                    <p:animEffect transition="in" filter="barn(inVertical)">
                                      <p:cBhvr>
                                        <p:cTn id="37" dur="500"/>
                                        <p:tgtEl>
                                          <p:spTgt spid="25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56">
                                            <p:txEl>
                                              <p:pRg st="8" end="8"/>
                                            </p:txEl>
                                          </p:spTgt>
                                        </p:tgtEl>
                                        <p:attrNameLst>
                                          <p:attrName>style.visibility</p:attrName>
                                        </p:attrNameLst>
                                      </p:cBhvr>
                                      <p:to>
                                        <p:strVal val="visible"/>
                                      </p:to>
                                    </p:set>
                                    <p:animEffect transition="in" filter="barn(inVertical)">
                                      <p:cBhvr>
                                        <p:cTn id="42" dur="500"/>
                                        <p:tgtEl>
                                          <p:spTgt spid="25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6">
                                            <p:txEl>
                                              <p:pRg st="9" end="9"/>
                                            </p:txEl>
                                          </p:spTgt>
                                        </p:tgtEl>
                                        <p:attrNameLst>
                                          <p:attrName>style.visibility</p:attrName>
                                        </p:attrNameLst>
                                      </p:cBhvr>
                                      <p:to>
                                        <p:strVal val="visible"/>
                                      </p:to>
                                    </p:set>
                                    <p:animEffect transition="in" filter="barn(inVertical)">
                                      <p:cBhvr>
                                        <p:cTn id="47" dur="500"/>
                                        <p:tgtEl>
                                          <p:spTgt spid="25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56">
                                            <p:txEl>
                                              <p:pRg st="10" end="10"/>
                                            </p:txEl>
                                          </p:spTgt>
                                        </p:tgtEl>
                                        <p:attrNameLst>
                                          <p:attrName>style.visibility</p:attrName>
                                        </p:attrNameLst>
                                      </p:cBhvr>
                                      <p:to>
                                        <p:strVal val="visible"/>
                                      </p:to>
                                    </p:set>
                                    <p:animEffect transition="in" filter="barn(inVertical)">
                                      <p:cBhvr>
                                        <p:cTn id="52" dur="500"/>
                                        <p:tgtEl>
                                          <p:spTgt spid="2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12</a:t>
            </a:fld>
            <a:endParaRPr/>
          </a:p>
        </p:txBody>
      </p:sp>
      <p:sp>
        <p:nvSpPr>
          <p:cNvPr id="255" name="Google Shape;255;p32"/>
          <p:cNvSpPr txBox="1">
            <a:spLocks noGrp="1"/>
          </p:cNvSpPr>
          <p:nvPr>
            <p:ph type="title"/>
          </p:nvPr>
        </p:nvSpPr>
        <p:spPr>
          <a:xfrm>
            <a:off x="324000" y="654431"/>
            <a:ext cx="8421600" cy="662869"/>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Schritte zur Entwicklung einer Webanwendung</a:t>
            </a:r>
            <a:endParaRPr sz="3000" dirty="0"/>
          </a:p>
        </p:txBody>
      </p:sp>
      <p:sp>
        <p:nvSpPr>
          <p:cNvPr id="256" name="Google Shape;256;p32"/>
          <p:cNvSpPr txBox="1">
            <a:spLocks noGrp="1"/>
          </p:cNvSpPr>
          <p:nvPr>
            <p:ph type="body" idx="1"/>
          </p:nvPr>
        </p:nvSpPr>
        <p:spPr>
          <a:xfrm>
            <a:off x="359701" y="1100831"/>
            <a:ext cx="8424600" cy="3809307"/>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Analyse der Bedürfnisse und Ziele</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Design der Anwendung</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Back-End-Entwicklung</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Front-End-Entwicklung</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Durchführung der Tests</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err="1">
                <a:latin typeface="72" panose="020B0503030000000003" pitchFamily="34" charset="0"/>
                <a:cs typeface="72" panose="020B0503030000000003" pitchFamily="34" charset="0"/>
              </a:rPr>
              <a:t>Deployment</a:t>
            </a:r>
            <a:r>
              <a:rPr lang="de-DE" sz="2000" b="1" dirty="0">
                <a:latin typeface="72" panose="020B0503030000000003" pitchFamily="34" charset="0"/>
                <a:cs typeface="72" panose="020B0503030000000003" pitchFamily="34" charset="0"/>
              </a:rPr>
              <a:t> der Webanwendung</a:t>
            </a:r>
            <a:endParaRPr sz="20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190806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3" end="3"/>
                                            </p:txEl>
                                          </p:spTgt>
                                        </p:tgtEl>
                                        <p:attrNameLst>
                                          <p:attrName>style.visibility</p:attrName>
                                        </p:attrNameLst>
                                      </p:cBhvr>
                                      <p:to>
                                        <p:strVal val="visible"/>
                                      </p:to>
                                    </p:set>
                                    <p:animEffect transition="in" filter="barn(inVertical)">
                                      <p:cBhvr>
                                        <p:cTn id="12" dur="500"/>
                                        <p:tgtEl>
                                          <p:spTgt spid="25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5" end="5"/>
                                            </p:txEl>
                                          </p:spTgt>
                                        </p:tgtEl>
                                        <p:attrNameLst>
                                          <p:attrName>style.visibility</p:attrName>
                                        </p:attrNameLst>
                                      </p:cBhvr>
                                      <p:to>
                                        <p:strVal val="visible"/>
                                      </p:to>
                                    </p:set>
                                    <p:animEffect transition="in" filter="barn(inVertical)">
                                      <p:cBhvr>
                                        <p:cTn id="17" dur="500"/>
                                        <p:tgtEl>
                                          <p:spTgt spid="25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7" end="7"/>
                                            </p:txEl>
                                          </p:spTgt>
                                        </p:tgtEl>
                                        <p:attrNameLst>
                                          <p:attrName>style.visibility</p:attrName>
                                        </p:attrNameLst>
                                      </p:cBhvr>
                                      <p:to>
                                        <p:strVal val="visible"/>
                                      </p:to>
                                    </p:set>
                                    <p:animEffect transition="in" filter="barn(inVertical)">
                                      <p:cBhvr>
                                        <p:cTn id="22" dur="500"/>
                                        <p:tgtEl>
                                          <p:spTgt spid="25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9" end="9"/>
                                            </p:txEl>
                                          </p:spTgt>
                                        </p:tgtEl>
                                        <p:attrNameLst>
                                          <p:attrName>style.visibility</p:attrName>
                                        </p:attrNameLst>
                                      </p:cBhvr>
                                      <p:to>
                                        <p:strVal val="visible"/>
                                      </p:to>
                                    </p:set>
                                    <p:animEffect transition="in" filter="barn(inVertical)">
                                      <p:cBhvr>
                                        <p:cTn id="27" dur="500"/>
                                        <p:tgtEl>
                                          <p:spTgt spid="25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
                                            <p:txEl>
                                              <p:pRg st="11" end="11"/>
                                            </p:txEl>
                                          </p:spTgt>
                                        </p:tgtEl>
                                        <p:attrNameLst>
                                          <p:attrName>style.visibility</p:attrName>
                                        </p:attrNameLst>
                                      </p:cBhvr>
                                      <p:to>
                                        <p:strVal val="visible"/>
                                      </p:to>
                                    </p:set>
                                    <p:animEffect transition="in" filter="barn(inVertical)">
                                      <p:cBhvr>
                                        <p:cTn id="32" dur="500"/>
                                        <p:tgtEl>
                                          <p:spTgt spid="25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13</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Testautomatisierung</a:t>
            </a:r>
            <a:endParaRPr sz="3000" dirty="0"/>
          </a:p>
        </p:txBody>
      </p:sp>
      <p:sp>
        <p:nvSpPr>
          <p:cNvPr id="256" name="Google Shape;256;p32"/>
          <p:cNvSpPr txBox="1">
            <a:spLocks noGrp="1"/>
          </p:cNvSpPr>
          <p:nvPr>
            <p:ph type="body" idx="1"/>
          </p:nvPr>
        </p:nvSpPr>
        <p:spPr>
          <a:xfrm>
            <a:off x="359701" y="1680600"/>
            <a:ext cx="8424600" cy="2063264"/>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dirty="0"/>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Unit Tests</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Karma</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Jasmine</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End-</a:t>
            </a:r>
            <a:r>
              <a:rPr lang="de-DE" sz="2000" b="1" dirty="0" err="1">
                <a:latin typeface="72" panose="020B0503030000000003" pitchFamily="34" charset="0"/>
                <a:cs typeface="72" panose="020B0503030000000003" pitchFamily="34" charset="0"/>
              </a:rPr>
              <a:t>to</a:t>
            </a:r>
            <a:r>
              <a:rPr lang="de-DE" sz="2000" b="1" dirty="0">
                <a:latin typeface="72" panose="020B0503030000000003" pitchFamily="34" charset="0"/>
                <a:cs typeface="72" panose="020B0503030000000003" pitchFamily="34" charset="0"/>
              </a:rPr>
              <a:t>-End Tests </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Cypress</a:t>
            </a:r>
            <a:endParaRPr sz="20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357823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2" end="2"/>
                                            </p:txEl>
                                          </p:spTgt>
                                        </p:tgtEl>
                                        <p:attrNameLst>
                                          <p:attrName>style.visibility</p:attrName>
                                        </p:attrNameLst>
                                      </p:cBhvr>
                                      <p:to>
                                        <p:strVal val="visible"/>
                                      </p:to>
                                    </p:set>
                                    <p:animEffect transition="in" filter="barn(inVertical)">
                                      <p:cBhvr>
                                        <p:cTn id="12" dur="500"/>
                                        <p:tgtEl>
                                          <p:spTgt spid="2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3" end="3"/>
                                            </p:txEl>
                                          </p:spTgt>
                                        </p:tgtEl>
                                        <p:attrNameLst>
                                          <p:attrName>style.visibility</p:attrName>
                                        </p:attrNameLst>
                                      </p:cBhvr>
                                      <p:to>
                                        <p:strVal val="visible"/>
                                      </p:to>
                                    </p:set>
                                    <p:animEffect transition="in" filter="barn(inVertical)">
                                      <p:cBhvr>
                                        <p:cTn id="17" dur="500"/>
                                        <p:tgtEl>
                                          <p:spTgt spid="2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5" end="5"/>
                                            </p:txEl>
                                          </p:spTgt>
                                        </p:tgtEl>
                                        <p:attrNameLst>
                                          <p:attrName>style.visibility</p:attrName>
                                        </p:attrNameLst>
                                      </p:cBhvr>
                                      <p:to>
                                        <p:strVal val="visible"/>
                                      </p:to>
                                    </p:set>
                                    <p:animEffect transition="in" filter="barn(inVertical)">
                                      <p:cBhvr>
                                        <p:cTn id="22" dur="500"/>
                                        <p:tgtEl>
                                          <p:spTgt spid="25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6" end="6"/>
                                            </p:txEl>
                                          </p:spTgt>
                                        </p:tgtEl>
                                        <p:attrNameLst>
                                          <p:attrName>style.visibility</p:attrName>
                                        </p:attrNameLst>
                                      </p:cBhvr>
                                      <p:to>
                                        <p:strVal val="visible"/>
                                      </p:to>
                                    </p:set>
                                    <p:animEffect transition="in" filter="barn(inVertical)">
                                      <p:cBhvr>
                                        <p:cTn id="27" dur="500"/>
                                        <p:tgtEl>
                                          <p:spTgt spid="2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14</a:t>
            </a:fld>
            <a:endParaRPr/>
          </a:p>
        </p:txBody>
      </p:sp>
      <p:sp>
        <p:nvSpPr>
          <p:cNvPr id="255" name="Google Shape;255;p32"/>
          <p:cNvSpPr txBox="1">
            <a:spLocks noGrp="1"/>
          </p:cNvSpPr>
          <p:nvPr>
            <p:ph type="title"/>
          </p:nvPr>
        </p:nvSpPr>
        <p:spPr>
          <a:xfrm>
            <a:off x="324000" y="661497"/>
            <a:ext cx="8421600" cy="655803"/>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Konzeption und Umsetzung</a:t>
            </a:r>
            <a:endParaRPr sz="3000" dirty="0"/>
          </a:p>
        </p:txBody>
      </p:sp>
      <p:sp>
        <p:nvSpPr>
          <p:cNvPr id="256" name="Google Shape;256;p32"/>
          <p:cNvSpPr txBox="1">
            <a:spLocks noGrp="1"/>
          </p:cNvSpPr>
          <p:nvPr>
            <p:ph type="body" idx="1"/>
          </p:nvPr>
        </p:nvSpPr>
        <p:spPr>
          <a:xfrm>
            <a:off x="359700" y="1034688"/>
            <a:ext cx="8424600" cy="3709841"/>
          </a:xfrm>
          <a:prstGeom prst="rect">
            <a:avLst/>
          </a:prstGeom>
          <a:noFill/>
          <a:ln>
            <a:noFill/>
          </a:ln>
        </p:spPr>
        <p:txBody>
          <a:bodyPr spcFirstLastPara="1" wrap="square" lIns="0" tIns="45700" rIns="91425" bIns="45700" anchor="t" anchorCtr="0">
            <a:noAutofit/>
          </a:bodyPr>
          <a:lstStyle/>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Konfiguration des Express-Servers</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1600" dirty="0">
                <a:latin typeface="72" panose="020B0503030000000003" pitchFamily="34" charset="0"/>
                <a:cs typeface="72" panose="020B0503030000000003" pitchFamily="34" charset="0"/>
              </a:rPr>
              <a:t>                                                                                                       Quelle: Eigene Aufnahme</a:t>
            </a:r>
            <a:endParaRPr lang="de-DE" sz="16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7" name="Grafik 6" descr="Ein Bild, das Text, Screenshot enthält.&#10;&#10;Automatisch generierte Beschreibung">
            <a:extLst>
              <a:ext uri="{FF2B5EF4-FFF2-40B4-BE49-F238E27FC236}">
                <a16:creationId xmlns:a16="http://schemas.microsoft.com/office/drawing/2014/main" id="{33D163EF-A7C4-3281-4D27-2E05CEF92296}"/>
              </a:ext>
            </a:extLst>
          </p:cNvPr>
          <p:cNvPicPr>
            <a:picLocks noChangeAspect="1"/>
          </p:cNvPicPr>
          <p:nvPr/>
        </p:nvPicPr>
        <p:blipFill>
          <a:blip r:embed="rId3"/>
          <a:stretch>
            <a:fillRect/>
          </a:stretch>
        </p:blipFill>
        <p:spPr>
          <a:xfrm>
            <a:off x="771660" y="1521884"/>
            <a:ext cx="5425940" cy="3212062"/>
          </a:xfrm>
          <a:prstGeom prst="rect">
            <a:avLst/>
          </a:prstGeom>
        </p:spPr>
      </p:pic>
    </p:spTree>
    <p:extLst>
      <p:ext uri="{BB962C8B-B14F-4D97-AF65-F5344CB8AC3E}">
        <p14:creationId xmlns:p14="http://schemas.microsoft.com/office/powerpoint/2010/main" val="2772575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15</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Konzeption und Umsetzung</a:t>
            </a:r>
            <a:endParaRPr sz="3000" dirty="0"/>
          </a:p>
        </p:txBody>
      </p:sp>
      <p:sp>
        <p:nvSpPr>
          <p:cNvPr id="256" name="Google Shape;256;p32"/>
          <p:cNvSpPr txBox="1">
            <a:spLocks noGrp="1"/>
          </p:cNvSpPr>
          <p:nvPr>
            <p:ph type="body" idx="1"/>
          </p:nvPr>
        </p:nvSpPr>
        <p:spPr>
          <a:xfrm>
            <a:off x="359701" y="1233577"/>
            <a:ext cx="8424600" cy="3630361"/>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dirty="0"/>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Verbindung zur Datenbank</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1400" dirty="0">
                <a:latin typeface="72" panose="020B0503030000000003" pitchFamily="34" charset="0"/>
                <a:cs typeface="72" panose="020B0503030000000003" pitchFamily="34" charset="0"/>
              </a:rPr>
              <a:t>                                                                                                                              Quelle: Eigene Aufnahme</a:t>
            </a:r>
            <a:endParaRPr lang="de-DE" sz="14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5" name="Grafik 4" descr="Ein Bild, das Text, Screenshot, Software, Display enthält.&#10;&#10;Automatisch generierte Beschreibung">
            <a:extLst>
              <a:ext uri="{FF2B5EF4-FFF2-40B4-BE49-F238E27FC236}">
                <a16:creationId xmlns:a16="http://schemas.microsoft.com/office/drawing/2014/main" id="{A2243181-616F-2585-86AB-1F239990C27D}"/>
              </a:ext>
            </a:extLst>
          </p:cNvPr>
          <p:cNvPicPr>
            <a:picLocks noChangeAspect="1"/>
          </p:cNvPicPr>
          <p:nvPr/>
        </p:nvPicPr>
        <p:blipFill>
          <a:blip r:embed="rId3"/>
          <a:stretch>
            <a:fillRect/>
          </a:stretch>
        </p:blipFill>
        <p:spPr>
          <a:xfrm>
            <a:off x="643467" y="1974850"/>
            <a:ext cx="5791200" cy="2768600"/>
          </a:xfrm>
          <a:prstGeom prst="rect">
            <a:avLst/>
          </a:prstGeom>
        </p:spPr>
      </p:pic>
    </p:spTree>
    <p:extLst>
      <p:ext uri="{BB962C8B-B14F-4D97-AF65-F5344CB8AC3E}">
        <p14:creationId xmlns:p14="http://schemas.microsoft.com/office/powerpoint/2010/main" val="298052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16</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Konzeption und Umsetzung</a:t>
            </a:r>
            <a:endParaRPr sz="3000" dirty="0"/>
          </a:p>
        </p:txBody>
      </p:sp>
      <p:sp>
        <p:nvSpPr>
          <p:cNvPr id="256" name="Google Shape;256;p32"/>
          <p:cNvSpPr txBox="1">
            <a:spLocks noGrp="1"/>
          </p:cNvSpPr>
          <p:nvPr>
            <p:ph type="body" idx="1"/>
          </p:nvPr>
        </p:nvSpPr>
        <p:spPr>
          <a:xfrm>
            <a:off x="350823" y="1056443"/>
            <a:ext cx="8424600" cy="2687421"/>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dirty="0"/>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E2e Test für die Anmeldung bei einem Benutzerkonto</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1400"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1400"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1400"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1400" dirty="0">
              <a:latin typeface="72" panose="020B0503030000000003" pitchFamily="34" charset="0"/>
              <a:cs typeface="72" panose="020B0503030000000003" pitchFamily="34" charset="0"/>
            </a:endParaRPr>
          </a:p>
          <a:p>
            <a:pPr marL="0" lvl="0" indent="0" algn="l" rtl="0">
              <a:spcBef>
                <a:spcPts val="0"/>
              </a:spcBef>
              <a:spcAft>
                <a:spcPts val="0"/>
              </a:spcAft>
            </a:pPr>
            <a:r>
              <a:rPr lang="de-DE" sz="1400" dirty="0">
                <a:latin typeface="72" panose="020B0503030000000003" pitchFamily="34" charset="0"/>
                <a:cs typeface="72" panose="020B0503030000000003" pitchFamily="34" charset="0"/>
              </a:rPr>
              <a:t>                                                                                                                                </a:t>
            </a:r>
          </a:p>
          <a:p>
            <a:pPr marL="0" lvl="0" indent="0" algn="l" rtl="0">
              <a:spcBef>
                <a:spcPts val="0"/>
              </a:spcBef>
              <a:spcAft>
                <a:spcPts val="0"/>
              </a:spcAft>
            </a:pPr>
            <a:endParaRPr lang="de-DE" sz="1400" dirty="0">
              <a:latin typeface="72" panose="020B0503030000000003" pitchFamily="34" charset="0"/>
              <a:cs typeface="72" panose="020B0503030000000003" pitchFamily="34" charset="0"/>
            </a:endParaRPr>
          </a:p>
          <a:p>
            <a:pPr marL="0" lvl="0" indent="0" algn="l" rtl="0">
              <a:spcBef>
                <a:spcPts val="0"/>
              </a:spcBef>
              <a:spcAft>
                <a:spcPts val="0"/>
              </a:spcAft>
            </a:pPr>
            <a:r>
              <a:rPr lang="de-DE" sz="1400" dirty="0">
                <a:latin typeface="72" panose="020B0503030000000003" pitchFamily="34" charset="0"/>
                <a:cs typeface="72" panose="020B0503030000000003" pitchFamily="34" charset="0"/>
              </a:rPr>
              <a:t>                                                                                                                               Quelle: Eigene Aufnahme</a:t>
            </a:r>
            <a:endParaRPr sz="14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5" name="Grafik 4" descr="Ein Bild, das Text, Elektronik, Screenshot, Software enthält.&#10;&#10;Automatisch generierte Beschreibung">
            <a:extLst>
              <a:ext uri="{FF2B5EF4-FFF2-40B4-BE49-F238E27FC236}">
                <a16:creationId xmlns:a16="http://schemas.microsoft.com/office/drawing/2014/main" id="{7C0FD4A5-4A65-C9DB-DD40-B848F7C1CD14}"/>
              </a:ext>
            </a:extLst>
          </p:cNvPr>
          <p:cNvPicPr>
            <a:picLocks noChangeAspect="1"/>
          </p:cNvPicPr>
          <p:nvPr/>
        </p:nvPicPr>
        <p:blipFill>
          <a:blip r:embed="rId3"/>
          <a:stretch>
            <a:fillRect/>
          </a:stretch>
        </p:blipFill>
        <p:spPr>
          <a:xfrm>
            <a:off x="800439" y="1787943"/>
            <a:ext cx="5763920" cy="2977703"/>
          </a:xfrm>
          <a:prstGeom prst="rect">
            <a:avLst/>
          </a:prstGeom>
        </p:spPr>
      </p:pic>
    </p:spTree>
    <p:extLst>
      <p:ext uri="{BB962C8B-B14F-4D97-AF65-F5344CB8AC3E}">
        <p14:creationId xmlns:p14="http://schemas.microsoft.com/office/powerpoint/2010/main" val="164275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17</a:t>
            </a:fld>
            <a:endParaRPr/>
          </a:p>
        </p:txBody>
      </p:sp>
      <p:sp>
        <p:nvSpPr>
          <p:cNvPr id="255" name="Google Shape;255;p32"/>
          <p:cNvSpPr txBox="1">
            <a:spLocks noGrp="1"/>
          </p:cNvSpPr>
          <p:nvPr>
            <p:ph type="title"/>
          </p:nvPr>
        </p:nvSpPr>
        <p:spPr>
          <a:xfrm>
            <a:off x="350823" y="625343"/>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Konzeption und Umsetzung</a:t>
            </a:r>
            <a:endParaRPr sz="3000" dirty="0"/>
          </a:p>
        </p:txBody>
      </p:sp>
      <p:sp>
        <p:nvSpPr>
          <p:cNvPr id="256" name="Google Shape;256;p32"/>
          <p:cNvSpPr txBox="1">
            <a:spLocks noGrp="1"/>
          </p:cNvSpPr>
          <p:nvPr>
            <p:ph type="body" idx="1"/>
          </p:nvPr>
        </p:nvSpPr>
        <p:spPr>
          <a:xfrm>
            <a:off x="350823" y="681487"/>
            <a:ext cx="8424600" cy="3062377"/>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dirty="0"/>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Umsetzung von Unit-Tests</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endParaRPr lang="de-DE" sz="1200" dirty="0">
              <a:latin typeface="72" panose="020B0503030000000003" pitchFamily="34" charset="0"/>
              <a:cs typeface="72" panose="020B0503030000000003" pitchFamily="34" charset="0"/>
            </a:endParaRPr>
          </a:p>
          <a:p>
            <a:pPr marL="0" lvl="0" indent="0" algn="l" rtl="0">
              <a:spcBef>
                <a:spcPts val="0"/>
              </a:spcBef>
              <a:spcAft>
                <a:spcPts val="0"/>
              </a:spcAft>
            </a:pPr>
            <a:r>
              <a:rPr lang="de-DE" sz="1200" dirty="0">
                <a:latin typeface="72" panose="020B0503030000000003" pitchFamily="34" charset="0"/>
                <a:cs typeface="72" panose="020B0503030000000003" pitchFamily="34" charset="0"/>
              </a:rPr>
              <a:t>            Quelle: Eigene Aufnahme</a:t>
            </a:r>
            <a:endParaRPr sz="1200"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4" name="Grafik 3" descr="Ein Bild, das Text, Screenshot, Software, Webseite enthält.&#10;&#10;Automatisch generierte Beschreibung">
            <a:extLst>
              <a:ext uri="{FF2B5EF4-FFF2-40B4-BE49-F238E27FC236}">
                <a16:creationId xmlns:a16="http://schemas.microsoft.com/office/drawing/2014/main" id="{62E0C353-52B0-55F7-2093-C87243B234B2}"/>
              </a:ext>
            </a:extLst>
          </p:cNvPr>
          <p:cNvPicPr>
            <a:picLocks noChangeAspect="1"/>
          </p:cNvPicPr>
          <p:nvPr/>
        </p:nvPicPr>
        <p:blipFill>
          <a:blip r:embed="rId3"/>
          <a:stretch>
            <a:fillRect/>
          </a:stretch>
        </p:blipFill>
        <p:spPr>
          <a:xfrm>
            <a:off x="802401" y="1293962"/>
            <a:ext cx="7452599" cy="3224195"/>
          </a:xfrm>
          <a:prstGeom prst="rect">
            <a:avLst/>
          </a:prstGeom>
        </p:spPr>
      </p:pic>
    </p:spTree>
    <p:extLst>
      <p:ext uri="{BB962C8B-B14F-4D97-AF65-F5344CB8AC3E}">
        <p14:creationId xmlns:p14="http://schemas.microsoft.com/office/powerpoint/2010/main" val="73308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18</a:t>
            </a:fld>
            <a:endParaRPr/>
          </a:p>
        </p:txBody>
      </p:sp>
      <p:sp>
        <p:nvSpPr>
          <p:cNvPr id="256" name="Google Shape;256;p32"/>
          <p:cNvSpPr txBox="1">
            <a:spLocks noGrp="1"/>
          </p:cNvSpPr>
          <p:nvPr>
            <p:ph type="body" idx="1"/>
          </p:nvPr>
        </p:nvSpPr>
        <p:spPr>
          <a:xfrm>
            <a:off x="359701" y="1970842"/>
            <a:ext cx="8424600" cy="1773021"/>
          </a:xfrm>
          <a:prstGeom prst="rect">
            <a:avLst/>
          </a:prstGeom>
          <a:noFill/>
          <a:ln>
            <a:noFill/>
          </a:ln>
        </p:spPr>
        <p:txBody>
          <a:bodyPr spcFirstLastPara="1" wrap="square" lIns="0" tIns="45700" rIns="91425" bIns="45700" anchor="t" anchorCtr="0">
            <a:noAutofit/>
          </a:bodyPr>
          <a:lstStyle/>
          <a:p>
            <a:pPr marL="0" lvl="0" indent="0" algn="ctr" rtl="0">
              <a:spcBef>
                <a:spcPts val="0"/>
              </a:spcBef>
              <a:spcAft>
                <a:spcPts val="0"/>
              </a:spcAft>
              <a:buNone/>
            </a:pPr>
            <a:r>
              <a:rPr lang="de-DE" sz="3200" b="1" dirty="0">
                <a:latin typeface="72" panose="020B0503030000000003" pitchFamily="34" charset="0"/>
                <a:cs typeface="72" panose="020B0503030000000003" pitchFamily="34" charset="0"/>
              </a:rPr>
              <a:t>LIVE-DEMO</a:t>
            </a:r>
            <a:endParaRPr sz="32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220991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19</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Zusammenfassung und Ausblick</a:t>
            </a:r>
            <a:endParaRPr sz="3000" dirty="0"/>
          </a:p>
        </p:txBody>
      </p:sp>
      <p:sp>
        <p:nvSpPr>
          <p:cNvPr id="256" name="Google Shape;256;p32"/>
          <p:cNvSpPr txBox="1">
            <a:spLocks noGrp="1"/>
          </p:cNvSpPr>
          <p:nvPr>
            <p:ph type="body" idx="1"/>
          </p:nvPr>
        </p:nvSpPr>
        <p:spPr>
          <a:xfrm>
            <a:off x="359701" y="1680600"/>
            <a:ext cx="8424600" cy="2063264"/>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Anwendung erfolgreich implementiert</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 Anpassungen und Verbesserungen an der Anwendung</a:t>
            </a:r>
            <a:endParaRPr sz="20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234154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3" end="3"/>
                                            </p:txEl>
                                          </p:spTgt>
                                        </p:tgtEl>
                                        <p:attrNameLst>
                                          <p:attrName>style.visibility</p:attrName>
                                        </p:attrNameLst>
                                      </p:cBhvr>
                                      <p:to>
                                        <p:strVal val="visible"/>
                                      </p:to>
                                    </p:set>
                                    <p:animEffect transition="in" filter="barn(inVertical)">
                                      <p:cBhvr>
                                        <p:cTn id="12" dur="500"/>
                                        <p:tgtEl>
                                          <p:spTgt spid="2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2</a:t>
            </a:fld>
            <a:endParaRPr/>
          </a:p>
        </p:txBody>
      </p:sp>
      <p:sp>
        <p:nvSpPr>
          <p:cNvPr id="255" name="Google Shape;255;p32"/>
          <p:cNvSpPr txBox="1">
            <a:spLocks noGrp="1"/>
          </p:cNvSpPr>
          <p:nvPr>
            <p:ph type="title"/>
          </p:nvPr>
        </p:nvSpPr>
        <p:spPr>
          <a:xfrm>
            <a:off x="324000" y="1933302"/>
            <a:ext cx="8421600" cy="1646597"/>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DE" sz="2400" dirty="0"/>
              <a:t>Entwurf und Implementierung einer Webanwendung für die Jobsuche mit Unterstützung durch Testautomatisierung </a:t>
            </a:r>
            <a:endParaRPr sz="3000" dirty="0"/>
          </a:p>
        </p:txBody>
      </p:sp>
      <p:sp>
        <p:nvSpPr>
          <p:cNvPr id="256" name="Google Shape;256;p32"/>
          <p:cNvSpPr txBox="1">
            <a:spLocks noGrp="1"/>
          </p:cNvSpPr>
          <p:nvPr>
            <p:ph type="body" idx="1"/>
          </p:nvPr>
        </p:nvSpPr>
        <p:spPr>
          <a:xfrm>
            <a:off x="359701" y="3826200"/>
            <a:ext cx="8424600" cy="791437"/>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sz="2400" b="1" dirty="0"/>
          </a:p>
          <a:p>
            <a:pPr marL="0" lvl="0" indent="0" algn="l" rtl="0">
              <a:spcBef>
                <a:spcPts val="0"/>
              </a:spcBef>
              <a:spcAft>
                <a:spcPts val="0"/>
              </a:spcAft>
              <a:buNone/>
            </a:pPr>
            <a:endParaRPr sz="1400" dirty="0"/>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20</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Quellen</a:t>
            </a:r>
            <a:endParaRPr sz="3000" dirty="0"/>
          </a:p>
        </p:txBody>
      </p:sp>
      <p:sp>
        <p:nvSpPr>
          <p:cNvPr id="256" name="Google Shape;256;p32"/>
          <p:cNvSpPr txBox="1">
            <a:spLocks noGrp="1"/>
          </p:cNvSpPr>
          <p:nvPr>
            <p:ph type="body" idx="1"/>
          </p:nvPr>
        </p:nvSpPr>
        <p:spPr>
          <a:xfrm>
            <a:off x="441650" y="1574783"/>
            <a:ext cx="8303950" cy="3042855"/>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en-US" sz="1600" dirty="0" err="1"/>
              <a:t>altexsoft</a:t>
            </a:r>
            <a:r>
              <a:rPr lang="en-US" sz="1600" dirty="0"/>
              <a:t>. HOW AN API WORKS. Nov. 2022. URL: https://www.altexsoft. com/blog/engineering/what-is-</a:t>
            </a:r>
            <a:r>
              <a:rPr lang="en-US" sz="1600" dirty="0" err="1"/>
              <a:t>api</a:t>
            </a:r>
            <a:r>
              <a:rPr lang="en-US" sz="1600" dirty="0"/>
              <a:t>-definition-types-</a:t>
            </a:r>
            <a:r>
              <a:rPr lang="en-US" sz="1600" dirty="0" err="1"/>
              <a:t>specificationsdocumentation</a:t>
            </a:r>
            <a:r>
              <a:rPr lang="en-US" sz="1600" dirty="0"/>
              <a:t>/</a:t>
            </a:r>
            <a:r>
              <a:rPr lang="de-DE" sz="1600" b="1" dirty="0">
                <a:latin typeface="72" panose="020B0503030000000003" pitchFamily="34" charset="0"/>
                <a:cs typeface="72" panose="020B0503030000000003" pitchFamily="34" charset="0"/>
              </a:rPr>
              <a:t> </a:t>
            </a:r>
          </a:p>
          <a:p>
            <a:pPr marL="342900" lvl="0" indent="-342900" algn="l" rtl="0">
              <a:spcBef>
                <a:spcPts val="0"/>
              </a:spcBef>
              <a:spcAft>
                <a:spcPts val="0"/>
              </a:spcAft>
              <a:buFont typeface="Wingdings" panose="05000000000000000000" pitchFamily="2" charset="2"/>
              <a:buChar char="v"/>
            </a:pPr>
            <a:endParaRPr lang="de-DE" sz="16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1600" b="1" dirty="0">
                <a:latin typeface="72" panose="020B0503030000000003" pitchFamily="34" charset="0"/>
                <a:cs typeface="72" panose="020B0503030000000003" pitchFamily="34" charset="0"/>
              </a:rPr>
              <a:t> </a:t>
            </a:r>
            <a:r>
              <a:rPr lang="en-US" sz="1600" dirty="0" err="1"/>
              <a:t>Javatpoint</a:t>
            </a:r>
            <a:r>
              <a:rPr lang="en-US" sz="1600" dirty="0"/>
              <a:t>. What is a Web Application? Aug. 2023. URL: https : / / www . javatpoint.com/web-application</a:t>
            </a:r>
          </a:p>
          <a:p>
            <a:pPr marL="342900" lvl="0" indent="-342900" algn="l" rtl="0">
              <a:spcBef>
                <a:spcPts val="0"/>
              </a:spcBef>
              <a:spcAft>
                <a:spcPts val="0"/>
              </a:spcAft>
              <a:buFont typeface="Wingdings" panose="05000000000000000000" pitchFamily="2" charset="2"/>
              <a:buChar char="v"/>
            </a:pPr>
            <a:endParaRPr lang="en-US" sz="16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en-US" sz="1600" b="1" dirty="0">
                <a:latin typeface="72" panose="020B0503030000000003" pitchFamily="34" charset="0"/>
                <a:cs typeface="72" panose="020B0503030000000003" pitchFamily="34" charset="0"/>
              </a:rPr>
              <a:t> </a:t>
            </a:r>
            <a:r>
              <a:rPr lang="en-US" sz="1600" dirty="0" err="1">
                <a:latin typeface="72" panose="020B0503030000000003" pitchFamily="34" charset="0"/>
                <a:cs typeface="72" panose="020B0503030000000003" pitchFamily="34" charset="0"/>
              </a:rPr>
              <a:t>Bachelorarbeit</a:t>
            </a:r>
            <a:r>
              <a:rPr lang="en-US" sz="1600" dirty="0">
                <a:latin typeface="72" panose="020B0503030000000003" pitchFamily="34" charset="0"/>
                <a:cs typeface="72" panose="020B0503030000000003" pitchFamily="34" charset="0"/>
              </a:rPr>
              <a:t>, Yvan Richnel Tchiengue, September 2023. Thema: </a:t>
            </a:r>
            <a:r>
              <a:rPr lang="en-US" sz="1600" b="1" dirty="0">
                <a:latin typeface="72" panose="020B0503030000000003" pitchFamily="34" charset="0"/>
                <a:cs typeface="72" panose="020B0503030000000003" pitchFamily="34" charset="0"/>
              </a:rPr>
              <a:t>“</a:t>
            </a:r>
            <a:r>
              <a:rPr lang="de-DE" sz="1600" dirty="0"/>
              <a:t>Entwurf und Implementierung einer Webanwendung für die Jobsuche mit Unterstützung durch Testautomatisierung“</a:t>
            </a:r>
            <a:endParaRPr sz="16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8835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7"/>
          <p:cNvSpPr txBox="1">
            <a:spLocks noGrp="1"/>
          </p:cNvSpPr>
          <p:nvPr>
            <p:ph type="body" idx="1"/>
          </p:nvPr>
        </p:nvSpPr>
        <p:spPr>
          <a:xfrm>
            <a:off x="5937525" y="2317072"/>
            <a:ext cx="2846700" cy="2183907"/>
          </a:xfrm>
          <a:prstGeom prst="rect">
            <a:avLst/>
          </a:prstGeom>
          <a:noFill/>
          <a:ln>
            <a:noFill/>
          </a:ln>
        </p:spPr>
        <p:txBody>
          <a:bodyPr spcFirstLastPara="1" wrap="square" lIns="0" tIns="45700" rIns="91425" bIns="45700" anchor="b" anchorCtr="0">
            <a:noAutofit/>
          </a:bodyPr>
          <a:lstStyle/>
          <a:p>
            <a:pPr marL="0" lvl="0" indent="0" algn="l" rtl="0">
              <a:lnSpc>
                <a:spcPct val="150000"/>
              </a:lnSpc>
              <a:spcBef>
                <a:spcPts val="0"/>
              </a:spcBef>
              <a:spcAft>
                <a:spcPts val="0"/>
              </a:spcAft>
              <a:buNone/>
            </a:pPr>
            <a:r>
              <a:rPr lang="de" dirty="0"/>
              <a:t>  DANKE FÜR IHRE AUFMERKSAMKEIT </a:t>
            </a:r>
          </a:p>
          <a:p>
            <a:pPr marL="0" lvl="0" indent="0" algn="l" rtl="0">
              <a:lnSpc>
                <a:spcPct val="150000"/>
              </a:lnSpc>
              <a:spcBef>
                <a:spcPts val="0"/>
              </a:spcBef>
              <a:spcAft>
                <a:spcPts val="0"/>
              </a:spcAft>
              <a:buNone/>
            </a:pPr>
            <a:endParaRPr lang="de" dirty="0"/>
          </a:p>
          <a:p>
            <a:pPr marL="0" lvl="0" indent="0" algn="l" rtl="0">
              <a:lnSpc>
                <a:spcPct val="150000"/>
              </a:lnSpc>
              <a:spcBef>
                <a:spcPts val="0"/>
              </a:spcBef>
              <a:spcAft>
                <a:spcPts val="0"/>
              </a:spcAft>
              <a:buNone/>
            </a:pPr>
            <a:r>
              <a:rPr lang="de" dirty="0"/>
              <a:t>           Fragen ?       </a:t>
            </a:r>
            <a:endParaRPr dirty="0"/>
          </a:p>
        </p:txBody>
      </p:sp>
      <p:sp>
        <p:nvSpPr>
          <p:cNvPr id="377" name="Google Shape;377;p47"/>
          <p:cNvSpPr txBox="1"/>
          <p:nvPr/>
        </p:nvSpPr>
        <p:spPr>
          <a:xfrm>
            <a:off x="4492800" y="4800125"/>
            <a:ext cx="4595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dirty="0">
                <a:solidFill>
                  <a:srgbClr val="FFFFFF"/>
                </a:solidFill>
                <a:highlight>
                  <a:srgbClr val="4A5C66"/>
                </a:highlight>
              </a:rPr>
              <a:t>                        Yvan Richnel Tchiengue</a:t>
            </a:r>
            <a:endParaRPr dirty="0">
              <a:solidFill>
                <a:srgbClr val="FFFFFF"/>
              </a:solidFill>
              <a:highlight>
                <a:srgbClr val="4A5C66"/>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3</a:t>
            </a:fld>
            <a:endParaRPr/>
          </a:p>
        </p:txBody>
      </p:sp>
      <p:sp>
        <p:nvSpPr>
          <p:cNvPr id="255" name="Google Shape;255;p32"/>
          <p:cNvSpPr txBox="1">
            <a:spLocks noGrp="1"/>
          </p:cNvSpPr>
          <p:nvPr>
            <p:ph type="title"/>
          </p:nvPr>
        </p:nvSpPr>
        <p:spPr>
          <a:xfrm>
            <a:off x="324000" y="670560"/>
            <a:ext cx="8421600" cy="461554"/>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Inhalt</a:t>
            </a:r>
            <a:endParaRPr sz="3000" dirty="0"/>
          </a:p>
        </p:txBody>
      </p:sp>
      <p:sp>
        <p:nvSpPr>
          <p:cNvPr id="256" name="Google Shape;256;p32"/>
          <p:cNvSpPr txBox="1">
            <a:spLocks noGrp="1"/>
          </p:cNvSpPr>
          <p:nvPr>
            <p:ph type="body" idx="1"/>
          </p:nvPr>
        </p:nvSpPr>
        <p:spPr>
          <a:xfrm>
            <a:off x="359701" y="1518250"/>
            <a:ext cx="8424600" cy="3345688"/>
          </a:xfrm>
          <a:prstGeom prst="rect">
            <a:avLst/>
          </a:prstGeom>
          <a:noFill/>
          <a:ln>
            <a:noFill/>
          </a:ln>
        </p:spPr>
        <p:txBody>
          <a:bodyPr spcFirstLastPara="1" wrap="square" lIns="0" tIns="45700" rIns="91425" bIns="45700" anchor="t" anchorCtr="0">
            <a:noAutofit/>
          </a:bodyPr>
          <a:lstStyle/>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Zu meiner Person</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Stand der Wissenschaft und Technik</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Grundlagen</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Funktionsweise einer Webanwendung </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Anforderungsanalyse</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Schritte zur Entwicklung einer Webanwendung</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Testautomatisierung</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Konzeption und Umsetzung</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Live-Demo</a:t>
            </a:r>
          </a:p>
          <a:p>
            <a:pPr marL="285750" lvl="0" indent="-28575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Zusammenfassung und Ausblick</a:t>
            </a:r>
          </a:p>
          <a:p>
            <a:pPr marL="285750" lvl="0" indent="-285750" algn="l" rtl="0">
              <a:spcBef>
                <a:spcPts val="0"/>
              </a:spcBef>
              <a:spcAft>
                <a:spcPts val="0"/>
              </a:spcAft>
              <a:buFont typeface="Wingdings" panose="05000000000000000000" pitchFamily="2" charset="2"/>
              <a:buChar char="v"/>
            </a:pPr>
            <a:endParaRPr sz="2400" b="1" dirty="0"/>
          </a:p>
          <a:p>
            <a:pPr marL="0" lvl="0" indent="0" algn="l" rtl="0">
              <a:spcBef>
                <a:spcPts val="0"/>
              </a:spcBef>
              <a:spcAft>
                <a:spcPts val="0"/>
              </a:spcAft>
              <a:buNone/>
            </a:pPr>
            <a:endParaRPr sz="1400" dirty="0"/>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177397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barn(inVertical)">
                                      <p:cBhvr>
                                        <p:cTn id="7" dur="5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barn(inVertical)">
                                      <p:cBhvr>
                                        <p:cTn id="12" dur="5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barn(inVertical)">
                                      <p:cBhvr>
                                        <p:cTn id="17" dur="500"/>
                                        <p:tgtEl>
                                          <p:spTgt spid="2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3" end="3"/>
                                            </p:txEl>
                                          </p:spTgt>
                                        </p:tgtEl>
                                        <p:attrNameLst>
                                          <p:attrName>style.visibility</p:attrName>
                                        </p:attrNameLst>
                                      </p:cBhvr>
                                      <p:to>
                                        <p:strVal val="visible"/>
                                      </p:to>
                                    </p:set>
                                    <p:animEffect transition="in" filter="barn(inVertical)">
                                      <p:cBhvr>
                                        <p:cTn id="22" dur="500"/>
                                        <p:tgtEl>
                                          <p:spTgt spid="2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4" end="4"/>
                                            </p:txEl>
                                          </p:spTgt>
                                        </p:tgtEl>
                                        <p:attrNameLst>
                                          <p:attrName>style.visibility</p:attrName>
                                        </p:attrNameLst>
                                      </p:cBhvr>
                                      <p:to>
                                        <p:strVal val="visible"/>
                                      </p:to>
                                    </p:set>
                                    <p:animEffect transition="in" filter="barn(inVertical)">
                                      <p:cBhvr>
                                        <p:cTn id="27" dur="500"/>
                                        <p:tgtEl>
                                          <p:spTgt spid="2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
                                            <p:txEl>
                                              <p:pRg st="5" end="5"/>
                                            </p:txEl>
                                          </p:spTgt>
                                        </p:tgtEl>
                                        <p:attrNameLst>
                                          <p:attrName>style.visibility</p:attrName>
                                        </p:attrNameLst>
                                      </p:cBhvr>
                                      <p:to>
                                        <p:strVal val="visible"/>
                                      </p:to>
                                    </p:set>
                                    <p:animEffect transition="in" filter="barn(inVertical)">
                                      <p:cBhvr>
                                        <p:cTn id="32" dur="500"/>
                                        <p:tgtEl>
                                          <p:spTgt spid="2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56">
                                            <p:txEl>
                                              <p:pRg st="6" end="6"/>
                                            </p:txEl>
                                          </p:spTgt>
                                        </p:tgtEl>
                                        <p:attrNameLst>
                                          <p:attrName>style.visibility</p:attrName>
                                        </p:attrNameLst>
                                      </p:cBhvr>
                                      <p:to>
                                        <p:strVal val="visible"/>
                                      </p:to>
                                    </p:set>
                                    <p:animEffect transition="in" filter="barn(inVertical)">
                                      <p:cBhvr>
                                        <p:cTn id="37" dur="500"/>
                                        <p:tgtEl>
                                          <p:spTgt spid="2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56">
                                            <p:txEl>
                                              <p:pRg st="7" end="7"/>
                                            </p:txEl>
                                          </p:spTgt>
                                        </p:tgtEl>
                                        <p:attrNameLst>
                                          <p:attrName>style.visibility</p:attrName>
                                        </p:attrNameLst>
                                      </p:cBhvr>
                                      <p:to>
                                        <p:strVal val="visible"/>
                                      </p:to>
                                    </p:set>
                                    <p:animEffect transition="in" filter="barn(inVertical)">
                                      <p:cBhvr>
                                        <p:cTn id="42" dur="500"/>
                                        <p:tgtEl>
                                          <p:spTgt spid="2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6">
                                            <p:txEl>
                                              <p:pRg st="8" end="8"/>
                                            </p:txEl>
                                          </p:spTgt>
                                        </p:tgtEl>
                                        <p:attrNameLst>
                                          <p:attrName>style.visibility</p:attrName>
                                        </p:attrNameLst>
                                      </p:cBhvr>
                                      <p:to>
                                        <p:strVal val="visible"/>
                                      </p:to>
                                    </p:set>
                                    <p:animEffect transition="in" filter="barn(inVertical)">
                                      <p:cBhvr>
                                        <p:cTn id="47" dur="500"/>
                                        <p:tgtEl>
                                          <p:spTgt spid="25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56">
                                            <p:txEl>
                                              <p:pRg st="9" end="9"/>
                                            </p:txEl>
                                          </p:spTgt>
                                        </p:tgtEl>
                                        <p:attrNameLst>
                                          <p:attrName>style.visibility</p:attrName>
                                        </p:attrNameLst>
                                      </p:cBhvr>
                                      <p:to>
                                        <p:strVal val="visible"/>
                                      </p:to>
                                    </p:set>
                                    <p:animEffect transition="in" filter="barn(inVertical)">
                                      <p:cBhvr>
                                        <p:cTn id="52" dur="500"/>
                                        <p:tgtEl>
                                          <p:spTgt spid="2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4</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Zu meiner Person</a:t>
            </a:r>
            <a:endParaRPr sz="3000" dirty="0"/>
          </a:p>
        </p:txBody>
      </p:sp>
      <p:sp>
        <p:nvSpPr>
          <p:cNvPr id="256" name="Google Shape;256;p32"/>
          <p:cNvSpPr txBox="1">
            <a:spLocks noGrp="1"/>
          </p:cNvSpPr>
          <p:nvPr>
            <p:ph type="body" idx="1"/>
          </p:nvPr>
        </p:nvSpPr>
        <p:spPr>
          <a:xfrm>
            <a:off x="359701" y="2200812"/>
            <a:ext cx="8424600" cy="1543051"/>
          </a:xfrm>
          <a:prstGeom prst="rect">
            <a:avLst/>
          </a:prstGeom>
          <a:noFill/>
          <a:ln>
            <a:noFill/>
          </a:ln>
        </p:spPr>
        <p:txBody>
          <a:bodyPr spcFirstLastPara="1" wrap="square" lIns="0" tIns="45700" rIns="91425" bIns="45700" anchor="t" anchorCtr="0">
            <a:noAutofit/>
          </a:bodyPr>
          <a:lstStyle/>
          <a:p>
            <a:pPr marL="380492" lvl="0" indent="-285750" algn="l" rtl="0">
              <a:spcBef>
                <a:spcPts val="0"/>
              </a:spcBef>
              <a:spcAft>
                <a:spcPts val="0"/>
              </a:spcAft>
              <a:buSzPts val="2108"/>
              <a:buFont typeface="Wingdings" panose="05000000000000000000" pitchFamily="2" charset="2"/>
              <a:buChar char="v"/>
            </a:pPr>
            <a:r>
              <a:rPr lang="de" sz="2000" b="1" dirty="0"/>
              <a:t>Name: </a:t>
            </a:r>
            <a:r>
              <a:rPr lang="de" sz="2000" dirty="0"/>
              <a:t>Yvan Richnel Tchiengue</a:t>
            </a:r>
          </a:p>
          <a:p>
            <a:pPr marL="94742" lvl="0" indent="0" algn="l" rtl="0">
              <a:spcBef>
                <a:spcPts val="0"/>
              </a:spcBef>
              <a:spcAft>
                <a:spcPts val="0"/>
              </a:spcAft>
              <a:buSzPts val="2108"/>
            </a:pPr>
            <a:endParaRPr lang="de" sz="2000" dirty="0"/>
          </a:p>
          <a:p>
            <a:pPr marL="380492" lvl="0" indent="-285750" algn="l" rtl="0">
              <a:spcBef>
                <a:spcPts val="0"/>
              </a:spcBef>
              <a:spcAft>
                <a:spcPts val="0"/>
              </a:spcAft>
              <a:buSzPts val="2108"/>
              <a:buFont typeface="Wingdings" panose="05000000000000000000" pitchFamily="2" charset="2"/>
              <a:buChar char="v"/>
            </a:pPr>
            <a:r>
              <a:rPr lang="de" sz="2000" b="1" dirty="0"/>
              <a:t>Alter: </a:t>
            </a:r>
            <a:r>
              <a:rPr lang="de" sz="2000" dirty="0"/>
              <a:t>26 Jahre</a:t>
            </a:r>
          </a:p>
          <a:p>
            <a:pPr marL="94742" lvl="0" indent="0" algn="l" rtl="0">
              <a:spcBef>
                <a:spcPts val="0"/>
              </a:spcBef>
              <a:spcAft>
                <a:spcPts val="0"/>
              </a:spcAft>
              <a:buSzPts val="2108"/>
            </a:pPr>
            <a:endParaRPr lang="de" sz="2000" dirty="0"/>
          </a:p>
          <a:p>
            <a:pPr marL="380492" lvl="0" indent="-285750" algn="l" rtl="0">
              <a:spcBef>
                <a:spcPts val="0"/>
              </a:spcBef>
              <a:spcAft>
                <a:spcPts val="0"/>
              </a:spcAft>
              <a:buSzPts val="2108"/>
              <a:buFont typeface="Wingdings" panose="05000000000000000000" pitchFamily="2" charset="2"/>
              <a:buChar char="v"/>
            </a:pPr>
            <a:r>
              <a:rPr lang="de" sz="2000" b="1" dirty="0"/>
              <a:t>Studiengang: </a:t>
            </a:r>
            <a:r>
              <a:rPr lang="de" sz="2000" dirty="0"/>
              <a:t>Ingenieur-Informatik</a:t>
            </a:r>
            <a:endParaRPr sz="1400" b="1" dirty="0"/>
          </a:p>
          <a:p>
            <a:pPr marL="0" lvl="0" indent="0" algn="l" rtl="0">
              <a:spcBef>
                <a:spcPts val="0"/>
              </a:spcBef>
              <a:spcAft>
                <a:spcPts val="0"/>
              </a:spcAft>
              <a:buNone/>
            </a:pPr>
            <a:endParaRPr sz="1400" dirty="0"/>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9459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barn(inVertical)">
                                      <p:cBhvr>
                                        <p:cTn id="7" dur="5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2" end="2"/>
                                            </p:txEl>
                                          </p:spTgt>
                                        </p:tgtEl>
                                        <p:attrNameLst>
                                          <p:attrName>style.visibility</p:attrName>
                                        </p:attrNameLst>
                                      </p:cBhvr>
                                      <p:to>
                                        <p:strVal val="visible"/>
                                      </p:to>
                                    </p:set>
                                    <p:animEffect transition="in" filter="barn(inVertical)">
                                      <p:cBhvr>
                                        <p:cTn id="12" dur="500"/>
                                        <p:tgtEl>
                                          <p:spTgt spid="2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animEffect transition="in" filter="barn(inVertical)">
                                      <p:cBhvr>
                                        <p:cTn id="17" dur="500"/>
                                        <p:tgtEl>
                                          <p:spTgt spid="2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5</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Stand der Wissenschaft und Technik</a:t>
            </a:r>
            <a:endParaRPr sz="3000" dirty="0"/>
          </a:p>
        </p:txBody>
      </p:sp>
      <p:sp>
        <p:nvSpPr>
          <p:cNvPr id="256" name="Google Shape;256;p32"/>
          <p:cNvSpPr txBox="1">
            <a:spLocks noGrp="1"/>
          </p:cNvSpPr>
          <p:nvPr>
            <p:ph type="body" idx="1"/>
          </p:nvPr>
        </p:nvSpPr>
        <p:spPr>
          <a:xfrm>
            <a:off x="359700" y="2571750"/>
            <a:ext cx="8424600" cy="1172114"/>
          </a:xfrm>
          <a:prstGeom prst="rect">
            <a:avLst/>
          </a:prstGeom>
          <a:noFill/>
          <a:ln>
            <a:noFill/>
          </a:ln>
        </p:spPr>
        <p:txBody>
          <a:bodyPr spcFirstLastPara="1" wrap="square" lIns="0" tIns="45700" rIns="91425" bIns="45700" anchor="t" anchorCtr="0">
            <a:noAutofit/>
          </a:bodyPr>
          <a:lstStyle/>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Das OWASP</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Forschungsarbeiten</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Sicherheit von </a:t>
            </a:r>
            <a:r>
              <a:rPr lang="de-DE" sz="2000" b="1" dirty="0" err="1">
                <a:latin typeface="72" panose="020B0503030000000003" pitchFamily="34" charset="0"/>
                <a:cs typeface="72" panose="020B0503030000000003" pitchFamily="34" charset="0"/>
              </a:rPr>
              <a:t>webanwendungen</a:t>
            </a: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a:t>
            </a:r>
            <a:r>
              <a:rPr lang="de-DE" sz="2000" b="1" dirty="0" err="1">
                <a:latin typeface="72" panose="020B0503030000000003" pitchFamily="34" charset="0"/>
                <a:cs typeface="72" panose="020B0503030000000003" pitchFamily="34" charset="0"/>
              </a:rPr>
              <a:t>Konfikte</a:t>
            </a:r>
            <a:r>
              <a:rPr lang="de-DE" sz="2000" b="1" dirty="0">
                <a:latin typeface="72" panose="020B0503030000000003" pitchFamily="34" charset="0"/>
                <a:cs typeface="72" panose="020B0503030000000003" pitchFamily="34" charset="0"/>
              </a:rPr>
              <a:t> zwischen Amerika und Russland </a:t>
            </a:r>
          </a:p>
          <a:p>
            <a:pPr marL="342900" lvl="0" indent="-342900" algn="l" rtl="0">
              <a:spcBef>
                <a:spcPts val="0"/>
              </a:spcBef>
              <a:spcAft>
                <a:spcPts val="0"/>
              </a:spcAft>
              <a:buFont typeface="Wingdings" panose="05000000000000000000" pitchFamily="2" charset="2"/>
              <a:buChar char="v"/>
            </a:pPr>
            <a:endParaRPr sz="2000" dirty="0"/>
          </a:p>
          <a:p>
            <a:pPr marL="0" lvl="0" indent="0" algn="l" rtl="0">
              <a:spcBef>
                <a:spcPts val="0"/>
              </a:spcBef>
              <a:spcAft>
                <a:spcPts val="0"/>
              </a:spcAft>
              <a:buNone/>
            </a:pPr>
            <a:endParaRPr sz="1400" dirty="0"/>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12100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barn(inVertical)">
                                      <p:cBhvr>
                                        <p:cTn id="7" dur="5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barn(inVertical)">
                                      <p:cBhvr>
                                        <p:cTn id="12" dur="5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barn(inVertical)">
                                      <p:cBhvr>
                                        <p:cTn id="17" dur="500"/>
                                        <p:tgtEl>
                                          <p:spTgt spid="2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3" end="3"/>
                                            </p:txEl>
                                          </p:spTgt>
                                        </p:tgtEl>
                                        <p:attrNameLst>
                                          <p:attrName>style.visibility</p:attrName>
                                        </p:attrNameLst>
                                      </p:cBhvr>
                                      <p:to>
                                        <p:strVal val="visible"/>
                                      </p:to>
                                    </p:set>
                                    <p:animEffect transition="in" filter="barn(inVertical)">
                                      <p:cBhvr>
                                        <p:cTn id="22" dur="500"/>
                                        <p:tgtEl>
                                          <p:spTgt spid="2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6</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Grundlagen</a:t>
            </a:r>
            <a:endParaRPr sz="3000" dirty="0"/>
          </a:p>
        </p:txBody>
      </p:sp>
      <p:sp>
        <p:nvSpPr>
          <p:cNvPr id="256" name="Google Shape;256;p32"/>
          <p:cNvSpPr txBox="1">
            <a:spLocks noGrp="1"/>
          </p:cNvSpPr>
          <p:nvPr>
            <p:ph type="body" idx="1"/>
          </p:nvPr>
        </p:nvSpPr>
        <p:spPr>
          <a:xfrm>
            <a:off x="359700" y="1540118"/>
            <a:ext cx="8424600" cy="3323820"/>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 GitHub</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Versionskontrolle</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Microsoft</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-- 100 Millionen</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 NPM</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Abhängigkeiten</a:t>
            </a: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18878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2" end="2"/>
                                            </p:txEl>
                                          </p:spTgt>
                                        </p:tgtEl>
                                        <p:attrNameLst>
                                          <p:attrName>style.visibility</p:attrName>
                                        </p:attrNameLst>
                                      </p:cBhvr>
                                      <p:to>
                                        <p:strVal val="visible"/>
                                      </p:to>
                                    </p:set>
                                    <p:animEffect transition="in" filter="barn(inVertical)">
                                      <p:cBhvr>
                                        <p:cTn id="7" dur="500"/>
                                        <p:tgtEl>
                                          <p:spTgt spid="25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3" end="3"/>
                                            </p:txEl>
                                          </p:spTgt>
                                        </p:tgtEl>
                                        <p:attrNameLst>
                                          <p:attrName>style.visibility</p:attrName>
                                        </p:attrNameLst>
                                      </p:cBhvr>
                                      <p:to>
                                        <p:strVal val="visible"/>
                                      </p:to>
                                    </p:set>
                                    <p:animEffect transition="in" filter="barn(inVertical)">
                                      <p:cBhvr>
                                        <p:cTn id="12" dur="500"/>
                                        <p:tgtEl>
                                          <p:spTgt spid="25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animEffect transition="in" filter="barn(inVertical)">
                                      <p:cBhvr>
                                        <p:cTn id="17" dur="500"/>
                                        <p:tgtEl>
                                          <p:spTgt spid="25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5" end="5"/>
                                            </p:txEl>
                                          </p:spTgt>
                                        </p:tgtEl>
                                        <p:attrNameLst>
                                          <p:attrName>style.visibility</p:attrName>
                                        </p:attrNameLst>
                                      </p:cBhvr>
                                      <p:to>
                                        <p:strVal val="visible"/>
                                      </p:to>
                                    </p:set>
                                    <p:animEffect transition="in" filter="barn(inVertical)">
                                      <p:cBhvr>
                                        <p:cTn id="22" dur="500"/>
                                        <p:tgtEl>
                                          <p:spTgt spid="25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7" end="7"/>
                                            </p:txEl>
                                          </p:spTgt>
                                        </p:tgtEl>
                                        <p:attrNameLst>
                                          <p:attrName>style.visibility</p:attrName>
                                        </p:attrNameLst>
                                      </p:cBhvr>
                                      <p:to>
                                        <p:strVal val="visible"/>
                                      </p:to>
                                    </p:set>
                                    <p:animEffect transition="in" filter="barn(inVertical)">
                                      <p:cBhvr>
                                        <p:cTn id="27" dur="500"/>
                                        <p:tgtEl>
                                          <p:spTgt spid="25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
                                            <p:txEl>
                                              <p:pRg st="8" end="8"/>
                                            </p:txEl>
                                          </p:spTgt>
                                        </p:tgtEl>
                                        <p:attrNameLst>
                                          <p:attrName>style.visibility</p:attrName>
                                        </p:attrNameLst>
                                      </p:cBhvr>
                                      <p:to>
                                        <p:strVal val="visible"/>
                                      </p:to>
                                    </p:set>
                                    <p:animEffect transition="in" filter="barn(inVertical)">
                                      <p:cBhvr>
                                        <p:cTn id="32" dur="500"/>
                                        <p:tgtEl>
                                          <p:spTgt spid="2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7</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Grundlagen</a:t>
            </a:r>
            <a:endParaRPr sz="3000" dirty="0"/>
          </a:p>
        </p:txBody>
      </p:sp>
      <p:sp>
        <p:nvSpPr>
          <p:cNvPr id="256" name="Google Shape;256;p32"/>
          <p:cNvSpPr txBox="1">
            <a:spLocks noGrp="1"/>
          </p:cNvSpPr>
          <p:nvPr>
            <p:ph type="body" idx="1"/>
          </p:nvPr>
        </p:nvSpPr>
        <p:spPr>
          <a:xfrm>
            <a:off x="359700" y="1540118"/>
            <a:ext cx="8424600" cy="3323820"/>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 Angular</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a:t>
            </a:r>
            <a:r>
              <a:rPr lang="de-DE" sz="2000" b="1" dirty="0" err="1">
                <a:latin typeface="72" panose="020B0503030000000003" pitchFamily="34" charset="0"/>
                <a:cs typeface="72" panose="020B0503030000000003" pitchFamily="34" charset="0"/>
              </a:rPr>
              <a:t>komponenten</a:t>
            </a:r>
            <a:r>
              <a:rPr lang="de-DE" sz="2000" b="1" dirty="0">
                <a:latin typeface="72" panose="020B0503030000000003" pitchFamily="34" charset="0"/>
                <a:cs typeface="72" panose="020B0503030000000003" pitchFamily="34" charset="0"/>
              </a:rPr>
              <a:t> basiert</a:t>
            </a:r>
          </a:p>
          <a:p>
            <a:pPr marL="342900" lvl="0" indent="-342900" algn="l" rtl="0">
              <a:spcBef>
                <a:spcPts val="0"/>
              </a:spcBef>
              <a:spcAft>
                <a:spcPts val="0"/>
              </a:spcAft>
              <a:buFont typeface="Wingdings" panose="05000000000000000000" pitchFamily="2" charset="2"/>
              <a:buChar char="v"/>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 JavaScript</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interaktive Inhalte</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Client- als auch Serverseite</a:t>
            </a: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284122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2" end="2"/>
                                            </p:txEl>
                                          </p:spTgt>
                                        </p:tgtEl>
                                        <p:attrNameLst>
                                          <p:attrName>style.visibility</p:attrName>
                                        </p:attrNameLst>
                                      </p:cBhvr>
                                      <p:to>
                                        <p:strVal val="visible"/>
                                      </p:to>
                                    </p:set>
                                    <p:animEffect transition="in" filter="barn(inVertical)">
                                      <p:cBhvr>
                                        <p:cTn id="7" dur="500"/>
                                        <p:tgtEl>
                                          <p:spTgt spid="25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3" end="3"/>
                                            </p:txEl>
                                          </p:spTgt>
                                        </p:tgtEl>
                                        <p:attrNameLst>
                                          <p:attrName>style.visibility</p:attrName>
                                        </p:attrNameLst>
                                      </p:cBhvr>
                                      <p:to>
                                        <p:strVal val="visible"/>
                                      </p:to>
                                    </p:set>
                                    <p:animEffect transition="in" filter="barn(inVertical)">
                                      <p:cBhvr>
                                        <p:cTn id="12" dur="500"/>
                                        <p:tgtEl>
                                          <p:spTgt spid="25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5" end="5"/>
                                            </p:txEl>
                                          </p:spTgt>
                                        </p:tgtEl>
                                        <p:attrNameLst>
                                          <p:attrName>style.visibility</p:attrName>
                                        </p:attrNameLst>
                                      </p:cBhvr>
                                      <p:to>
                                        <p:strVal val="visible"/>
                                      </p:to>
                                    </p:set>
                                    <p:animEffect transition="in" filter="barn(inVertical)">
                                      <p:cBhvr>
                                        <p:cTn id="17" dur="500"/>
                                        <p:tgtEl>
                                          <p:spTgt spid="25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6" end="6"/>
                                            </p:txEl>
                                          </p:spTgt>
                                        </p:tgtEl>
                                        <p:attrNameLst>
                                          <p:attrName>style.visibility</p:attrName>
                                        </p:attrNameLst>
                                      </p:cBhvr>
                                      <p:to>
                                        <p:strVal val="visible"/>
                                      </p:to>
                                    </p:set>
                                    <p:animEffect transition="in" filter="barn(inVertical)">
                                      <p:cBhvr>
                                        <p:cTn id="22" dur="500"/>
                                        <p:tgtEl>
                                          <p:spTgt spid="25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7" end="7"/>
                                            </p:txEl>
                                          </p:spTgt>
                                        </p:tgtEl>
                                        <p:attrNameLst>
                                          <p:attrName>style.visibility</p:attrName>
                                        </p:attrNameLst>
                                      </p:cBhvr>
                                      <p:to>
                                        <p:strVal val="visible"/>
                                      </p:to>
                                    </p:set>
                                    <p:animEffect transition="in" filter="barn(inVertical)">
                                      <p:cBhvr>
                                        <p:cTn id="27" dur="500"/>
                                        <p:tgtEl>
                                          <p:spTgt spid="2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8</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lvl="0" algn="ctr"/>
            <a:r>
              <a:rPr lang="de" sz="3000" dirty="0"/>
              <a:t>Grundlagen</a:t>
            </a:r>
            <a:br>
              <a:rPr lang="de" sz="3000" dirty="0"/>
            </a:br>
            <a:br>
              <a:rPr lang="de" sz="3000" dirty="0"/>
            </a:br>
            <a:br>
              <a:rPr lang="de" sz="3000" dirty="0"/>
            </a:br>
            <a:br>
              <a:rPr lang="de" sz="3000" dirty="0"/>
            </a:br>
            <a:br>
              <a:rPr lang="de" sz="3000" dirty="0"/>
            </a:br>
            <a:br>
              <a:rPr lang="de" sz="3000" dirty="0"/>
            </a:br>
            <a:r>
              <a:rPr lang="de" sz="1400" b="0" dirty="0"/>
              <a:t>Quelle:</a:t>
            </a:r>
            <a:r>
              <a:rPr lang="en-US" sz="1400" b="0" dirty="0"/>
              <a:t> https://www.altexsoft. com/blog/engineering/what-is-</a:t>
            </a:r>
            <a:r>
              <a:rPr lang="en-US" sz="1400" b="0" dirty="0" err="1"/>
              <a:t>api</a:t>
            </a:r>
            <a:r>
              <a:rPr lang="en-US" sz="1400" b="0" dirty="0"/>
              <a:t>-definition-types-</a:t>
            </a:r>
            <a:r>
              <a:rPr lang="en-US" sz="1400" b="0" dirty="0" err="1"/>
              <a:t>specificationsdocumentation</a:t>
            </a:r>
            <a:r>
              <a:rPr lang="en-US" sz="1400" b="0" dirty="0"/>
              <a:t>/</a:t>
            </a:r>
            <a:r>
              <a:rPr lang="de" sz="1400" b="0" dirty="0"/>
              <a:t> </a:t>
            </a:r>
            <a:endParaRPr sz="1400" b="0" dirty="0"/>
          </a:p>
        </p:txBody>
      </p:sp>
      <p:sp>
        <p:nvSpPr>
          <p:cNvPr id="256" name="Google Shape;256;p32"/>
          <p:cNvSpPr txBox="1">
            <a:spLocks noGrp="1"/>
          </p:cNvSpPr>
          <p:nvPr>
            <p:ph type="body" idx="1"/>
          </p:nvPr>
        </p:nvSpPr>
        <p:spPr>
          <a:xfrm>
            <a:off x="359701" y="1680599"/>
            <a:ext cx="8424600" cy="3033642"/>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None/>
            </a:pPr>
            <a:endParaRPr sz="14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HTTP </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a:latin typeface="72" panose="020B0503030000000003" pitchFamily="34" charset="0"/>
                <a:cs typeface="72" panose="020B0503030000000003" pitchFamily="34" charset="0"/>
              </a:rPr>
              <a:t>API</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Google API</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Endbenutzer</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a:t>
            </a: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pic>
        <p:nvPicPr>
          <p:cNvPr id="4" name="Grafik 3" descr="Ein Bild, das Text, Screenshot, Schrift, Logo enthält.&#10;&#10;Automatisch generierte Beschreibung">
            <a:extLst>
              <a:ext uri="{FF2B5EF4-FFF2-40B4-BE49-F238E27FC236}">
                <a16:creationId xmlns:a16="http://schemas.microsoft.com/office/drawing/2014/main" id="{4F08C643-30AD-D1EA-CE90-31E08002D9A0}"/>
              </a:ext>
            </a:extLst>
          </p:cNvPr>
          <p:cNvPicPr>
            <a:picLocks noChangeAspect="1"/>
          </p:cNvPicPr>
          <p:nvPr/>
        </p:nvPicPr>
        <p:blipFill>
          <a:blip r:embed="rId3"/>
          <a:stretch>
            <a:fillRect/>
          </a:stretch>
        </p:blipFill>
        <p:spPr>
          <a:xfrm>
            <a:off x="1455938" y="1531170"/>
            <a:ext cx="7688062" cy="2011284"/>
          </a:xfrm>
          <a:prstGeom prst="rect">
            <a:avLst/>
          </a:prstGeom>
        </p:spPr>
      </p:pic>
    </p:spTree>
    <p:extLst>
      <p:ext uri="{BB962C8B-B14F-4D97-AF65-F5344CB8AC3E}">
        <p14:creationId xmlns:p14="http://schemas.microsoft.com/office/powerpoint/2010/main" val="17049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5" end="5"/>
                                            </p:txEl>
                                          </p:spTgt>
                                        </p:tgtEl>
                                        <p:attrNameLst>
                                          <p:attrName>style.visibility</p:attrName>
                                        </p:attrNameLst>
                                      </p:cBhvr>
                                      <p:to>
                                        <p:strVal val="visible"/>
                                      </p:to>
                                    </p:set>
                                    <p:animEffect transition="in" filter="barn(inVertical)">
                                      <p:cBhvr>
                                        <p:cTn id="12" dur="500"/>
                                        <p:tgtEl>
                                          <p:spTgt spid="25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8" end="8"/>
                                            </p:txEl>
                                          </p:spTgt>
                                        </p:tgtEl>
                                        <p:attrNameLst>
                                          <p:attrName>style.visibility</p:attrName>
                                        </p:attrNameLst>
                                      </p:cBhvr>
                                      <p:to>
                                        <p:strVal val="visible"/>
                                      </p:to>
                                    </p:set>
                                    <p:animEffect transition="in" filter="barn(inVertical)">
                                      <p:cBhvr>
                                        <p:cTn id="17" dur="500"/>
                                        <p:tgtEl>
                                          <p:spTgt spid="25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9" end="9"/>
                                            </p:txEl>
                                          </p:spTgt>
                                        </p:tgtEl>
                                        <p:attrNameLst>
                                          <p:attrName>style.visibility</p:attrName>
                                        </p:attrNameLst>
                                      </p:cBhvr>
                                      <p:to>
                                        <p:strVal val="visible"/>
                                      </p:to>
                                    </p:set>
                                    <p:animEffect transition="in" filter="barn(inVertical)">
                                      <p:cBhvr>
                                        <p:cTn id="22" dur="500"/>
                                        <p:tgtEl>
                                          <p:spTgt spid="25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sldNum" idx="12"/>
          </p:nvPr>
        </p:nvSpPr>
        <p:spPr>
          <a:xfrm>
            <a:off x="8388350" y="4910138"/>
            <a:ext cx="477900" cy="200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
              <a:t>9</a:t>
            </a:fld>
            <a:endParaRPr/>
          </a:p>
        </p:txBody>
      </p:sp>
      <p:sp>
        <p:nvSpPr>
          <p:cNvPr id="255" name="Google Shape;255;p32"/>
          <p:cNvSpPr txBox="1">
            <a:spLocks noGrp="1"/>
          </p:cNvSpPr>
          <p:nvPr>
            <p:ph type="title"/>
          </p:nvPr>
        </p:nvSpPr>
        <p:spPr>
          <a:xfrm>
            <a:off x="324000" y="886200"/>
            <a:ext cx="8421600" cy="4311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None/>
            </a:pPr>
            <a:r>
              <a:rPr lang="de" sz="3000" dirty="0"/>
              <a:t>Grundlagen</a:t>
            </a:r>
            <a:endParaRPr sz="3000" dirty="0"/>
          </a:p>
        </p:txBody>
      </p:sp>
      <p:sp>
        <p:nvSpPr>
          <p:cNvPr id="256" name="Google Shape;256;p32"/>
          <p:cNvSpPr txBox="1">
            <a:spLocks noGrp="1"/>
          </p:cNvSpPr>
          <p:nvPr>
            <p:ph type="body" idx="1"/>
          </p:nvPr>
        </p:nvSpPr>
        <p:spPr>
          <a:xfrm>
            <a:off x="359701" y="1680600"/>
            <a:ext cx="8424600" cy="3201078"/>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err="1">
                <a:latin typeface="72" panose="020B0503030000000003" pitchFamily="34" charset="0"/>
                <a:cs typeface="72" panose="020B0503030000000003" pitchFamily="34" charset="0"/>
              </a:rPr>
              <a:t>Bcrypt</a:t>
            </a: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Hashfunktion</a:t>
            </a: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a:t>
            </a:r>
            <a:r>
              <a:rPr lang="de-DE" sz="2000" b="1" dirty="0" err="1">
                <a:latin typeface="72" panose="020B0503030000000003" pitchFamily="34" charset="0"/>
                <a:cs typeface="72" panose="020B0503030000000003" pitchFamily="34" charset="0"/>
              </a:rPr>
              <a:t>Blowfisch</a:t>
            </a:r>
            <a:r>
              <a:rPr lang="de-DE" sz="2000" b="1" dirty="0">
                <a:latin typeface="72" panose="020B0503030000000003" pitchFamily="34" charset="0"/>
                <a:cs typeface="72" panose="020B0503030000000003" pitchFamily="34" charset="0"/>
              </a:rPr>
              <a:t>-Verschlüsselung</a:t>
            </a:r>
          </a:p>
          <a:p>
            <a:pPr marL="0" lvl="0" indent="0" algn="l" rtl="0">
              <a:spcBef>
                <a:spcPts val="0"/>
              </a:spcBef>
              <a:spcAft>
                <a:spcPts val="0"/>
              </a:spcAft>
            </a:pPr>
            <a:endParaRPr lang="de-DE" sz="2000" b="1" dirty="0">
              <a:latin typeface="72" panose="020B0503030000000003" pitchFamily="34" charset="0"/>
              <a:cs typeface="72" panose="020B0503030000000003" pitchFamily="34" charset="0"/>
            </a:endParaRPr>
          </a:p>
          <a:p>
            <a:pPr marL="342900" lvl="0" indent="-342900" algn="l" rtl="0">
              <a:spcBef>
                <a:spcPts val="0"/>
              </a:spcBef>
              <a:spcAft>
                <a:spcPts val="0"/>
              </a:spcAft>
              <a:buFont typeface="Wingdings" panose="05000000000000000000" pitchFamily="2" charset="2"/>
              <a:buChar char="v"/>
            </a:pPr>
            <a:r>
              <a:rPr lang="de-DE" sz="2000" b="1" dirty="0" err="1">
                <a:latin typeface="72" panose="020B0503030000000003" pitchFamily="34" charset="0"/>
                <a:cs typeface="72" panose="020B0503030000000003" pitchFamily="34" charset="0"/>
              </a:rPr>
              <a:t>Multer</a:t>
            </a: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Middleware für </a:t>
            </a:r>
            <a:r>
              <a:rPr lang="de-DE" sz="2000" b="1" dirty="0" err="1">
                <a:latin typeface="72" panose="020B0503030000000003" pitchFamily="34" charset="0"/>
                <a:cs typeface="72" panose="020B0503030000000003" pitchFamily="34" charset="0"/>
              </a:rPr>
              <a:t>Nodejs</a:t>
            </a:r>
            <a:endParaRPr lang="de-DE" sz="2000" b="1" dirty="0">
              <a:latin typeface="72" panose="020B0503030000000003" pitchFamily="34" charset="0"/>
              <a:cs typeface="72" panose="020B0503030000000003" pitchFamily="34" charset="0"/>
            </a:endParaRPr>
          </a:p>
          <a:p>
            <a:pPr marL="0" lvl="0" indent="0" algn="l" rtl="0">
              <a:spcBef>
                <a:spcPts val="0"/>
              </a:spcBef>
              <a:spcAft>
                <a:spcPts val="0"/>
              </a:spcAft>
            </a:pPr>
            <a:r>
              <a:rPr lang="de-DE" sz="2000" b="1" dirty="0">
                <a:latin typeface="72" panose="020B0503030000000003" pitchFamily="34" charset="0"/>
                <a:cs typeface="72" panose="020B0503030000000003" pitchFamily="34" charset="0"/>
              </a:rPr>
              <a:t>           -- Beschränkungen für Dateitypen und Dateigrößen</a:t>
            </a:r>
            <a:endParaRPr sz="1400" b="1" dirty="0">
              <a:latin typeface="72" panose="020B0503030000000003" pitchFamily="34" charset="0"/>
              <a:cs typeface="72" panose="020B0503030000000003" pitchFamily="34" charset="0"/>
            </a:endParaRPr>
          </a:p>
        </p:txBody>
      </p:sp>
      <p:sp>
        <p:nvSpPr>
          <p:cNvPr id="257" name="Google Shape;257;p32"/>
          <p:cNvSpPr txBox="1"/>
          <p:nvPr/>
        </p:nvSpPr>
        <p:spPr>
          <a:xfrm>
            <a:off x="4174499" y="4863938"/>
            <a:ext cx="477972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de" sz="1000" dirty="0">
                <a:solidFill>
                  <a:schemeClr val="lt1"/>
                </a:solidFill>
                <a:highlight>
                  <a:srgbClr val="4A5C66"/>
                </a:highlight>
              </a:rPr>
              <a:t>                                     Yvan Richnel Tchiengue           </a:t>
            </a:r>
            <a:endParaRPr sz="1000" dirty="0">
              <a:solidFill>
                <a:schemeClr val="lt1"/>
              </a:solidFill>
              <a:highlight>
                <a:srgbClr val="4A5C66"/>
              </a:highlight>
            </a:endParaRPr>
          </a:p>
          <a:p>
            <a:pPr marL="0" lvl="0" indent="0" algn="l" rtl="0">
              <a:spcBef>
                <a:spcPts val="0"/>
              </a:spcBef>
              <a:spcAft>
                <a:spcPts val="0"/>
              </a:spcAft>
              <a:buNone/>
            </a:pPr>
            <a:endParaRPr sz="1000" dirty="0">
              <a:solidFill>
                <a:srgbClr val="FFFFFF"/>
              </a:solidFill>
              <a:highlight>
                <a:srgbClr val="4A5C66"/>
              </a:highlight>
            </a:endParaRPr>
          </a:p>
        </p:txBody>
      </p:sp>
    </p:spTree>
    <p:extLst>
      <p:ext uri="{BB962C8B-B14F-4D97-AF65-F5344CB8AC3E}">
        <p14:creationId xmlns:p14="http://schemas.microsoft.com/office/powerpoint/2010/main" val="173646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animEffect transition="in" filter="barn(inVertical)">
                                      <p:cBhvr>
                                        <p:cTn id="7" dur="500"/>
                                        <p:tgtEl>
                                          <p:spTgt spid="2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
                                            <p:txEl>
                                              <p:pRg st="2" end="2"/>
                                            </p:txEl>
                                          </p:spTgt>
                                        </p:tgtEl>
                                        <p:attrNameLst>
                                          <p:attrName>style.visibility</p:attrName>
                                        </p:attrNameLst>
                                      </p:cBhvr>
                                      <p:to>
                                        <p:strVal val="visible"/>
                                      </p:to>
                                    </p:set>
                                    <p:animEffect transition="in" filter="barn(inVertical)">
                                      <p:cBhvr>
                                        <p:cTn id="12" dur="500"/>
                                        <p:tgtEl>
                                          <p:spTgt spid="2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
                                            <p:txEl>
                                              <p:pRg st="3" end="3"/>
                                            </p:txEl>
                                          </p:spTgt>
                                        </p:tgtEl>
                                        <p:attrNameLst>
                                          <p:attrName>style.visibility</p:attrName>
                                        </p:attrNameLst>
                                      </p:cBhvr>
                                      <p:to>
                                        <p:strVal val="visible"/>
                                      </p:to>
                                    </p:set>
                                    <p:animEffect transition="in" filter="barn(inVertical)">
                                      <p:cBhvr>
                                        <p:cTn id="17" dur="500"/>
                                        <p:tgtEl>
                                          <p:spTgt spid="2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
                                            <p:txEl>
                                              <p:pRg st="5" end="5"/>
                                            </p:txEl>
                                          </p:spTgt>
                                        </p:tgtEl>
                                        <p:attrNameLst>
                                          <p:attrName>style.visibility</p:attrName>
                                        </p:attrNameLst>
                                      </p:cBhvr>
                                      <p:to>
                                        <p:strVal val="visible"/>
                                      </p:to>
                                    </p:set>
                                    <p:animEffect transition="in" filter="barn(inVertical)">
                                      <p:cBhvr>
                                        <p:cTn id="22" dur="500"/>
                                        <p:tgtEl>
                                          <p:spTgt spid="25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
                                            <p:txEl>
                                              <p:pRg st="6" end="6"/>
                                            </p:txEl>
                                          </p:spTgt>
                                        </p:tgtEl>
                                        <p:attrNameLst>
                                          <p:attrName>style.visibility</p:attrName>
                                        </p:attrNameLst>
                                      </p:cBhvr>
                                      <p:to>
                                        <p:strVal val="visible"/>
                                      </p:to>
                                    </p:set>
                                    <p:animEffect transition="in" filter="barn(inVertical)">
                                      <p:cBhvr>
                                        <p:cTn id="27" dur="500"/>
                                        <p:tgtEl>
                                          <p:spTgt spid="25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
                                            <p:txEl>
                                              <p:pRg st="7" end="7"/>
                                            </p:txEl>
                                          </p:spTgt>
                                        </p:tgtEl>
                                        <p:attrNameLst>
                                          <p:attrName>style.visibility</p:attrName>
                                        </p:attrNameLst>
                                      </p:cBhvr>
                                      <p:to>
                                        <p:strVal val="visible"/>
                                      </p:to>
                                    </p:set>
                                    <p:animEffect transition="in" filter="barn(inVertical)">
                                      <p:cBhvr>
                                        <p:cTn id="32" dur="500"/>
                                        <p:tgtEl>
                                          <p:spTgt spid="2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M-Folienmaster">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2145</Words>
  <Application>Microsoft Office PowerPoint</Application>
  <PresentationFormat>Bildschirmpräsentation (16:9)</PresentationFormat>
  <Paragraphs>281</Paragraphs>
  <Slides>21</Slides>
  <Notes>21</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21</vt:i4>
      </vt:variant>
    </vt:vector>
  </HeadingPairs>
  <TitlesOfParts>
    <vt:vector size="28" baseType="lpstr">
      <vt:lpstr>72</vt:lpstr>
      <vt:lpstr>Arial</vt:lpstr>
      <vt:lpstr>Calibri</vt:lpstr>
      <vt:lpstr>Noto Sans Symbols</vt:lpstr>
      <vt:lpstr>Wingdings</vt:lpstr>
      <vt:lpstr>Simple Light</vt:lpstr>
      <vt:lpstr>THM-Folienmaster</vt:lpstr>
      <vt:lpstr>PowerPoint-Präsentation</vt:lpstr>
      <vt:lpstr>Entwurf und Implementierung einer Webanwendung für die Jobsuche mit Unterstützung durch Testautomatisierung </vt:lpstr>
      <vt:lpstr>Inhalt</vt:lpstr>
      <vt:lpstr>Zu meiner Person</vt:lpstr>
      <vt:lpstr>Stand der Wissenschaft und Technik</vt:lpstr>
      <vt:lpstr>Grundlagen</vt:lpstr>
      <vt:lpstr>Grundlagen</vt:lpstr>
      <vt:lpstr>Grundlagen      Quelle: https://www.altexsoft. com/blog/engineering/what-is-api-definition-types-specificationsdocumentation/ </vt:lpstr>
      <vt:lpstr>Grundlagen</vt:lpstr>
      <vt:lpstr>Funktionsweise einer Webanwendung       Quelle:https : / / www . javatpoint.com/web-application </vt:lpstr>
      <vt:lpstr>Anforderungsanalyse</vt:lpstr>
      <vt:lpstr>Schritte zur Entwicklung einer Webanwendung</vt:lpstr>
      <vt:lpstr>Testautomatisierung</vt:lpstr>
      <vt:lpstr>Konzeption und Umsetzung</vt:lpstr>
      <vt:lpstr>Konzeption und Umsetzung</vt:lpstr>
      <vt:lpstr>Konzeption und Umsetzung</vt:lpstr>
      <vt:lpstr>Konzeption und Umsetzung</vt:lpstr>
      <vt:lpstr>PowerPoint-Präsentation</vt:lpstr>
      <vt:lpstr>Zusammenfassung und Ausblick</vt:lpstr>
      <vt:lpstr>Quellen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Yvan Richnel Tchiengue</cp:lastModifiedBy>
  <cp:revision>17</cp:revision>
  <dcterms:modified xsi:type="dcterms:W3CDTF">2023-09-12T00:59:13Z</dcterms:modified>
</cp:coreProperties>
</file>