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1104181"/>
            <a:ext cx="8955203" cy="1587261"/>
          </a:xfrm>
        </p:spPr>
        <p:txBody>
          <a:bodyPr/>
          <a:lstStyle/>
          <a:p>
            <a:r>
              <a:rPr lang="en-US" dirty="0" smtClean="0"/>
              <a:t>Credit Scoring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4499" y="2691442"/>
            <a:ext cx="8825658" cy="543464"/>
          </a:xfrm>
        </p:spPr>
        <p:txBody>
          <a:bodyPr/>
          <a:lstStyle/>
          <a:p>
            <a:r>
              <a:rPr lang="en-US" dirty="0" smtClean="0"/>
              <a:t>The POWER OF Data to anticiped risk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84499" y="3234906"/>
            <a:ext cx="8825658" cy="509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none" dirty="0" smtClean="0"/>
              <a:t>How data and algorithms are transforming credit risk assessment</a:t>
            </a:r>
            <a:endParaRPr lang="fr-FR" cap="none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44401" y="6225397"/>
            <a:ext cx="4549833" cy="509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none" dirty="0" err="1" smtClean="0"/>
              <a:t>Randriamiaramanan</a:t>
            </a:r>
            <a:r>
              <a:rPr lang="en-US" cap="none" dirty="0" smtClean="0"/>
              <a:t> </a:t>
            </a:r>
            <a:r>
              <a:rPr lang="en-US" cap="none" dirty="0" err="1" smtClean="0"/>
              <a:t>Harivelo</a:t>
            </a:r>
            <a:r>
              <a:rPr lang="en-US" cap="none" dirty="0" smtClean="0"/>
              <a:t> Yvan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2055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credit scoring essential?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half" idx="15"/>
          </p:nvPr>
        </p:nvSpPr>
        <p:spPr>
          <a:xfrm>
            <a:off x="652463" y="2158042"/>
            <a:ext cx="2927350" cy="3589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1.Financial </a:t>
            </a:r>
            <a:r>
              <a:rPr lang="en-US" sz="3200" dirty="0" err="1" smtClean="0"/>
              <a:t>instutitions</a:t>
            </a:r>
            <a:r>
              <a:rPr lang="en-US" sz="3200" dirty="0" smtClean="0"/>
              <a:t> must assess risk before granting loans</a:t>
            </a:r>
            <a:endParaRPr lang="fr-FR" sz="3200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half" idx="16"/>
          </p:nvPr>
        </p:nvSpPr>
        <p:spPr>
          <a:xfrm>
            <a:off x="3875870" y="2158042"/>
            <a:ext cx="2946794" cy="3589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2. Traditional process often slow, costly, and </a:t>
            </a:r>
            <a:r>
              <a:rPr lang="en-US" sz="3200" dirty="0" err="1" smtClean="0"/>
              <a:t>impresives</a:t>
            </a:r>
            <a:endParaRPr lang="fr-FR" sz="3200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half" idx="17"/>
          </p:nvPr>
        </p:nvSpPr>
        <p:spPr>
          <a:xfrm>
            <a:off x="7118721" y="2158042"/>
            <a:ext cx="2932113" cy="3589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3. Scoring models  help automate and standardize decision-making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701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employee seniority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02395" y="1723852"/>
            <a:ext cx="5089582" cy="4021341"/>
          </a:xfrm>
        </p:spPr>
        <p:txBody>
          <a:bodyPr/>
          <a:lstStyle/>
          <a:p>
            <a:r>
              <a:rPr lang="en-US" dirty="0" smtClean="0"/>
              <a:t>This steps analyzes the correlation between customers seniority and age to assess their creditworthiness</a:t>
            </a:r>
          </a:p>
          <a:p>
            <a:r>
              <a:rPr lang="en-US" dirty="0" smtClean="0"/>
              <a:t>This charts highlights a logical trend between customer age and job seniority, suggesting that the data provided is consistent and reliable. As except, older clients tend to have longer job tenure. </a:t>
            </a:r>
          </a:p>
          <a:p>
            <a:r>
              <a:rPr lang="en-US" dirty="0" smtClean="0"/>
              <a:t>This reinforces the credibility of the information and serves as an initial validation of data quality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9" y="1723852"/>
            <a:ext cx="5465676" cy="39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Age Range of customers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750993"/>
            <a:ext cx="3438007" cy="4658433"/>
          </a:xfrm>
        </p:spPr>
        <p:txBody>
          <a:bodyPr/>
          <a:lstStyle/>
          <a:p>
            <a:r>
              <a:rPr lang="en-US" dirty="0" smtClean="0"/>
              <a:t>The histogram shows that most customers are between 30 and 45 years old, which may indicate a more stable and potentially more creditworthy customers profile. This distribution could also reflect a specific </a:t>
            </a:r>
            <a:r>
              <a:rPr lang="en-US" dirty="0" err="1" smtClean="0"/>
              <a:t>targetpopulation</a:t>
            </a:r>
            <a:r>
              <a:rPr lang="en-US" dirty="0" smtClean="0"/>
              <a:t> of the bank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34" y="1853248"/>
            <a:ext cx="6311373" cy="46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Income analysis by martial status and homeownership</a:t>
            </a:r>
            <a:endParaRPr lang="fr-FR" sz="4000" dirty="0"/>
          </a:p>
        </p:txBody>
      </p:sp>
      <p:pic>
        <p:nvPicPr>
          <p:cNvPr id="22" name="Espace réservé du contenu 2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87443"/>
            <a:ext cx="7083560" cy="3205293"/>
          </a:xfrm>
        </p:spPr>
      </p:pic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>
          <a:xfrm>
            <a:off x="7832785" y="1365978"/>
            <a:ext cx="3934706" cy="505207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median, which </a:t>
            </a:r>
            <a:r>
              <a:rPr lang="en-US" sz="1400" dirty="0" err="1" smtClean="0"/>
              <a:t>represens</a:t>
            </a:r>
            <a:r>
              <a:rPr lang="en-US" sz="1400" dirty="0" smtClean="0"/>
              <a:t> the central income value(where half individuals earn more and half earn less)</a:t>
            </a:r>
          </a:p>
          <a:p>
            <a:r>
              <a:rPr lang="en-US" sz="1400" dirty="0" smtClean="0"/>
              <a:t>Single homeowners have higher incomes than non-homeowner</a:t>
            </a:r>
          </a:p>
          <a:p>
            <a:r>
              <a:rPr lang="en-US" sz="1400" dirty="0" smtClean="0"/>
              <a:t>Divorced individuals, there is no significant difference  between the incomes of homeowners and no homeowners</a:t>
            </a:r>
          </a:p>
          <a:p>
            <a:r>
              <a:rPr lang="en-US" sz="1400" dirty="0" smtClean="0"/>
              <a:t>Married homeowners also earn more than no homeowners, suggesting that homeownership is associated with higher income</a:t>
            </a:r>
          </a:p>
          <a:p>
            <a:r>
              <a:rPr lang="en-US" sz="1400" dirty="0" smtClean="0"/>
              <a:t>Outliers represent clients whose annual incomes are significantly lower than the majority of other clients in each group. These clients appear as isolated points outside the normal income distribution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980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739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Engeneering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6111" y="1492370"/>
            <a:ext cx="4124297" cy="45547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engineering allows the model to better capture the complex relationships between variables and achieve more accurate results.</a:t>
            </a:r>
          </a:p>
          <a:p>
            <a:r>
              <a:rPr lang="en-US" sz="2000" dirty="0" smtClean="0"/>
              <a:t>Feature </a:t>
            </a:r>
            <a:r>
              <a:rPr lang="en-US" sz="2000" dirty="0" err="1" smtClean="0"/>
              <a:t>engeneering</a:t>
            </a:r>
            <a:r>
              <a:rPr lang="en-US" sz="2000" dirty="0" smtClean="0"/>
              <a:t> allows us to observe that annual income has weak correlations with the following variables : “</a:t>
            </a:r>
            <a:r>
              <a:rPr lang="en-US" sz="2000" dirty="0" err="1" smtClean="0"/>
              <a:t>Occupation_Type_Managers</a:t>
            </a:r>
            <a:r>
              <a:rPr lang="en-US" sz="2000" dirty="0" smtClean="0"/>
              <a:t>, </a:t>
            </a:r>
            <a:r>
              <a:rPr lang="en-US" sz="2000" dirty="0" err="1" smtClean="0"/>
              <a:t>Education_Type_Higher</a:t>
            </a:r>
            <a:r>
              <a:rPr lang="en-US" sz="2000" dirty="0" smtClean="0"/>
              <a:t> and </a:t>
            </a:r>
            <a:r>
              <a:rPr lang="en-US" sz="2000" dirty="0" err="1" smtClean="0"/>
              <a:t>Flag_own_car</a:t>
            </a:r>
            <a:r>
              <a:rPr lang="en-US" sz="2000" dirty="0" smtClean="0"/>
              <a:t>”</a:t>
            </a:r>
            <a:endParaRPr lang="fr-FR" sz="20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33" y="1492370"/>
            <a:ext cx="6267648" cy="4735902"/>
          </a:xfrm>
        </p:spPr>
      </p:pic>
    </p:spTree>
    <p:extLst>
      <p:ext uri="{BB962C8B-B14F-4D97-AF65-F5344CB8AC3E}">
        <p14:creationId xmlns:p14="http://schemas.microsoft.com/office/powerpoint/2010/main" val="413428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307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Credit Scoring</vt:lpstr>
      <vt:lpstr>Why is credit scoring essential?</vt:lpstr>
      <vt:lpstr>Detection of employee seniority</vt:lpstr>
      <vt:lpstr>Dominant Age Range of customers</vt:lpstr>
      <vt:lpstr>Income analysis by martial status and homeownership</vt:lpstr>
      <vt:lpstr>Feature Engeneering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</dc:title>
  <dc:creator>Voninkazo Ran</dc:creator>
  <cp:lastModifiedBy>Voninkazo Ran</cp:lastModifiedBy>
  <cp:revision>25</cp:revision>
  <dcterms:created xsi:type="dcterms:W3CDTF">2025-04-08T17:30:13Z</dcterms:created>
  <dcterms:modified xsi:type="dcterms:W3CDTF">2025-04-08T21:29:15Z</dcterms:modified>
</cp:coreProperties>
</file>