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126"/>
    <a:srgbClr val="004990"/>
    <a:srgbClr val="148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CDF6F-20E6-D04D-B387-C1549D5451C5}" v="2403" dt="2023-05-01T12:45:53.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47"/>
    <p:restoredTop sz="94679"/>
  </p:normalViewPr>
  <p:slideViewPr>
    <p:cSldViewPr snapToGrid="0" snapToObjects="1">
      <p:cViewPr varScale="1">
        <p:scale>
          <a:sx n="22" d="100"/>
          <a:sy n="22" d="100"/>
        </p:scale>
        <p:origin x="23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9AE8E4-5E75-0F40-B0C3-73B26ABEF84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332672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AE8E4-5E75-0F40-B0C3-73B26ABEF84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77843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AE8E4-5E75-0F40-B0C3-73B26ABEF84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247193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AE8E4-5E75-0F40-B0C3-73B26ABEF84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99477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AE8E4-5E75-0F40-B0C3-73B26ABEF84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37724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AE8E4-5E75-0F40-B0C3-73B26ABEF84C}"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200279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9AE8E4-5E75-0F40-B0C3-73B26ABEF84C}"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397739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9AE8E4-5E75-0F40-B0C3-73B26ABEF84C}"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33200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E8E4-5E75-0F40-B0C3-73B26ABEF84C}"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344795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79AE8E4-5E75-0F40-B0C3-73B26ABEF84C}"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349449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79AE8E4-5E75-0F40-B0C3-73B26ABEF84C}"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3D45B-66F6-0E47-BA9F-CC9CDC315E08}" type="slidenum">
              <a:rPr lang="en-US" smtClean="0"/>
              <a:t>‹#›</a:t>
            </a:fld>
            <a:endParaRPr lang="en-US"/>
          </a:p>
        </p:txBody>
      </p:sp>
    </p:spTree>
    <p:extLst>
      <p:ext uri="{BB962C8B-B14F-4D97-AF65-F5344CB8AC3E}">
        <p14:creationId xmlns:p14="http://schemas.microsoft.com/office/powerpoint/2010/main" val="270210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79AE8E4-5E75-0F40-B0C3-73B26ABEF84C}" type="datetimeFigureOut">
              <a:rPr lang="en-US" smtClean="0"/>
              <a:t>5/1/2023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B23D45B-66F6-0E47-BA9F-CC9CDC315E08}" type="slidenum">
              <a:rPr lang="en-US" smtClean="0"/>
              <a:t>‹#›</a:t>
            </a:fld>
            <a:endParaRPr lang="en-US"/>
          </a:p>
        </p:txBody>
      </p:sp>
    </p:spTree>
    <p:extLst>
      <p:ext uri="{BB962C8B-B14F-4D97-AF65-F5344CB8AC3E}">
        <p14:creationId xmlns:p14="http://schemas.microsoft.com/office/powerpoint/2010/main" val="779194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8ED4E8B-95AE-1C4F-B2F0-24FAD9D9B975}"/>
              </a:ext>
            </a:extLst>
          </p:cNvPr>
          <p:cNvSpPr>
            <a:spLocks noChangeArrowheads="1"/>
          </p:cNvSpPr>
          <p:nvPr/>
        </p:nvSpPr>
        <p:spPr bwMode="auto">
          <a:xfrm>
            <a:off x="0" y="-108038"/>
            <a:ext cx="43891200" cy="6447055"/>
          </a:xfrm>
          <a:prstGeom prst="rect">
            <a:avLst/>
          </a:prstGeom>
          <a:solidFill>
            <a:srgbClr val="004990"/>
          </a:solidFill>
          <a:ln w="9525">
            <a:noFill/>
            <a:miter lim="800000"/>
          </a:ln>
          <a:effectLst/>
        </p:spPr>
        <p:txBody>
          <a:bodyPr lIns="137160" tIns="68580" rIns="137160" bIns="68580" anchor="ctr"/>
          <a:lstStyle>
            <a:defPPr>
              <a:defRPr kern="1200" smtId="4294967295"/>
            </a:defPPr>
          </a:lstStyle>
          <a:p>
            <a:pPr algn="ctr" defTabSz="4703763"/>
            <a:r>
              <a:rPr lang="en-US" sz="9600" b="1" dirty="0">
                <a:solidFill>
                  <a:schemeClr val="bg1"/>
                </a:solidFill>
                <a:latin typeface="Arial"/>
                <a:cs typeface="Arial"/>
              </a:rPr>
              <a:t>PIZZACO Database Managment Software</a:t>
            </a:r>
            <a:endParaRPr lang="en-US" sz="9600" b="1">
              <a:solidFill>
                <a:schemeClr val="bg1"/>
              </a:solidFill>
              <a:latin typeface="Arial"/>
              <a:cs typeface="Arial" panose="020B0604020202020204" pitchFamily="34" charset="0"/>
            </a:endParaRPr>
          </a:p>
          <a:p>
            <a:pPr algn="ctr" defTabSz="4703763"/>
            <a:r>
              <a:rPr lang="en-US" sz="7000" dirty="0">
                <a:solidFill>
                  <a:schemeClr val="bg1"/>
                </a:solidFill>
                <a:latin typeface="Arial"/>
                <a:cs typeface="Arial"/>
              </a:rPr>
              <a:t>Developed by Aryan Merchant, Yvan Ngah</a:t>
            </a:r>
            <a:endParaRPr lang="en-US" sz="7000" dirty="0">
              <a:solidFill>
                <a:schemeClr val="bg1"/>
              </a:solidFill>
              <a:latin typeface="Arial"/>
              <a:cs typeface="Arial" panose="020B0604020202020204" pitchFamily="34" charset="0"/>
            </a:endParaRPr>
          </a:p>
        </p:txBody>
      </p:sp>
      <p:sp>
        <p:nvSpPr>
          <p:cNvPr id="5" name="Rectangle 10">
            <a:extLst>
              <a:ext uri="{FF2B5EF4-FFF2-40B4-BE49-F238E27FC236}">
                <a16:creationId xmlns:a16="http://schemas.microsoft.com/office/drawing/2014/main" id="{5D822B8B-12AC-C74A-A71F-FE1DA81DE5D4}"/>
              </a:ext>
            </a:extLst>
          </p:cNvPr>
          <p:cNvSpPr>
            <a:spLocks noChangeArrowheads="1"/>
          </p:cNvSpPr>
          <p:nvPr/>
        </p:nvSpPr>
        <p:spPr bwMode="auto">
          <a:xfrm>
            <a:off x="609600" y="7134146"/>
            <a:ext cx="13258800" cy="822960"/>
          </a:xfrm>
          <a:prstGeom prst="rect">
            <a:avLst/>
          </a:prstGeom>
          <a:solidFill>
            <a:srgbClr val="F58126"/>
          </a:solidFill>
          <a:ln w="12700">
            <a:noFill/>
            <a:miter lim="800000"/>
          </a:ln>
        </p:spPr>
        <p:txBody>
          <a:bodyPr wrap="none" lIns="274320" tIns="73152" rIns="274320" bIns="68563" anchor="ctr" anchorCtr="0"/>
          <a:lstStyle>
            <a:defPPr>
              <a:defRPr kern="1200" smtId="4294967295"/>
            </a:defPPr>
          </a:lstStyle>
          <a:p>
            <a:pPr algn="ctr" defTabSz="4702588">
              <a:defRPr/>
            </a:pPr>
            <a:r>
              <a:rPr lang="en-US" sz="4800" b="1" dirty="0">
                <a:solidFill>
                  <a:schemeClr val="bg1"/>
                </a:solidFill>
                <a:latin typeface="Arial"/>
                <a:cs typeface="Arial"/>
              </a:rPr>
              <a:t>Overview</a:t>
            </a:r>
            <a:endParaRPr lang="en-US" sz="4800" b="1" dirty="0">
              <a:solidFill>
                <a:schemeClr val="bg1"/>
              </a:solidFill>
              <a:latin typeface="Arial" panose="020B0604020202020204" pitchFamily="34" charset="0"/>
              <a:cs typeface="Arial" panose="020B0604020202020204" pitchFamily="34" charset="0"/>
            </a:endParaRPr>
          </a:p>
        </p:txBody>
      </p:sp>
      <p:sp>
        <p:nvSpPr>
          <p:cNvPr id="6" name="TextBox 19">
            <a:extLst>
              <a:ext uri="{FF2B5EF4-FFF2-40B4-BE49-F238E27FC236}">
                <a16:creationId xmlns:a16="http://schemas.microsoft.com/office/drawing/2014/main" id="{E5EEB365-7F8B-144E-B3CE-A1688E0A3A32}"/>
              </a:ext>
            </a:extLst>
          </p:cNvPr>
          <p:cNvSpPr txBox="1">
            <a:spLocks noChangeArrowheads="1"/>
          </p:cNvSpPr>
          <p:nvPr/>
        </p:nvSpPr>
        <p:spPr bwMode="auto">
          <a:xfrm>
            <a:off x="609600" y="8564732"/>
            <a:ext cx="13306716" cy="5456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1418" tIns="45709" rIns="91418" bIns="45709" anchor="t">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err="1">
                <a:ea typeface="Open Sans"/>
                <a:cs typeface="Arial"/>
              </a:rPr>
              <a:t>Pizzaco</a:t>
            </a:r>
            <a:r>
              <a:rPr lang="en-US" sz="4000" dirty="0">
                <a:ea typeface="Open Sans"/>
                <a:cs typeface="Arial"/>
              </a:rPr>
              <a:t> currently uses a paper-based record system, which may lead to several challenges such as difficulties in tracking customer orders and inaccurate inventory management. Additionally, this system restricts the scalability of the database, highlighting the need for a more robust and efficient database system. John has sought out a team of database architects to design a system that works around his current business model.</a:t>
            </a:r>
            <a:endParaRPr lang="en-US" dirty="0"/>
          </a:p>
        </p:txBody>
      </p:sp>
      <p:sp>
        <p:nvSpPr>
          <p:cNvPr id="8" name="Rectangle 10">
            <a:extLst>
              <a:ext uri="{FF2B5EF4-FFF2-40B4-BE49-F238E27FC236}">
                <a16:creationId xmlns:a16="http://schemas.microsoft.com/office/drawing/2014/main" id="{A54F6897-AD53-6F4F-8D4D-D2EC83E0DD1C}"/>
              </a:ext>
            </a:extLst>
          </p:cNvPr>
          <p:cNvSpPr>
            <a:spLocks noChangeArrowheads="1"/>
          </p:cNvSpPr>
          <p:nvPr/>
        </p:nvSpPr>
        <p:spPr bwMode="auto">
          <a:xfrm>
            <a:off x="657516" y="14824580"/>
            <a:ext cx="13258800" cy="822960"/>
          </a:xfrm>
          <a:prstGeom prst="rect">
            <a:avLst/>
          </a:prstGeom>
          <a:solidFill>
            <a:srgbClr val="F58126"/>
          </a:solidFill>
          <a:ln w="12700">
            <a:noFill/>
            <a:miter lim="800000"/>
          </a:ln>
        </p:spPr>
        <p:txBody>
          <a:bodyPr wrap="none" lIns="274320" tIns="73152" rIns="274320" bIns="68563" anchor="ctr" anchorCtr="0"/>
          <a:lstStyle>
            <a:defPPr>
              <a:defRPr kern="1200" smtId="4294967295"/>
            </a:defPPr>
          </a:lstStyle>
          <a:p>
            <a:pPr algn="ctr" defTabSz="4702588">
              <a:defRPr/>
            </a:pPr>
            <a:r>
              <a:rPr lang="en-US" sz="4800" b="1" dirty="0">
                <a:solidFill>
                  <a:schemeClr val="bg1"/>
                </a:solidFill>
                <a:latin typeface="Arial"/>
                <a:cs typeface="Arial"/>
              </a:rPr>
              <a:t>Objective</a:t>
            </a:r>
            <a:endParaRPr lang="en-US" sz="4800" b="1" dirty="0">
              <a:solidFill>
                <a:schemeClr val="bg1"/>
              </a:solidFill>
              <a:latin typeface="Arial" panose="020B0604020202020204" pitchFamily="34" charset="0"/>
              <a:cs typeface="Arial" panose="020B0604020202020204" pitchFamily="34" charset="0"/>
            </a:endParaRPr>
          </a:p>
        </p:txBody>
      </p:sp>
      <p:sp>
        <p:nvSpPr>
          <p:cNvPr id="10" name="Rectangle 10">
            <a:extLst>
              <a:ext uri="{FF2B5EF4-FFF2-40B4-BE49-F238E27FC236}">
                <a16:creationId xmlns:a16="http://schemas.microsoft.com/office/drawing/2014/main" id="{C395FD09-8168-4044-A86F-88D55D21131B}"/>
              </a:ext>
            </a:extLst>
          </p:cNvPr>
          <p:cNvSpPr>
            <a:spLocks noChangeArrowheads="1"/>
          </p:cNvSpPr>
          <p:nvPr/>
        </p:nvSpPr>
        <p:spPr bwMode="auto">
          <a:xfrm>
            <a:off x="705432" y="20356705"/>
            <a:ext cx="13258800" cy="822960"/>
          </a:xfrm>
          <a:prstGeom prst="rect">
            <a:avLst/>
          </a:prstGeom>
          <a:solidFill>
            <a:srgbClr val="F58126"/>
          </a:solidFill>
          <a:ln w="12700">
            <a:noFill/>
            <a:miter lim="800000"/>
          </a:ln>
        </p:spPr>
        <p:txBody>
          <a:bodyPr wrap="none" lIns="274320" tIns="73152" rIns="274320" bIns="68563" anchor="ctr" anchorCtr="0"/>
          <a:lstStyle>
            <a:defPPr>
              <a:defRPr kern="1200" smtId="4294967295"/>
            </a:defPPr>
          </a:lstStyle>
          <a:p>
            <a:pPr algn="ctr" defTabSz="4702588">
              <a:defRPr/>
            </a:pPr>
            <a:r>
              <a:rPr lang="en-US" sz="4800" b="1" dirty="0">
                <a:solidFill>
                  <a:schemeClr val="bg1"/>
                </a:solidFill>
                <a:latin typeface="Arial"/>
                <a:cs typeface="Arial"/>
              </a:rPr>
              <a:t>Methodology (DDL) </a:t>
            </a:r>
            <a:endParaRPr lang="en-US" sz="4800" b="1" dirty="0">
              <a:solidFill>
                <a:schemeClr val="bg1"/>
              </a:solidFill>
              <a:latin typeface="Arial" panose="020B0604020202020204" pitchFamily="34" charset="0"/>
              <a:cs typeface="Arial" panose="020B0604020202020204" pitchFamily="34" charset="0"/>
            </a:endParaRPr>
          </a:p>
        </p:txBody>
      </p:sp>
      <p:sp>
        <p:nvSpPr>
          <p:cNvPr id="12" name="Rectangle 10">
            <a:extLst>
              <a:ext uri="{FF2B5EF4-FFF2-40B4-BE49-F238E27FC236}">
                <a16:creationId xmlns:a16="http://schemas.microsoft.com/office/drawing/2014/main" id="{544B8AC4-ECB7-FF41-9347-FD649FACDD33}"/>
              </a:ext>
            </a:extLst>
          </p:cNvPr>
          <p:cNvSpPr>
            <a:spLocks noChangeArrowheads="1"/>
          </p:cNvSpPr>
          <p:nvPr/>
        </p:nvSpPr>
        <p:spPr bwMode="auto">
          <a:xfrm>
            <a:off x="15087600" y="7183825"/>
            <a:ext cx="13716000" cy="822960"/>
          </a:xfrm>
          <a:prstGeom prst="rect">
            <a:avLst/>
          </a:prstGeom>
          <a:solidFill>
            <a:srgbClr val="F58126"/>
          </a:solidFill>
          <a:ln w="12700">
            <a:noFill/>
            <a:miter lim="800000"/>
          </a:ln>
        </p:spPr>
        <p:txBody>
          <a:bodyPr wrap="none" lIns="274320" tIns="73152" rIns="274320" bIns="68563" anchor="ctr" anchorCtr="0"/>
          <a:lstStyle>
            <a:defPPr>
              <a:defRPr kern="1200" smtId="4294967295"/>
            </a:defPPr>
          </a:lstStyle>
          <a:p>
            <a:pPr algn="ctr" defTabSz="4702588">
              <a:defRPr/>
            </a:pPr>
            <a:r>
              <a:rPr lang="en-US" sz="4800" b="1" dirty="0">
                <a:solidFill>
                  <a:schemeClr val="bg1"/>
                </a:solidFill>
                <a:latin typeface="Arial"/>
                <a:cs typeface="Arial"/>
              </a:rPr>
              <a:t>Design Concepts</a:t>
            </a:r>
            <a:endParaRPr lang="en-US" sz="4800" b="1" dirty="0">
              <a:solidFill>
                <a:schemeClr val="bg1"/>
              </a:solidFill>
              <a:latin typeface="Arial" panose="020B0604020202020204" pitchFamily="34" charset="0"/>
              <a:cs typeface="Arial" panose="020B0604020202020204" pitchFamily="34" charset="0"/>
            </a:endParaRPr>
          </a:p>
        </p:txBody>
      </p:sp>
      <p:sp>
        <p:nvSpPr>
          <p:cNvPr id="22" name="TextBox 19">
            <a:extLst>
              <a:ext uri="{FF2B5EF4-FFF2-40B4-BE49-F238E27FC236}">
                <a16:creationId xmlns:a16="http://schemas.microsoft.com/office/drawing/2014/main" id="{4B89FACF-7CB3-924E-A7DA-CFB229BB5F1D}"/>
              </a:ext>
            </a:extLst>
          </p:cNvPr>
          <p:cNvSpPr txBox="1">
            <a:spLocks noChangeArrowheads="1"/>
          </p:cNvSpPr>
          <p:nvPr/>
        </p:nvSpPr>
        <p:spPr bwMode="auto">
          <a:xfrm>
            <a:off x="657516" y="16253082"/>
            <a:ext cx="13258800" cy="354479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1418" tIns="45709" rIns="91418" bIns="45709" anchor="t">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4000" dirty="0">
                <a:ea typeface="Open Sans"/>
                <a:cs typeface="Arial"/>
              </a:rPr>
              <a:t>The objective of this project is to develop a centralized and secure database system for PIZZACO that efficiently manages customer orders, reduces manual efforts, maintains accurate records, and ultimately results in cost savings and increased profitability. </a:t>
            </a:r>
          </a:p>
          <a:p>
            <a:pPr marL="342900" indent="-342900" algn="just">
              <a:lnSpc>
                <a:spcPct val="110000"/>
              </a:lnSpc>
              <a:buFont typeface="Arial" panose="020B0604020202020204" pitchFamily="34" charset="0"/>
              <a:buChar char="•"/>
            </a:pPr>
            <a:endParaRPr lang="en-US" sz="2400" dirty="0">
              <a:latin typeface="Arial" panose="020B0604020202020204" pitchFamily="34" charset="0"/>
              <a:ea typeface="Open Sans" panose="020B0606030504020204" pitchFamily="34" charset="0"/>
              <a:cs typeface="Arial" panose="020B0604020202020204" pitchFamily="34" charset="0"/>
            </a:endParaRPr>
          </a:p>
        </p:txBody>
      </p:sp>
      <p:sp>
        <p:nvSpPr>
          <p:cNvPr id="23" name="TextBox 19">
            <a:extLst>
              <a:ext uri="{FF2B5EF4-FFF2-40B4-BE49-F238E27FC236}">
                <a16:creationId xmlns:a16="http://schemas.microsoft.com/office/drawing/2014/main" id="{A59EE6A7-769C-0A44-8857-2CE00420AD25}"/>
              </a:ext>
            </a:extLst>
          </p:cNvPr>
          <p:cNvSpPr txBox="1">
            <a:spLocks noChangeArrowheads="1"/>
          </p:cNvSpPr>
          <p:nvPr/>
        </p:nvSpPr>
        <p:spPr bwMode="auto">
          <a:xfrm>
            <a:off x="679410" y="21536371"/>
            <a:ext cx="13258800" cy="1016199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1418" tIns="45709" rIns="91418" bIns="45709" anchor="t">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3500" dirty="0">
                <a:ea typeface="Calibri"/>
                <a:cs typeface="Calibri"/>
              </a:rPr>
              <a:t>Customer(</a:t>
            </a:r>
            <a:r>
              <a:rPr lang="en-US" sz="3500" u="sng" err="1">
                <a:ea typeface="Calibri"/>
                <a:cs typeface="Calibri"/>
              </a:rPr>
              <a:t>CustNum</a:t>
            </a:r>
            <a:r>
              <a:rPr lang="en-US" sz="3500" dirty="0">
                <a:ea typeface="Calibri"/>
                <a:cs typeface="Calibri"/>
              </a:rPr>
              <a:t>, </a:t>
            </a:r>
            <a:r>
              <a:rPr lang="en-US" sz="3500" err="1">
                <a:ea typeface="Calibri"/>
                <a:cs typeface="Calibri"/>
              </a:rPr>
              <a:t>CustFName</a:t>
            </a:r>
            <a:r>
              <a:rPr lang="en-US" sz="3500" dirty="0">
                <a:ea typeface="Calibri"/>
                <a:cs typeface="Calibri"/>
              </a:rPr>
              <a:t>, </a:t>
            </a:r>
            <a:r>
              <a:rPr lang="en-US" sz="3500" err="1">
                <a:ea typeface="Calibri"/>
                <a:cs typeface="Calibri"/>
              </a:rPr>
              <a:t>CustLName</a:t>
            </a:r>
            <a:r>
              <a:rPr lang="en-US" sz="3500" dirty="0">
                <a:ea typeface="Calibri"/>
                <a:cs typeface="Calibri"/>
              </a:rPr>
              <a:t>, Phone, Email, </a:t>
            </a:r>
            <a:r>
              <a:rPr lang="en-US" sz="3500" err="1">
                <a:ea typeface="Calibri"/>
                <a:cs typeface="Calibri"/>
              </a:rPr>
              <a:t>DeliveryStreetAddr</a:t>
            </a:r>
            <a:r>
              <a:rPr lang="en-US" sz="3500" dirty="0">
                <a:ea typeface="Calibri"/>
                <a:cs typeface="Calibri"/>
              </a:rPr>
              <a:t>, State, City, </a:t>
            </a:r>
            <a:r>
              <a:rPr lang="en-US" sz="3500" err="1">
                <a:ea typeface="Calibri"/>
                <a:cs typeface="Calibri"/>
              </a:rPr>
              <a:t>ZCode</a:t>
            </a:r>
            <a:r>
              <a:rPr lang="en-US" sz="3500" dirty="0">
                <a:ea typeface="Calibri"/>
                <a:cs typeface="Calibri"/>
              </a:rPr>
              <a:t>)</a:t>
            </a:r>
          </a:p>
          <a:p>
            <a:endParaRPr lang="en-US" sz="3500" dirty="0">
              <a:ea typeface="Calibri"/>
              <a:cs typeface="Calibri"/>
            </a:endParaRPr>
          </a:p>
          <a:p>
            <a:r>
              <a:rPr lang="en-US" sz="3500" dirty="0">
                <a:solidFill>
                  <a:srgbClr val="111111"/>
                </a:solidFill>
                <a:ea typeface="Calibri"/>
                <a:cs typeface="Calibri"/>
              </a:rPr>
              <a:t>Employee(</a:t>
            </a:r>
            <a:r>
              <a:rPr lang="en-US" sz="3500" u="sng" err="1">
                <a:solidFill>
                  <a:srgbClr val="111111"/>
                </a:solidFill>
                <a:ea typeface="Calibri"/>
                <a:cs typeface="Calibri"/>
              </a:rPr>
              <a:t>EmpID</a:t>
            </a:r>
            <a:r>
              <a:rPr lang="en-US" sz="3500" dirty="0">
                <a:solidFill>
                  <a:srgbClr val="111111"/>
                </a:solidFill>
                <a:ea typeface="Calibri"/>
                <a:cs typeface="Calibri"/>
              </a:rPr>
              <a:t>, </a:t>
            </a:r>
            <a:r>
              <a:rPr lang="en-US" sz="3500" err="1">
                <a:solidFill>
                  <a:srgbClr val="111111"/>
                </a:solidFill>
                <a:ea typeface="Calibri"/>
                <a:cs typeface="Calibri"/>
              </a:rPr>
              <a:t>EmpLName</a:t>
            </a:r>
            <a:r>
              <a:rPr lang="en-US" sz="3500" dirty="0">
                <a:solidFill>
                  <a:srgbClr val="111111"/>
                </a:solidFill>
                <a:ea typeface="Calibri"/>
                <a:cs typeface="Calibri"/>
              </a:rPr>
              <a:t>, </a:t>
            </a:r>
            <a:r>
              <a:rPr lang="en-US" sz="3500" err="1">
                <a:solidFill>
                  <a:srgbClr val="111111"/>
                </a:solidFill>
                <a:ea typeface="Calibri"/>
                <a:cs typeface="Calibri"/>
              </a:rPr>
              <a:t>EmpFName</a:t>
            </a:r>
            <a:r>
              <a:rPr lang="en-US" sz="3500" dirty="0">
                <a:solidFill>
                  <a:srgbClr val="111111"/>
                </a:solidFill>
                <a:ea typeface="Calibri"/>
                <a:cs typeface="Calibri"/>
              </a:rPr>
              <a:t>, </a:t>
            </a:r>
            <a:r>
              <a:rPr lang="en-US" sz="3500" err="1">
                <a:solidFill>
                  <a:srgbClr val="111111"/>
                </a:solidFill>
                <a:ea typeface="Calibri"/>
                <a:cs typeface="Calibri"/>
              </a:rPr>
              <a:t>EmpPhone</a:t>
            </a:r>
            <a:r>
              <a:rPr lang="en-US" sz="3500" dirty="0">
                <a:solidFill>
                  <a:srgbClr val="111111"/>
                </a:solidFill>
                <a:ea typeface="Calibri"/>
                <a:cs typeface="Calibri"/>
              </a:rPr>
              <a:t>, </a:t>
            </a:r>
            <a:r>
              <a:rPr lang="en-US" sz="3500" err="1">
                <a:solidFill>
                  <a:srgbClr val="111111"/>
                </a:solidFill>
                <a:ea typeface="Calibri"/>
                <a:cs typeface="Calibri"/>
              </a:rPr>
              <a:t>EmpEmail</a:t>
            </a:r>
            <a:r>
              <a:rPr lang="en-US" sz="3500" dirty="0">
                <a:solidFill>
                  <a:srgbClr val="111111"/>
                </a:solidFill>
                <a:ea typeface="Calibri"/>
                <a:cs typeface="Calibri"/>
              </a:rPr>
              <a:t>, </a:t>
            </a:r>
            <a:r>
              <a:rPr lang="en-US" sz="3500" err="1">
                <a:solidFill>
                  <a:srgbClr val="111111"/>
                </a:solidFill>
                <a:ea typeface="Calibri"/>
                <a:cs typeface="Calibri"/>
              </a:rPr>
              <a:t>EmpStreetAddr</a:t>
            </a:r>
            <a:r>
              <a:rPr lang="en-US" sz="3500" dirty="0">
                <a:solidFill>
                  <a:srgbClr val="111111"/>
                </a:solidFill>
                <a:ea typeface="Calibri"/>
                <a:cs typeface="Calibri"/>
              </a:rPr>
              <a:t>, </a:t>
            </a:r>
            <a:r>
              <a:rPr lang="en-US" sz="3500" err="1">
                <a:solidFill>
                  <a:srgbClr val="111111"/>
                </a:solidFill>
                <a:ea typeface="Calibri"/>
                <a:cs typeface="Calibri"/>
              </a:rPr>
              <a:t>EmpState</a:t>
            </a:r>
            <a:r>
              <a:rPr lang="en-US" sz="3500" dirty="0">
                <a:solidFill>
                  <a:srgbClr val="111111"/>
                </a:solidFill>
                <a:ea typeface="Calibri"/>
                <a:cs typeface="Calibri"/>
              </a:rPr>
              <a:t>, </a:t>
            </a:r>
            <a:r>
              <a:rPr lang="en-US" sz="3500" err="1">
                <a:solidFill>
                  <a:srgbClr val="111111"/>
                </a:solidFill>
                <a:ea typeface="Calibri"/>
                <a:cs typeface="Calibri"/>
              </a:rPr>
              <a:t>EmpCity</a:t>
            </a:r>
            <a:r>
              <a:rPr lang="en-US" sz="3500" dirty="0">
                <a:solidFill>
                  <a:srgbClr val="111111"/>
                </a:solidFill>
                <a:ea typeface="Calibri"/>
                <a:cs typeface="Calibri"/>
              </a:rPr>
              <a:t>, </a:t>
            </a:r>
            <a:r>
              <a:rPr lang="en-US" sz="3500" err="1">
                <a:solidFill>
                  <a:srgbClr val="111111"/>
                </a:solidFill>
                <a:ea typeface="Calibri"/>
                <a:cs typeface="Calibri"/>
              </a:rPr>
              <a:t>EmpZCode</a:t>
            </a:r>
            <a:r>
              <a:rPr lang="en-US" sz="3500" dirty="0">
                <a:solidFill>
                  <a:srgbClr val="111111"/>
                </a:solidFill>
                <a:ea typeface="Calibri"/>
                <a:cs typeface="Calibri"/>
              </a:rPr>
              <a:t>, </a:t>
            </a:r>
            <a:r>
              <a:rPr lang="en-US" sz="3500" err="1">
                <a:solidFill>
                  <a:srgbClr val="111111"/>
                </a:solidFill>
                <a:ea typeface="Calibri"/>
                <a:cs typeface="Calibri"/>
              </a:rPr>
              <a:t>EmpType</a:t>
            </a:r>
            <a:r>
              <a:rPr lang="en-US" sz="3500" dirty="0">
                <a:solidFill>
                  <a:srgbClr val="111111"/>
                </a:solidFill>
                <a:ea typeface="Calibri"/>
                <a:cs typeface="Calibri"/>
              </a:rPr>
              <a:t>, </a:t>
            </a:r>
            <a:r>
              <a:rPr lang="en-US" sz="3500" err="1">
                <a:solidFill>
                  <a:srgbClr val="111111"/>
                </a:solidFill>
                <a:ea typeface="Calibri"/>
                <a:cs typeface="Calibri"/>
              </a:rPr>
              <a:t>EmpHourRate</a:t>
            </a:r>
            <a:r>
              <a:rPr lang="en-US" sz="3500" dirty="0">
                <a:solidFill>
                  <a:srgbClr val="111111"/>
                </a:solidFill>
                <a:ea typeface="Calibri"/>
                <a:cs typeface="Calibri"/>
              </a:rPr>
              <a:t>)</a:t>
            </a:r>
          </a:p>
          <a:p>
            <a:endParaRPr lang="en-US" sz="3500" dirty="0">
              <a:ea typeface="Calibri"/>
              <a:cs typeface="Calibri"/>
            </a:endParaRPr>
          </a:p>
          <a:p>
            <a:r>
              <a:rPr lang="en-US" sz="3500" dirty="0">
                <a:ea typeface="Calibri"/>
                <a:cs typeface="Calibri"/>
              </a:rPr>
              <a:t>Orders(</a:t>
            </a:r>
            <a:r>
              <a:rPr lang="en-US" sz="3500" u="sng" err="1">
                <a:ea typeface="Calibri"/>
                <a:cs typeface="Calibri"/>
              </a:rPr>
              <a:t>OrderNum</a:t>
            </a:r>
            <a:r>
              <a:rPr lang="en-US" sz="3500" dirty="0">
                <a:ea typeface="Calibri"/>
                <a:cs typeface="Calibri"/>
              </a:rPr>
              <a:t>, </a:t>
            </a:r>
            <a:r>
              <a:rPr lang="en-US" sz="3500" err="1">
                <a:ea typeface="Calibri"/>
                <a:cs typeface="Calibri"/>
              </a:rPr>
              <a:t>OrderDte</a:t>
            </a:r>
            <a:r>
              <a:rPr lang="en-US" sz="3500" dirty="0">
                <a:ea typeface="Calibri"/>
                <a:cs typeface="Calibri"/>
              </a:rPr>
              <a:t>, Delivered, </a:t>
            </a:r>
            <a:r>
              <a:rPr lang="en-US" sz="3500" err="1">
                <a:ea typeface="Calibri"/>
                <a:cs typeface="Calibri"/>
              </a:rPr>
              <a:t>CustID</a:t>
            </a:r>
            <a:r>
              <a:rPr lang="en-US" sz="3500" dirty="0">
                <a:ea typeface="Calibri"/>
                <a:cs typeface="Calibri"/>
              </a:rPr>
              <a:t>, </a:t>
            </a:r>
            <a:r>
              <a:rPr lang="en-US" sz="3500" err="1">
                <a:solidFill>
                  <a:srgbClr val="111111"/>
                </a:solidFill>
                <a:ea typeface="Calibri"/>
                <a:cs typeface="Calibri"/>
              </a:rPr>
              <a:t>DeliveryEmp</a:t>
            </a:r>
            <a:r>
              <a:rPr lang="en-US" sz="3500" dirty="0">
                <a:solidFill>
                  <a:srgbClr val="111111"/>
                </a:solidFill>
                <a:ea typeface="Calibri"/>
                <a:cs typeface="Calibri"/>
              </a:rPr>
              <a:t>, </a:t>
            </a:r>
            <a:r>
              <a:rPr lang="en-US" sz="3500" err="1">
                <a:solidFill>
                  <a:srgbClr val="111111"/>
                </a:solidFill>
                <a:ea typeface="Calibri"/>
                <a:cs typeface="Calibri"/>
              </a:rPr>
              <a:t>OrderEmp</a:t>
            </a:r>
            <a:r>
              <a:rPr lang="en-US" sz="3500" dirty="0">
                <a:ea typeface="Calibri"/>
                <a:cs typeface="Calibri"/>
              </a:rPr>
              <a:t>)</a:t>
            </a:r>
          </a:p>
          <a:p>
            <a:r>
              <a:rPr lang="en-US" sz="3500" dirty="0">
                <a:ea typeface="Calibri"/>
                <a:cs typeface="Calibri"/>
              </a:rPr>
              <a:t>FK: </a:t>
            </a:r>
            <a:r>
              <a:rPr lang="en-US" sz="3500" dirty="0">
                <a:solidFill>
                  <a:srgbClr val="111111"/>
                </a:solidFill>
                <a:ea typeface="Calibri"/>
                <a:cs typeface="Calibri"/>
              </a:rPr>
              <a:t> </a:t>
            </a:r>
            <a:r>
              <a:rPr lang="en-US" sz="3500" err="1">
                <a:solidFill>
                  <a:srgbClr val="111111"/>
                </a:solidFill>
                <a:ea typeface="Calibri"/>
                <a:cs typeface="Calibri"/>
              </a:rPr>
              <a:t>CustID</a:t>
            </a:r>
            <a:r>
              <a:rPr lang="en-US" sz="3500" dirty="0">
                <a:solidFill>
                  <a:srgbClr val="111111"/>
                </a:solidFill>
                <a:ea typeface="Calibri"/>
                <a:cs typeface="Calibri"/>
              </a:rPr>
              <a:t> → Customer</a:t>
            </a:r>
          </a:p>
          <a:p>
            <a:r>
              <a:rPr lang="en-US" sz="3500" dirty="0">
                <a:solidFill>
                  <a:srgbClr val="111111"/>
                </a:solidFill>
                <a:ea typeface="Calibri"/>
                <a:cs typeface="Calibri"/>
              </a:rPr>
              <a:t>        </a:t>
            </a:r>
            <a:r>
              <a:rPr lang="en-US" sz="3500" err="1">
                <a:solidFill>
                  <a:srgbClr val="111111"/>
                </a:solidFill>
                <a:ea typeface="Calibri"/>
                <a:cs typeface="Calibri"/>
              </a:rPr>
              <a:t>DeliveryEmp</a:t>
            </a:r>
            <a:r>
              <a:rPr lang="en-US" sz="3500" dirty="0">
                <a:solidFill>
                  <a:srgbClr val="111111"/>
                </a:solidFill>
                <a:ea typeface="Calibri"/>
                <a:cs typeface="Calibri"/>
              </a:rPr>
              <a:t> → Employee</a:t>
            </a:r>
          </a:p>
          <a:p>
            <a:r>
              <a:rPr lang="en-US" sz="3500" dirty="0">
                <a:solidFill>
                  <a:srgbClr val="111111"/>
                </a:solidFill>
                <a:ea typeface="Calibri"/>
                <a:cs typeface="Calibri"/>
              </a:rPr>
              <a:t>        </a:t>
            </a:r>
            <a:r>
              <a:rPr lang="en-US" sz="3500" err="1">
                <a:solidFill>
                  <a:srgbClr val="111111"/>
                </a:solidFill>
                <a:ea typeface="Calibri"/>
                <a:cs typeface="Calibri"/>
              </a:rPr>
              <a:t>OrderEmp</a:t>
            </a:r>
            <a:r>
              <a:rPr lang="en-US" sz="3500" dirty="0">
                <a:solidFill>
                  <a:srgbClr val="111111"/>
                </a:solidFill>
                <a:ea typeface="Calibri"/>
                <a:cs typeface="Calibri"/>
              </a:rPr>
              <a:t> → Employee</a:t>
            </a:r>
          </a:p>
          <a:p>
            <a:endParaRPr lang="en-US" sz="3500" dirty="0">
              <a:solidFill>
                <a:srgbClr val="111111"/>
              </a:solidFill>
              <a:ea typeface="Calibri"/>
              <a:cs typeface="Calibri"/>
            </a:endParaRPr>
          </a:p>
          <a:p>
            <a:r>
              <a:rPr lang="en-US" sz="3500" dirty="0">
                <a:ea typeface="Calibri"/>
                <a:cs typeface="Calibri"/>
              </a:rPr>
              <a:t>Item(</a:t>
            </a:r>
            <a:r>
              <a:rPr lang="en-US" sz="3500" u="sng" err="1">
                <a:ea typeface="Calibri"/>
                <a:cs typeface="Calibri"/>
              </a:rPr>
              <a:t>ItemID</a:t>
            </a:r>
            <a:r>
              <a:rPr lang="en-US" sz="3500" dirty="0">
                <a:ea typeface="Calibri"/>
                <a:cs typeface="Calibri"/>
              </a:rPr>
              <a:t>, </a:t>
            </a:r>
            <a:r>
              <a:rPr lang="en-US" sz="3500" err="1">
                <a:ea typeface="Calibri"/>
                <a:cs typeface="Calibri"/>
              </a:rPr>
              <a:t>ItemName</a:t>
            </a:r>
            <a:r>
              <a:rPr lang="en-US" sz="3500" dirty="0">
                <a:ea typeface="Calibri"/>
                <a:cs typeface="Calibri"/>
              </a:rPr>
              <a:t>, </a:t>
            </a:r>
            <a:r>
              <a:rPr lang="en-US" sz="3500" err="1">
                <a:ea typeface="Calibri"/>
                <a:cs typeface="Calibri"/>
              </a:rPr>
              <a:t>ItemCat</a:t>
            </a:r>
            <a:r>
              <a:rPr lang="en-US" sz="3500" dirty="0">
                <a:ea typeface="Calibri"/>
                <a:cs typeface="Calibri"/>
              </a:rPr>
              <a:t>, Size, </a:t>
            </a:r>
            <a:r>
              <a:rPr lang="en-US" sz="3500" err="1">
                <a:ea typeface="Calibri"/>
                <a:cs typeface="Calibri"/>
              </a:rPr>
              <a:t>ItemCost</a:t>
            </a:r>
            <a:r>
              <a:rPr lang="en-US" sz="3500" dirty="0">
                <a:ea typeface="Calibri"/>
                <a:cs typeface="Calibri"/>
              </a:rPr>
              <a:t>, </a:t>
            </a:r>
            <a:r>
              <a:rPr lang="en-US" sz="3500" err="1">
                <a:ea typeface="Calibri"/>
                <a:cs typeface="Calibri"/>
              </a:rPr>
              <a:t>ItemPrice</a:t>
            </a:r>
            <a:r>
              <a:rPr lang="en-US" sz="3500" dirty="0">
                <a:ea typeface="Calibri"/>
                <a:cs typeface="Calibri"/>
              </a:rPr>
              <a:t>)</a:t>
            </a:r>
          </a:p>
          <a:p>
            <a:endParaRPr lang="en-US" sz="3500" dirty="0">
              <a:ea typeface="Calibri"/>
              <a:cs typeface="Calibri"/>
            </a:endParaRPr>
          </a:p>
          <a:p>
            <a:r>
              <a:rPr lang="en-US" sz="3500" err="1">
                <a:solidFill>
                  <a:srgbClr val="111111"/>
                </a:solidFill>
                <a:ea typeface="Calibri"/>
                <a:cs typeface="Calibri"/>
              </a:rPr>
              <a:t>OrderLine</a:t>
            </a:r>
            <a:r>
              <a:rPr lang="en-US" sz="3500" dirty="0">
                <a:solidFill>
                  <a:srgbClr val="111111"/>
                </a:solidFill>
                <a:ea typeface="Calibri"/>
                <a:cs typeface="Calibri"/>
              </a:rPr>
              <a:t>(</a:t>
            </a:r>
            <a:r>
              <a:rPr lang="en-US" sz="3500" u="sng" err="1">
                <a:solidFill>
                  <a:srgbClr val="111111"/>
                </a:solidFill>
                <a:ea typeface="Calibri"/>
                <a:cs typeface="Calibri"/>
              </a:rPr>
              <a:t>OrderNum</a:t>
            </a:r>
            <a:r>
              <a:rPr lang="en-US" sz="3500" u="sng" dirty="0">
                <a:solidFill>
                  <a:srgbClr val="111111"/>
                </a:solidFill>
                <a:ea typeface="Calibri"/>
                <a:cs typeface="Calibri"/>
              </a:rPr>
              <a:t>, </a:t>
            </a:r>
            <a:r>
              <a:rPr lang="en-US" sz="3500" u="sng" err="1">
                <a:solidFill>
                  <a:srgbClr val="111111"/>
                </a:solidFill>
                <a:ea typeface="Calibri"/>
                <a:cs typeface="Calibri"/>
              </a:rPr>
              <a:t>ItemID</a:t>
            </a:r>
            <a:r>
              <a:rPr lang="en-US" sz="3500" dirty="0">
                <a:solidFill>
                  <a:srgbClr val="111111"/>
                </a:solidFill>
                <a:ea typeface="Calibri"/>
                <a:cs typeface="Calibri"/>
              </a:rPr>
              <a:t>, </a:t>
            </a:r>
            <a:r>
              <a:rPr lang="en-US" sz="3500" err="1">
                <a:solidFill>
                  <a:srgbClr val="111111"/>
                </a:solidFill>
                <a:ea typeface="Calibri"/>
                <a:cs typeface="Calibri"/>
              </a:rPr>
              <a:t>NumOrdered</a:t>
            </a:r>
            <a:r>
              <a:rPr lang="en-US" sz="3500" dirty="0">
                <a:solidFill>
                  <a:srgbClr val="111111"/>
                </a:solidFill>
                <a:ea typeface="Calibri"/>
                <a:cs typeface="Calibri"/>
              </a:rPr>
              <a:t>)</a:t>
            </a:r>
          </a:p>
          <a:p>
            <a:r>
              <a:rPr lang="en-US" sz="3500" dirty="0">
                <a:solidFill>
                  <a:srgbClr val="111111"/>
                </a:solidFill>
                <a:ea typeface="Calibri"/>
                <a:cs typeface="Calibri"/>
              </a:rPr>
              <a:t>FK: </a:t>
            </a:r>
            <a:r>
              <a:rPr lang="en-US" sz="3500" err="1">
                <a:solidFill>
                  <a:srgbClr val="111111"/>
                </a:solidFill>
                <a:ea typeface="Calibri"/>
                <a:cs typeface="Calibri"/>
              </a:rPr>
              <a:t>OrderID</a:t>
            </a:r>
            <a:r>
              <a:rPr lang="en-US" sz="3500" dirty="0">
                <a:solidFill>
                  <a:srgbClr val="111111"/>
                </a:solidFill>
                <a:ea typeface="Calibri"/>
                <a:cs typeface="Calibri"/>
              </a:rPr>
              <a:t> → Orders</a:t>
            </a:r>
          </a:p>
          <a:p>
            <a:r>
              <a:rPr lang="en-US" sz="3500" dirty="0">
                <a:solidFill>
                  <a:srgbClr val="111111"/>
                </a:solidFill>
                <a:ea typeface="Calibri"/>
                <a:cs typeface="Calibri"/>
              </a:rPr>
              <a:t>       </a:t>
            </a:r>
            <a:r>
              <a:rPr lang="en-US" sz="3500" err="1">
                <a:solidFill>
                  <a:srgbClr val="111111"/>
                </a:solidFill>
                <a:ea typeface="Calibri"/>
                <a:cs typeface="Calibri"/>
              </a:rPr>
              <a:t>ItemID</a:t>
            </a:r>
            <a:r>
              <a:rPr lang="en-US" sz="3500" dirty="0">
                <a:solidFill>
                  <a:srgbClr val="111111"/>
                </a:solidFill>
                <a:ea typeface="Calibri"/>
                <a:cs typeface="Calibri"/>
              </a:rPr>
              <a:t> → Item</a:t>
            </a:r>
          </a:p>
          <a:p>
            <a:pPr algn="just">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p:txBody>
      </p:sp>
      <p:sp>
        <p:nvSpPr>
          <p:cNvPr id="24" name="TextBox 19">
            <a:extLst>
              <a:ext uri="{FF2B5EF4-FFF2-40B4-BE49-F238E27FC236}">
                <a16:creationId xmlns:a16="http://schemas.microsoft.com/office/drawing/2014/main" id="{AF8B7BFD-C28D-D048-835C-5710A7AC8A60}"/>
              </a:ext>
            </a:extLst>
          </p:cNvPr>
          <p:cNvSpPr txBox="1">
            <a:spLocks noChangeArrowheads="1"/>
          </p:cNvSpPr>
          <p:nvPr/>
        </p:nvSpPr>
        <p:spPr bwMode="auto">
          <a:xfrm>
            <a:off x="15087600" y="8564732"/>
            <a:ext cx="13620168" cy="5456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1418" tIns="45709" rIns="91418" bIns="45709" anchor="t">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571500" indent="-571500">
              <a:lnSpc>
                <a:spcPct val="110000"/>
              </a:lnSpc>
              <a:buFont typeface="Arial,Sans-Serif"/>
              <a:buChar char="•"/>
            </a:pPr>
            <a:r>
              <a:rPr lang="en-US" sz="4000" dirty="0">
                <a:ea typeface="Open Sans"/>
                <a:cs typeface="Arial"/>
              </a:rPr>
              <a:t>MySQL</a:t>
            </a:r>
            <a:endParaRPr lang="en-US" dirty="0"/>
          </a:p>
          <a:p>
            <a:pPr marL="571500" indent="-571500">
              <a:lnSpc>
                <a:spcPct val="110000"/>
              </a:lnSpc>
              <a:buFont typeface="Arial,Sans-Serif"/>
              <a:buChar char="•"/>
            </a:pPr>
            <a:r>
              <a:rPr lang="en-US" sz="4000" dirty="0">
                <a:ea typeface="Open Sans"/>
                <a:cs typeface="Arial"/>
              </a:rPr>
              <a:t>MongoDB</a:t>
            </a:r>
          </a:p>
          <a:p>
            <a:pPr marL="571500" indent="-571500">
              <a:lnSpc>
                <a:spcPct val="110000"/>
              </a:lnSpc>
              <a:buFont typeface="Arial,Sans-Serif"/>
              <a:buChar char="•"/>
            </a:pPr>
            <a:r>
              <a:rPr lang="en-US" sz="4000" dirty="0">
                <a:ea typeface="Open Sans"/>
                <a:cs typeface="Arial"/>
              </a:rPr>
              <a:t>Oracle Database</a:t>
            </a:r>
          </a:p>
          <a:p>
            <a:pPr marL="571500" indent="-571500">
              <a:lnSpc>
                <a:spcPct val="110000"/>
              </a:lnSpc>
              <a:buFont typeface="Arial,Sans-Serif"/>
              <a:buChar char="•"/>
            </a:pPr>
            <a:r>
              <a:rPr lang="en-US" sz="4000" dirty="0">
                <a:ea typeface="Open Sans"/>
                <a:cs typeface="Arial"/>
              </a:rPr>
              <a:t>MS Access</a:t>
            </a:r>
          </a:p>
          <a:p>
            <a:pPr>
              <a:lnSpc>
                <a:spcPct val="110000"/>
              </a:lnSpc>
            </a:pPr>
            <a:endParaRPr lang="en-US" sz="4000" dirty="0">
              <a:ea typeface="Open Sans"/>
              <a:cs typeface="Arial"/>
            </a:endParaRPr>
          </a:p>
          <a:p>
            <a:pPr>
              <a:lnSpc>
                <a:spcPct val="110000"/>
              </a:lnSpc>
            </a:pPr>
            <a:r>
              <a:rPr lang="en-US" sz="4000" dirty="0">
                <a:ea typeface="Open Sans"/>
                <a:cs typeface="Arial"/>
              </a:rPr>
              <a:t>The team decided to use MySQL and Java to develop the database and software, based on their flexibility and cost-effectiveness for the </a:t>
            </a:r>
            <a:r>
              <a:rPr lang="en-US" sz="4000" dirty="0" err="1">
                <a:ea typeface="Open Sans"/>
                <a:cs typeface="Arial"/>
              </a:rPr>
              <a:t>Pizzaco</a:t>
            </a:r>
            <a:r>
              <a:rPr lang="en-US" sz="4000" dirty="0">
                <a:ea typeface="Open Sans"/>
                <a:cs typeface="Arial"/>
              </a:rPr>
              <a:t> database.</a:t>
            </a:r>
            <a:endParaRPr lang="en-US">
              <a:cs typeface="Arial"/>
            </a:endParaRPr>
          </a:p>
        </p:txBody>
      </p:sp>
      <p:sp>
        <p:nvSpPr>
          <p:cNvPr id="25" name="Rectangle 10">
            <a:extLst>
              <a:ext uri="{FF2B5EF4-FFF2-40B4-BE49-F238E27FC236}">
                <a16:creationId xmlns:a16="http://schemas.microsoft.com/office/drawing/2014/main" id="{9AEFDC8F-FC4F-3A4B-B9D0-19E56182061F}"/>
              </a:ext>
            </a:extLst>
          </p:cNvPr>
          <p:cNvSpPr>
            <a:spLocks noChangeArrowheads="1"/>
          </p:cNvSpPr>
          <p:nvPr/>
        </p:nvSpPr>
        <p:spPr bwMode="auto">
          <a:xfrm>
            <a:off x="30022800" y="7183825"/>
            <a:ext cx="13258800" cy="822960"/>
          </a:xfrm>
          <a:prstGeom prst="rect">
            <a:avLst/>
          </a:prstGeom>
          <a:solidFill>
            <a:srgbClr val="F58126"/>
          </a:solidFill>
          <a:ln w="12700">
            <a:noFill/>
            <a:miter lim="800000"/>
          </a:ln>
        </p:spPr>
        <p:txBody>
          <a:bodyPr wrap="none" lIns="274320" tIns="73152" rIns="274320" bIns="68563" anchor="ctr" anchorCtr="0"/>
          <a:lstStyle>
            <a:defPPr>
              <a:defRPr kern="1200" smtId="4294967295"/>
            </a:defPPr>
          </a:lstStyle>
          <a:p>
            <a:pPr algn="ctr" defTabSz="4702588">
              <a:defRPr/>
            </a:pPr>
            <a:r>
              <a:rPr lang="en-US" sz="4800" b="1" dirty="0">
                <a:solidFill>
                  <a:schemeClr val="bg1"/>
                </a:solidFill>
                <a:latin typeface="Arial"/>
                <a:cs typeface="Arial"/>
              </a:rPr>
              <a:t>Conclusion and Future Direction</a:t>
            </a:r>
            <a:endParaRPr lang="en-US" sz="4800" b="1" dirty="0">
              <a:solidFill>
                <a:schemeClr val="bg1"/>
              </a:solidFill>
              <a:latin typeface="Arial" panose="020B0604020202020204" pitchFamily="34" charset="0"/>
              <a:cs typeface="Arial" panose="020B0604020202020204" pitchFamily="34" charset="0"/>
            </a:endParaRPr>
          </a:p>
        </p:txBody>
      </p:sp>
      <p:sp>
        <p:nvSpPr>
          <p:cNvPr id="26" name="TextBox 19">
            <a:extLst>
              <a:ext uri="{FF2B5EF4-FFF2-40B4-BE49-F238E27FC236}">
                <a16:creationId xmlns:a16="http://schemas.microsoft.com/office/drawing/2014/main" id="{F5966689-319A-DB4E-8351-0868151DEBF4}"/>
              </a:ext>
            </a:extLst>
          </p:cNvPr>
          <p:cNvSpPr txBox="1">
            <a:spLocks noChangeArrowheads="1"/>
          </p:cNvSpPr>
          <p:nvPr/>
        </p:nvSpPr>
        <p:spPr bwMode="auto">
          <a:xfrm>
            <a:off x="30022800" y="8550897"/>
            <a:ext cx="13258800" cy="1120304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1418" tIns="45709" rIns="91418" bIns="45709" anchor="t">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800" dirty="0">
                <a:ea typeface="Open Sans"/>
                <a:cs typeface="Arial"/>
              </a:rPr>
              <a:t>The creation of a centralized and secure database system for PIZZACO will enable the store to improve its efficiency, maintain accurate records of customer orders, and ultimately result in cost savings and increased profitability.</a:t>
            </a:r>
          </a:p>
          <a:p>
            <a:pPr algn="just"/>
            <a:endParaRPr lang="en-US" sz="3800" dirty="0">
              <a:latin typeface="Arial" panose="020B0604020202020204" pitchFamily="34" charset="0"/>
              <a:ea typeface="Open Sans" panose="020B0606030504020204" pitchFamily="34" charset="0"/>
              <a:cs typeface="Arial" panose="020B0604020202020204" pitchFamily="34" charset="0"/>
            </a:endParaRPr>
          </a:p>
          <a:p>
            <a:pPr algn="just"/>
            <a:r>
              <a:rPr lang="en-US" sz="3800" b="1" dirty="0">
                <a:ea typeface="Open Sans"/>
                <a:cs typeface="Arial"/>
              </a:rPr>
              <a:t>Future direction:</a:t>
            </a:r>
            <a:endParaRPr lang="en-US" sz="3800" b="1">
              <a:latin typeface="Arial" panose="020B0604020202020204" pitchFamily="34" charset="0"/>
              <a:ea typeface="Open Sans" panose="020B0606030504020204" pitchFamily="34" charset="0"/>
              <a:cs typeface="Arial" panose="020B0604020202020204" pitchFamily="34" charset="0"/>
            </a:endParaRPr>
          </a:p>
          <a:p>
            <a:pPr marL="571500" indent="-571500" algn="just">
              <a:buFont typeface="Arial"/>
              <a:buChar char="•"/>
            </a:pPr>
            <a:r>
              <a:rPr lang="en-US" sz="3800" dirty="0">
                <a:ea typeface="Open Sans"/>
                <a:cs typeface="Arial"/>
              </a:rPr>
              <a:t>As John's business expands, he could consider incorporating an inventory and supplier table into his database system, allowing him to streamline data and avoid redundancy.</a:t>
            </a:r>
          </a:p>
          <a:p>
            <a:pPr marL="571500" indent="-571500" algn="just">
              <a:buFont typeface="Arial"/>
              <a:buChar char="•"/>
            </a:pPr>
            <a:r>
              <a:rPr lang="en-US" sz="3800" dirty="0">
                <a:ea typeface="Open Sans"/>
                <a:cs typeface="Arial"/>
              </a:rPr>
              <a:t>To help secure the database, John could implement security measures such as password protection, user access control, data encryption, regular data backups, limited access to authorized personnel, and a system of regular password updates.</a:t>
            </a:r>
            <a:endParaRPr lang="en-US" sz="3800" dirty="0">
              <a:latin typeface="Arial" panose="020B0604020202020204" pitchFamily="34" charset="0"/>
              <a:ea typeface="Open Sans" panose="020B0606030504020204" pitchFamily="34" charset="0"/>
              <a:cs typeface="Arial" panose="020B0604020202020204" pitchFamily="34" charset="0"/>
            </a:endParaRPr>
          </a:p>
          <a:p>
            <a:pPr marL="571500" indent="-571500" algn="just">
              <a:buFont typeface="Arial"/>
              <a:buChar char="•"/>
            </a:pPr>
            <a:r>
              <a:rPr lang="en-US" sz="3800" dirty="0">
                <a:ea typeface="Open Sans"/>
                <a:cs typeface="Arial"/>
              </a:rPr>
              <a:t>John could improve the user interface by creating a user-friendly design with clear instructions for data entry and retrieval, incorporating graphical representations of data, and offering options for customization and personalization.</a:t>
            </a:r>
          </a:p>
        </p:txBody>
      </p:sp>
      <p:sp>
        <p:nvSpPr>
          <p:cNvPr id="14" name="Rectangle 13">
            <a:extLst>
              <a:ext uri="{FF2B5EF4-FFF2-40B4-BE49-F238E27FC236}">
                <a16:creationId xmlns:a16="http://schemas.microsoft.com/office/drawing/2014/main" id="{661B2C3F-0363-D386-1307-4EE2945E4037}"/>
              </a:ext>
            </a:extLst>
          </p:cNvPr>
          <p:cNvSpPr/>
          <p:nvPr/>
        </p:nvSpPr>
        <p:spPr>
          <a:xfrm>
            <a:off x="1006238" y="1149986"/>
            <a:ext cx="8529076" cy="39291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Logo, company name&#10;&#10;Description automatically generated">
            <a:extLst>
              <a:ext uri="{FF2B5EF4-FFF2-40B4-BE49-F238E27FC236}">
                <a16:creationId xmlns:a16="http://schemas.microsoft.com/office/drawing/2014/main" id="{A83AFFBE-E94D-57B6-664D-8B3CBC3A8290}"/>
              </a:ext>
            </a:extLst>
          </p:cNvPr>
          <p:cNvPicPr>
            <a:picLocks noChangeAspect="1"/>
          </p:cNvPicPr>
          <p:nvPr/>
        </p:nvPicPr>
        <p:blipFill>
          <a:blip r:embed="rId2"/>
          <a:stretch>
            <a:fillRect/>
          </a:stretch>
        </p:blipFill>
        <p:spPr>
          <a:xfrm>
            <a:off x="1024208" y="1133263"/>
            <a:ext cx="8493138" cy="3962574"/>
          </a:xfrm>
          <a:prstGeom prst="rect">
            <a:avLst/>
          </a:prstGeom>
        </p:spPr>
      </p:pic>
      <p:sp>
        <p:nvSpPr>
          <p:cNvPr id="13" name="Rectangle 12">
            <a:extLst>
              <a:ext uri="{FF2B5EF4-FFF2-40B4-BE49-F238E27FC236}">
                <a16:creationId xmlns:a16="http://schemas.microsoft.com/office/drawing/2014/main" id="{E9D59B2F-E116-AB82-55F4-3EB6B7AD7154}"/>
              </a:ext>
            </a:extLst>
          </p:cNvPr>
          <p:cNvSpPr/>
          <p:nvPr/>
        </p:nvSpPr>
        <p:spPr>
          <a:xfrm>
            <a:off x="34547549" y="1149987"/>
            <a:ext cx="8529076" cy="39291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Logo&#10;&#10;Description automatically generated">
            <a:extLst>
              <a:ext uri="{FF2B5EF4-FFF2-40B4-BE49-F238E27FC236}">
                <a16:creationId xmlns:a16="http://schemas.microsoft.com/office/drawing/2014/main" id="{255FD5E7-ACF2-E8E1-8259-55AF81142FBB}"/>
              </a:ext>
            </a:extLst>
          </p:cNvPr>
          <p:cNvPicPr>
            <a:picLocks noChangeAspect="1"/>
          </p:cNvPicPr>
          <p:nvPr/>
        </p:nvPicPr>
        <p:blipFill>
          <a:blip r:embed="rId3"/>
          <a:stretch>
            <a:fillRect/>
          </a:stretch>
        </p:blipFill>
        <p:spPr>
          <a:xfrm>
            <a:off x="35140512" y="1143998"/>
            <a:ext cx="4276516" cy="4324432"/>
          </a:xfrm>
          <a:prstGeom prst="rect">
            <a:avLst/>
          </a:prstGeom>
        </p:spPr>
      </p:pic>
      <p:pic>
        <p:nvPicPr>
          <p:cNvPr id="15" name="Picture 15" descr="Logo&#10;&#10;Description automatically generated">
            <a:extLst>
              <a:ext uri="{FF2B5EF4-FFF2-40B4-BE49-F238E27FC236}">
                <a16:creationId xmlns:a16="http://schemas.microsoft.com/office/drawing/2014/main" id="{C02F5207-D695-E873-659C-9F0BDB7E74C3}"/>
              </a:ext>
            </a:extLst>
          </p:cNvPr>
          <p:cNvPicPr>
            <a:picLocks noChangeAspect="1"/>
          </p:cNvPicPr>
          <p:nvPr/>
        </p:nvPicPr>
        <p:blipFill>
          <a:blip r:embed="rId4"/>
          <a:stretch>
            <a:fillRect/>
          </a:stretch>
        </p:blipFill>
        <p:spPr>
          <a:xfrm>
            <a:off x="40130780" y="1320689"/>
            <a:ext cx="2297978" cy="3635639"/>
          </a:xfrm>
          <a:prstGeom prst="rect">
            <a:avLst/>
          </a:prstGeom>
        </p:spPr>
      </p:pic>
      <p:pic>
        <p:nvPicPr>
          <p:cNvPr id="17" name="Picture 17" descr="A picture containing timeline&#10;&#10;Description automatically generated">
            <a:extLst>
              <a:ext uri="{FF2B5EF4-FFF2-40B4-BE49-F238E27FC236}">
                <a16:creationId xmlns:a16="http://schemas.microsoft.com/office/drawing/2014/main" id="{CB522112-F8E5-D7FA-FC70-AB9D5A9EB52E}"/>
              </a:ext>
            </a:extLst>
          </p:cNvPr>
          <p:cNvPicPr>
            <a:picLocks noChangeAspect="1"/>
          </p:cNvPicPr>
          <p:nvPr/>
        </p:nvPicPr>
        <p:blipFill>
          <a:blip r:embed="rId5"/>
          <a:stretch>
            <a:fillRect/>
          </a:stretch>
        </p:blipFill>
        <p:spPr>
          <a:xfrm>
            <a:off x="15446971" y="15920123"/>
            <a:ext cx="12901425" cy="15788414"/>
          </a:xfrm>
          <a:prstGeom prst="rect">
            <a:avLst/>
          </a:prstGeom>
        </p:spPr>
      </p:pic>
      <p:sp>
        <p:nvSpPr>
          <p:cNvPr id="2" name="TextBox 1">
            <a:extLst>
              <a:ext uri="{FF2B5EF4-FFF2-40B4-BE49-F238E27FC236}">
                <a16:creationId xmlns:a16="http://schemas.microsoft.com/office/drawing/2014/main" id="{44DFCC9B-5B6F-C760-8358-C9C743C36425}"/>
              </a:ext>
            </a:extLst>
          </p:cNvPr>
          <p:cNvSpPr txBox="1"/>
          <p:nvPr/>
        </p:nvSpPr>
        <p:spPr>
          <a:xfrm>
            <a:off x="21753935" y="9631147"/>
            <a:ext cx="6947842" cy="27791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F3E4173E-CF19-E57E-47AD-95925B657F62}"/>
              </a:ext>
            </a:extLst>
          </p:cNvPr>
          <p:cNvSpPr txBox="1"/>
          <p:nvPr/>
        </p:nvSpPr>
        <p:spPr>
          <a:xfrm>
            <a:off x="21897683" y="8768655"/>
            <a:ext cx="656451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000" dirty="0">
                <a:latin typeface="Arial"/>
                <a:ea typeface="Calibri"/>
                <a:cs typeface="Calibri"/>
              </a:rPr>
              <a:t>Java</a:t>
            </a:r>
            <a:endParaRPr lang="en-US" sz="4000" dirty="0" err="1">
              <a:latin typeface="Arial"/>
              <a:ea typeface="Calibri"/>
              <a:cs typeface="Calibri"/>
            </a:endParaRPr>
          </a:p>
          <a:p>
            <a:pPr marL="285750" indent="-285750">
              <a:buFont typeface="Arial"/>
              <a:buChar char="•"/>
            </a:pPr>
            <a:r>
              <a:rPr lang="en-US" sz="4000" dirty="0">
                <a:latin typeface="Arial"/>
                <a:ea typeface="Calibri"/>
                <a:cs typeface="Calibri"/>
              </a:rPr>
              <a:t>Python</a:t>
            </a:r>
          </a:p>
          <a:p>
            <a:pPr marL="285750" indent="-285750">
              <a:buFont typeface="Arial"/>
              <a:buChar char="•"/>
            </a:pPr>
            <a:r>
              <a:rPr lang="en-US" sz="4000" dirty="0">
                <a:latin typeface="Arial"/>
                <a:ea typeface="Calibri"/>
                <a:cs typeface="Calibri"/>
              </a:rPr>
              <a:t>R</a:t>
            </a:r>
          </a:p>
          <a:p>
            <a:pPr marL="285750" indent="-285750">
              <a:buFont typeface="Arial"/>
              <a:buChar char="•"/>
            </a:pPr>
            <a:r>
              <a:rPr lang="en-US" sz="4000" dirty="0">
                <a:latin typeface="Arial"/>
                <a:ea typeface="Calibri"/>
                <a:cs typeface="Calibri"/>
              </a:rPr>
              <a:t>PHP</a:t>
            </a:r>
          </a:p>
        </p:txBody>
      </p:sp>
      <p:pic>
        <p:nvPicPr>
          <p:cNvPr id="11" name="Picture 17" descr="Graphical user interface&#10;&#10;Description automatically generated">
            <a:extLst>
              <a:ext uri="{FF2B5EF4-FFF2-40B4-BE49-F238E27FC236}">
                <a16:creationId xmlns:a16="http://schemas.microsoft.com/office/drawing/2014/main" id="{1F57BDA9-0913-5BA7-6FC8-BD51CF6B3B31}"/>
              </a:ext>
            </a:extLst>
          </p:cNvPr>
          <p:cNvPicPr>
            <a:picLocks noChangeAspect="1"/>
          </p:cNvPicPr>
          <p:nvPr/>
        </p:nvPicPr>
        <p:blipFill>
          <a:blip r:embed="rId6"/>
          <a:stretch>
            <a:fillRect/>
          </a:stretch>
        </p:blipFill>
        <p:spPr>
          <a:xfrm>
            <a:off x="29821817" y="21549398"/>
            <a:ext cx="13236838" cy="5727771"/>
          </a:xfrm>
          <a:prstGeom prst="rect">
            <a:avLst/>
          </a:prstGeom>
        </p:spPr>
      </p:pic>
      <p:sp>
        <p:nvSpPr>
          <p:cNvPr id="19" name="Rectangle 10">
            <a:extLst>
              <a:ext uri="{FF2B5EF4-FFF2-40B4-BE49-F238E27FC236}">
                <a16:creationId xmlns:a16="http://schemas.microsoft.com/office/drawing/2014/main" id="{11BE3F12-FEC8-A558-7234-AA597998ABB0}"/>
              </a:ext>
            </a:extLst>
          </p:cNvPr>
          <p:cNvSpPr>
            <a:spLocks noChangeArrowheads="1"/>
          </p:cNvSpPr>
          <p:nvPr/>
        </p:nvSpPr>
        <p:spPr bwMode="auto">
          <a:xfrm>
            <a:off x="15087600" y="14850410"/>
            <a:ext cx="13716000" cy="822960"/>
          </a:xfrm>
          <a:prstGeom prst="rect">
            <a:avLst/>
          </a:prstGeom>
          <a:solidFill>
            <a:srgbClr val="F58126"/>
          </a:solidFill>
          <a:ln w="12700">
            <a:noFill/>
            <a:miter lim="800000"/>
          </a:ln>
        </p:spPr>
        <p:txBody>
          <a:bodyPr wrap="none" lIns="274320" tIns="73152" rIns="274320" bIns="68563" anchor="ctr" anchorCtr="0"/>
          <a:lstStyle>
            <a:defPPr>
              <a:defRPr kern="1200" smtId="4294967295"/>
            </a:defPPr>
          </a:lstStyle>
          <a:p>
            <a:pPr algn="ctr" defTabSz="4702588">
              <a:defRPr/>
            </a:pPr>
            <a:r>
              <a:rPr lang="en-US" sz="4800" b="1" dirty="0">
                <a:solidFill>
                  <a:schemeClr val="bg1"/>
                </a:solidFill>
                <a:latin typeface="Arial"/>
                <a:cs typeface="Arial"/>
              </a:rPr>
              <a:t>ERD of PIZZACO Database</a:t>
            </a:r>
            <a:endParaRPr lang="en-US" sz="4800" b="1" dirty="0">
              <a:solidFill>
                <a:schemeClr val="bg1"/>
              </a:solidFill>
              <a:latin typeface="Arial" panose="020B0604020202020204" pitchFamily="34" charset="0"/>
              <a:cs typeface="Arial" panose="020B0604020202020204" pitchFamily="34" charset="0"/>
            </a:endParaRPr>
          </a:p>
        </p:txBody>
      </p:sp>
      <p:sp>
        <p:nvSpPr>
          <p:cNvPr id="20" name="Rectangle 10">
            <a:extLst>
              <a:ext uri="{FF2B5EF4-FFF2-40B4-BE49-F238E27FC236}">
                <a16:creationId xmlns:a16="http://schemas.microsoft.com/office/drawing/2014/main" id="{186B60A7-78B6-C199-DD59-A42E30D97340}"/>
              </a:ext>
            </a:extLst>
          </p:cNvPr>
          <p:cNvSpPr>
            <a:spLocks noChangeArrowheads="1"/>
          </p:cNvSpPr>
          <p:nvPr/>
        </p:nvSpPr>
        <p:spPr bwMode="auto">
          <a:xfrm>
            <a:off x="29879050" y="20360769"/>
            <a:ext cx="13258800" cy="822960"/>
          </a:xfrm>
          <a:prstGeom prst="rect">
            <a:avLst/>
          </a:prstGeom>
          <a:solidFill>
            <a:srgbClr val="F58126"/>
          </a:solidFill>
          <a:ln w="12700">
            <a:noFill/>
            <a:miter lim="800000"/>
          </a:ln>
        </p:spPr>
        <p:txBody>
          <a:bodyPr wrap="none" lIns="274320" tIns="73152" rIns="274320" bIns="68563" anchor="ctr" anchorCtr="0"/>
          <a:lstStyle>
            <a:defPPr>
              <a:defRPr kern="1200" smtId="4294967295"/>
            </a:defPPr>
          </a:lstStyle>
          <a:p>
            <a:pPr algn="ctr" defTabSz="4702588">
              <a:defRPr/>
            </a:pPr>
            <a:r>
              <a:rPr lang="en-US" sz="4800" b="1" dirty="0">
                <a:solidFill>
                  <a:schemeClr val="bg1"/>
                </a:solidFill>
                <a:latin typeface="Arial"/>
                <a:cs typeface="Arial"/>
              </a:rPr>
              <a:t>GUI Software of The PIZZACO Database</a:t>
            </a:r>
            <a:endParaRPr lang="en-US" sz="4800" b="1" dirty="0">
              <a:solidFill>
                <a:schemeClr val="bg1"/>
              </a:solidFill>
              <a:latin typeface="Arial" panose="020B0604020202020204" pitchFamily="34" charset="0"/>
              <a:cs typeface="Arial" panose="020B0604020202020204" pitchFamily="34" charset="0"/>
            </a:endParaRPr>
          </a:p>
        </p:txBody>
      </p:sp>
      <p:pic>
        <p:nvPicPr>
          <p:cNvPr id="30" name="Picture 30" descr="Qr code&#10;&#10;Description automatically generated">
            <a:extLst>
              <a:ext uri="{FF2B5EF4-FFF2-40B4-BE49-F238E27FC236}">
                <a16:creationId xmlns:a16="http://schemas.microsoft.com/office/drawing/2014/main" id="{685E6F1D-F3AB-1475-4CD5-C64AD9BBDF3F}"/>
              </a:ext>
            </a:extLst>
          </p:cNvPr>
          <p:cNvPicPr>
            <a:picLocks noChangeAspect="1"/>
          </p:cNvPicPr>
          <p:nvPr/>
        </p:nvPicPr>
        <p:blipFill rotWithShape="1">
          <a:blip r:embed="rId7"/>
          <a:srcRect l="1614" t="-431" r="-1351" b="21978"/>
          <a:stretch/>
        </p:blipFill>
        <p:spPr>
          <a:xfrm>
            <a:off x="29879051" y="27551791"/>
            <a:ext cx="4554673" cy="4435180"/>
          </a:xfrm>
          <a:prstGeom prst="rect">
            <a:avLst/>
          </a:prstGeom>
        </p:spPr>
      </p:pic>
      <p:sp>
        <p:nvSpPr>
          <p:cNvPr id="32" name="TextBox 31">
            <a:extLst>
              <a:ext uri="{FF2B5EF4-FFF2-40B4-BE49-F238E27FC236}">
                <a16:creationId xmlns:a16="http://schemas.microsoft.com/office/drawing/2014/main" id="{F76F55DC-EF76-9CAE-A2F1-8A60C70DCCC3}"/>
              </a:ext>
            </a:extLst>
          </p:cNvPr>
          <p:cNvSpPr txBox="1"/>
          <p:nvPr/>
        </p:nvSpPr>
        <p:spPr>
          <a:xfrm>
            <a:off x="34164220" y="27935121"/>
            <a:ext cx="4552035"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0" b="1" dirty="0">
                <a:latin typeface="Arial"/>
                <a:ea typeface="Calibri"/>
                <a:cs typeface="Calibri"/>
              </a:rPr>
              <a:t>Scan for</a:t>
            </a:r>
          </a:p>
          <a:p>
            <a:pPr algn="ctr"/>
            <a:r>
              <a:rPr lang="en-US" sz="7000" b="1" dirty="0">
                <a:latin typeface="Arial"/>
                <a:ea typeface="Calibri"/>
                <a:cs typeface="Calibri"/>
              </a:rPr>
              <a:t>Source </a:t>
            </a:r>
            <a:endParaRPr lang="en-US" sz="7000" b="1">
              <a:latin typeface="Calibri" panose="020F0502020204030204"/>
              <a:ea typeface="Calibri"/>
              <a:cs typeface="Calibri"/>
            </a:endParaRPr>
          </a:p>
          <a:p>
            <a:pPr algn="ctr"/>
            <a:r>
              <a:rPr lang="en-US" sz="7000" b="1" dirty="0">
                <a:latin typeface="Arial"/>
                <a:ea typeface="Calibri"/>
                <a:cs typeface="Calibri"/>
              </a:rPr>
              <a:t>Code!</a:t>
            </a:r>
            <a:r>
              <a:rPr lang="en-US" sz="8800" b="1" dirty="0">
                <a:latin typeface="Arial"/>
                <a:ea typeface="Calibri"/>
                <a:cs typeface="Calibri"/>
              </a:rPr>
              <a:t> </a:t>
            </a:r>
          </a:p>
          <a:p>
            <a:pPr algn="ctr"/>
            <a:endParaRPr lang="en-US" sz="4000" dirty="0">
              <a:latin typeface="Arial"/>
              <a:ea typeface="Calibri"/>
              <a:cs typeface="Calibri"/>
            </a:endParaRPr>
          </a:p>
          <a:p>
            <a:pPr algn="ctr"/>
            <a:endParaRPr lang="en-US" sz="4000" dirty="0">
              <a:latin typeface="Arial"/>
              <a:ea typeface="Calibri"/>
              <a:cs typeface="Calibri"/>
            </a:endParaRPr>
          </a:p>
        </p:txBody>
      </p:sp>
      <p:pic>
        <p:nvPicPr>
          <p:cNvPr id="33" name="Picture 33" descr="Qr code&#10;&#10;Description automatically generated">
            <a:extLst>
              <a:ext uri="{FF2B5EF4-FFF2-40B4-BE49-F238E27FC236}">
                <a16:creationId xmlns:a16="http://schemas.microsoft.com/office/drawing/2014/main" id="{D7CFBACB-04E0-564D-0875-D2D19D0AB5AC}"/>
              </a:ext>
            </a:extLst>
          </p:cNvPr>
          <p:cNvPicPr>
            <a:picLocks noChangeAspect="1"/>
          </p:cNvPicPr>
          <p:nvPr/>
        </p:nvPicPr>
        <p:blipFill rotWithShape="1">
          <a:blip r:embed="rId8"/>
          <a:srcRect t="-530" r="-1754" b="21622"/>
          <a:stretch/>
        </p:blipFill>
        <p:spPr>
          <a:xfrm>
            <a:off x="38494642" y="27551791"/>
            <a:ext cx="4707972" cy="4435226"/>
          </a:xfrm>
          <a:prstGeom prst="rect">
            <a:avLst/>
          </a:prstGeom>
        </p:spPr>
      </p:pic>
    </p:spTree>
    <p:extLst>
      <p:ext uri="{BB962C8B-B14F-4D97-AF65-F5344CB8AC3E}">
        <p14:creationId xmlns:p14="http://schemas.microsoft.com/office/powerpoint/2010/main" val="30175367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38</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Julius Fleschner</dc:creator>
  <cp:lastModifiedBy> </cp:lastModifiedBy>
  <cp:revision>414</cp:revision>
  <dcterms:created xsi:type="dcterms:W3CDTF">2019-11-04T13:47:33Z</dcterms:created>
  <dcterms:modified xsi:type="dcterms:W3CDTF">2023-05-02T01:29:21Z</dcterms:modified>
</cp:coreProperties>
</file>