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24A78-D15F-47B3-A2C3-7759D3A93827}" v="510" dt="2024-07-21T21:46:35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8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7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0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3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9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3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7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F814D-CB11-1B6D-24DF-1C954E5B3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Group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E0693-1C77-5E2F-3BF9-A7C5563DE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THEORY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38808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54E3-F13D-B575-9B92-7105A597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</a:rPr>
              <a:t>Difference Between Mealy Machine And Moore Machine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7FBAC0-EA4F-9D0F-D2E6-EF848C0FC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487082"/>
              </p:ext>
            </p:extLst>
          </p:nvPr>
        </p:nvGraphicFramePr>
        <p:xfrm>
          <a:off x="405113" y="2285999"/>
          <a:ext cx="11021637" cy="3134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3879">
                  <a:extLst>
                    <a:ext uri="{9D8B030D-6E8A-4147-A177-3AD203B41FA5}">
                      <a16:colId xmlns:a16="http://schemas.microsoft.com/office/drawing/2014/main" val="3527091209"/>
                    </a:ext>
                  </a:extLst>
                </a:gridCol>
                <a:gridCol w="3673879">
                  <a:extLst>
                    <a:ext uri="{9D8B030D-6E8A-4147-A177-3AD203B41FA5}">
                      <a16:colId xmlns:a16="http://schemas.microsoft.com/office/drawing/2014/main" val="1752264827"/>
                    </a:ext>
                  </a:extLst>
                </a:gridCol>
                <a:gridCol w="3673879">
                  <a:extLst>
                    <a:ext uri="{9D8B030D-6E8A-4147-A177-3AD203B41FA5}">
                      <a16:colId xmlns:a16="http://schemas.microsoft.com/office/drawing/2014/main" val="237100741"/>
                    </a:ext>
                  </a:extLst>
                </a:gridCol>
              </a:tblGrid>
              <a:tr h="843397"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rgbClr val="444444"/>
                          </a:solidFill>
                          <a:effectLst/>
                          <a:latin typeface="Sitka Subheading"/>
                          <a:ea typeface=""/>
                          <a:cs typeface=""/>
                        </a:rPr>
                        <a:t>Parameters</a:t>
                      </a:r>
                      <a:endParaRPr lang="en-US" sz="2000">
                        <a:effectLst/>
                        <a:latin typeface="Sitka Subheading"/>
                      </a:endParaRPr>
                    </a:p>
                  </a:txBody>
                  <a:tcPr marL="76200" marR="76200" marT="114300" marB="114300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rgbClr val="444444"/>
                          </a:solidFill>
                          <a:effectLst/>
                          <a:latin typeface="Sitka Subheading"/>
                          <a:ea typeface=""/>
                          <a:cs typeface=""/>
                        </a:rPr>
                        <a:t>Mealy Machine</a:t>
                      </a:r>
                      <a:endParaRPr lang="en-US" sz="2000">
                        <a:effectLst/>
                        <a:latin typeface="Sitka Subheading"/>
                      </a:endParaRPr>
                    </a:p>
                  </a:txBody>
                  <a:tcPr marL="76200" marR="76200" marT="114300" marB="114300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rgbClr val="444444"/>
                          </a:solidFill>
                          <a:effectLst/>
                          <a:latin typeface="Sitka Subheading"/>
                          <a:ea typeface=""/>
                          <a:cs typeface=""/>
                        </a:rPr>
                        <a:t>Moore Machine</a:t>
                      </a:r>
                      <a:endParaRPr lang="en-US" sz="2000">
                        <a:effectLst/>
                        <a:latin typeface="Sitka Subheading"/>
                      </a:endParaRPr>
                    </a:p>
                  </a:txBody>
                  <a:tcPr marL="76200" marR="76200" marT="114300" marB="114300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035840"/>
                  </a:ext>
                </a:extLst>
              </a:tr>
              <a:tr h="1192391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44444"/>
                          </a:solidFill>
                          <a:effectLst/>
                          <a:latin typeface="Sitka Subheading"/>
                          <a:ea typeface=""/>
                          <a:cs typeface=""/>
                        </a:rPr>
                        <a:t>Definition</a:t>
                      </a:r>
                      <a:endParaRPr lang="en-US" sz="2000">
                        <a:effectLst/>
                        <a:latin typeface="Sitka Subheading"/>
                      </a:endParaRPr>
                    </a:p>
                  </a:txBody>
                  <a:tcPr marL="76200" marR="76200" marT="114300" marB="114300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44444"/>
                          </a:solidFill>
                          <a:effectLst/>
                          <a:latin typeface="Sitka Subheading"/>
                          <a:ea typeface=""/>
                          <a:cs typeface=""/>
                        </a:rPr>
                        <a:t>A Mealy Machine changes its output on the basis of its present state and current input.</a:t>
                      </a:r>
                      <a:endParaRPr lang="en-US" sz="2000">
                        <a:effectLst/>
                        <a:latin typeface="Sitka Subheading"/>
                      </a:endParaRPr>
                    </a:p>
                  </a:txBody>
                  <a:tcPr marL="76200" marR="76200" marT="114300" marB="114300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44444"/>
                          </a:solidFill>
                          <a:effectLst/>
                          <a:latin typeface="Sitka Subheading"/>
                          <a:ea typeface=""/>
                          <a:cs typeface=""/>
                        </a:rPr>
                        <a:t>A Moore Machine’s output depends only on the current state. It does not depend on the current input.</a:t>
                      </a:r>
                      <a:endParaRPr lang="en-US" sz="2000">
                        <a:effectLst/>
                        <a:latin typeface="Sitka Subheading"/>
                      </a:endParaRPr>
                    </a:p>
                  </a:txBody>
                  <a:tcPr marL="76200" marR="76200" marT="114300" marB="114300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98266"/>
                  </a:ext>
                </a:extLst>
              </a:tr>
              <a:tr h="84339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44444"/>
                          </a:solidFill>
                          <a:effectLst/>
                          <a:latin typeface="Sitka Subheading"/>
                          <a:ea typeface=""/>
                          <a:cs typeface=""/>
                        </a:rPr>
                        <a:t>Output</a:t>
                      </a:r>
                      <a:endParaRPr lang="en-US" sz="2000">
                        <a:effectLst/>
                        <a:latin typeface="Sitka Subheading"/>
                      </a:endParaRPr>
                    </a:p>
                  </a:txBody>
                  <a:tcPr marL="76200" marR="76200" marT="114300" marB="114300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44444"/>
                          </a:solidFill>
                          <a:effectLst/>
                          <a:latin typeface="Sitka Subheading"/>
                          <a:ea typeface=""/>
                          <a:cs typeface=""/>
                        </a:rPr>
                        <a:t>Mealy Machine places its output on the transition.</a:t>
                      </a:r>
                      <a:endParaRPr lang="en-US" sz="2000">
                        <a:effectLst/>
                        <a:latin typeface="Sitka Subheading"/>
                      </a:endParaRPr>
                    </a:p>
                  </a:txBody>
                  <a:tcPr marL="76200" marR="76200" marT="114300" marB="114300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44444"/>
                          </a:solidFill>
                          <a:effectLst/>
                          <a:latin typeface="Sitka Subheading"/>
                          <a:ea typeface=""/>
                          <a:cs typeface=""/>
                        </a:rPr>
                        <a:t>Moore machine also places its output on the transition.</a:t>
                      </a:r>
                      <a:endParaRPr lang="en-US" sz="2000">
                        <a:effectLst/>
                        <a:latin typeface="Sitka Subheading"/>
                      </a:endParaRPr>
                    </a:p>
                  </a:txBody>
                  <a:tcPr marL="76200" marR="76200" marT="114300" marB="114300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368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13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72F2-34DF-C233-D16F-F26CB045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itka Subheading"/>
                <a:cs typeface="Times New Roman"/>
              </a:rPr>
              <a:t>Introduction to Grammars in the Theory of Computation</a:t>
            </a:r>
            <a:endParaRPr lang="en-US" sz="3200" dirty="0">
              <a:latin typeface="Sitka Subheading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1345-DDDB-67F8-0AB7-BBE5C3DB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itka Subheading"/>
                <a:cs typeface="Times New Roman"/>
              </a:rPr>
              <a:t>Grammar is a set of rules that we use for proper conversation with each other, so in the same way as writing computer languages also there is a mathematical model of grammar which is used to write the languages correctly.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Sitka Subheading"/>
                <a:cs typeface="Times New Roman"/>
              </a:rPr>
              <a:t>A grammar is represented by four tuples VIZ: G=(V,T,P,S)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342900" indent="-342900"/>
            <a:r>
              <a:rPr lang="en-US" sz="2000" dirty="0">
                <a:solidFill>
                  <a:srgbClr val="000000"/>
                </a:solidFill>
                <a:latin typeface="Sitka Subheading"/>
                <a:cs typeface="Times New Roman"/>
              </a:rPr>
              <a:t>V - Non Terminals (Uppercase)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342900" indent="-342900"/>
            <a:r>
              <a:rPr lang="en-US" sz="2000" dirty="0">
                <a:solidFill>
                  <a:srgbClr val="000000"/>
                </a:solidFill>
                <a:latin typeface="Sitka Subheading"/>
                <a:cs typeface="Times New Roman"/>
              </a:rPr>
              <a:t>T - Terminals (Lower case)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342900" indent="-342900"/>
            <a:r>
              <a:rPr lang="en-US" sz="2000" dirty="0">
                <a:solidFill>
                  <a:srgbClr val="000000"/>
                </a:solidFill>
                <a:latin typeface="Sitka Subheading"/>
                <a:cs typeface="Times New Roman"/>
              </a:rPr>
              <a:t>P - Set of rules.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342900" indent="-342900"/>
            <a:r>
              <a:rPr lang="en-US" sz="2000" dirty="0">
                <a:solidFill>
                  <a:srgbClr val="000000"/>
                </a:solidFill>
                <a:latin typeface="Sitka Subheading"/>
                <a:cs typeface="Times New Roman"/>
              </a:rPr>
              <a:t>S - Start symbol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Sitka Subheading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915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C951-DEC6-8C45-83ED-FEE430A2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Sitka Subheading"/>
                <a:cs typeface="Times New Roman"/>
              </a:rPr>
              <a:t>Types of Grammars (Chomsky Hierarchy)</a:t>
            </a:r>
            <a:endParaRPr lang="en-US" sz="3200" dirty="0">
              <a:latin typeface="Sitka Subheading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3106-0DB2-D5EC-3D83-77B500B7B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1600" b="1" u="sng" dirty="0">
                <a:solidFill>
                  <a:srgbClr val="000000"/>
                </a:solidFill>
                <a:latin typeface="Sitka Subheading"/>
                <a:cs typeface="Times New Roman"/>
              </a:rPr>
              <a:t>Type 0: Unrestricted Grammar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Type-0 grammars include all formal grammar. Type 0 grammar languages are recognized by the </a:t>
            </a:r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Turing machine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. These languages are also known as the </a:t>
            </a:r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Recursively Enumerable languages.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The productions can be in the form of </a:t>
            </a:r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α → β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 The productions have no restrictions. Which means </a:t>
            </a:r>
            <a:r>
              <a:rPr lang="en-US" sz="1600" dirty="0" err="1">
                <a:solidFill>
                  <a:srgbClr val="000000"/>
                </a:solidFill>
                <a:latin typeface="Sitka Subheading"/>
                <a:cs typeface="Times New Roman"/>
              </a:rPr>
              <a:t>their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 is no restriction  on </a:t>
            </a:r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α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 and </a:t>
            </a:r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β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Thus: 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α → β,      α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,  </a:t>
            </a:r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β ∈ (V U T), Which means there is no restriction on the combination of α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 and </a:t>
            </a:r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β.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endParaRPr lang="en-US" sz="1600" b="1" u="sng" dirty="0">
              <a:solidFill>
                <a:srgbClr val="000000"/>
              </a:solidFill>
              <a:latin typeface="Sitka Subheading"/>
              <a:cs typeface="Times New Roman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228424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C3AA-D7CF-5C49-69B3-CD4BC818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88380"/>
            <a:ext cx="10668000" cy="55157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sz="16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Type 1: Context-Sensitive Grammar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Type-1 grammars generate 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context-sensitive languages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. The language generated by the grammar is recognized by the 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Linear Bound Automata 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In Type 1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, First of all, Type 1 grammar should be Type 0. 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Grammar Production in the form of 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α → β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α → β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,     |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|  ≼ |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|   And the left hand side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cs typeface="Times New Roman"/>
              </a:rPr>
              <a:t>comparisaly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will have a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cs typeface="Times New Roman"/>
              </a:rPr>
              <a:t>non terminal</a:t>
            </a:r>
            <a:endParaRPr lang="en-US" sz="16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| length of  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| length of 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Example: 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aA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 → </a:t>
            </a:r>
            <a:r>
              <a:rPr lang="en-US" sz="16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bBC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        True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aA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 → b              False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en-US" sz="160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5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1086-D711-D110-217C-82DAAE71B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66532"/>
            <a:ext cx="10668000" cy="57375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sz="16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Type 2: Context-Free Grammar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 Type-2 grammars generate 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context-free languages.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The language generated by the grammar is recognized by a 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Pushdown automata. 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In Type 2: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First of all, it should be 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Type 1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. </a:t>
            </a:r>
            <a:endParaRPr lang="en-US" sz="16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The left-hand side of production can have only one variable and there is no restriction on 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          </a:t>
            </a:r>
            <a:endParaRPr lang="en-US" sz="16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|α| = 1.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en-US" sz="16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α → β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,     |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|  ≼ |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|,   α ∈ V,  this means that belongs to V (Non terminals)</a:t>
            </a:r>
            <a:endParaRPr lang="en-US" sz="16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And we know that |α| = 1, so this means we should have only one variable in the left hand side.</a:t>
            </a:r>
            <a:endParaRPr lang="en-US" sz="16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Example:</a:t>
            </a:r>
            <a:endParaRPr lang="en-US" sz="16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S →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cs typeface="Times New Roman"/>
              </a:rPr>
              <a:t>abA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            True</a:t>
            </a:r>
            <a:endParaRPr lang="en-US" sz="16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S → A                 True</a:t>
            </a:r>
            <a:endParaRPr lang="en-US" sz="16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err="1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→ </a:t>
            </a:r>
            <a:r>
              <a:rPr lang="en-US" sz="1600" err="1">
                <a:solidFill>
                  <a:srgbClr val="000000"/>
                </a:solidFill>
                <a:latin typeface="Times New Roman"/>
                <a:cs typeface="Times New Roman"/>
              </a:rPr>
              <a:t>abA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          False</a:t>
            </a:r>
            <a:endParaRPr lang="en-US" sz="16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en-US" sz="16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8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F791-EBAE-CEDC-5B75-1F5AD561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9288"/>
            <a:ext cx="10668000" cy="56447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 b="1" u="sng" dirty="0">
                <a:solidFill>
                  <a:srgbClr val="000000"/>
                </a:solidFill>
                <a:latin typeface="Sitka Subheading"/>
                <a:cs typeface="Times New Roman"/>
              </a:rPr>
              <a:t>Type 3: Regular Grammar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 </a:t>
            </a:r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Type-3 grammars generate regular languages.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 These languages are exactly all languages that can be accepted by a </a:t>
            </a:r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finite-state automaton/Machine OR Finite Automata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. Type 3 is the most restricted form of grammar.</a:t>
            </a:r>
            <a:endParaRPr lang="en-US" dirty="0"/>
          </a:p>
          <a:p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The production is in the form: 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α → β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 ,  where  </a:t>
            </a:r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α / left hand side 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must be a </a:t>
            </a:r>
            <a:r>
              <a:rPr lang="en-US" sz="1600" dirty="0" err="1">
                <a:solidFill>
                  <a:srgbClr val="000000"/>
                </a:solidFill>
                <a:latin typeface="Sitka Subheading"/>
                <a:cs typeface="Times New Roman"/>
              </a:rPr>
              <a:t>non terminal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 (V)  |</a:t>
            </a:r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α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| = 1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In the form: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V --&gt; VT / T          (left-regular grammar)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(or)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V --&gt; TV /T          (right-regular grammar)</a:t>
            </a:r>
            <a:endParaRPr lang="en-US" sz="16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b="1" u="sng" dirty="0">
                <a:solidFill>
                  <a:srgbClr val="000000"/>
                </a:solidFill>
                <a:latin typeface="Sitka Subheading"/>
                <a:cs typeface="Times New Roman"/>
              </a:rPr>
              <a:t>Example:</a:t>
            </a:r>
            <a:endParaRPr lang="en-US" sz="16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S → a/</a:t>
            </a:r>
            <a:r>
              <a:rPr lang="en-US" sz="1600" b="1" dirty="0" err="1">
                <a:solidFill>
                  <a:srgbClr val="000000"/>
                </a:solidFill>
                <a:latin typeface="Sitka Subheading"/>
                <a:cs typeface="Times New Roman"/>
              </a:rPr>
              <a:t>bA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            (left-regular grammar)</a:t>
            </a:r>
            <a:br>
              <a:rPr lang="en-US" sz="1600" dirty="0">
                <a:latin typeface="Sitka Subheading"/>
              </a:rPr>
            </a:br>
            <a:r>
              <a:rPr lang="en-US" sz="1600" b="1" dirty="0">
                <a:solidFill>
                  <a:srgbClr val="000000"/>
                </a:solidFill>
                <a:latin typeface="Sitka Subheading"/>
                <a:cs typeface="Times New Roman"/>
              </a:rPr>
              <a:t>S → a/Ab            </a:t>
            </a:r>
            <a:r>
              <a:rPr lang="en-US" sz="1600" dirty="0">
                <a:solidFill>
                  <a:srgbClr val="000000"/>
                </a:solidFill>
                <a:latin typeface="Sitka Subheading"/>
                <a:cs typeface="Times New Roman"/>
              </a:rPr>
              <a:t>(right-regular grammar)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85866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DBC5-1D3D-E231-B335-ED43DF26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Sitka Subheading"/>
                <a:cs typeface="Times New Roman"/>
              </a:rPr>
              <a:t>Importance in Theory of Computation</a:t>
            </a:r>
            <a:endParaRPr lang="en-US" sz="3200" dirty="0">
              <a:latin typeface="Sitka Subheading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9A39-A79E-3C2E-452D-B62C2039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Sitka Subheading"/>
                <a:cs typeface="Times New Roman"/>
              </a:rPr>
              <a:t>Language Recognition:</a:t>
            </a:r>
            <a:r>
              <a:rPr lang="en-US" sz="2000" dirty="0">
                <a:latin typeface="Sitka Subheading"/>
                <a:cs typeface="Times New Roman"/>
              </a:rPr>
              <a:t> Used to define formal languages recognized by automata.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b="1" dirty="0">
                <a:latin typeface="Sitka Subheading"/>
                <a:cs typeface="Times New Roman"/>
              </a:rPr>
              <a:t>Compiler Design:</a:t>
            </a:r>
            <a:r>
              <a:rPr lang="en-US" sz="2000" dirty="0">
                <a:latin typeface="Sitka Subheading"/>
                <a:cs typeface="Times New Roman"/>
              </a:rPr>
              <a:t> Essential for parsing and syntax analysis in programming languages.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b="1" dirty="0">
                <a:latin typeface="Sitka Subheading"/>
                <a:cs typeface="Times New Roman"/>
              </a:rPr>
              <a:t>Automata Theory:</a:t>
            </a:r>
            <a:r>
              <a:rPr lang="en-US" sz="2000" dirty="0">
                <a:latin typeface="Sitka Subheading"/>
                <a:cs typeface="Times New Roman"/>
              </a:rPr>
              <a:t> Helps in the study of pattern recognition and processing.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b="1" dirty="0">
                <a:latin typeface="Sitka Subheading"/>
                <a:cs typeface="Times New Roman"/>
              </a:rPr>
              <a:t>Complexity Theory:</a:t>
            </a:r>
            <a:r>
              <a:rPr lang="en-US" sz="2000" dirty="0">
                <a:latin typeface="Sitka Subheading"/>
                <a:cs typeface="Times New Roman"/>
              </a:rPr>
              <a:t> Aids in understanding computational complexity of languages.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248484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C595-80D9-3169-0A02-8A1044F2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LANGUAGE GENERATED BY GRAMMARS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EE6C-3BF5-B6D2-BA0B-5238F0E0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itka Subheading"/>
                <a:ea typeface="+mn-lt"/>
                <a:cs typeface="+mn-lt"/>
              </a:rPr>
              <a:t>Language generated by grammars means the sentences or strings that can be made using a set of rules called a grammar.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latin typeface="Sitka Subheading"/>
                <a:cs typeface="Times New Roman"/>
              </a:rPr>
              <a:t>A grammar G is defined as a 4-tuple (N, Σ, P, S)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latin typeface="Sitka Subheading"/>
                <a:cs typeface="Times New Roman"/>
              </a:rPr>
              <a:t>N is a finite set of non-terminal symbols.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latin typeface="Sitka Subheading"/>
                <a:cs typeface="Times New Roman"/>
              </a:rPr>
              <a:t>Σ is a finite set of terminal symbols (alphabet), where N and Σ are disjoint.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latin typeface="Sitka Subheading"/>
                <a:cs typeface="Times New Roman"/>
              </a:rPr>
              <a:t>P is a finite set of production rules of the form α→β, where α and β are strings consisting of terminals and/or non-terminals.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latin typeface="Sitka Subheading"/>
                <a:cs typeface="Times New Roman"/>
              </a:rPr>
              <a:t>S is the start symbol, a special non-terminal from which production starts.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4627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3123-CF30-4844-146D-C195AA0B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86220"/>
            <a:ext cx="10668000" cy="57178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dirty="0">
                <a:latin typeface="Sitka Subheading"/>
                <a:ea typeface="+mn-lt"/>
                <a:cs typeface="+mn-lt"/>
              </a:rPr>
              <a:t>There are 3-types of languages generated by grammars: 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b="1" dirty="0">
                <a:latin typeface="Sitka Subheading"/>
                <a:ea typeface="+mn-lt"/>
                <a:cs typeface="+mn-lt"/>
              </a:rPr>
              <a:t>Regular Grammar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b="1" dirty="0">
                <a:latin typeface="Sitka Subheading"/>
                <a:ea typeface="+mn-lt"/>
                <a:cs typeface="+mn-lt"/>
              </a:rPr>
              <a:t>Context-free Grammar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b="1" dirty="0">
                <a:latin typeface="Sitka Subheading"/>
                <a:ea typeface="+mn-lt"/>
                <a:cs typeface="+mn-lt"/>
              </a:rPr>
              <a:t>Content-sensitive Grammar</a:t>
            </a:r>
            <a:endParaRPr lang="en-US" sz="2000" dirty="0">
              <a:latin typeface="Sitka Subheading"/>
            </a:endParaRPr>
          </a:p>
          <a:p>
            <a:pPr>
              <a:buNone/>
            </a:pPr>
            <a:r>
              <a:rPr lang="en-US" sz="2000" b="1" u="sng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Type 3: Regular Grammar</a:t>
            </a:r>
            <a:endParaRPr lang="en-US" sz="2000" u="sng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None/>
            </a:pPr>
            <a:r>
              <a:rPr lang="en-US" sz="2000" b="1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Rules: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Font typeface="Arial"/>
              <a:buChar char="•"/>
            </a:pPr>
            <a:r>
              <a:rPr lang="en-US" sz="2000" err="1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S→aS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 Start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 with an 'a' and keep adding 'a's.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Font typeface="Arial"/>
              <a:buChar char="•"/>
            </a:pPr>
            <a:r>
              <a:rPr lang="en-US" sz="2000" err="1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S→b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  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End with a 'b'.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indent="0">
              <a:buNone/>
            </a:pPr>
            <a:r>
              <a:rPr lang="en-US" sz="2000" b="1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Example Strings: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"b" 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(just ends with 'b')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"ab" 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(one 'a' followed by 'b')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"</a:t>
            </a:r>
            <a:r>
              <a:rPr lang="en-US" sz="2000" err="1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aab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" 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(two 'a's followed by 'b')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"</a:t>
            </a:r>
            <a:r>
              <a:rPr lang="en-US" sz="2000" err="1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aaab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" 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(three 'a's followed by 'b')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indent="0">
              <a:buNone/>
            </a:pP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This grammar makes strings with any number of 'a's followed by a single 'b'.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7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FF46-1FE7-2CC5-3B53-99A14EFB6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0785"/>
            <a:ext cx="10668000" cy="58532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Type 2: Context-Free Grammar</a:t>
            </a:r>
          </a:p>
          <a:p>
            <a:r>
              <a:rPr lang="en-US" sz="2000" b="1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Rules: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 err="1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S→aSb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 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For every 'a' we add at the start, we must add a 'b' at the end.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S→ϵ(empty string) We can stop when we want.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b="1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Example Strings: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"" 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(empty, nothing at all)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"ab" 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(one 'a' followed by one 'b')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"</a:t>
            </a:r>
            <a:r>
              <a:rPr lang="en-US" sz="2000" dirty="0" err="1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aabb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" 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(two 'a's followed by two 'b's)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"</a:t>
            </a:r>
            <a:r>
              <a:rPr lang="en-US" sz="2000" dirty="0" err="1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aaabbb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" 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(three 'a's followed by three 'b's)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solidFill>
                  <a:srgbClr val="FFFFFF">
                    <a:alpha val="70000"/>
                  </a:srgbClr>
                </a:solidFill>
                <a:latin typeface="Sitka Subheading"/>
                <a:cs typeface="Times New Roman"/>
              </a:rPr>
              <a:t>This grammar makes strings where the number of 'a's is the same as the number of 'b's, and all 'a's come before the 'b's.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endParaRPr lang="en-US" sz="2000" b="1" dirty="0">
              <a:solidFill>
                <a:srgbClr val="FFFFFF">
                  <a:alpha val="70000"/>
                </a:srgbClr>
              </a:solidFill>
              <a:latin typeface="Sitka Subheading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15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BCF3-157E-9755-897E-FBCC6ECE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 &amp; Mealy 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F52E-B8C3-7F67-812D-6EF70B4E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44444"/>
                </a:solidFill>
                <a:latin typeface="Sitka Subheading"/>
              </a:rPr>
              <a:t>What is a Mealy Machine?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r>
              <a:rPr lang="en-US" sz="3200" dirty="0">
                <a:latin typeface="Sitka Subheading"/>
              </a:rPr>
              <a:t>A Mealy machine is a finite state machine where the output is determined by the current state and the current input.</a:t>
            </a:r>
            <a:endParaRPr lang="en-US" sz="32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277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11C1-A4BB-64F4-8054-285FEBE4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65343"/>
            <a:ext cx="10668000" cy="57387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>
                <a:latin typeface="Sitka Subheading"/>
                <a:cs typeface="Times New Roman"/>
              </a:rPr>
              <a:t>Type 1: Context-Sensitive Grammar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b="1" dirty="0">
                <a:latin typeface="Sitka Subheading"/>
                <a:cs typeface="Times New Roman"/>
              </a:rPr>
              <a:t>Rules: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err="1">
                <a:latin typeface="Sitka Subheading"/>
                <a:cs typeface="Times New Roman"/>
              </a:rPr>
              <a:t>S→aSBC</a:t>
            </a:r>
            <a:r>
              <a:rPr lang="en-US" sz="1400" dirty="0">
                <a:latin typeface="Sitka Subheading"/>
                <a:cs typeface="Times New Roman"/>
              </a:rPr>
              <a:t> (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Start with 'a', 'S', 'B', and 'C'.)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dirty="0">
                <a:latin typeface="Sitka Subheading"/>
                <a:cs typeface="Times New Roman"/>
              </a:rPr>
              <a:t>CB→BC  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Change 'CB' to 'BC'.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err="1">
                <a:latin typeface="Sitka Subheading"/>
                <a:cs typeface="Times New Roman"/>
              </a:rPr>
              <a:t>aB→ab</a:t>
            </a:r>
            <a:r>
              <a:rPr lang="en-US" sz="1400" dirty="0">
                <a:latin typeface="Sitka Subheading"/>
                <a:cs typeface="Times New Roman"/>
              </a:rPr>
              <a:t>  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Change '</a:t>
            </a:r>
            <a:r>
              <a:rPr lang="en-US" sz="1400" err="1">
                <a:latin typeface="Sitka Subheading"/>
                <a:ea typeface="+mn-lt"/>
                <a:cs typeface="+mn-lt"/>
              </a:rPr>
              <a:t>aB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' to 'ab'.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err="1">
                <a:latin typeface="Sitka Subheading"/>
                <a:cs typeface="Times New Roman"/>
              </a:rPr>
              <a:t>bB→bb</a:t>
            </a:r>
            <a:r>
              <a:rPr lang="en-US" sz="1400" dirty="0">
                <a:latin typeface="Sitka Subheading"/>
                <a:cs typeface="Times New Roman"/>
              </a:rPr>
              <a:t> 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Change '</a:t>
            </a:r>
            <a:r>
              <a:rPr lang="en-US" sz="1400" err="1">
                <a:latin typeface="Sitka Subheading"/>
                <a:ea typeface="+mn-lt"/>
                <a:cs typeface="+mn-lt"/>
              </a:rPr>
              <a:t>bB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' to 'bb'.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err="1">
                <a:latin typeface="Sitka Subheading"/>
                <a:cs typeface="Times New Roman"/>
              </a:rPr>
              <a:t>bC→bc</a:t>
            </a:r>
            <a:r>
              <a:rPr lang="en-US" sz="1400" dirty="0">
                <a:latin typeface="Sitka Subheading"/>
                <a:cs typeface="Times New Roman"/>
              </a:rPr>
              <a:t> 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Change '</a:t>
            </a:r>
            <a:r>
              <a:rPr lang="en-US" sz="1400" err="1">
                <a:latin typeface="Sitka Subheading"/>
                <a:ea typeface="+mn-lt"/>
                <a:cs typeface="+mn-lt"/>
              </a:rPr>
              <a:t>bC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' to '</a:t>
            </a:r>
            <a:r>
              <a:rPr lang="en-US" sz="1400" err="1">
                <a:latin typeface="Sitka Subheading"/>
                <a:ea typeface="+mn-lt"/>
                <a:cs typeface="+mn-lt"/>
              </a:rPr>
              <a:t>bc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'.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err="1">
                <a:latin typeface="Sitka Subheading"/>
                <a:cs typeface="Times New Roman"/>
              </a:rPr>
              <a:t>cC→cc</a:t>
            </a:r>
            <a:r>
              <a:rPr lang="en-US" sz="1400" dirty="0">
                <a:latin typeface="Sitka Subheading"/>
                <a:cs typeface="Times New Roman"/>
              </a:rPr>
              <a:t>  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Change '</a:t>
            </a:r>
            <a:r>
              <a:rPr lang="en-US" sz="1400" err="1">
                <a:latin typeface="Sitka Subheading"/>
                <a:ea typeface="+mn-lt"/>
                <a:cs typeface="+mn-lt"/>
              </a:rPr>
              <a:t>cC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' to 'cc'.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dirty="0">
                <a:latin typeface="Sitka Subheading"/>
                <a:cs typeface="Times New Roman"/>
              </a:rPr>
              <a:t>a→ϵ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err="1">
                <a:latin typeface="Sitka Subheading"/>
                <a:cs typeface="Times New Roman"/>
              </a:rPr>
              <a:t>S→a</a:t>
            </a:r>
            <a:endParaRPr lang="en-US" sz="14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b="1" dirty="0">
                <a:latin typeface="Sitka Subheading"/>
                <a:cs typeface="Times New Roman"/>
              </a:rPr>
              <a:t>Example Strings: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dirty="0">
                <a:latin typeface="Sitka Subheading"/>
                <a:cs typeface="Times New Roman"/>
              </a:rPr>
              <a:t>"</a:t>
            </a:r>
            <a:r>
              <a:rPr lang="en-US" sz="1400" err="1">
                <a:latin typeface="Sitka Subheading"/>
                <a:cs typeface="Times New Roman"/>
              </a:rPr>
              <a:t>abc</a:t>
            </a:r>
            <a:r>
              <a:rPr lang="en-US" sz="1400" dirty="0">
                <a:latin typeface="Sitka Subheading"/>
                <a:cs typeface="Times New Roman"/>
              </a:rPr>
              <a:t>" 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(one 'a', one 'b', one 'c')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dirty="0">
                <a:latin typeface="Sitka Subheading"/>
                <a:cs typeface="Times New Roman"/>
              </a:rPr>
              <a:t>"</a:t>
            </a:r>
            <a:r>
              <a:rPr lang="en-US" sz="1400" err="1">
                <a:latin typeface="Sitka Subheading"/>
                <a:cs typeface="Times New Roman"/>
              </a:rPr>
              <a:t>aabbcc</a:t>
            </a:r>
            <a:r>
              <a:rPr lang="en-US" sz="1400" dirty="0">
                <a:latin typeface="Sitka Subheading"/>
                <a:cs typeface="Times New Roman"/>
              </a:rPr>
              <a:t>" 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(two 'a's, two 'b's, two 'c's)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dirty="0">
                <a:latin typeface="Sitka Subheading"/>
                <a:cs typeface="Times New Roman"/>
              </a:rPr>
              <a:t>"</a:t>
            </a:r>
            <a:r>
              <a:rPr lang="en-US" sz="1400" err="1">
                <a:latin typeface="Sitka Subheading"/>
                <a:cs typeface="Times New Roman"/>
              </a:rPr>
              <a:t>aaabbbccc</a:t>
            </a:r>
            <a:r>
              <a:rPr lang="en-US" sz="1400" dirty="0">
                <a:latin typeface="Sitka Subheading"/>
                <a:cs typeface="Times New Roman"/>
              </a:rPr>
              <a:t>" </a:t>
            </a:r>
            <a:r>
              <a:rPr lang="en-US" sz="1400" dirty="0">
                <a:latin typeface="Sitka Subheading"/>
                <a:ea typeface="+mn-lt"/>
                <a:cs typeface="+mn-lt"/>
              </a:rPr>
              <a:t>(three 'a's, three 'b's, three 'c's)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400" dirty="0">
                <a:latin typeface="Sitka Subheading"/>
                <a:cs typeface="Times New Roman"/>
              </a:rPr>
              <a:t>This grammar makes strings where the number of 'a's, 'b's, and 'c's are all the same.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endParaRPr lang="en-US" sz="1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00577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B8FE-1403-D569-4913-79A002E8E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5114"/>
            <a:ext cx="10668000" cy="5698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Sitka Subheading"/>
                <a:cs typeface="Times New Roman"/>
              </a:rPr>
              <a:t>Type 0: Unrestricted Grammar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b="1" dirty="0">
                <a:latin typeface="Sitka Subheading"/>
                <a:cs typeface="Times New Roman"/>
              </a:rPr>
              <a:t>Rules: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latin typeface="Sitka Subheading"/>
                <a:cs typeface="Times New Roman"/>
              </a:rPr>
              <a:t>S→0S1  </a:t>
            </a:r>
            <a:r>
              <a:rPr lang="en-US" sz="2000" dirty="0">
                <a:latin typeface="Sitka Subheading"/>
                <a:ea typeface="+mn-lt"/>
                <a:cs typeface="+mn-lt"/>
              </a:rPr>
              <a:t>For every '0' we add at the start, we must add a '1' at the end.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latin typeface="Sitka Subheading"/>
                <a:cs typeface="Times New Roman"/>
              </a:rPr>
              <a:t>S→01  </a:t>
            </a:r>
            <a:r>
              <a:rPr lang="en-US" sz="2000" dirty="0">
                <a:latin typeface="Sitka Subheading"/>
                <a:ea typeface="+mn-lt"/>
                <a:cs typeface="+mn-lt"/>
              </a:rPr>
              <a:t>We can stop when we want.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b="1" dirty="0">
                <a:latin typeface="Sitka Subheading"/>
                <a:cs typeface="Times New Roman"/>
              </a:rPr>
              <a:t>Example Strings: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latin typeface="Sitka Subheading"/>
                <a:cs typeface="Times New Roman"/>
              </a:rPr>
              <a:t>"01"  </a:t>
            </a:r>
            <a:r>
              <a:rPr lang="en-US" sz="2000" dirty="0">
                <a:latin typeface="Sitka Subheading"/>
                <a:ea typeface="+mn-lt"/>
                <a:cs typeface="+mn-lt"/>
              </a:rPr>
              <a:t>(one '0' followed by one '1')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latin typeface="Sitka Subheading"/>
                <a:cs typeface="Times New Roman"/>
              </a:rPr>
              <a:t>"0011" </a:t>
            </a:r>
            <a:r>
              <a:rPr lang="en-US" sz="2000" dirty="0">
                <a:latin typeface="Sitka Subheading"/>
                <a:ea typeface="+mn-lt"/>
                <a:cs typeface="+mn-lt"/>
              </a:rPr>
              <a:t>(two '0's followed by two '1's)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latin typeface="Sitka Subheading"/>
                <a:cs typeface="Times New Roman"/>
              </a:rPr>
              <a:t>"000111" </a:t>
            </a:r>
            <a:r>
              <a:rPr lang="en-US" sz="2000" dirty="0">
                <a:latin typeface="Sitka Subheading"/>
                <a:ea typeface="+mn-lt"/>
                <a:cs typeface="+mn-lt"/>
              </a:rPr>
              <a:t>(three '0's followed by three '1's)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latin typeface="Sitka Subheading"/>
                <a:cs typeface="Times New Roman"/>
              </a:rPr>
              <a:t>This grammar makes strings where the number of '0's is the same as the number of '1's.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latin typeface="Sitka Subheading"/>
                <a:ea typeface="+mn-lt"/>
                <a:cs typeface="+mn-lt"/>
              </a:rPr>
              <a:t>This means we make strings where the number of '0's is the same as the number of '1's, like "0011"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2392695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7EA-4712-7B6F-BE42-28748C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179535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>
                <a:solidFill>
                  <a:srgbClr val="EBEBEB"/>
                </a:solidFill>
                <a:latin typeface="Sitka Subheading"/>
              </a:rPr>
              <a:t>Differences Among Grammar Types</a:t>
            </a:r>
            <a:endParaRPr lang="en-US" sz="3200" dirty="0">
              <a:latin typeface="Sitka Subheading"/>
            </a:endParaRPr>
          </a:p>
          <a:p>
            <a:pPr>
              <a:lnSpc>
                <a:spcPct val="125000"/>
              </a:lnSpc>
              <a:spcBef>
                <a:spcPts val="1000"/>
              </a:spcBef>
            </a:pPr>
            <a:endParaRPr lang="en-US" sz="3200" dirty="0">
              <a:latin typeface="Sitka Subheading"/>
            </a:endParaRPr>
          </a:p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F517-5726-D0F7-EEC2-F96DAF15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36110"/>
            <a:ext cx="10668000" cy="4767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  <a:latin typeface="Sitka Subheading"/>
              </a:rPr>
              <a:t>Power and Expressiveness:</a:t>
            </a:r>
            <a:endParaRPr lang="en-US" sz="4200">
              <a:solidFill>
                <a:srgbClr val="EBEBEB"/>
              </a:solidFill>
              <a:latin typeface="Sitka Subheading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AD0D6"/>
                </a:solidFill>
                <a:latin typeface="Sitka Subheading"/>
                <a:cs typeface="Arial"/>
              </a:rPr>
              <a:t>•</a:t>
            </a:r>
            <a:r>
              <a:rPr lang="en-US" sz="2000" dirty="0">
                <a:solidFill>
                  <a:srgbClr val="FFFFFF"/>
                </a:solidFill>
                <a:latin typeface="Sitka Subheading"/>
              </a:rPr>
              <a:t>Type 0 (Unrestricted): Most powerful, can describe any computable language.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AD0D6"/>
                </a:solidFill>
                <a:latin typeface="Sitka Subheading"/>
                <a:cs typeface="Arial"/>
              </a:rPr>
              <a:t>•</a:t>
            </a:r>
            <a:r>
              <a:rPr lang="en-US" sz="2000" dirty="0">
                <a:solidFill>
                  <a:srgbClr val="FFFFFF"/>
                </a:solidFill>
                <a:latin typeface="Sitka Subheading"/>
              </a:rPr>
              <a:t>Type 3 (Regular): Least powerful, used for simple pattern matching like regular expressions.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EBEBEB"/>
                </a:solidFill>
                <a:latin typeface="Sitka Subheading"/>
              </a:rPr>
              <a:t>Production Rules:</a:t>
            </a:r>
            <a:endParaRPr lang="en-US" sz="2000" b="1" dirty="0">
              <a:latin typeface="Sitka Subheading"/>
            </a:endParaRPr>
          </a:p>
          <a:p>
            <a:pPr>
              <a:buNone/>
            </a:pPr>
            <a:r>
              <a:rPr lang="en-US" sz="2000" dirty="0">
                <a:solidFill>
                  <a:srgbClr val="EBEBEB"/>
                </a:solidFill>
                <a:latin typeface="Sitka Subheading"/>
                <a:ea typeface="+mn-lt"/>
                <a:cs typeface="+mn-lt"/>
              </a:rPr>
              <a:t>•</a:t>
            </a:r>
            <a:r>
              <a:rPr lang="en-US" sz="2000" dirty="0">
                <a:solidFill>
                  <a:srgbClr val="FFFFFF"/>
                </a:solidFill>
                <a:latin typeface="Sitka Subheading"/>
                <a:cs typeface="Arial"/>
              </a:rPr>
              <a:t>Type 0: No restrictions on production rules.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None/>
            </a:pPr>
            <a:r>
              <a:rPr lang="en-US" sz="2000" dirty="0">
                <a:solidFill>
                  <a:srgbClr val="EBEBEB"/>
                </a:solidFill>
                <a:latin typeface="Sitka Subheading"/>
                <a:ea typeface="+mn-lt"/>
                <a:cs typeface="+mn-lt"/>
              </a:rPr>
              <a:t>•</a:t>
            </a:r>
            <a:r>
              <a:rPr lang="en-US" sz="2000" dirty="0">
                <a:solidFill>
                  <a:srgbClr val="FFFFFF"/>
                </a:solidFill>
                <a:latin typeface="Sitka Subheading"/>
                <a:cs typeface="Arial"/>
              </a:rPr>
              <a:t>Type 1: Rules must maintain or increase the length of the string.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None/>
            </a:pPr>
            <a:r>
              <a:rPr lang="en-US" sz="2000" dirty="0">
                <a:solidFill>
                  <a:srgbClr val="EBEBEB"/>
                </a:solidFill>
                <a:latin typeface="Sitka Subheading"/>
                <a:ea typeface="+mn-lt"/>
                <a:cs typeface="+mn-lt"/>
              </a:rPr>
              <a:t>•</a:t>
            </a:r>
            <a:r>
              <a:rPr lang="en-US" sz="2000" dirty="0">
                <a:solidFill>
                  <a:srgbClr val="FFFFFF"/>
                </a:solidFill>
                <a:latin typeface="Sitka Subheading"/>
                <a:cs typeface="Arial"/>
              </a:rPr>
              <a:t>Type 2: Single non-terminal on the left-hand side.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None/>
            </a:pPr>
            <a:r>
              <a:rPr lang="en-US" sz="2000" dirty="0">
                <a:solidFill>
                  <a:srgbClr val="EBEBEB"/>
                </a:solidFill>
                <a:latin typeface="Sitka Subheading"/>
                <a:ea typeface="+mn-lt"/>
                <a:cs typeface="+mn-lt"/>
              </a:rPr>
              <a:t>•</a:t>
            </a:r>
            <a:r>
              <a:rPr lang="en-US" sz="2000" dirty="0">
                <a:solidFill>
                  <a:srgbClr val="FFFFFF"/>
                </a:solidFill>
                <a:latin typeface="Sitka Subheading"/>
                <a:cs typeface="Arial"/>
              </a:rPr>
              <a:t>Type 3: Specific forms (A → </a:t>
            </a:r>
            <a:r>
              <a:rPr lang="en-US" sz="2000" err="1">
                <a:solidFill>
                  <a:srgbClr val="FFFFFF"/>
                </a:solidFill>
                <a:latin typeface="Sitka Subheading"/>
                <a:cs typeface="Arial"/>
              </a:rPr>
              <a:t>aB</a:t>
            </a:r>
            <a:r>
              <a:rPr lang="en-US" sz="2000" dirty="0">
                <a:solidFill>
                  <a:srgbClr val="FFFFFF"/>
                </a:solidFill>
                <a:latin typeface="Sitka Subheading"/>
                <a:cs typeface="Arial"/>
              </a:rPr>
              <a:t> or A → a). </a:t>
            </a:r>
            <a:endParaRPr lang="en-US" sz="20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endParaRPr lang="en-US" sz="2000" b="1" dirty="0">
              <a:solidFill>
                <a:srgbClr val="EBEBEB"/>
              </a:solidFill>
              <a:latin typeface="Sitka Subheading"/>
            </a:endParaRPr>
          </a:p>
          <a:p>
            <a:pPr marL="0" indent="0">
              <a:buNone/>
            </a:pPr>
            <a:endParaRPr lang="en-US" sz="2000" dirty="0">
              <a:solidFill>
                <a:srgbClr val="8AD0D6"/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4272551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00F1-93DE-7B9A-2BBD-587F4A29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/>
              </a:rPr>
              <a:t>Applications: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20DF-68AC-B17B-579F-3125CABB1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26557"/>
            <a:ext cx="10668000" cy="43775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Sitka Subheading"/>
                <a:ea typeface="+mn-lt"/>
                <a:cs typeface="+mn-lt"/>
              </a:rPr>
              <a:t>•</a:t>
            </a:r>
            <a:r>
              <a:rPr lang="en-US" sz="1800" dirty="0">
                <a:latin typeface="Sitka Subheading"/>
                <a:cs typeface="Arial"/>
              </a:rPr>
              <a:t>Type 0: General computation (Turing machines).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r>
              <a:rPr lang="en-US" sz="1800" dirty="0">
                <a:latin typeface="Sitka Subheading"/>
                <a:ea typeface="+mn-lt"/>
                <a:cs typeface="+mn-lt"/>
              </a:rPr>
              <a:t>•</a:t>
            </a:r>
            <a:r>
              <a:rPr lang="en-US" sz="1800" dirty="0">
                <a:latin typeface="Sitka Subheading"/>
                <a:cs typeface="Arial"/>
              </a:rPr>
              <a:t>Type 1: Natural language processing, complex languages.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r>
              <a:rPr lang="en-US" sz="1800" dirty="0">
                <a:latin typeface="Sitka Subheading"/>
                <a:ea typeface="+mn-lt"/>
                <a:cs typeface="+mn-lt"/>
              </a:rPr>
              <a:t>•</a:t>
            </a:r>
            <a:r>
              <a:rPr lang="en-US" sz="1800" dirty="0">
                <a:latin typeface="Sitka Subheading"/>
                <a:cs typeface="Arial"/>
              </a:rPr>
              <a:t>Type 2: Programming languages, syntax trees.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r>
              <a:rPr lang="en-US" sz="1800" dirty="0">
                <a:latin typeface="Sitka Subheading"/>
                <a:ea typeface="+mn-lt"/>
                <a:cs typeface="+mn-lt"/>
              </a:rPr>
              <a:t>•</a:t>
            </a:r>
            <a:r>
              <a:rPr lang="en-US" sz="1800" dirty="0">
                <a:latin typeface="Sitka Subheading"/>
                <a:cs typeface="Arial"/>
              </a:rPr>
              <a:t>Type 3: Finite automata, lexical analysis.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EBEBEB"/>
                </a:solidFill>
                <a:latin typeface="Sitka Subheading"/>
                <a:cs typeface="Arial"/>
              </a:rPr>
              <a:t>Computational Models:</a:t>
            </a:r>
            <a:endParaRPr lang="en-US" sz="3200" dirty="0">
              <a:latin typeface="Sitka Subheading"/>
            </a:endParaRPr>
          </a:p>
          <a:p>
            <a:pPr>
              <a:buNone/>
            </a:pPr>
            <a:r>
              <a:rPr lang="en-US" sz="1800" dirty="0">
                <a:solidFill>
                  <a:srgbClr val="8AD0D6"/>
                </a:solidFill>
                <a:latin typeface="Arial"/>
                <a:cs typeface="Arial"/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Sitka Subheading"/>
                <a:cs typeface="Arial"/>
              </a:rPr>
              <a:t>Type 0: Turing machines.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None/>
            </a:pPr>
            <a:r>
              <a:rPr lang="en-US" sz="1800" dirty="0">
                <a:solidFill>
                  <a:srgbClr val="8AD0D6"/>
                </a:solidFill>
                <a:latin typeface="Sitka Subheading"/>
                <a:cs typeface="Arial"/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Sitka Subheading"/>
                <a:cs typeface="Arial"/>
              </a:rPr>
              <a:t>Type 1: Linear-bounded automata.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None/>
            </a:pPr>
            <a:r>
              <a:rPr lang="en-US" sz="1800" dirty="0">
                <a:solidFill>
                  <a:srgbClr val="8AD0D6"/>
                </a:solidFill>
                <a:latin typeface="Sitka Subheading"/>
                <a:cs typeface="Arial"/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Sitka Subheading"/>
                <a:cs typeface="Arial"/>
              </a:rPr>
              <a:t>Type 2: Pushdown automata.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None/>
            </a:pPr>
            <a:r>
              <a:rPr lang="en-US" sz="1800" dirty="0">
                <a:solidFill>
                  <a:srgbClr val="8AD0D6"/>
                </a:solidFill>
                <a:latin typeface="Sitka Subheading"/>
                <a:cs typeface="Arial"/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Sitka Subheading"/>
                <a:cs typeface="Arial"/>
              </a:rPr>
              <a:t>Type 3: Finite state automata.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buNone/>
            </a:pPr>
            <a:endParaRPr lang="en-US" sz="2000" dirty="0">
              <a:solidFill>
                <a:srgbClr val="8AD0D6"/>
              </a:solidFill>
              <a:latin typeface="Sitka Subheading"/>
              <a:cs typeface="Arial"/>
            </a:endParaRPr>
          </a:p>
          <a:p>
            <a:pPr marL="0" indent="0">
              <a:buNone/>
            </a:pPr>
            <a:endParaRPr lang="en-US" sz="3200" dirty="0">
              <a:solidFill>
                <a:srgbClr val="EBEBEB"/>
              </a:solidFill>
              <a:latin typeface="Sitka Subheading"/>
              <a:cs typeface="Arial"/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12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2954-1398-748B-E060-DA2C9413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87261"/>
            <a:ext cx="10668000" cy="5216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44444"/>
                </a:solidFill>
                <a:latin typeface="Sitka Subheading"/>
                <a:ea typeface="+mn-lt"/>
                <a:cs typeface="+mn-lt"/>
              </a:rPr>
              <a:t>One can describe a Mealy machine by a 6 tuple of Q, δ, Ʃ, O, X, q0. Here: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S is a finite set of states. </a:t>
            </a:r>
            <a:endParaRPr lang="en-US" sz="2000" dirty="0">
              <a:solidFill>
                <a:schemeClr val="tx1"/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S</a:t>
            </a:r>
            <a:r>
              <a:rPr lang="en-US" sz="2000" baseline="-25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0 </a:t>
            </a:r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is the initial state.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X is a finite set of input symbols (input alphabet).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Y is a finite set of output symbols (output alphabet).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δ: S×X→S is the state transition function.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err="1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λ:S×X→Y</a:t>
            </a:r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 is the output function.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62098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D568-F442-3D97-BCE6-AF168234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44444"/>
                </a:solidFill>
                <a:ea typeface="+mj-lt"/>
                <a:cs typeface="+mj-lt"/>
              </a:rPr>
              <a:t>Characteristics of a Mealy Machine: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4C71-9742-37BE-5793-9F880A4F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A Mealy machine has fewer states as compared to a Moore machine.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Based on its present state and the current input, the Mealy machine alters its output.</a:t>
            </a:r>
            <a:endParaRPr lang="en-US" sz="2000" dirty="0">
              <a:solidFill>
                <a:schemeClr val="tx1"/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It places its output on the transition.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The designing process doesn’t need to be very easy.</a:t>
            </a:r>
            <a:endParaRPr lang="en-US" sz="2000" dirty="0">
              <a:solidFill>
                <a:schemeClr val="tx1"/>
              </a:solidFill>
              <a:latin typeface="Sitka Subheading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4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table with text and numbers&#10;&#10;Description automatically generated">
            <a:extLst>
              <a:ext uri="{FF2B5EF4-FFF2-40B4-BE49-F238E27FC236}">
                <a16:creationId xmlns:a16="http://schemas.microsoft.com/office/drawing/2014/main" id="{B1EC1940-EFDA-81AE-F4F6-0DB6D8E33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287" y="1077686"/>
            <a:ext cx="9332289" cy="4623625"/>
          </a:xfrm>
        </p:spPr>
      </p:pic>
    </p:spTree>
    <p:extLst>
      <p:ext uri="{BB962C8B-B14F-4D97-AF65-F5344CB8AC3E}">
        <p14:creationId xmlns:p14="http://schemas.microsoft.com/office/powerpoint/2010/main" val="313341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48FB-25E5-C0D7-754A-BE695515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 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0EA6-37B8-7812-625F-6BB2BCF6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44444"/>
                </a:solidFill>
                <a:latin typeface="Sitka Subheading"/>
              </a:rPr>
              <a:t>What is a Moore Machine?</a:t>
            </a:r>
            <a:endParaRPr lang="en-US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A Moore machine is a finite state machine where the output is determined only by the current state.</a:t>
            </a:r>
            <a:endParaRPr lang="en-US" sz="2000" dirty="0">
              <a:solidFill>
                <a:schemeClr val="tx1"/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193396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070C-5106-BF67-3593-47B30511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45266"/>
            <a:ext cx="10668000" cy="5158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44444"/>
                </a:solidFill>
                <a:latin typeface="Sitka Subheading"/>
                <a:ea typeface="+mn-lt"/>
                <a:cs typeface="+mn-lt"/>
              </a:rPr>
              <a:t>One can describe a Moore Machine by a 6 tuple of Q, δ, Ʃ, O, X, q0. Here: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00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S is a finite set of states.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S</a:t>
            </a:r>
            <a:r>
              <a:rPr lang="en-US" sz="2000" baseline="-25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 ∈S is the initial state.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X is a finite set of input symbols (input alphabet).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Y is a finite set of output symbols (output alphabet).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err="1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δ:S×X→S</a:t>
            </a:r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 is the state transition function.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err="1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λ:S→Y</a:t>
            </a:r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 is the output function</a:t>
            </a:r>
            <a:endParaRPr lang="en-US" sz="2000" dirty="0">
              <a:solidFill>
                <a:schemeClr val="tx1"/>
              </a:solidFill>
              <a:latin typeface="Sitka Subheading"/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23895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2535-E7D2-AF37-C694-3DFFA687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444444"/>
                </a:solidFill>
                <a:ea typeface="+mj-lt"/>
                <a:cs typeface="+mj-lt"/>
              </a:rPr>
              <a:t>Characteristics of a Moore Machine: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7EAE-AF99-6784-8AB8-0F77F678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A Moore Machine consists of more states than the Mealy Machine.</a:t>
            </a:r>
            <a:endParaRPr lang="en-US" sz="2000" dirty="0">
              <a:solidFill>
                <a:schemeClr val="tx1"/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Its output does not depend on the current input. It depends only on its current state.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It places its output on the transition.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err="1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IIt</a:t>
            </a:r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 is very easy to design.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  <a:ea typeface="+mn-lt"/>
                <a:cs typeface="+mn-lt"/>
              </a:rPr>
              <a:t>You can refer to the counter as a Moore Machine.</a:t>
            </a:r>
            <a:endParaRPr lang="en-US" sz="2000" dirty="0">
              <a:solidFill>
                <a:schemeClr val="tx1"/>
              </a:solidFill>
              <a:latin typeface="Sitka Subheading"/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1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table with text and symbols&#10;&#10;Description automatically generated">
            <a:extLst>
              <a:ext uri="{FF2B5EF4-FFF2-40B4-BE49-F238E27FC236}">
                <a16:creationId xmlns:a16="http://schemas.microsoft.com/office/drawing/2014/main" id="{21D0A2DC-19B8-FD59-8A44-62B695A1C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632" y="1233118"/>
            <a:ext cx="9048647" cy="4471225"/>
          </a:xfrm>
        </p:spPr>
      </p:pic>
    </p:spTree>
    <p:extLst>
      <p:ext uri="{BB962C8B-B14F-4D97-AF65-F5344CB8AC3E}">
        <p14:creationId xmlns:p14="http://schemas.microsoft.com/office/powerpoint/2010/main" val="425223787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PebbleVTI</vt:lpstr>
      <vt:lpstr>THEORY OF COMPUTATION</vt:lpstr>
      <vt:lpstr>Moore &amp; Mealy Machine</vt:lpstr>
      <vt:lpstr>PowerPoint Presentation</vt:lpstr>
      <vt:lpstr>Characteristics of a Mealy Machine:</vt:lpstr>
      <vt:lpstr>PowerPoint Presentation</vt:lpstr>
      <vt:lpstr>Moore Machine</vt:lpstr>
      <vt:lpstr>PowerPoint Presentation</vt:lpstr>
      <vt:lpstr>Characteristics of a Moore Machine:</vt:lpstr>
      <vt:lpstr>PowerPoint Presentation</vt:lpstr>
      <vt:lpstr>Difference Between Mealy Machine And Moore Machine </vt:lpstr>
      <vt:lpstr>Introduction to Grammars in the Theory of Computation</vt:lpstr>
      <vt:lpstr>Types of Grammars (Chomsky Hierarchy) </vt:lpstr>
      <vt:lpstr>PowerPoint Presentation</vt:lpstr>
      <vt:lpstr>PowerPoint Presentation</vt:lpstr>
      <vt:lpstr>PowerPoint Presentation</vt:lpstr>
      <vt:lpstr>Importance in Theory of Computation </vt:lpstr>
      <vt:lpstr>LANGUAGE GENERATED BY GRAMMARS </vt:lpstr>
      <vt:lpstr>PowerPoint Presentation</vt:lpstr>
      <vt:lpstr>PowerPoint Presentation</vt:lpstr>
      <vt:lpstr>PowerPoint Presentation</vt:lpstr>
      <vt:lpstr>PowerPoint Presentation</vt:lpstr>
      <vt:lpstr>Differences Among Grammar Types  </vt:lpstr>
      <vt:lpstr>Applications: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301</cp:revision>
  <dcterms:created xsi:type="dcterms:W3CDTF">2024-07-21T19:20:38Z</dcterms:created>
  <dcterms:modified xsi:type="dcterms:W3CDTF">2024-07-21T21:46:44Z</dcterms:modified>
</cp:coreProperties>
</file>