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4" r:id="rId4"/>
    <p:sldId id="262" r:id="rId5"/>
    <p:sldId id="265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15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274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14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522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7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805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09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Mehrschichten-architektur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Claudia &amp; </a:t>
            </a:r>
            <a:r>
              <a:rPr lang="de-CH" dirty="0" err="1" smtClean="0"/>
              <a:t>mike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22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Strukturierungsprinzip</a:t>
            </a:r>
          </a:p>
          <a:p>
            <a:r>
              <a:rPr lang="de-CH" dirty="0" smtClean="0"/>
              <a:t>Einzelne Aspekte werden einer Schicht zugeordnet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98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2-Schichten-architektur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1678" y="1181063"/>
            <a:ext cx="10178322" cy="3593591"/>
          </a:xfrm>
        </p:spPr>
        <p:txBody>
          <a:bodyPr/>
          <a:lstStyle/>
          <a:p>
            <a:r>
              <a:rPr lang="de-CH" dirty="0" smtClean="0"/>
              <a:t>Programm wird in zwei Schichten geteilt. (Client/Server)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50386"/>
              </p:ext>
            </p:extLst>
          </p:nvPr>
        </p:nvGraphicFramePr>
        <p:xfrm>
          <a:off x="1251678" y="1874517"/>
          <a:ext cx="58710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509">
                  <a:extLst>
                    <a:ext uri="{9D8B030D-6E8A-4147-A177-3AD203B41FA5}">
                      <a16:colId xmlns:a16="http://schemas.microsoft.com/office/drawing/2014/main" val="1925999848"/>
                    </a:ext>
                  </a:extLst>
                </a:gridCol>
                <a:gridCol w="2935509">
                  <a:extLst>
                    <a:ext uri="{9D8B030D-6E8A-4147-A177-3AD203B41FA5}">
                      <a16:colId xmlns:a16="http://schemas.microsoft.com/office/drawing/2014/main" val="1960625588"/>
                    </a:ext>
                  </a:extLst>
                </a:gridCol>
              </a:tblGrid>
              <a:tr h="272025">
                <a:tc>
                  <a:txBody>
                    <a:bodyPr/>
                    <a:lstStyle/>
                    <a:p>
                      <a:r>
                        <a:rPr lang="de-CH" dirty="0" smtClean="0"/>
                        <a:t>Schicht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6984"/>
                  </a:ext>
                </a:extLst>
              </a:tr>
              <a:tr h="272025">
                <a:tc>
                  <a:txBody>
                    <a:bodyPr/>
                    <a:lstStyle/>
                    <a:p>
                      <a:r>
                        <a:rPr lang="de-CH" dirty="0" smtClean="0"/>
                        <a:t>Anwendungsschicht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Benutzeroberfläche,</a:t>
                      </a:r>
                      <a:r>
                        <a:rPr lang="de-CH" baseline="0" dirty="0" smtClean="0"/>
                        <a:t> gibt Daten aus und ist für die Dialogführung zuständig. Ist auch für die fachliche Umsetzung der Aufgabenstellung zuständig.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96383"/>
                  </a:ext>
                </a:extLst>
              </a:tr>
              <a:tr h="27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Datenhaltungsschicht (DB)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Zuständig für die Datenspeicherung und</a:t>
                      </a:r>
                    </a:p>
                    <a:p>
                      <a:r>
                        <a:rPr lang="de-CH" baseline="0" dirty="0" smtClean="0"/>
                        <a:t>- </a:t>
                      </a:r>
                      <a:r>
                        <a:rPr lang="de-CH" baseline="0" dirty="0" err="1" smtClean="0"/>
                        <a:t>beschaffung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23936"/>
                  </a:ext>
                </a:extLst>
              </a:tr>
            </a:tbl>
          </a:graphicData>
        </a:graphic>
      </p:graphicFrame>
      <p:pic>
        <p:nvPicPr>
          <p:cNvPr id="2050" name="Picture 2" descr="UML-Notation fÃ¼r Zwei-Schichten-Architektur. &#10;   Jede Schicht wird als Paket interpretier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98" y="2396152"/>
            <a:ext cx="29337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8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3</a:t>
            </a:r>
            <a:r>
              <a:rPr lang="de-CH" dirty="0" smtClean="0"/>
              <a:t>-Schichten-architektur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/>
          <a:lstStyle/>
          <a:p>
            <a:r>
              <a:rPr lang="de-CH" dirty="0" smtClean="0"/>
              <a:t>Programm wird in drei Schichten geteilt. (Client/Server mit Middleware)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84413"/>
              </p:ext>
            </p:extLst>
          </p:nvPr>
        </p:nvGraphicFramePr>
        <p:xfrm>
          <a:off x="1312592" y="2047417"/>
          <a:ext cx="587101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509">
                  <a:extLst>
                    <a:ext uri="{9D8B030D-6E8A-4147-A177-3AD203B41FA5}">
                      <a16:colId xmlns:a16="http://schemas.microsoft.com/office/drawing/2014/main" val="1925999848"/>
                    </a:ext>
                  </a:extLst>
                </a:gridCol>
                <a:gridCol w="2935509">
                  <a:extLst>
                    <a:ext uri="{9D8B030D-6E8A-4147-A177-3AD203B41FA5}">
                      <a16:colId xmlns:a16="http://schemas.microsoft.com/office/drawing/2014/main" val="1960625588"/>
                    </a:ext>
                  </a:extLst>
                </a:gridCol>
              </a:tblGrid>
              <a:tr h="272025">
                <a:tc>
                  <a:txBody>
                    <a:bodyPr/>
                    <a:lstStyle/>
                    <a:p>
                      <a:r>
                        <a:rPr lang="de-CH" dirty="0" smtClean="0"/>
                        <a:t>Schicht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6984"/>
                  </a:ext>
                </a:extLst>
              </a:tr>
              <a:tr h="272025">
                <a:tc>
                  <a:txBody>
                    <a:bodyPr/>
                    <a:lstStyle/>
                    <a:p>
                      <a:r>
                        <a:rPr lang="de-CH" dirty="0" smtClean="0"/>
                        <a:t>GUI-Schicht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Benutzeroberfläche,</a:t>
                      </a:r>
                      <a:r>
                        <a:rPr lang="de-CH" baseline="0" dirty="0" smtClean="0"/>
                        <a:t> gibt Daten aus und ist für die Dialogführung zuständig.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96383"/>
                  </a:ext>
                </a:extLst>
              </a:tr>
              <a:tr h="272025">
                <a:tc>
                  <a:txBody>
                    <a:bodyPr/>
                    <a:lstStyle/>
                    <a:p>
                      <a:r>
                        <a:rPr lang="de-CH" dirty="0" smtClean="0"/>
                        <a:t>Fachkonzeptschicht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Unabhängig von anderen Schichten, zuständig für die Logik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58167"/>
                  </a:ext>
                </a:extLst>
              </a:tr>
              <a:tr h="272025">
                <a:tc>
                  <a:txBody>
                    <a:bodyPr/>
                    <a:lstStyle/>
                    <a:p>
                      <a:r>
                        <a:rPr lang="de-CH" dirty="0" smtClean="0"/>
                        <a:t>Datenhaltungsschicht (DB)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Zuständig für die Datenspeicherung und</a:t>
                      </a:r>
                    </a:p>
                    <a:p>
                      <a:r>
                        <a:rPr lang="de-CH" baseline="0" dirty="0" smtClean="0"/>
                        <a:t>- </a:t>
                      </a:r>
                      <a:r>
                        <a:rPr lang="de-CH" baseline="0" dirty="0" err="1" smtClean="0"/>
                        <a:t>beschaffung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23936"/>
                  </a:ext>
                </a:extLst>
              </a:tr>
            </a:tbl>
          </a:graphicData>
        </a:graphic>
      </p:graphicFrame>
      <p:pic>
        <p:nvPicPr>
          <p:cNvPr id="1028" name="Picture 4" descr="UML-Notation fÃ¼r Drei-Schichten-Architekt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88" y="2184577"/>
            <a:ext cx="3850033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4-Schichten-architektur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1678" y="1235243"/>
            <a:ext cx="10178322" cy="3593591"/>
          </a:xfrm>
        </p:spPr>
        <p:txBody>
          <a:bodyPr/>
          <a:lstStyle/>
          <a:p>
            <a:r>
              <a:rPr lang="de-CH" dirty="0" smtClean="0"/>
              <a:t>Programm wird in vier Schichten geteilt. (Webserver)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22290"/>
              </p:ext>
            </p:extLst>
          </p:nvPr>
        </p:nvGraphicFramePr>
        <p:xfrm>
          <a:off x="1423224" y="2016653"/>
          <a:ext cx="6872362" cy="279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618">
                  <a:extLst>
                    <a:ext uri="{9D8B030D-6E8A-4147-A177-3AD203B41FA5}">
                      <a16:colId xmlns:a16="http://schemas.microsoft.com/office/drawing/2014/main" val="1925999848"/>
                    </a:ext>
                  </a:extLst>
                </a:gridCol>
                <a:gridCol w="4164744">
                  <a:extLst>
                    <a:ext uri="{9D8B030D-6E8A-4147-A177-3AD203B41FA5}">
                      <a16:colId xmlns:a16="http://schemas.microsoft.com/office/drawing/2014/main" val="1960625588"/>
                    </a:ext>
                  </a:extLst>
                </a:gridCol>
              </a:tblGrid>
              <a:tr h="337329">
                <a:tc>
                  <a:txBody>
                    <a:bodyPr/>
                    <a:lstStyle/>
                    <a:p>
                      <a:r>
                        <a:rPr lang="de-CH" dirty="0" smtClean="0"/>
                        <a:t>Schicht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6984"/>
                  </a:ext>
                </a:extLst>
              </a:tr>
              <a:tr h="590325">
                <a:tc>
                  <a:txBody>
                    <a:bodyPr/>
                    <a:lstStyle/>
                    <a:p>
                      <a:r>
                        <a:rPr lang="de-CH" dirty="0" smtClean="0"/>
                        <a:t>Browser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Benutzeroberfläche,</a:t>
                      </a:r>
                      <a:r>
                        <a:rPr lang="de-CH" baseline="0" dirty="0" smtClean="0"/>
                        <a:t> gibt Daten aus und ist für die Dialogführung zuständig.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96383"/>
                  </a:ext>
                </a:extLst>
              </a:tr>
              <a:tr h="356778">
                <a:tc>
                  <a:txBody>
                    <a:bodyPr/>
                    <a:lstStyle/>
                    <a:p>
                      <a:r>
                        <a:rPr lang="de-CH" dirty="0" smtClean="0"/>
                        <a:t>Web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Überträgt</a:t>
                      </a:r>
                      <a:r>
                        <a:rPr lang="de-CH" baseline="0" dirty="0" smtClean="0"/>
                        <a:t> Dokumente an Client.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58167"/>
                  </a:ext>
                </a:extLst>
              </a:tr>
              <a:tr h="595407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Application</a:t>
                      </a:r>
                      <a:r>
                        <a:rPr lang="de-CH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Die</a:t>
                      </a:r>
                      <a:r>
                        <a:rPr lang="de-CH" baseline="0" dirty="0" smtClean="0"/>
                        <a:t> ganze Kommunikation erfolgt über diese Schicht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23936"/>
                  </a:ext>
                </a:extLst>
              </a:tr>
              <a:tr h="779782">
                <a:tc>
                  <a:txBody>
                    <a:bodyPr/>
                    <a:lstStyle/>
                    <a:p>
                      <a:r>
                        <a:rPr lang="de-CH" dirty="0" smtClean="0"/>
                        <a:t>Daten</a:t>
                      </a:r>
                      <a:r>
                        <a:rPr lang="de-CH" baseline="0" dirty="0" smtClean="0"/>
                        <a:t> S</a:t>
                      </a:r>
                      <a:r>
                        <a:rPr lang="de-CH" dirty="0" smtClean="0"/>
                        <a:t>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Zuständig für die Datenspeicherung und</a:t>
                      </a:r>
                    </a:p>
                    <a:p>
                      <a:r>
                        <a:rPr lang="de-CH" baseline="0" dirty="0" smtClean="0"/>
                        <a:t>- Beschaffung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6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6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kommunikationstechnologien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HTTP</a:t>
            </a:r>
          </a:p>
          <a:p>
            <a:r>
              <a:rPr lang="de-CH" dirty="0" smtClean="0"/>
              <a:t>SOAP (3-Schichten-Architektur zwischen </a:t>
            </a:r>
            <a:r>
              <a:rPr lang="de-CH" dirty="0" err="1" smtClean="0"/>
              <a:t>Gui</a:t>
            </a:r>
            <a:r>
              <a:rPr lang="de-CH" dirty="0" smtClean="0"/>
              <a:t>-Schicht und Fachkonzeptschicht)</a:t>
            </a:r>
          </a:p>
          <a:p>
            <a:r>
              <a:rPr lang="de-CH" dirty="0" smtClean="0"/>
              <a:t>Java RMI (</a:t>
            </a:r>
            <a:r>
              <a:rPr lang="de-CH" dirty="0"/>
              <a:t>3-Schichten-Architektur zwischen </a:t>
            </a:r>
            <a:r>
              <a:rPr lang="de-CH" dirty="0" err="1"/>
              <a:t>Gui</a:t>
            </a:r>
            <a:r>
              <a:rPr lang="de-CH" dirty="0"/>
              <a:t>-Schicht und Fachkonzeptschicht</a:t>
            </a:r>
            <a:r>
              <a:rPr lang="de-CH" dirty="0" smtClean="0"/>
              <a:t>)</a:t>
            </a:r>
          </a:p>
          <a:p>
            <a:r>
              <a:rPr lang="de-CH" dirty="0" smtClean="0"/>
              <a:t>.NET </a:t>
            </a:r>
            <a:r>
              <a:rPr lang="de-CH" dirty="0" err="1" smtClean="0"/>
              <a:t>Remoting</a:t>
            </a:r>
            <a:r>
              <a:rPr lang="de-CH" dirty="0" smtClean="0"/>
              <a:t> (</a:t>
            </a:r>
            <a:r>
              <a:rPr lang="de-CH" dirty="0"/>
              <a:t>3-Schichten-Architektur zwischen </a:t>
            </a:r>
            <a:r>
              <a:rPr lang="de-CH" dirty="0" err="1"/>
              <a:t>Gui</a:t>
            </a:r>
            <a:r>
              <a:rPr lang="de-CH" dirty="0"/>
              <a:t>-Schicht und Fachkonzeptschicht</a:t>
            </a:r>
            <a:r>
              <a:rPr lang="de-CH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39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Stärken / schwächen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036885"/>
              </p:ext>
            </p:extLst>
          </p:nvPr>
        </p:nvGraphicFramePr>
        <p:xfrm>
          <a:off x="1250950" y="2286000"/>
          <a:ext cx="101790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3137959489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886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Stärken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Schwächen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1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Komplexität</a:t>
                      </a:r>
                      <a:r>
                        <a:rPr lang="de-CH" baseline="0" dirty="0" smtClean="0"/>
                        <a:t> der Abhängigkeiten werden reduziert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Ausführungsgeschwindigkeit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6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Flexibel</a:t>
                      </a:r>
                      <a:r>
                        <a:rPr lang="de-CH" baseline="0" dirty="0" smtClean="0"/>
                        <a:t> für Änderungen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Performanz-Probleme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Trennung</a:t>
                      </a:r>
                      <a:r>
                        <a:rPr lang="de-CH" baseline="0" dirty="0" smtClean="0"/>
                        <a:t> von Daten, Logik und Präsentation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26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4373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TM10001106[[fn=Abzeichen]]</Template>
  <TotalTime>0</TotalTime>
  <Words>211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Mehrschichten-architektur</vt:lpstr>
      <vt:lpstr>Was?</vt:lpstr>
      <vt:lpstr>2-Schichten-architektur</vt:lpstr>
      <vt:lpstr>3-Schichten-architektur</vt:lpstr>
      <vt:lpstr>4-Schichten-architektur</vt:lpstr>
      <vt:lpstr>kommunikationstechnologien</vt:lpstr>
      <vt:lpstr>Stärken / schwächen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Mehrschichten-architektur</dc:title>
  <dc:creator>Mike Meier</dc:creator>
  <cp:lastModifiedBy>Mike Meier</cp:lastModifiedBy>
  <cp:revision>18</cp:revision>
  <dcterms:created xsi:type="dcterms:W3CDTF">2018-06-13T07:04:42Z</dcterms:created>
  <dcterms:modified xsi:type="dcterms:W3CDTF">2018-06-13T08:40:46Z</dcterms:modified>
</cp:coreProperties>
</file>