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Playfair Display"/>
      <p:regular r:id="rId37"/>
      <p:bold r:id="rId38"/>
      <p:italic r:id="rId39"/>
      <p:boldItalic r:id="rId40"/>
    </p:embeddedFont>
    <p:embeddedFont>
      <p:font typeface="Lato"/>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Merriweather-bold.fntdata"/><Relationship Id="rId23" Type="http://schemas.openxmlformats.org/officeDocument/2006/relationships/slide" Target="slides/slide18.xml"/><Relationship Id="rId45"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erriweather-boldItalic.fntdata"/><Relationship Id="rId25" Type="http://schemas.openxmlformats.org/officeDocument/2006/relationships/slide" Target="slides/slide20.xml"/><Relationship Id="rId47" Type="http://schemas.openxmlformats.org/officeDocument/2006/relationships/font" Target="fonts/Merriweather-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PlayfairDisplay-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PlayfairDisplay-italic.fntdata"/><Relationship Id="rId16" Type="http://schemas.openxmlformats.org/officeDocument/2006/relationships/slide" Target="slides/slide11.xml"/><Relationship Id="rId38" Type="http://schemas.openxmlformats.org/officeDocument/2006/relationships/font" Target="fonts/PlayfairDi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88ff261a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88ff261a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88e9d3d94_3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88e9d3d94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88ff261a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88ff261a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88e9d3d94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88e9d3d94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8ff261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8ff261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88ff261a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88ff261a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88ff261a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88ff261a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8e9d3d94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88e9d3d94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88e9d3d94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88e9d3d94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8e9d3d94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8e9d3d94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88e9d3d94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88e9d3d94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88ff261a2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88ff261a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88e9d3d94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88e9d3d94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88e9d3d94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88e9d3d94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88e9d3d94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88e9d3d94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8ff261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8ff261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88e9d3d94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88e9d3d9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88e9d3d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88e9d3d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88e9d3d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88e9d3d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88e9d3d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88e9d3d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88e9d3d94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88e9d3d94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8e9d3d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8e9d3d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88e9d3d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88e9d3d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88e9d3d94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88e9d3d94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88ff261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88ff261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c38e614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c38e614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www.kaggle.com/blastchar/telco-customer-churn/data" TargetMode="External"/><Relationship Id="rId4" Type="http://schemas.openxmlformats.org/officeDocument/2006/relationships/hyperlink" Target="https://github.com/Ldave01" TargetMode="External"/><Relationship Id="rId5" Type="http://schemas.openxmlformats.org/officeDocument/2006/relationships/hyperlink" Target="https://github.com/kesnel" TargetMode="External"/><Relationship Id="rId6" Type="http://schemas.openxmlformats.org/officeDocument/2006/relationships/hyperlink" Target="https://github.com/Wedsanley" TargetMode="External"/><Relationship Id="rId7" Type="http://schemas.openxmlformats.org/officeDocument/2006/relationships/hyperlink" Target="https://github.com/Yvesie67" TargetMode="External"/><Relationship Id="rId8" Type="http://schemas.openxmlformats.org/officeDocument/2006/relationships/hyperlink" Target="https://www.publicdomainpictures.net/en/view-image.php?image=79382&amp;picture=telecommunication-antenna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mailto:davidlouis301@yahoo.fr" TargetMode="External"/><Relationship Id="rId4" Type="http://schemas.openxmlformats.org/officeDocument/2006/relationships/hyperlink" Target="mailto:kesnelsamuel@gmail.com" TargetMode="External"/><Relationship Id="rId5" Type="http://schemas.openxmlformats.org/officeDocument/2006/relationships/hyperlink" Target="mailto:wedsanleyjp97@gmail.com" TargetMode="External"/><Relationship Id="rId6" Type="http://schemas.openxmlformats.org/officeDocument/2006/relationships/hyperlink" Target="mailto:yvesnamarcelin48@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265500" y="13894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Telecom</a:t>
            </a:r>
            <a:r>
              <a:rPr lang="en"/>
              <a:t> </a:t>
            </a:r>
            <a:r>
              <a:rPr lang="en"/>
              <a:t>Customer</a:t>
            </a:r>
            <a:r>
              <a:rPr lang="en"/>
              <a:t> Churn Analysis</a:t>
            </a:r>
            <a:endParaRPr/>
          </a:p>
        </p:txBody>
      </p:sp>
      <p:sp>
        <p:nvSpPr>
          <p:cNvPr id="69" name="Google Shape;69;p13"/>
          <p:cNvSpPr txBox="1"/>
          <p:nvPr>
            <p:ph idx="1" type="subTitle"/>
          </p:nvPr>
        </p:nvSpPr>
        <p:spPr>
          <a:xfrm>
            <a:off x="265500" y="2948950"/>
            <a:ext cx="4045200" cy="19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Group II</a:t>
            </a:r>
            <a:endParaRPr b="1" sz="1800">
              <a:solidFill>
                <a:schemeClr val="dk1"/>
              </a:solidFill>
            </a:endParaRPr>
          </a:p>
          <a:p>
            <a:pPr indent="0" lvl="0" marL="0" rtl="0" algn="ctr">
              <a:spcBef>
                <a:spcPts val="0"/>
              </a:spcBef>
              <a:spcAft>
                <a:spcPts val="0"/>
              </a:spcAft>
              <a:buNone/>
            </a:pPr>
            <a:r>
              <a:rPr b="1" lang="en" sz="1800">
                <a:solidFill>
                  <a:schemeClr val="dk1"/>
                </a:solidFill>
              </a:rPr>
              <a:t>David LOUIS</a:t>
            </a:r>
            <a:endParaRPr b="1" sz="1800">
              <a:solidFill>
                <a:schemeClr val="dk1"/>
              </a:solidFill>
            </a:endParaRPr>
          </a:p>
          <a:p>
            <a:pPr indent="0" lvl="0" marL="0" rtl="0" algn="ctr">
              <a:spcBef>
                <a:spcPts val="0"/>
              </a:spcBef>
              <a:spcAft>
                <a:spcPts val="0"/>
              </a:spcAft>
              <a:buNone/>
            </a:pPr>
            <a:r>
              <a:rPr b="1" lang="en" sz="1800">
                <a:solidFill>
                  <a:schemeClr val="dk1"/>
                </a:solidFill>
              </a:rPr>
              <a:t>Kesnel Samuel JEAN </a:t>
            </a:r>
            <a:r>
              <a:rPr b="1" lang="en" sz="1800">
                <a:solidFill>
                  <a:schemeClr val="dk1"/>
                </a:solidFill>
              </a:rPr>
              <a:t>PHILIPPE</a:t>
            </a:r>
            <a:endParaRPr b="1" sz="1800">
              <a:solidFill>
                <a:schemeClr val="dk1"/>
              </a:solidFill>
            </a:endParaRPr>
          </a:p>
          <a:p>
            <a:pPr indent="0" lvl="0" marL="0" rtl="0" algn="ctr">
              <a:spcBef>
                <a:spcPts val="0"/>
              </a:spcBef>
              <a:spcAft>
                <a:spcPts val="0"/>
              </a:spcAft>
              <a:buNone/>
            </a:pPr>
            <a:r>
              <a:rPr b="1" lang="en" sz="1800">
                <a:solidFill>
                  <a:schemeClr val="dk1"/>
                </a:solidFill>
              </a:rPr>
              <a:t>Wedsanley JEAN </a:t>
            </a:r>
            <a:r>
              <a:rPr b="1" lang="en" sz="1800">
                <a:solidFill>
                  <a:schemeClr val="dk1"/>
                </a:solidFill>
              </a:rPr>
              <a:t>PHILIPPE</a:t>
            </a:r>
            <a:endParaRPr b="1" sz="1800">
              <a:solidFill>
                <a:schemeClr val="dk1"/>
              </a:solidFill>
            </a:endParaRPr>
          </a:p>
          <a:p>
            <a:pPr indent="0" lvl="0" marL="0" rtl="0" algn="ctr">
              <a:spcBef>
                <a:spcPts val="0"/>
              </a:spcBef>
              <a:spcAft>
                <a:spcPts val="0"/>
              </a:spcAft>
              <a:buNone/>
            </a:pPr>
            <a:r>
              <a:rPr b="1" lang="en" sz="1800">
                <a:solidFill>
                  <a:schemeClr val="dk1"/>
                </a:solidFill>
              </a:rPr>
              <a:t>Yvesna MARCELIN</a:t>
            </a:r>
            <a:endParaRPr b="1" sz="1800">
              <a:solidFill>
                <a:schemeClr val="dk1"/>
              </a:solidFill>
            </a:endParaRPr>
          </a:p>
          <a:p>
            <a:pPr indent="0" lvl="0" marL="0" rtl="0" algn="ctr">
              <a:spcBef>
                <a:spcPts val="1000"/>
              </a:spcBef>
              <a:spcAft>
                <a:spcPts val="0"/>
              </a:spcAft>
              <a:buNone/>
            </a:pPr>
            <a:r>
              <a:rPr b="1" i="1" lang="en" sz="1600">
                <a:solidFill>
                  <a:schemeClr val="dk1"/>
                </a:solidFill>
              </a:rPr>
              <a:t>27/08/2021</a:t>
            </a:r>
            <a:endParaRPr b="1" i="1" sz="1600">
              <a:solidFill>
                <a:schemeClr val="dk1"/>
              </a:solidFill>
            </a:endParaRPr>
          </a:p>
          <a:p>
            <a:pPr indent="0" lvl="0" marL="0" rtl="0" algn="ctr">
              <a:spcBef>
                <a:spcPts val="1000"/>
              </a:spcBef>
              <a:spcAft>
                <a:spcPts val="0"/>
              </a:spcAft>
              <a:buNone/>
            </a:pPr>
            <a:r>
              <a:t/>
            </a:r>
            <a:endParaRPr b="1" i="1" sz="1600">
              <a:solidFill>
                <a:schemeClr val="dk1"/>
              </a:solidFill>
            </a:endParaRPr>
          </a:p>
        </p:txBody>
      </p:sp>
      <p:pic>
        <p:nvPicPr>
          <p:cNvPr id="70" name="Google Shape;70;p13"/>
          <p:cNvPicPr preferRelativeResize="0"/>
          <p:nvPr/>
        </p:nvPicPr>
        <p:blipFill rotWithShape="1">
          <a:blip r:embed="rId3">
            <a:alphaModFix/>
          </a:blip>
          <a:srcRect b="0" l="26090" r="0" t="0"/>
          <a:stretch/>
        </p:blipFill>
        <p:spPr>
          <a:xfrm>
            <a:off x="4518950" y="-35600"/>
            <a:ext cx="5702150" cy="5214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Analytics</a:t>
            </a:r>
            <a:endParaRPr/>
          </a:p>
        </p:txBody>
      </p:sp>
      <p:sp>
        <p:nvSpPr>
          <p:cNvPr id="163" name="Google Shape;163;p22"/>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600"/>
              <a:t>The Dataset File has </a:t>
            </a:r>
            <a:r>
              <a:rPr b="1" i="1" lang="en" sz="1600"/>
              <a:t>7043 observations</a:t>
            </a:r>
            <a:r>
              <a:rPr lang="en" sz="1600"/>
              <a:t> records with </a:t>
            </a:r>
            <a:r>
              <a:rPr b="1" i="1" lang="en" sz="1600"/>
              <a:t>21 variables.</a:t>
            </a:r>
            <a:endParaRPr b="1" i="1" sz="1600"/>
          </a:p>
          <a:p>
            <a:pPr indent="-304800" lvl="0" marL="457200" rtl="0" algn="l">
              <a:spcBef>
                <a:spcPts val="0"/>
              </a:spcBef>
              <a:spcAft>
                <a:spcPts val="0"/>
              </a:spcAft>
              <a:buClr>
                <a:srgbClr val="D5D5D5"/>
              </a:buClr>
              <a:buSzPts val="1200"/>
              <a:buFont typeface="Roboto"/>
              <a:buChar char="●"/>
            </a:pPr>
            <a:r>
              <a:rPr lang="en" sz="1600"/>
              <a:t>“</a:t>
            </a:r>
            <a:r>
              <a:rPr b="1" i="1" lang="en" sz="1600"/>
              <a:t>Senior Citizen</a:t>
            </a:r>
            <a:r>
              <a:rPr lang="en" sz="1600"/>
              <a:t>” is a categorical column with only 2 values, such as 0 &amp; 1. It indicates if the customer is an elderly person or a young person</a:t>
            </a:r>
            <a:endParaRPr sz="1600"/>
          </a:p>
          <a:p>
            <a:pPr indent="-304800" lvl="0" marL="457200" rtl="0" algn="l">
              <a:spcBef>
                <a:spcPts val="500"/>
              </a:spcBef>
              <a:spcAft>
                <a:spcPts val="0"/>
              </a:spcAft>
              <a:buClr>
                <a:srgbClr val="D5D5D5"/>
              </a:buClr>
              <a:buSzPts val="1200"/>
              <a:buFont typeface="Roboto"/>
              <a:buChar char="●"/>
            </a:pPr>
            <a:r>
              <a:rPr lang="en" sz="1600"/>
              <a:t>The Average Monthly Charges is approximately </a:t>
            </a:r>
            <a:r>
              <a:rPr b="1" i="1" lang="en" sz="1600"/>
              <a:t>$ 64.76</a:t>
            </a:r>
            <a:r>
              <a:rPr lang="en" sz="1600"/>
              <a:t>, the min monthly charge is approximately </a:t>
            </a:r>
            <a:r>
              <a:rPr b="1" i="1" lang="en" sz="1600"/>
              <a:t>18.25</a:t>
            </a:r>
            <a:r>
              <a:rPr lang="en" sz="1600"/>
              <a:t>, the max is approximately </a:t>
            </a:r>
            <a:r>
              <a:rPr b="1" i="1" lang="en" sz="1600"/>
              <a:t>118.75</a:t>
            </a:r>
            <a:r>
              <a:rPr lang="en" sz="1600"/>
              <a:t> and </a:t>
            </a:r>
            <a:r>
              <a:rPr b="1" i="1" lang="en" sz="1600"/>
              <a:t>75%</a:t>
            </a:r>
            <a:r>
              <a:rPr lang="en" sz="1600"/>
              <a:t> of the customers have a monthly charge less than </a:t>
            </a:r>
            <a:r>
              <a:rPr b="1" i="1" lang="en" sz="1600"/>
              <a:t>90</a:t>
            </a:r>
            <a:endParaRPr b="1" i="1" sz="1600"/>
          </a:p>
          <a:p>
            <a:pPr indent="-304800" lvl="0" marL="457200" rtl="0" algn="l">
              <a:spcBef>
                <a:spcPts val="0"/>
              </a:spcBef>
              <a:spcAft>
                <a:spcPts val="0"/>
              </a:spcAft>
              <a:buClr>
                <a:srgbClr val="D5D5D5"/>
              </a:buClr>
              <a:buSzPts val="1200"/>
              <a:buFont typeface="Roboto"/>
              <a:buChar char="●"/>
            </a:pPr>
            <a:r>
              <a:rPr lang="en" sz="1600"/>
              <a:t>The Average Total Charges is approximately </a:t>
            </a:r>
            <a:r>
              <a:rPr b="1" i="1" lang="en" sz="1600"/>
              <a:t>2279.80,</a:t>
            </a:r>
            <a:r>
              <a:rPr lang="en" sz="1600"/>
              <a:t> the max is approximately </a:t>
            </a:r>
            <a:r>
              <a:rPr b="1" i="1" lang="en" sz="1600"/>
              <a:t>8684.80</a:t>
            </a:r>
            <a:r>
              <a:rPr lang="en" sz="1600"/>
              <a:t> and </a:t>
            </a:r>
            <a:r>
              <a:rPr b="1" i="1" lang="en" sz="1600"/>
              <a:t>75%</a:t>
            </a:r>
            <a:r>
              <a:rPr lang="en" sz="1600"/>
              <a:t> of the customers have a Total charge less than 3787</a:t>
            </a:r>
            <a:endParaRPr sz="1600"/>
          </a:p>
          <a:p>
            <a:pPr indent="-292100" lvl="0" marL="457200" rtl="0" algn="l">
              <a:spcBef>
                <a:spcPts val="0"/>
              </a:spcBef>
              <a:spcAft>
                <a:spcPts val="0"/>
              </a:spcAft>
              <a:buClr>
                <a:srgbClr val="D5D5D5"/>
              </a:buClr>
              <a:buSzPts val="1000"/>
              <a:buFont typeface="Roboto"/>
              <a:buChar char="●"/>
            </a:pPr>
            <a:r>
              <a:rPr lang="en" sz="1600"/>
              <a:t>The average tenure is around </a:t>
            </a:r>
            <a:r>
              <a:rPr b="1" lang="en" sz="1600"/>
              <a:t>32 months </a:t>
            </a:r>
            <a:r>
              <a:rPr lang="en" sz="1600"/>
              <a:t>and, the max tenure is about </a:t>
            </a:r>
            <a:r>
              <a:rPr b="1" lang="en" sz="1600"/>
              <a:t>72 months </a:t>
            </a:r>
            <a:r>
              <a:rPr lang="en" sz="1600"/>
              <a:t>and </a:t>
            </a:r>
            <a:r>
              <a:rPr b="1" i="1" lang="en" sz="1600"/>
              <a:t>75% </a:t>
            </a:r>
            <a:r>
              <a:rPr lang="en" sz="1600"/>
              <a:t>of the customers have less </a:t>
            </a:r>
            <a:r>
              <a:rPr b="1" i="1" lang="en" sz="1600"/>
              <a:t>55 months</a:t>
            </a:r>
            <a:r>
              <a:rPr lang="en" sz="1600"/>
              <a:t> with the company and there is group of new customers who have less than a month.</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4294967295" type="body"/>
          </p:nvPr>
        </p:nvSpPr>
        <p:spPr>
          <a:xfrm>
            <a:off x="4725525" y="1417800"/>
            <a:ext cx="4106700" cy="315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For the past month, customers who have churned have caused a total loss of $ 139,130.85, which represents 30% of the company's monthly income</a:t>
            </a:r>
            <a:endParaRPr sz="1700"/>
          </a:p>
          <a:p>
            <a:pPr indent="0" lvl="0" marL="0" rtl="0" algn="l">
              <a:spcBef>
                <a:spcPts val="500"/>
              </a:spcBef>
              <a:spcAft>
                <a:spcPts val="1600"/>
              </a:spcAft>
              <a:buNone/>
            </a:pPr>
            <a:r>
              <a:t/>
            </a:r>
            <a:endParaRPr sz="1700"/>
          </a:p>
        </p:txBody>
      </p:sp>
      <p:sp>
        <p:nvSpPr>
          <p:cNvPr id="169" name="Google Shape;169;p23"/>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Monthly Charge</a:t>
            </a:r>
            <a:endParaRPr/>
          </a:p>
        </p:txBody>
      </p:sp>
      <p:pic>
        <p:nvPicPr>
          <p:cNvPr id="170" name="Google Shape;170;p23"/>
          <p:cNvPicPr preferRelativeResize="0"/>
          <p:nvPr/>
        </p:nvPicPr>
        <p:blipFill rotWithShape="1">
          <a:blip r:embed="rId3">
            <a:alphaModFix/>
          </a:blip>
          <a:srcRect b="0" l="129" r="119" t="0"/>
          <a:stretch/>
        </p:blipFill>
        <p:spPr>
          <a:xfrm>
            <a:off x="311700" y="1573500"/>
            <a:ext cx="4267199" cy="26859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4294967295" type="body"/>
          </p:nvPr>
        </p:nvSpPr>
        <p:spPr>
          <a:xfrm>
            <a:off x="4572000" y="1417800"/>
            <a:ext cx="4260300" cy="315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Compared to the existing customer base the churned customer represent 26.54 % of the population</a:t>
            </a:r>
            <a:endParaRPr sz="1700"/>
          </a:p>
          <a:p>
            <a:pPr indent="0" lvl="0" marL="0" rtl="0" algn="l">
              <a:spcBef>
                <a:spcPts val="600"/>
              </a:spcBef>
              <a:spcAft>
                <a:spcPts val="0"/>
              </a:spcAft>
              <a:buNone/>
            </a:pPr>
            <a:r>
              <a:rPr lang="en" sz="1700"/>
              <a:t>Total number of customers who churned is 1869 while the number of remaining customer 5174 which represent 73.5% of the population.</a:t>
            </a:r>
            <a:endParaRPr i="1" sz="1200">
              <a:solidFill>
                <a:srgbClr val="D5D5D5"/>
              </a:solidFill>
              <a:latin typeface="Roboto"/>
              <a:ea typeface="Roboto"/>
              <a:cs typeface="Roboto"/>
              <a:sym typeface="Roboto"/>
            </a:endParaRPr>
          </a:p>
          <a:p>
            <a:pPr indent="0" lvl="0" marL="0" rtl="0" algn="l">
              <a:spcBef>
                <a:spcPts val="500"/>
              </a:spcBef>
              <a:spcAft>
                <a:spcPts val="1600"/>
              </a:spcAft>
              <a:buNone/>
            </a:pPr>
            <a:r>
              <a:t/>
            </a:r>
            <a:endParaRPr sz="1700"/>
          </a:p>
        </p:txBody>
      </p:sp>
      <p:sp>
        <p:nvSpPr>
          <p:cNvPr id="176" name="Google Shape;176;p24"/>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of churned customers</a:t>
            </a:r>
            <a:endParaRPr/>
          </a:p>
        </p:txBody>
      </p:sp>
      <p:pic>
        <p:nvPicPr>
          <p:cNvPr id="177" name="Google Shape;177;p24"/>
          <p:cNvPicPr preferRelativeResize="0"/>
          <p:nvPr/>
        </p:nvPicPr>
        <p:blipFill>
          <a:blip r:embed="rId3">
            <a:alphaModFix/>
          </a:blip>
          <a:stretch>
            <a:fillRect/>
          </a:stretch>
        </p:blipFill>
        <p:spPr>
          <a:xfrm>
            <a:off x="311700" y="1306900"/>
            <a:ext cx="3762375" cy="35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customer by</a:t>
            </a:r>
            <a:r>
              <a:rPr b="0" i="1" lang="en" sz="1750">
                <a:latin typeface="Roboto"/>
                <a:ea typeface="Roboto"/>
                <a:cs typeface="Roboto"/>
                <a:sym typeface="Roboto"/>
              </a:rPr>
              <a:t>(gender)</a:t>
            </a:r>
            <a:endParaRPr/>
          </a:p>
          <a:p>
            <a:pPr indent="0" lvl="0" marL="0" rtl="0" algn="l">
              <a:spcBef>
                <a:spcPts val="0"/>
              </a:spcBef>
              <a:spcAft>
                <a:spcPts val="0"/>
              </a:spcAft>
              <a:buNone/>
            </a:pPr>
            <a:r>
              <a:t/>
            </a:r>
            <a:endParaRPr/>
          </a:p>
        </p:txBody>
      </p:sp>
      <p:sp>
        <p:nvSpPr>
          <p:cNvPr id="183" name="Google Shape;183;p25"/>
          <p:cNvSpPr txBox="1"/>
          <p:nvPr>
            <p:ph idx="4294967295" type="body"/>
          </p:nvPr>
        </p:nvSpPr>
        <p:spPr>
          <a:xfrm>
            <a:off x="4572000" y="1417800"/>
            <a:ext cx="4260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Female customer who churn is 939, which represents 50.2% of the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Male customer who churn is 930, which represents 49.8% of the population.</a:t>
            </a:r>
            <a:endParaRPr i="1" sz="1200">
              <a:solidFill>
                <a:srgbClr val="D5D5D5"/>
              </a:solidFill>
              <a:latin typeface="Roboto"/>
              <a:ea typeface="Roboto"/>
              <a:cs typeface="Roboto"/>
              <a:sym typeface="Roboto"/>
            </a:endParaRPr>
          </a:p>
          <a:p>
            <a:pPr indent="0" lvl="0" marL="0" rtl="0" algn="l">
              <a:spcBef>
                <a:spcPts val="500"/>
              </a:spcBef>
              <a:spcAft>
                <a:spcPts val="1600"/>
              </a:spcAft>
              <a:buNone/>
            </a:pPr>
            <a:r>
              <a:t/>
            </a:r>
            <a:endParaRPr sz="1700"/>
          </a:p>
        </p:txBody>
      </p:sp>
      <p:pic>
        <p:nvPicPr>
          <p:cNvPr id="184" name="Google Shape;184;p25"/>
          <p:cNvPicPr preferRelativeResize="0"/>
          <p:nvPr/>
        </p:nvPicPr>
        <p:blipFill>
          <a:blip r:embed="rId3">
            <a:alphaModFix/>
          </a:blip>
          <a:stretch>
            <a:fillRect/>
          </a:stretch>
        </p:blipFill>
        <p:spPr>
          <a:xfrm>
            <a:off x="152400" y="1289850"/>
            <a:ext cx="4419600" cy="368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customer by</a:t>
            </a:r>
            <a:r>
              <a:rPr b="0" i="1" lang="en" sz="1750">
                <a:latin typeface="Roboto"/>
                <a:ea typeface="Roboto"/>
                <a:cs typeface="Roboto"/>
                <a:sym typeface="Roboto"/>
              </a:rPr>
              <a:t>(Age Range, Senior Citizen)</a:t>
            </a:r>
            <a:endParaRPr/>
          </a:p>
        </p:txBody>
      </p:sp>
      <p:sp>
        <p:nvSpPr>
          <p:cNvPr id="190" name="Google Shape;190;p26"/>
          <p:cNvSpPr txBox="1"/>
          <p:nvPr>
            <p:ph idx="4294967295" type="body"/>
          </p:nvPr>
        </p:nvSpPr>
        <p:spPr>
          <a:xfrm>
            <a:off x="4572000" y="1417800"/>
            <a:ext cx="4260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Young customer who churned is 1393, which represents 74.5% of the churned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Senior customer who churned is 476, which represents 25.5% of the churned population.</a:t>
            </a:r>
            <a:endParaRPr sz="1700"/>
          </a:p>
          <a:p>
            <a:pPr indent="0" lvl="0" marL="0" rtl="0" algn="l">
              <a:spcBef>
                <a:spcPts val="500"/>
              </a:spcBef>
              <a:spcAft>
                <a:spcPts val="1600"/>
              </a:spcAft>
              <a:buNone/>
            </a:pPr>
            <a:r>
              <a:t/>
            </a:r>
            <a:endParaRPr sz="1700"/>
          </a:p>
        </p:txBody>
      </p:sp>
      <p:pic>
        <p:nvPicPr>
          <p:cNvPr id="191" name="Google Shape;191;p26"/>
          <p:cNvPicPr preferRelativeResize="0"/>
          <p:nvPr/>
        </p:nvPicPr>
        <p:blipFill rotWithShape="1">
          <a:blip r:embed="rId3">
            <a:alphaModFix/>
          </a:blip>
          <a:srcRect b="7440" l="0" r="0" t="7431"/>
          <a:stretch/>
        </p:blipFill>
        <p:spPr>
          <a:xfrm>
            <a:off x="152400" y="1417800"/>
            <a:ext cx="4419600" cy="342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customer by</a:t>
            </a:r>
            <a:r>
              <a:rPr b="0" i="1" lang="en" sz="1750">
                <a:latin typeface="Roboto"/>
                <a:ea typeface="Roboto"/>
                <a:cs typeface="Roboto"/>
                <a:sym typeface="Roboto"/>
              </a:rPr>
              <a:t>(Who do or not have a partner)</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sp>
        <p:nvSpPr>
          <p:cNvPr id="197" name="Google Shape;197;p27"/>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Customer who don't have a partner and churned are 1200, which represents 64.2% of the churned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Customer who do have a partner and churned are 669, which represents 35.8% of the churned population.</a:t>
            </a:r>
            <a:endParaRPr sz="1700"/>
          </a:p>
          <a:p>
            <a:pPr indent="0" lvl="0" marL="0" rtl="0" algn="l">
              <a:spcBef>
                <a:spcPts val="500"/>
              </a:spcBef>
              <a:spcAft>
                <a:spcPts val="1600"/>
              </a:spcAft>
              <a:buNone/>
            </a:pPr>
            <a:r>
              <a:t/>
            </a:r>
            <a:endParaRPr sz="1700"/>
          </a:p>
        </p:txBody>
      </p:sp>
      <p:pic>
        <p:nvPicPr>
          <p:cNvPr id="198" name="Google Shape;198;p27"/>
          <p:cNvPicPr preferRelativeResize="0"/>
          <p:nvPr/>
        </p:nvPicPr>
        <p:blipFill>
          <a:blip r:embed="rId3">
            <a:alphaModFix/>
          </a:blip>
          <a:stretch>
            <a:fillRect/>
          </a:stretch>
        </p:blipFill>
        <p:spPr>
          <a:xfrm>
            <a:off x="311700" y="1332175"/>
            <a:ext cx="3762375" cy="36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customer by</a:t>
            </a:r>
            <a:r>
              <a:rPr b="0" i="1" lang="en" sz="1750">
                <a:latin typeface="Roboto"/>
                <a:ea typeface="Roboto"/>
                <a:cs typeface="Roboto"/>
                <a:sym typeface="Roboto"/>
              </a:rPr>
              <a:t>(Who do or not have a Dependents)</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sp>
        <p:nvSpPr>
          <p:cNvPr id="204" name="Google Shape;204;p28"/>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Customer who don't have Dependents and churned are 1543, which represents 82.6% of the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Customer who do have Dependents and churned are 326, which represents 17.4% of the population.</a:t>
            </a:r>
            <a:endParaRPr sz="1700"/>
          </a:p>
          <a:p>
            <a:pPr indent="0" lvl="0" marL="0" rtl="0" algn="l">
              <a:spcBef>
                <a:spcPts val="500"/>
              </a:spcBef>
              <a:spcAft>
                <a:spcPts val="1600"/>
              </a:spcAft>
              <a:buNone/>
            </a:pPr>
            <a:r>
              <a:t/>
            </a:r>
            <a:endParaRPr sz="1700"/>
          </a:p>
        </p:txBody>
      </p:sp>
      <p:pic>
        <p:nvPicPr>
          <p:cNvPr id="205" name="Google Shape;205;p28"/>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analysis by</a:t>
            </a:r>
            <a:r>
              <a:rPr b="0" i="1" lang="en" sz="1750">
                <a:latin typeface="Roboto"/>
                <a:ea typeface="Roboto"/>
                <a:cs typeface="Roboto"/>
                <a:sym typeface="Roboto"/>
              </a:rPr>
              <a:t>(Services used)</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sp>
        <p:nvSpPr>
          <p:cNvPr id="211" name="Google Shape;211;p29"/>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Customer who don't use Phone services and churned are 170, which represents 9.1% of the churned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Customer who use Phone services and churned are 1699, which represents 90.9% of the churned population.</a:t>
            </a:r>
            <a:endParaRPr sz="1700"/>
          </a:p>
        </p:txBody>
      </p:sp>
      <p:pic>
        <p:nvPicPr>
          <p:cNvPr id="212" name="Google Shape;212;p29"/>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700"/>
              <a:t>The total number of Customer who don't use Multiple Lines and churned are 849, which represents 45.4% of the churned population.</a:t>
            </a:r>
            <a:endParaRPr sz="1700"/>
          </a:p>
          <a:p>
            <a:pPr indent="0" lvl="0" marL="457200" rtl="0" algn="l">
              <a:spcBef>
                <a:spcPts val="600"/>
              </a:spcBef>
              <a:spcAft>
                <a:spcPts val="0"/>
              </a:spcAft>
              <a:buNone/>
            </a:pPr>
            <a:r>
              <a:t/>
            </a:r>
            <a:endParaRPr sz="1700"/>
          </a:p>
          <a:p>
            <a:pPr indent="-304800" lvl="0" marL="457200" rtl="0" algn="l">
              <a:spcBef>
                <a:spcPts val="600"/>
              </a:spcBef>
              <a:spcAft>
                <a:spcPts val="0"/>
              </a:spcAft>
              <a:buClr>
                <a:srgbClr val="D5D5D5"/>
              </a:buClr>
              <a:buSzPts val="1200"/>
              <a:buFont typeface="Roboto"/>
              <a:buChar char="●"/>
            </a:pPr>
            <a:r>
              <a:rPr lang="en" sz="1700"/>
              <a:t>The total number of Customer who use Multiple Lines and churned are 850, which represents 45.5% of the churned population.</a:t>
            </a:r>
            <a:endParaRPr sz="1700"/>
          </a:p>
        </p:txBody>
      </p:sp>
      <p:sp>
        <p:nvSpPr>
          <p:cNvPr id="218" name="Google Shape;218;p30"/>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analysis by</a:t>
            </a:r>
            <a:r>
              <a:rPr b="0" i="1" lang="en" sz="1750">
                <a:latin typeface="Roboto"/>
                <a:ea typeface="Roboto"/>
                <a:cs typeface="Roboto"/>
                <a:sym typeface="Roboto"/>
              </a:rPr>
              <a:t>(Multiple Lines)</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pic>
        <p:nvPicPr>
          <p:cNvPr id="219" name="Google Shape;219;p30"/>
          <p:cNvPicPr preferRelativeResize="0"/>
          <p:nvPr/>
        </p:nvPicPr>
        <p:blipFill rotWithShape="1">
          <a:blip r:embed="rId3">
            <a:alphaModFix/>
          </a:blip>
          <a:srcRect b="758" l="0" r="0" t="758"/>
          <a:stretch/>
        </p:blipFill>
        <p:spPr>
          <a:xfrm>
            <a:off x="311700" y="1332175"/>
            <a:ext cx="3762375" cy="368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285750" lvl="0" marL="457200" rtl="0" algn="l">
              <a:spcBef>
                <a:spcPts val="600"/>
              </a:spcBef>
              <a:spcAft>
                <a:spcPts val="0"/>
              </a:spcAft>
              <a:buClr>
                <a:srgbClr val="D5D5D5"/>
              </a:buClr>
              <a:buSzPts val="900"/>
              <a:buFont typeface="Roboto"/>
              <a:buChar char="●"/>
            </a:pPr>
            <a:r>
              <a:rPr lang="en" sz="1400"/>
              <a:t>The total number of Customer who don't use Internet services and churned are 113, which represents 6% of the churned population.</a:t>
            </a:r>
            <a:endParaRPr sz="1400"/>
          </a:p>
          <a:p>
            <a:pPr indent="0" lvl="0" marL="457200" rtl="0" algn="l">
              <a:spcBef>
                <a:spcPts val="600"/>
              </a:spcBef>
              <a:spcAft>
                <a:spcPts val="0"/>
              </a:spcAft>
              <a:buNone/>
            </a:pPr>
            <a:r>
              <a:t/>
            </a:r>
            <a:endParaRPr sz="1400"/>
          </a:p>
          <a:p>
            <a:pPr indent="-285750" lvl="0" marL="457200" rtl="0" algn="l">
              <a:spcBef>
                <a:spcPts val="600"/>
              </a:spcBef>
              <a:spcAft>
                <a:spcPts val="0"/>
              </a:spcAft>
              <a:buClr>
                <a:srgbClr val="D5D5D5"/>
              </a:buClr>
              <a:buSzPts val="900"/>
              <a:buFont typeface="Roboto"/>
              <a:buChar char="●"/>
            </a:pPr>
            <a:r>
              <a:rPr lang="en" sz="1400"/>
              <a:t>The total number of Customer who use Fiber Optic and churned are 1297, which represents 69.4% of the churned population.</a:t>
            </a:r>
            <a:endParaRPr sz="1400"/>
          </a:p>
          <a:p>
            <a:pPr indent="0" lvl="0" marL="457200" rtl="0" algn="l">
              <a:spcBef>
                <a:spcPts val="600"/>
              </a:spcBef>
              <a:spcAft>
                <a:spcPts val="0"/>
              </a:spcAft>
              <a:buNone/>
            </a:pPr>
            <a:r>
              <a:t/>
            </a:r>
            <a:endParaRPr sz="1400"/>
          </a:p>
          <a:p>
            <a:pPr indent="-285750" lvl="0" marL="457200" rtl="0" algn="l">
              <a:spcBef>
                <a:spcPts val="600"/>
              </a:spcBef>
              <a:spcAft>
                <a:spcPts val="0"/>
              </a:spcAft>
              <a:buClr>
                <a:srgbClr val="D5D5D5"/>
              </a:buClr>
              <a:buSzPts val="900"/>
              <a:buFont typeface="Roboto"/>
              <a:buChar char="●"/>
            </a:pPr>
            <a:r>
              <a:rPr lang="en" sz="1400"/>
              <a:t>The total number of Customer who use DSL(Digital Subscriber Line) and churned are 459, which represents 24.6% of the churned population.</a:t>
            </a:r>
            <a:endParaRPr i="1" sz="900">
              <a:solidFill>
                <a:srgbClr val="D5D5D5"/>
              </a:solidFill>
              <a:latin typeface="Roboto"/>
              <a:ea typeface="Roboto"/>
              <a:cs typeface="Roboto"/>
              <a:sym typeface="Roboto"/>
            </a:endParaRPr>
          </a:p>
          <a:p>
            <a:pPr indent="0" lvl="0" marL="0" rtl="0" algn="l">
              <a:spcBef>
                <a:spcPts val="600"/>
              </a:spcBef>
              <a:spcAft>
                <a:spcPts val="500"/>
              </a:spcAft>
              <a:buNone/>
            </a:pPr>
            <a:r>
              <a:t/>
            </a:r>
            <a:endParaRPr sz="1400"/>
          </a:p>
        </p:txBody>
      </p:sp>
      <p:sp>
        <p:nvSpPr>
          <p:cNvPr id="225" name="Google Shape;225;p31"/>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a:t>
            </a:r>
            <a:r>
              <a:rPr lang="en"/>
              <a:t>ustomer analysis by</a:t>
            </a:r>
            <a:r>
              <a:rPr b="0" i="1" lang="en" sz="1750">
                <a:latin typeface="Roboto"/>
                <a:ea typeface="Roboto"/>
                <a:cs typeface="Roboto"/>
                <a:sym typeface="Roboto"/>
              </a:rPr>
              <a:t>(Internet Services)</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pic>
        <p:nvPicPr>
          <p:cNvPr id="226" name="Google Shape;226;p31"/>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t>CHURN ANALYSIS</a:t>
            </a:r>
            <a:endParaRPr sz="1900"/>
          </a:p>
          <a:p>
            <a:pPr indent="0" lvl="0" marL="0" marR="0" rtl="0" algn="just">
              <a:lnSpc>
                <a:spcPct val="115000"/>
              </a:lnSpc>
              <a:spcBef>
                <a:spcPts val="0"/>
              </a:spcBef>
              <a:spcAft>
                <a:spcPts val="0"/>
              </a:spcAft>
              <a:buNone/>
            </a:pPr>
            <a:r>
              <a:t/>
            </a:r>
            <a:endParaRPr/>
          </a:p>
          <a:p>
            <a:pPr indent="0" lvl="0" marL="0" marR="0" rtl="0" algn="just">
              <a:lnSpc>
                <a:spcPct val="115000"/>
              </a:lnSpc>
              <a:spcBef>
                <a:spcPts val="0"/>
              </a:spcBef>
              <a:spcAft>
                <a:spcPts val="0"/>
              </a:spcAft>
              <a:buNone/>
            </a:pPr>
            <a:r>
              <a:rPr lang="en"/>
              <a:t>Churn analysis is the process of using data to understand why customers have stopped using products or services of a company. It’s about figuring out why customers are churning at the rate they are, and how to fix the problem. </a:t>
            </a:r>
            <a:endParaRPr/>
          </a:p>
          <a:p>
            <a:pPr indent="0" lvl="0" marL="0" marR="0" rtl="0" algn="just">
              <a:lnSpc>
                <a:spcPct val="115000"/>
              </a:lnSpc>
              <a:spcBef>
                <a:spcPts val="0"/>
              </a:spcBef>
              <a:spcAft>
                <a:spcPts val="0"/>
              </a:spcAft>
              <a:buNone/>
            </a:pPr>
            <a:r>
              <a:rPr lang="en"/>
              <a:t>The customer churn analysis helps the company to retain its customers and ensure that the services offered satisfy the customers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D5D5D5"/>
              </a:buClr>
              <a:buSzPts val="1500"/>
              <a:buFont typeface="Roboto"/>
              <a:buChar char="●"/>
            </a:pPr>
            <a:r>
              <a:rPr lang="en" sz="1700"/>
              <a:t>The total number of Customer who don't use Online security and churned are 1461, which represents 78.2% of the churned population.</a:t>
            </a:r>
            <a:endParaRPr sz="1700"/>
          </a:p>
          <a:p>
            <a:pPr indent="0" lvl="0" marL="457200" rtl="0" algn="l">
              <a:spcBef>
                <a:spcPts val="600"/>
              </a:spcBef>
              <a:spcAft>
                <a:spcPts val="0"/>
              </a:spcAft>
              <a:buNone/>
            </a:pPr>
            <a:r>
              <a:t/>
            </a:r>
            <a:endParaRPr sz="1700"/>
          </a:p>
          <a:p>
            <a:pPr indent="-323850" lvl="0" marL="457200" rtl="0" algn="l">
              <a:spcBef>
                <a:spcPts val="600"/>
              </a:spcBef>
              <a:spcAft>
                <a:spcPts val="0"/>
              </a:spcAft>
              <a:buClr>
                <a:srgbClr val="D5D5D5"/>
              </a:buClr>
              <a:buSzPts val="1500"/>
              <a:buFont typeface="Roboto"/>
              <a:buChar char="●"/>
            </a:pPr>
            <a:r>
              <a:rPr lang="en" sz="1700"/>
              <a:t>The total number of Customer who use Online security and churned are 295, which represents 15.8% of the churned population.</a:t>
            </a:r>
            <a:endParaRPr sz="1700"/>
          </a:p>
          <a:p>
            <a:pPr indent="0" lvl="0" marL="0" rtl="0" algn="l">
              <a:spcBef>
                <a:spcPts val="600"/>
              </a:spcBef>
              <a:spcAft>
                <a:spcPts val="500"/>
              </a:spcAft>
              <a:buNone/>
            </a:pPr>
            <a:r>
              <a:t/>
            </a:r>
            <a:endParaRPr sz="1700"/>
          </a:p>
        </p:txBody>
      </p:sp>
      <p:sp>
        <p:nvSpPr>
          <p:cNvPr id="232" name="Google Shape;232;p32"/>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Churned customer analysis by</a:t>
            </a:r>
            <a:r>
              <a:rPr b="0" i="1" lang="en" sz="1750">
                <a:latin typeface="Roboto"/>
                <a:ea typeface="Roboto"/>
                <a:cs typeface="Roboto"/>
                <a:sym typeface="Roboto"/>
              </a:rPr>
              <a:t>(Online Security)</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pic>
        <p:nvPicPr>
          <p:cNvPr id="233" name="Google Shape;233;p32"/>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idx="4294967295" type="body"/>
          </p:nvPr>
        </p:nvSpPr>
        <p:spPr>
          <a:xfrm>
            <a:off x="4074075" y="1417800"/>
            <a:ext cx="4758300" cy="3150900"/>
          </a:xfrm>
          <a:prstGeom prst="rect">
            <a:avLst/>
          </a:prstGeom>
        </p:spPr>
        <p:txBody>
          <a:bodyPr anchorCtr="0" anchor="t" bIns="91425" lIns="91425" spcFirstLastPara="1" rIns="91425" wrap="square" tIns="91425">
            <a:noAutofit/>
          </a:bodyPr>
          <a:lstStyle/>
          <a:p>
            <a:pPr indent="-285750" lvl="0" marL="457200" rtl="0" algn="l">
              <a:spcBef>
                <a:spcPts val="600"/>
              </a:spcBef>
              <a:spcAft>
                <a:spcPts val="0"/>
              </a:spcAft>
              <a:buClr>
                <a:srgbClr val="D5D5D5"/>
              </a:buClr>
              <a:buSzPts val="900"/>
              <a:buFont typeface="Roboto"/>
              <a:buChar char="●"/>
            </a:pPr>
            <a:r>
              <a:rPr lang="en" sz="1400"/>
              <a:t>The total number of Customer who use Month-to-month Contract and churned are 1655, which represents 23.5% of the population.</a:t>
            </a:r>
            <a:endParaRPr sz="1400"/>
          </a:p>
          <a:p>
            <a:pPr indent="0" lvl="0" marL="457200" rtl="0" algn="l">
              <a:spcBef>
                <a:spcPts val="600"/>
              </a:spcBef>
              <a:spcAft>
                <a:spcPts val="0"/>
              </a:spcAft>
              <a:buNone/>
            </a:pPr>
            <a:r>
              <a:t/>
            </a:r>
            <a:endParaRPr sz="1400"/>
          </a:p>
          <a:p>
            <a:pPr indent="-285750" lvl="0" marL="457200" rtl="0" algn="l">
              <a:spcBef>
                <a:spcPts val="600"/>
              </a:spcBef>
              <a:spcAft>
                <a:spcPts val="0"/>
              </a:spcAft>
              <a:buClr>
                <a:srgbClr val="D5D5D5"/>
              </a:buClr>
              <a:buSzPts val="900"/>
              <a:buFont typeface="Roboto"/>
              <a:buChar char="●"/>
            </a:pPr>
            <a:r>
              <a:rPr lang="en" sz="1400"/>
              <a:t>The total number of Customer who use One year Contract and churned are 166, which represents 2.4% of the population.</a:t>
            </a:r>
            <a:endParaRPr sz="1400"/>
          </a:p>
          <a:p>
            <a:pPr indent="0" lvl="0" marL="457200" rtl="0" algn="l">
              <a:spcBef>
                <a:spcPts val="600"/>
              </a:spcBef>
              <a:spcAft>
                <a:spcPts val="0"/>
              </a:spcAft>
              <a:buNone/>
            </a:pPr>
            <a:r>
              <a:t/>
            </a:r>
            <a:endParaRPr sz="1400"/>
          </a:p>
          <a:p>
            <a:pPr indent="-285750" lvl="0" marL="457200" rtl="0" algn="l">
              <a:spcBef>
                <a:spcPts val="600"/>
              </a:spcBef>
              <a:spcAft>
                <a:spcPts val="0"/>
              </a:spcAft>
              <a:buClr>
                <a:srgbClr val="D5D5D5"/>
              </a:buClr>
              <a:buSzPts val="900"/>
              <a:buFont typeface="Roboto"/>
              <a:buChar char="●"/>
            </a:pPr>
            <a:r>
              <a:rPr lang="en" sz="1400"/>
              <a:t>The total number of Customer who use Two year Contract and churned are 48, which represents 0.7% of the population.</a:t>
            </a:r>
            <a:endParaRPr sz="1400"/>
          </a:p>
        </p:txBody>
      </p:sp>
      <p:sp>
        <p:nvSpPr>
          <p:cNvPr id="239" name="Google Shape;239;p33"/>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a:t>
            </a:r>
            <a:r>
              <a:rPr lang="en"/>
              <a:t> </a:t>
            </a:r>
            <a:r>
              <a:rPr lang="en"/>
              <a:t>analysis by</a:t>
            </a:r>
            <a:r>
              <a:rPr b="0" i="1" lang="en" sz="1750">
                <a:latin typeface="Roboto"/>
                <a:ea typeface="Roboto"/>
                <a:cs typeface="Roboto"/>
                <a:sym typeface="Roboto"/>
              </a:rPr>
              <a:t>(Billing Information)</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pic>
        <p:nvPicPr>
          <p:cNvPr id="240" name="Google Shape;240;p33"/>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4294967295" type="body"/>
          </p:nvPr>
        </p:nvSpPr>
        <p:spPr>
          <a:xfrm>
            <a:off x="4074075" y="1332175"/>
            <a:ext cx="4758300" cy="3150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D5D5D5"/>
              </a:buClr>
              <a:buSzPts val="1200"/>
              <a:buFont typeface="Roboto"/>
              <a:buChar char="●"/>
            </a:pPr>
            <a:r>
              <a:rPr lang="en" sz="1400"/>
              <a:t>The total number of Customer who use Bank transfer as Payment Method and churned are 258, which represents 3.7% of the population.</a:t>
            </a:r>
            <a:endParaRPr sz="1400"/>
          </a:p>
          <a:p>
            <a:pPr indent="-304800" lvl="0" marL="457200" rtl="0" algn="l">
              <a:spcBef>
                <a:spcPts val="1000"/>
              </a:spcBef>
              <a:spcAft>
                <a:spcPts val="0"/>
              </a:spcAft>
              <a:buClr>
                <a:srgbClr val="D5D5D5"/>
              </a:buClr>
              <a:buSzPts val="1200"/>
              <a:buFont typeface="Roboto"/>
              <a:buChar char="●"/>
            </a:pPr>
            <a:r>
              <a:rPr lang="en" sz="1400"/>
              <a:t>The total number of Customer who use Credit card as Payment Method and churned are 232, which represents 3.3% of the population.</a:t>
            </a:r>
            <a:endParaRPr sz="1400"/>
          </a:p>
          <a:p>
            <a:pPr indent="-304800" lvl="0" marL="457200" rtl="0" algn="l">
              <a:spcBef>
                <a:spcPts val="1000"/>
              </a:spcBef>
              <a:spcAft>
                <a:spcPts val="0"/>
              </a:spcAft>
              <a:buClr>
                <a:srgbClr val="D5D5D5"/>
              </a:buClr>
              <a:buSzPts val="1200"/>
              <a:buFont typeface="Roboto"/>
              <a:buChar char="●"/>
            </a:pPr>
            <a:r>
              <a:rPr lang="en" sz="1400"/>
              <a:t>The total number of Customer who use Electronic check as Payment Method and churned are 1071, which represents 15.2% of the population.</a:t>
            </a:r>
            <a:endParaRPr sz="1400"/>
          </a:p>
          <a:p>
            <a:pPr indent="-304800" lvl="0" marL="457200" rtl="0" algn="l">
              <a:spcBef>
                <a:spcPts val="1000"/>
              </a:spcBef>
              <a:spcAft>
                <a:spcPts val="500"/>
              </a:spcAft>
              <a:buClr>
                <a:srgbClr val="D5D5D5"/>
              </a:buClr>
              <a:buSzPts val="1200"/>
              <a:buFont typeface="Roboto"/>
              <a:buChar char="●"/>
            </a:pPr>
            <a:r>
              <a:rPr lang="en" sz="1400"/>
              <a:t>The total number of Customer who use Mailed check as Payment Method and churned are 308, which represents 4.4% of the population.</a:t>
            </a:r>
            <a:endParaRPr sz="1400"/>
          </a:p>
        </p:txBody>
      </p:sp>
      <p:sp>
        <p:nvSpPr>
          <p:cNvPr id="246" name="Google Shape;246;p34"/>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analysis by</a:t>
            </a:r>
            <a:r>
              <a:rPr b="0" i="1" lang="en" sz="1750">
                <a:latin typeface="Roboto"/>
                <a:ea typeface="Roboto"/>
                <a:cs typeface="Roboto"/>
                <a:sym typeface="Roboto"/>
              </a:rPr>
              <a:t>(Payment method)</a:t>
            </a:r>
            <a:endParaRPr b="0" i="1" sz="1750">
              <a:solidFill>
                <a:srgbClr val="D5D5D5"/>
              </a:solidFill>
              <a:latin typeface="Roboto"/>
              <a:ea typeface="Roboto"/>
              <a:cs typeface="Roboto"/>
              <a:sym typeface="Roboto"/>
            </a:endParaRPr>
          </a:p>
          <a:p>
            <a:pPr indent="0" lvl="0" marL="0" rtl="0" algn="l">
              <a:spcBef>
                <a:spcPts val="0"/>
              </a:spcBef>
              <a:spcAft>
                <a:spcPts val="0"/>
              </a:spcAft>
              <a:buNone/>
            </a:pPr>
            <a:r>
              <a:t/>
            </a:r>
            <a:endParaRPr/>
          </a:p>
        </p:txBody>
      </p:sp>
      <p:pic>
        <p:nvPicPr>
          <p:cNvPr id="247" name="Google Shape;247;p34"/>
          <p:cNvPicPr preferRelativeResize="0"/>
          <p:nvPr/>
        </p:nvPicPr>
        <p:blipFill rotWithShape="1">
          <a:blip r:embed="rId3">
            <a:alphaModFix/>
          </a:blip>
          <a:srcRect b="0" l="0" r="0" t="0"/>
          <a:stretch/>
        </p:blipFill>
        <p:spPr>
          <a:xfrm>
            <a:off x="311700" y="1332175"/>
            <a:ext cx="3762375" cy="368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nvSpPr>
        <p:spPr>
          <a:xfrm>
            <a:off x="335400" y="1871400"/>
            <a:ext cx="84732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Playfair Display"/>
                <a:ea typeface="Playfair Display"/>
                <a:cs typeface="Playfair Display"/>
                <a:sym typeface="Playfair Display"/>
              </a:rPr>
              <a:t>Proposed</a:t>
            </a:r>
            <a:r>
              <a:rPr b="1" lang="en" sz="3200">
                <a:solidFill>
                  <a:schemeClr val="dk1"/>
                </a:solidFill>
                <a:latin typeface="Playfair Display"/>
                <a:ea typeface="Playfair Display"/>
                <a:cs typeface="Playfair Display"/>
                <a:sym typeface="Playfair Display"/>
              </a:rPr>
              <a:t> </a:t>
            </a:r>
            <a:endParaRPr b="1" sz="3200">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rPr b="1" i="1" lang="en" sz="4700">
                <a:solidFill>
                  <a:schemeClr val="dk1"/>
                </a:solidFill>
                <a:latin typeface="Playfair Display"/>
                <a:ea typeface="Playfair Display"/>
                <a:cs typeface="Playfair Display"/>
                <a:sym typeface="Playfair Display"/>
              </a:rPr>
              <a:t>Solutions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grpSp>
        <p:nvGrpSpPr>
          <p:cNvPr id="258" name="Google Shape;258;p36"/>
          <p:cNvGrpSpPr/>
          <p:nvPr/>
        </p:nvGrpSpPr>
        <p:grpSpPr>
          <a:xfrm>
            <a:off x="431825" y="1342525"/>
            <a:ext cx="2683300" cy="3302700"/>
            <a:chOff x="431825" y="1342525"/>
            <a:chExt cx="2683300" cy="3302700"/>
          </a:xfrm>
        </p:grpSpPr>
        <p:sp>
          <p:nvSpPr>
            <p:cNvPr id="259" name="Google Shape;259;p36"/>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6"/>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262" name="Google Shape;262;p3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263" name="Google Shape;263;p3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Marketing</a:t>
            </a:r>
            <a:endParaRPr>
              <a:solidFill>
                <a:schemeClr val="lt1"/>
              </a:solidFill>
            </a:endParaRPr>
          </a:p>
        </p:txBody>
      </p:sp>
      <p:grpSp>
        <p:nvGrpSpPr>
          <p:cNvPr id="264" name="Google Shape;264;p36"/>
          <p:cNvGrpSpPr/>
          <p:nvPr/>
        </p:nvGrpSpPr>
        <p:grpSpPr>
          <a:xfrm>
            <a:off x="3221800" y="1342525"/>
            <a:ext cx="2673003" cy="3302700"/>
            <a:chOff x="3221800" y="1342525"/>
            <a:chExt cx="2673003" cy="3302700"/>
          </a:xfrm>
        </p:grpSpPr>
        <p:sp>
          <p:nvSpPr>
            <p:cNvPr id="265" name="Google Shape;265;p3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6"/>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Marketing staff should use a new marketing plan, to focus on promoting the services that their customers usually use</a:t>
            </a:r>
            <a:endParaRPr sz="1400"/>
          </a:p>
          <a:p>
            <a:pPr indent="0" lvl="0" marL="0" rtl="0" algn="l">
              <a:spcBef>
                <a:spcPts val="1600"/>
              </a:spcBef>
              <a:spcAft>
                <a:spcPts val="1600"/>
              </a:spcAft>
              <a:buNone/>
            </a:pPr>
            <a:r>
              <a:t/>
            </a:r>
            <a:endParaRPr sz="1400"/>
          </a:p>
        </p:txBody>
      </p:sp>
      <p:sp>
        <p:nvSpPr>
          <p:cNvPr id="268" name="Google Shape;268;p3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269" name="Google Shape;269;p3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270" name="Google Shape;270;p36"/>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Define your most valuable customer. </a:t>
            </a:r>
            <a:endParaRPr sz="1400"/>
          </a:p>
          <a:p>
            <a:pPr indent="-317500" lvl="0" marL="457200" rtl="0" algn="l">
              <a:spcBef>
                <a:spcPts val="0"/>
              </a:spcBef>
              <a:spcAft>
                <a:spcPts val="0"/>
              </a:spcAft>
              <a:buSzPts val="1400"/>
              <a:buChar char="●"/>
            </a:pPr>
            <a:r>
              <a:rPr lang="en" sz="1400"/>
              <a:t>Valuable customers have to be taken extra care of because they bring in the biggest revenue.</a:t>
            </a:r>
            <a:endParaRPr sz="1400"/>
          </a:p>
        </p:txBody>
      </p:sp>
      <p:sp>
        <p:nvSpPr>
          <p:cNvPr id="271" name="Google Shape;271;p3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Engage with </a:t>
            </a:r>
            <a:r>
              <a:rPr lang="en">
                <a:solidFill>
                  <a:schemeClr val="lt1"/>
                </a:solidFill>
              </a:rPr>
              <a:t>customers</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77" name="Google Shape;277;p3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the staff marketing to </a:t>
            </a:r>
            <a:r>
              <a:rPr lang="en"/>
              <a:t>focus on giving great customer experience</a:t>
            </a:r>
            <a:r>
              <a:rPr lang="en"/>
              <a:t>, Use all social media platform and Mail Marketing to always stay connected to their</a:t>
            </a:r>
            <a:r>
              <a:rPr lang="en"/>
              <a:t> customers. So whenever the management team see unexpected churn in the company, there are some simple ways they can use to find out why and to help them solve this.</a:t>
            </a:r>
            <a:endParaRPr/>
          </a:p>
          <a:p>
            <a:pPr indent="-342900" lvl="0" marL="457200" rtl="0" algn="l">
              <a:spcBef>
                <a:spcPts val="1600"/>
              </a:spcBef>
              <a:spcAft>
                <a:spcPts val="0"/>
              </a:spcAft>
              <a:buSzPts val="1800"/>
              <a:buAutoNum type="arabicPeriod"/>
            </a:pPr>
            <a:r>
              <a:rPr lang="en"/>
              <a:t>S</a:t>
            </a:r>
            <a:r>
              <a:rPr lang="en"/>
              <a:t>end a customer exit survey</a:t>
            </a:r>
            <a:endParaRPr/>
          </a:p>
          <a:p>
            <a:pPr indent="-342900" lvl="0" marL="457200" rtl="0" algn="l">
              <a:spcBef>
                <a:spcPts val="0"/>
              </a:spcBef>
              <a:spcAft>
                <a:spcPts val="0"/>
              </a:spcAft>
              <a:buSzPts val="1800"/>
              <a:buAutoNum type="arabicPeriod"/>
            </a:pPr>
            <a:r>
              <a:rPr lang="en"/>
              <a:t>Call the customer</a:t>
            </a:r>
            <a:endParaRPr/>
          </a:p>
          <a:p>
            <a:pPr indent="-342900" lvl="0" marL="457200" rtl="0" algn="l">
              <a:spcBef>
                <a:spcPts val="0"/>
              </a:spcBef>
              <a:spcAft>
                <a:spcPts val="0"/>
              </a:spcAft>
              <a:buSzPts val="1800"/>
              <a:buAutoNum type="arabicPeriod"/>
            </a:pPr>
            <a:r>
              <a:rPr lang="en"/>
              <a:t>Send some </a:t>
            </a:r>
            <a:r>
              <a:rPr lang="en"/>
              <a:t>personalized</a:t>
            </a:r>
            <a:r>
              <a:rPr lang="en"/>
              <a:t> messages to always keep their interest to the company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&amp; Appendices</a:t>
            </a:r>
            <a:endParaRPr/>
          </a:p>
        </p:txBody>
      </p:sp>
      <p:sp>
        <p:nvSpPr>
          <p:cNvPr id="283" name="Google Shape;283;p38"/>
          <p:cNvSpPr txBox="1"/>
          <p:nvPr>
            <p:ph idx="4294967295" type="body"/>
          </p:nvPr>
        </p:nvSpPr>
        <p:spPr>
          <a:xfrm>
            <a:off x="311700" y="1417800"/>
            <a:ext cx="8520600" cy="31509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Merriweather"/>
              <a:buAutoNum type="arabicPeriod"/>
            </a:pPr>
            <a:r>
              <a:rPr b="1" lang="en" sz="2000">
                <a:latin typeface="Merriweather"/>
                <a:ea typeface="Merriweather"/>
                <a:cs typeface="Merriweather"/>
                <a:sym typeface="Merriweather"/>
              </a:rPr>
              <a:t>Dataset</a:t>
            </a:r>
            <a:endParaRPr b="1" sz="2000">
              <a:latin typeface="Merriweather"/>
              <a:ea typeface="Merriweather"/>
              <a:cs typeface="Merriweather"/>
              <a:sym typeface="Merriweather"/>
            </a:endParaRPr>
          </a:p>
          <a:p>
            <a:pPr indent="0" lvl="0" marL="457200" marR="0" rtl="0" algn="l">
              <a:lnSpc>
                <a:spcPct val="115000"/>
              </a:lnSpc>
              <a:spcBef>
                <a:spcPts val="0"/>
              </a:spcBef>
              <a:spcAft>
                <a:spcPts val="0"/>
              </a:spcAft>
              <a:buNone/>
            </a:pPr>
            <a:r>
              <a:rPr b="1" lang="en" sz="1100" u="sng">
                <a:solidFill>
                  <a:schemeClr val="hlink"/>
                </a:solidFill>
                <a:latin typeface="Merriweather"/>
                <a:ea typeface="Merriweather"/>
                <a:cs typeface="Merriweather"/>
                <a:sym typeface="Merriweather"/>
                <a:hlinkClick r:id="rId3"/>
              </a:rPr>
              <a:t>https://www.kaggle.com/blastchar/telco-customer-churn/data</a:t>
            </a:r>
            <a:endParaRPr b="1" sz="2100">
              <a:latin typeface="Merriweather"/>
              <a:ea typeface="Merriweather"/>
              <a:cs typeface="Merriweather"/>
              <a:sym typeface="Merriweather"/>
            </a:endParaRPr>
          </a:p>
          <a:p>
            <a:pPr indent="-355600" lvl="0" marL="457200" rtl="0" algn="l">
              <a:lnSpc>
                <a:spcPct val="115000"/>
              </a:lnSpc>
              <a:spcBef>
                <a:spcPts val="1000"/>
              </a:spcBef>
              <a:spcAft>
                <a:spcPts val="0"/>
              </a:spcAft>
              <a:buSzPts val="2000"/>
              <a:buFont typeface="Merriweather"/>
              <a:buAutoNum type="arabicPeriod"/>
            </a:pPr>
            <a:r>
              <a:rPr b="1" lang="en" sz="2000">
                <a:latin typeface="Merriweather"/>
                <a:ea typeface="Merriweather"/>
                <a:cs typeface="Merriweather"/>
                <a:sym typeface="Merriweather"/>
              </a:rPr>
              <a:t>Our Github Profiles</a:t>
            </a:r>
            <a:endParaRPr b="1" sz="2000">
              <a:latin typeface="Merriweather"/>
              <a:ea typeface="Merriweather"/>
              <a:cs typeface="Merriweather"/>
              <a:sym typeface="Merriweather"/>
            </a:endParaRPr>
          </a:p>
          <a:p>
            <a:pPr indent="-298450" lvl="0" marL="457200" rtl="0" algn="l">
              <a:lnSpc>
                <a:spcPct val="150000"/>
              </a:lnSpc>
              <a:spcBef>
                <a:spcPts val="0"/>
              </a:spcBef>
              <a:spcAft>
                <a:spcPts val="0"/>
              </a:spcAft>
              <a:buSzPts val="1100"/>
              <a:buFont typeface="Merriweather"/>
              <a:buChar char="➢"/>
            </a:pPr>
            <a:r>
              <a:rPr b="1" lang="en" sz="1100" u="sng">
                <a:solidFill>
                  <a:schemeClr val="hlink"/>
                </a:solidFill>
                <a:latin typeface="Merriweather"/>
                <a:ea typeface="Merriweather"/>
                <a:cs typeface="Merriweather"/>
                <a:sym typeface="Merriweather"/>
                <a:hlinkClick r:id="rId4"/>
              </a:rPr>
              <a:t>David Louis</a:t>
            </a:r>
            <a:endParaRPr b="1" sz="2100">
              <a:latin typeface="Merriweather"/>
              <a:ea typeface="Merriweather"/>
              <a:cs typeface="Merriweather"/>
              <a:sym typeface="Merriweather"/>
            </a:endParaRPr>
          </a:p>
          <a:p>
            <a:pPr indent="-298450" lvl="0" marL="457200" rtl="0" algn="l">
              <a:lnSpc>
                <a:spcPct val="150000"/>
              </a:lnSpc>
              <a:spcBef>
                <a:spcPts val="0"/>
              </a:spcBef>
              <a:spcAft>
                <a:spcPts val="0"/>
              </a:spcAft>
              <a:buSzPts val="1100"/>
              <a:buFont typeface="Merriweather"/>
              <a:buChar char="➢"/>
            </a:pPr>
            <a:r>
              <a:rPr b="1" lang="en" sz="1100" u="sng">
                <a:solidFill>
                  <a:schemeClr val="hlink"/>
                </a:solidFill>
                <a:latin typeface="Merriweather"/>
                <a:ea typeface="Merriweather"/>
                <a:cs typeface="Merriweather"/>
                <a:sym typeface="Merriweather"/>
                <a:hlinkClick r:id="rId5"/>
              </a:rPr>
              <a:t>Kesnel Samuel Jean Philippe</a:t>
            </a:r>
            <a:endParaRPr b="1" sz="2100">
              <a:latin typeface="Merriweather"/>
              <a:ea typeface="Merriweather"/>
              <a:cs typeface="Merriweather"/>
              <a:sym typeface="Merriweather"/>
            </a:endParaRPr>
          </a:p>
          <a:p>
            <a:pPr indent="-298450" lvl="0" marL="457200" rtl="0" algn="l">
              <a:lnSpc>
                <a:spcPct val="150000"/>
              </a:lnSpc>
              <a:spcBef>
                <a:spcPts val="0"/>
              </a:spcBef>
              <a:spcAft>
                <a:spcPts val="0"/>
              </a:spcAft>
              <a:buSzPts val="1100"/>
              <a:buFont typeface="Merriweather"/>
              <a:buChar char="➢"/>
            </a:pPr>
            <a:r>
              <a:rPr b="1" lang="en" sz="1100" u="sng">
                <a:solidFill>
                  <a:schemeClr val="hlink"/>
                </a:solidFill>
                <a:latin typeface="Merriweather"/>
                <a:ea typeface="Merriweather"/>
                <a:cs typeface="Merriweather"/>
                <a:sym typeface="Merriweather"/>
                <a:hlinkClick r:id="rId6"/>
              </a:rPr>
              <a:t>Wedsanley Jean Philippe</a:t>
            </a:r>
            <a:endParaRPr b="1" sz="1100">
              <a:latin typeface="Merriweather"/>
              <a:ea typeface="Merriweather"/>
              <a:cs typeface="Merriweather"/>
              <a:sym typeface="Merriweather"/>
            </a:endParaRPr>
          </a:p>
          <a:p>
            <a:pPr indent="-298450" lvl="0" marL="457200" rtl="0" algn="l">
              <a:lnSpc>
                <a:spcPct val="150000"/>
              </a:lnSpc>
              <a:spcBef>
                <a:spcPts val="0"/>
              </a:spcBef>
              <a:spcAft>
                <a:spcPts val="0"/>
              </a:spcAft>
              <a:buSzPts val="1100"/>
              <a:buFont typeface="Merriweather"/>
              <a:buChar char="➢"/>
            </a:pPr>
            <a:r>
              <a:rPr b="1" lang="en" sz="1100" u="sng">
                <a:solidFill>
                  <a:schemeClr val="hlink"/>
                </a:solidFill>
                <a:latin typeface="Merriweather"/>
                <a:ea typeface="Merriweather"/>
                <a:cs typeface="Merriweather"/>
                <a:sym typeface="Merriweather"/>
                <a:hlinkClick r:id="rId7"/>
              </a:rPr>
              <a:t>Yvesna Marcelin</a:t>
            </a:r>
            <a:endParaRPr b="1" sz="1100">
              <a:latin typeface="Merriweather"/>
              <a:ea typeface="Merriweather"/>
              <a:cs typeface="Merriweather"/>
              <a:sym typeface="Merriweather"/>
            </a:endParaRPr>
          </a:p>
          <a:p>
            <a:pPr indent="-355600" lvl="0" marL="457200" rtl="0" algn="l">
              <a:spcBef>
                <a:spcPts val="1000"/>
              </a:spcBef>
              <a:spcAft>
                <a:spcPts val="0"/>
              </a:spcAft>
              <a:buSzPts val="2000"/>
              <a:buFont typeface="Merriweather"/>
              <a:buAutoNum type="arabicPeriod"/>
            </a:pPr>
            <a:r>
              <a:rPr b="1" lang="en" sz="2000">
                <a:latin typeface="Merriweather"/>
                <a:ea typeface="Merriweather"/>
                <a:cs typeface="Merriweather"/>
                <a:sym typeface="Merriweather"/>
              </a:rPr>
              <a:t>Cover picture</a:t>
            </a:r>
            <a:endParaRPr b="1" sz="2000">
              <a:latin typeface="Merriweather"/>
              <a:ea typeface="Merriweather"/>
              <a:cs typeface="Merriweather"/>
              <a:sym typeface="Merriweather"/>
            </a:endParaRPr>
          </a:p>
          <a:p>
            <a:pPr indent="0" lvl="0" marL="457200" rtl="0" algn="l">
              <a:spcBef>
                <a:spcPts val="0"/>
              </a:spcBef>
              <a:spcAft>
                <a:spcPts val="0"/>
              </a:spcAft>
              <a:buNone/>
            </a:pPr>
            <a:r>
              <a:rPr b="1" lang="en" sz="1100" u="sng">
                <a:solidFill>
                  <a:schemeClr val="hlink"/>
                </a:solidFill>
                <a:latin typeface="Merriweather"/>
                <a:ea typeface="Merriweather"/>
                <a:cs typeface="Merriweather"/>
                <a:sym typeface="Merriweather"/>
                <a:hlinkClick r:id="rId8"/>
              </a:rPr>
              <a:t>https://www.publicdomainpictures.net/en/view-image.php?image=79382&amp;picture=telecommunication-antennas</a:t>
            </a:r>
            <a:endParaRPr b="1" sz="20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nvSpPr>
        <p:spPr>
          <a:xfrm>
            <a:off x="2014200" y="2117700"/>
            <a:ext cx="51156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700">
                <a:solidFill>
                  <a:schemeClr val="dk1"/>
                </a:solidFill>
                <a:latin typeface="Playfair Display"/>
                <a:ea typeface="Playfair Display"/>
                <a:cs typeface="Playfair Display"/>
                <a:sym typeface="Playfair Display"/>
              </a:rPr>
              <a:t>Thank you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82" name="Google Shape;82;p15"/>
          <p:cNvSpPr txBox="1"/>
          <p:nvPr>
            <p:ph idx="4294967295"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F3F3F3"/>
              </a:buClr>
              <a:buSzPts val="1900"/>
              <a:buFont typeface="Lato"/>
              <a:buChar char="❏"/>
            </a:pPr>
            <a:r>
              <a:rPr b="1" lang="en" sz="1900">
                <a:solidFill>
                  <a:srgbClr val="F3F3F3"/>
                </a:solidFill>
              </a:rPr>
              <a:t>David Louis</a:t>
            </a:r>
            <a:endParaRPr b="1" sz="1900">
              <a:solidFill>
                <a:srgbClr val="F3F3F3"/>
              </a:solidFill>
            </a:endParaRPr>
          </a:p>
          <a:p>
            <a:pPr indent="0" lvl="0" marL="457200" rtl="0" algn="l">
              <a:lnSpc>
                <a:spcPct val="100000"/>
              </a:lnSpc>
              <a:spcBef>
                <a:spcPts val="0"/>
              </a:spcBef>
              <a:spcAft>
                <a:spcPts val="0"/>
              </a:spcAft>
              <a:buNone/>
            </a:pPr>
            <a:r>
              <a:rPr i="1" lang="en" sz="1600" u="sng">
                <a:solidFill>
                  <a:schemeClr val="hlink"/>
                </a:solidFill>
                <a:hlinkClick r:id="rId3"/>
              </a:rPr>
              <a:t>davidlouis301@yahoo.fr</a:t>
            </a:r>
            <a:endParaRPr i="1" sz="1600">
              <a:solidFill>
                <a:srgbClr val="F3F3F3"/>
              </a:solidFill>
            </a:endParaRPr>
          </a:p>
          <a:p>
            <a:pPr indent="0" lvl="0" marL="0" rtl="0" algn="l">
              <a:lnSpc>
                <a:spcPct val="100000"/>
              </a:lnSpc>
              <a:spcBef>
                <a:spcPts val="0"/>
              </a:spcBef>
              <a:spcAft>
                <a:spcPts val="0"/>
              </a:spcAft>
              <a:buNone/>
            </a:pPr>
            <a:r>
              <a:t/>
            </a:r>
            <a:endParaRPr i="1" sz="1600">
              <a:solidFill>
                <a:srgbClr val="F3F3F3"/>
              </a:solidFill>
            </a:endParaRPr>
          </a:p>
          <a:p>
            <a:pPr indent="-349250" lvl="0" marL="457200" rtl="0" algn="l">
              <a:lnSpc>
                <a:spcPct val="100000"/>
              </a:lnSpc>
              <a:spcBef>
                <a:spcPts val="0"/>
              </a:spcBef>
              <a:spcAft>
                <a:spcPts val="0"/>
              </a:spcAft>
              <a:buClr>
                <a:srgbClr val="F3F3F3"/>
              </a:buClr>
              <a:buSzPts val="1900"/>
              <a:buFont typeface="Lato"/>
              <a:buChar char="❏"/>
            </a:pPr>
            <a:r>
              <a:rPr b="1" lang="en" sz="1900">
                <a:solidFill>
                  <a:srgbClr val="F3F3F3"/>
                </a:solidFill>
              </a:rPr>
              <a:t>Kesnel Samuel Jean Philippe</a:t>
            </a:r>
            <a:endParaRPr b="1" sz="1900">
              <a:solidFill>
                <a:srgbClr val="F3F3F3"/>
              </a:solidFill>
            </a:endParaRPr>
          </a:p>
          <a:p>
            <a:pPr indent="0" lvl="0" marL="457200" rtl="0" algn="l">
              <a:lnSpc>
                <a:spcPct val="100000"/>
              </a:lnSpc>
              <a:spcBef>
                <a:spcPts val="0"/>
              </a:spcBef>
              <a:spcAft>
                <a:spcPts val="0"/>
              </a:spcAft>
              <a:buNone/>
            </a:pPr>
            <a:r>
              <a:rPr i="1" lang="en" sz="1600" u="sng">
                <a:solidFill>
                  <a:schemeClr val="accent5"/>
                </a:solidFill>
                <a:hlinkClick r:id="rId4">
                  <a:extLst>
                    <a:ext uri="{A12FA001-AC4F-418D-AE19-62706E023703}">
                      <ahyp:hlinkClr val="tx"/>
                    </a:ext>
                  </a:extLst>
                </a:hlinkClick>
              </a:rPr>
              <a:t>kesnelsamuel@gmail.com</a:t>
            </a:r>
            <a:endParaRPr sz="1900">
              <a:solidFill>
                <a:srgbClr val="F3F3F3"/>
              </a:solidFill>
            </a:endParaRPr>
          </a:p>
          <a:p>
            <a:pPr indent="0" lvl="0" marL="457200" rtl="0" algn="l">
              <a:lnSpc>
                <a:spcPct val="100000"/>
              </a:lnSpc>
              <a:spcBef>
                <a:spcPts val="0"/>
              </a:spcBef>
              <a:spcAft>
                <a:spcPts val="0"/>
              </a:spcAft>
              <a:buNone/>
            </a:pPr>
            <a:r>
              <a:t/>
            </a:r>
            <a:endParaRPr sz="1900">
              <a:solidFill>
                <a:srgbClr val="F3F3F3"/>
              </a:solidFill>
            </a:endParaRPr>
          </a:p>
          <a:p>
            <a:pPr indent="-349250" lvl="0" marL="457200" rtl="0" algn="l">
              <a:lnSpc>
                <a:spcPct val="100000"/>
              </a:lnSpc>
              <a:spcBef>
                <a:spcPts val="0"/>
              </a:spcBef>
              <a:spcAft>
                <a:spcPts val="0"/>
              </a:spcAft>
              <a:buClr>
                <a:srgbClr val="F3F3F3"/>
              </a:buClr>
              <a:buSzPts val="1900"/>
              <a:buFont typeface="Lato"/>
              <a:buChar char="❏"/>
            </a:pPr>
            <a:r>
              <a:rPr b="1" lang="en" sz="1900">
                <a:solidFill>
                  <a:srgbClr val="F3F3F3"/>
                </a:solidFill>
              </a:rPr>
              <a:t>Wedsanley Jean-Philippe</a:t>
            </a:r>
            <a:endParaRPr b="1" sz="1900">
              <a:solidFill>
                <a:srgbClr val="F3F3F3"/>
              </a:solidFill>
            </a:endParaRPr>
          </a:p>
          <a:p>
            <a:pPr indent="0" lvl="0" marL="457200" rtl="0" algn="l">
              <a:lnSpc>
                <a:spcPct val="100000"/>
              </a:lnSpc>
              <a:spcBef>
                <a:spcPts val="0"/>
              </a:spcBef>
              <a:spcAft>
                <a:spcPts val="0"/>
              </a:spcAft>
              <a:buNone/>
            </a:pPr>
            <a:r>
              <a:rPr i="1" lang="en" sz="1600" u="sng">
                <a:solidFill>
                  <a:schemeClr val="accent5"/>
                </a:solidFill>
                <a:hlinkClick r:id="rId5">
                  <a:extLst>
                    <a:ext uri="{A12FA001-AC4F-418D-AE19-62706E023703}">
                      <ahyp:hlinkClr val="tx"/>
                    </a:ext>
                  </a:extLst>
                </a:hlinkClick>
              </a:rPr>
              <a:t>wedsanleyjp97@gmail.com</a:t>
            </a:r>
            <a:endParaRPr sz="1900">
              <a:solidFill>
                <a:srgbClr val="F3F3F3"/>
              </a:solidFill>
            </a:endParaRPr>
          </a:p>
          <a:p>
            <a:pPr indent="0" lvl="0" marL="457200" rtl="0" algn="l">
              <a:lnSpc>
                <a:spcPct val="100000"/>
              </a:lnSpc>
              <a:spcBef>
                <a:spcPts val="0"/>
              </a:spcBef>
              <a:spcAft>
                <a:spcPts val="0"/>
              </a:spcAft>
              <a:buNone/>
            </a:pPr>
            <a:r>
              <a:t/>
            </a:r>
            <a:endParaRPr sz="1900">
              <a:solidFill>
                <a:srgbClr val="F3F3F3"/>
              </a:solidFill>
            </a:endParaRPr>
          </a:p>
          <a:p>
            <a:pPr indent="-349250" lvl="0" marL="457200" rtl="0" algn="l">
              <a:lnSpc>
                <a:spcPct val="100000"/>
              </a:lnSpc>
              <a:spcBef>
                <a:spcPts val="0"/>
              </a:spcBef>
              <a:spcAft>
                <a:spcPts val="0"/>
              </a:spcAft>
              <a:buClr>
                <a:srgbClr val="F3F3F3"/>
              </a:buClr>
              <a:buSzPts val="1900"/>
              <a:buFont typeface="Lato"/>
              <a:buChar char="❏"/>
            </a:pPr>
            <a:r>
              <a:rPr b="1" lang="en" sz="1900">
                <a:solidFill>
                  <a:srgbClr val="F3F3F3"/>
                </a:solidFill>
              </a:rPr>
              <a:t>Yvesna Marcelin</a:t>
            </a:r>
            <a:endParaRPr b="1" sz="1900">
              <a:solidFill>
                <a:srgbClr val="F3F3F3"/>
              </a:solidFill>
            </a:endParaRPr>
          </a:p>
          <a:p>
            <a:pPr indent="0" lvl="0" marL="457200" rtl="0" algn="l">
              <a:lnSpc>
                <a:spcPct val="100000"/>
              </a:lnSpc>
              <a:spcBef>
                <a:spcPts val="0"/>
              </a:spcBef>
              <a:spcAft>
                <a:spcPts val="0"/>
              </a:spcAft>
              <a:buNone/>
            </a:pPr>
            <a:r>
              <a:rPr i="1" lang="en" sz="1600" u="sng">
                <a:solidFill>
                  <a:schemeClr val="accent5"/>
                </a:solidFill>
                <a:hlinkClick r:id="rId6">
                  <a:extLst>
                    <a:ext uri="{A12FA001-AC4F-418D-AE19-62706E023703}">
                      <ahyp:hlinkClr val="tx"/>
                    </a:ext>
                  </a:extLst>
                </a:hlinkClick>
              </a:rPr>
              <a:t>yvesnamarcelin48@gmail.com</a:t>
            </a:r>
            <a:endParaRPr sz="1900">
              <a:solidFill>
                <a:srgbClr val="F3F3F3"/>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problem</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Although the company is a leader in the telecommunications market, many of its customers are leaving it for its competitor, who is gaining ground, because there are no new customers to enter the market. The company is to find a way  to keep all its customers. To do this, it must be able to identify the characteristics of the customers who have left and know what services are driving them away or what would have attracted them to the competitor.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94" name="Google Shape;94;p17"/>
          <p:cNvGrpSpPr/>
          <p:nvPr/>
        </p:nvGrpSpPr>
        <p:grpSpPr>
          <a:xfrm>
            <a:off x="431825" y="1342525"/>
            <a:ext cx="2683300" cy="3302700"/>
            <a:chOff x="431825" y="1342525"/>
            <a:chExt cx="2683300" cy="3302700"/>
          </a:xfrm>
        </p:grpSpPr>
        <p:sp>
          <p:nvSpPr>
            <p:cNvPr id="95" name="Google Shape;95;p17"/>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98" name="Google Shape;98;p17"/>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99" name="Google Shape;99;p17"/>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00" name="Google Shape;100;p17"/>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company shared with us a dataset  with 7,000 customers. Contains information about their demographics data , the services that they’re using and indicates whether a customer has been churned or not.</a:t>
            </a:r>
            <a:endParaRPr sz="1400"/>
          </a:p>
        </p:txBody>
      </p:sp>
      <p:grpSp>
        <p:nvGrpSpPr>
          <p:cNvPr id="101" name="Google Shape;101;p17"/>
          <p:cNvGrpSpPr/>
          <p:nvPr/>
        </p:nvGrpSpPr>
        <p:grpSpPr>
          <a:xfrm>
            <a:off x="3221804" y="1342586"/>
            <a:ext cx="2673004" cy="3511100"/>
            <a:chOff x="3221800" y="1342525"/>
            <a:chExt cx="2673004" cy="3302700"/>
          </a:xfrm>
        </p:grpSpPr>
        <p:sp>
          <p:nvSpPr>
            <p:cNvPr id="102" name="Google Shape;102;p17"/>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7"/>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05" name="Google Shape;105;p17"/>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06" name="Google Shape;106;p17"/>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Python/Pandas</a:t>
            </a:r>
            <a:endParaRPr>
              <a:solidFill>
                <a:schemeClr val="lt1"/>
              </a:solidFill>
            </a:endParaRPr>
          </a:p>
        </p:txBody>
      </p:sp>
      <p:sp>
        <p:nvSpPr>
          <p:cNvPr id="107" name="Google Shape;107;p17"/>
          <p:cNvSpPr txBox="1"/>
          <p:nvPr>
            <p:ph idx="4294967295" type="body"/>
          </p:nvPr>
        </p:nvSpPr>
        <p:spPr>
          <a:xfrm>
            <a:off x="3294700" y="2268950"/>
            <a:ext cx="2530800" cy="25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use python libraries  for:</a:t>
            </a:r>
            <a:endParaRPr sz="1400"/>
          </a:p>
          <a:p>
            <a:pPr indent="-317500" lvl="0" marL="457200" rtl="0" algn="l">
              <a:lnSpc>
                <a:spcPct val="100000"/>
              </a:lnSpc>
              <a:spcBef>
                <a:spcPts val="1600"/>
              </a:spcBef>
              <a:spcAft>
                <a:spcPts val="0"/>
              </a:spcAft>
              <a:buSzPts val="1400"/>
              <a:buChar char="●"/>
            </a:pPr>
            <a:r>
              <a:rPr lang="en" sz="1400"/>
              <a:t>Data Processing</a:t>
            </a:r>
            <a:endParaRPr sz="1400"/>
          </a:p>
          <a:p>
            <a:pPr indent="-317500" lvl="0" marL="457200" rtl="0" algn="l">
              <a:lnSpc>
                <a:spcPct val="100000"/>
              </a:lnSpc>
              <a:spcBef>
                <a:spcPts val="1000"/>
              </a:spcBef>
              <a:spcAft>
                <a:spcPts val="0"/>
              </a:spcAft>
              <a:buSzPts val="1400"/>
              <a:buChar char="●"/>
            </a:pPr>
            <a:r>
              <a:rPr lang="en" sz="1400"/>
              <a:t>Building  helpful visualization</a:t>
            </a:r>
            <a:endParaRPr sz="1400"/>
          </a:p>
          <a:p>
            <a:pPr indent="-317500" lvl="0" marL="457200" rtl="0" algn="l">
              <a:lnSpc>
                <a:spcPct val="100000"/>
              </a:lnSpc>
              <a:spcBef>
                <a:spcPts val="1000"/>
              </a:spcBef>
              <a:spcAft>
                <a:spcPts val="1000"/>
              </a:spcAft>
              <a:buSzPts val="1400"/>
              <a:buChar char="●"/>
            </a:pPr>
            <a:r>
              <a:rPr lang="en" sz="1400"/>
              <a:t>we use statistical test to better understand and find insight from the data</a:t>
            </a:r>
            <a:endParaRPr sz="1400"/>
          </a:p>
        </p:txBody>
      </p:sp>
      <p:grpSp>
        <p:nvGrpSpPr>
          <p:cNvPr id="108" name="Google Shape;108;p17"/>
          <p:cNvGrpSpPr/>
          <p:nvPr/>
        </p:nvGrpSpPr>
        <p:grpSpPr>
          <a:xfrm>
            <a:off x="6007125" y="1342525"/>
            <a:ext cx="2673000" cy="3302700"/>
            <a:chOff x="6007125" y="1342525"/>
            <a:chExt cx="2673000" cy="3302700"/>
          </a:xfrm>
        </p:grpSpPr>
        <p:sp>
          <p:nvSpPr>
            <p:cNvPr id="109" name="Google Shape;109;p17"/>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12" name="Google Shape;112;p17"/>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13" name="Google Shape;113;p17"/>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Results</a:t>
            </a:r>
            <a:endParaRPr>
              <a:solidFill>
                <a:schemeClr val="lt1"/>
              </a:solidFill>
            </a:endParaRPr>
          </a:p>
        </p:txBody>
      </p:sp>
      <p:sp>
        <p:nvSpPr>
          <p:cNvPr id="114" name="Google Shape;114;p17"/>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all of these analyzes, informations on how to steer the marketing team to help them understanding the customers who churned. And how they can make better decision based on the insights with the aim to solve their churn rate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4294967295"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Stakeholders</a:t>
            </a:r>
            <a:endParaRPr b="0" sz="1400">
              <a:solidFill>
                <a:srgbClr val="000000"/>
              </a:solidFill>
              <a:highlight>
                <a:srgbClr val="FFFFFF"/>
              </a:highlight>
              <a:latin typeface="Lato"/>
              <a:ea typeface="Lato"/>
              <a:cs typeface="Lato"/>
              <a:sym typeface="Lato"/>
            </a:endParaRPr>
          </a:p>
          <a:p>
            <a:pPr indent="0" lvl="0" marL="0" rtl="0" algn="l">
              <a:spcBef>
                <a:spcPts val="0"/>
              </a:spcBef>
              <a:spcAft>
                <a:spcPts val="0"/>
              </a:spcAft>
              <a:buNone/>
            </a:pPr>
            <a:r>
              <a:t/>
            </a:r>
            <a:endParaRPr/>
          </a:p>
        </p:txBody>
      </p:sp>
      <p:grpSp>
        <p:nvGrpSpPr>
          <p:cNvPr id="120" name="Google Shape;120;p18"/>
          <p:cNvGrpSpPr/>
          <p:nvPr/>
        </p:nvGrpSpPr>
        <p:grpSpPr>
          <a:xfrm>
            <a:off x="431825" y="1342525"/>
            <a:ext cx="2683300" cy="3302700"/>
            <a:chOff x="431825" y="1342525"/>
            <a:chExt cx="2683300" cy="3302700"/>
          </a:xfrm>
        </p:grpSpPr>
        <p:sp>
          <p:nvSpPr>
            <p:cNvPr id="121" name="Google Shape;121;p18"/>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8"/>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124" name="Google Shape;124;p18"/>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25" name="Google Shape;125;p18"/>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The Company	</a:t>
            </a:r>
            <a:endParaRPr>
              <a:solidFill>
                <a:schemeClr val="lt1"/>
              </a:solidFill>
            </a:endParaRPr>
          </a:p>
        </p:txBody>
      </p:sp>
      <p:sp>
        <p:nvSpPr>
          <p:cNvPr id="126" name="Google Shape;126;p18"/>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company is the most </a:t>
            </a:r>
            <a:r>
              <a:rPr lang="en" sz="1400"/>
              <a:t>affected</a:t>
            </a:r>
            <a:r>
              <a:rPr lang="en" sz="1400"/>
              <a:t> by this problem because it is  losing  its reputation and  its customers which considerably reduces their income.</a:t>
            </a:r>
            <a:endParaRPr sz="1400"/>
          </a:p>
          <a:p>
            <a:pPr indent="0" lvl="0" marL="0" rtl="0" algn="l">
              <a:spcBef>
                <a:spcPts val="1600"/>
              </a:spcBef>
              <a:spcAft>
                <a:spcPts val="1600"/>
              </a:spcAft>
              <a:buNone/>
            </a:pPr>
            <a:r>
              <a:rPr lang="en" sz="1400"/>
              <a:t>And by losing both it is at risk by going bankrupt.</a:t>
            </a:r>
            <a:endParaRPr sz="1400"/>
          </a:p>
        </p:txBody>
      </p:sp>
      <p:grpSp>
        <p:nvGrpSpPr>
          <p:cNvPr id="127" name="Google Shape;127;p18"/>
          <p:cNvGrpSpPr/>
          <p:nvPr/>
        </p:nvGrpSpPr>
        <p:grpSpPr>
          <a:xfrm>
            <a:off x="3221800" y="1342525"/>
            <a:ext cx="2673004" cy="3302700"/>
            <a:chOff x="3221800" y="1342525"/>
            <a:chExt cx="2673004" cy="3302700"/>
          </a:xfrm>
        </p:grpSpPr>
        <p:sp>
          <p:nvSpPr>
            <p:cNvPr id="128" name="Google Shape;128;p18"/>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8"/>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131" name="Google Shape;131;p18"/>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32" name="Google Shape;132;p18"/>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The customers</a:t>
            </a:r>
            <a:endParaRPr>
              <a:solidFill>
                <a:schemeClr val="lt1"/>
              </a:solidFill>
            </a:endParaRPr>
          </a:p>
        </p:txBody>
      </p:sp>
      <p:sp>
        <p:nvSpPr>
          <p:cNvPr id="133" name="Google Shape;133;p18"/>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1400"/>
              <a:t>The only way that the problem affects customers is to the extent that they are confused in their choice and are not always satisfied.</a:t>
            </a:r>
            <a:endParaRPr sz="1400"/>
          </a:p>
        </p:txBody>
      </p:sp>
      <p:grpSp>
        <p:nvGrpSpPr>
          <p:cNvPr id="134" name="Google Shape;134;p18"/>
          <p:cNvGrpSpPr/>
          <p:nvPr/>
        </p:nvGrpSpPr>
        <p:grpSpPr>
          <a:xfrm>
            <a:off x="6159300" y="1344913"/>
            <a:ext cx="2673004" cy="3302700"/>
            <a:chOff x="3221800" y="1342525"/>
            <a:chExt cx="2673004" cy="3302700"/>
          </a:xfrm>
        </p:grpSpPr>
        <p:sp>
          <p:nvSpPr>
            <p:cNvPr id="135" name="Google Shape;135;p18"/>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8"/>
          <p:cNvSpPr txBox="1"/>
          <p:nvPr>
            <p:ph idx="4294967295" type="body"/>
          </p:nvPr>
        </p:nvSpPr>
        <p:spPr>
          <a:xfrm>
            <a:off x="6213267" y="1340113"/>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38" name="Google Shape;138;p18"/>
          <p:cNvCxnSpPr/>
          <p:nvPr/>
        </p:nvCxnSpPr>
        <p:spPr>
          <a:xfrm>
            <a:off x="6585050" y="1517113"/>
            <a:ext cx="0" cy="478800"/>
          </a:xfrm>
          <a:prstGeom prst="straightConnector1">
            <a:avLst/>
          </a:prstGeom>
          <a:noFill/>
          <a:ln cap="flat" cmpd="sng" w="9525">
            <a:solidFill>
              <a:schemeClr val="lt1"/>
            </a:solidFill>
            <a:prstDash val="solid"/>
            <a:round/>
            <a:headEnd len="sm" w="sm" type="none"/>
            <a:tailEnd len="sm" w="sm" type="none"/>
          </a:ln>
        </p:spPr>
      </p:cxnSp>
      <p:sp>
        <p:nvSpPr>
          <p:cNvPr id="139" name="Google Shape;139;p18"/>
          <p:cNvSpPr txBox="1"/>
          <p:nvPr>
            <p:ph idx="4294967295" type="body"/>
          </p:nvPr>
        </p:nvSpPr>
        <p:spPr>
          <a:xfrm>
            <a:off x="6661250" y="1344913"/>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The competitors</a:t>
            </a:r>
            <a:endParaRPr>
              <a:solidFill>
                <a:schemeClr val="lt1"/>
              </a:solidFill>
            </a:endParaRPr>
          </a:p>
        </p:txBody>
      </p:sp>
      <p:sp>
        <p:nvSpPr>
          <p:cNvPr id="140" name="Google Shape;140;p18"/>
          <p:cNvSpPr txBox="1"/>
          <p:nvPr>
            <p:ph idx="4294967295" type="body"/>
          </p:nvPr>
        </p:nvSpPr>
        <p:spPr>
          <a:xfrm>
            <a:off x="6232200" y="2271352"/>
            <a:ext cx="2530800" cy="202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Customer churn is the rate at which customers leave your company.  </a:t>
            </a:r>
            <a:endParaRPr sz="1400"/>
          </a:p>
          <a:p>
            <a:pPr indent="0" lvl="0" marL="0" rtl="0" algn="l">
              <a:lnSpc>
                <a:spcPct val="100000"/>
              </a:lnSpc>
              <a:spcBef>
                <a:spcPts val="1000"/>
              </a:spcBef>
              <a:spcAft>
                <a:spcPts val="1000"/>
              </a:spcAft>
              <a:buNone/>
            </a:pPr>
            <a:r>
              <a:rPr lang="en" sz="1400"/>
              <a:t>When the company keep losing their </a:t>
            </a:r>
            <a:r>
              <a:rPr lang="en" sz="1400"/>
              <a:t>customers</a:t>
            </a:r>
            <a:r>
              <a:rPr lang="en" sz="1400"/>
              <a:t>. Their competitors are going to have more advantages before the company</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i="1" lang="en"/>
              <a:t>Overview</a:t>
            </a:r>
            <a:endParaRPr i="1"/>
          </a:p>
        </p:txBody>
      </p:sp>
      <p:pic>
        <p:nvPicPr>
          <p:cNvPr id="146" name="Google Shape;146;p19"/>
          <p:cNvPicPr preferRelativeResize="0"/>
          <p:nvPr/>
        </p:nvPicPr>
        <p:blipFill>
          <a:blip r:embed="rId3">
            <a:alphaModFix/>
          </a:blip>
          <a:stretch>
            <a:fillRect/>
          </a:stretch>
        </p:blipFill>
        <p:spPr>
          <a:xfrm>
            <a:off x="152400" y="1170125"/>
            <a:ext cx="8839201" cy="313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335400" y="170225"/>
            <a:ext cx="8473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Playfair Display"/>
                <a:ea typeface="Playfair Display"/>
                <a:cs typeface="Playfair Display"/>
                <a:sym typeface="Playfair Display"/>
              </a:rPr>
              <a:t>The impact of churn on the company</a:t>
            </a:r>
            <a:endParaRPr>
              <a:latin typeface="Lato"/>
              <a:ea typeface="Lato"/>
              <a:cs typeface="Lato"/>
              <a:sym typeface="Lato"/>
            </a:endParaRPr>
          </a:p>
        </p:txBody>
      </p:sp>
      <p:pic>
        <p:nvPicPr>
          <p:cNvPr id="152" name="Google Shape;152;p20"/>
          <p:cNvPicPr preferRelativeResize="0"/>
          <p:nvPr/>
        </p:nvPicPr>
        <p:blipFill>
          <a:blip r:embed="rId3">
            <a:alphaModFix/>
          </a:blip>
          <a:stretch>
            <a:fillRect/>
          </a:stretch>
        </p:blipFill>
        <p:spPr>
          <a:xfrm>
            <a:off x="5023325" y="735225"/>
            <a:ext cx="2874925" cy="1447800"/>
          </a:xfrm>
          <a:prstGeom prst="rect">
            <a:avLst/>
          </a:prstGeom>
          <a:noFill/>
          <a:ln>
            <a:noFill/>
          </a:ln>
        </p:spPr>
      </p:pic>
      <p:pic>
        <p:nvPicPr>
          <p:cNvPr id="153" name="Google Shape;153;p20"/>
          <p:cNvPicPr preferRelativeResize="0"/>
          <p:nvPr/>
        </p:nvPicPr>
        <p:blipFill>
          <a:blip r:embed="rId4">
            <a:alphaModFix/>
          </a:blip>
          <a:stretch>
            <a:fillRect/>
          </a:stretch>
        </p:blipFill>
        <p:spPr>
          <a:xfrm>
            <a:off x="511750" y="735225"/>
            <a:ext cx="4396624" cy="412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