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5" r:id="rId2"/>
    <p:sldId id="287" r:id="rId3"/>
    <p:sldId id="291" r:id="rId4"/>
    <p:sldId id="284" r:id="rId5"/>
    <p:sldId id="283" r:id="rId6"/>
    <p:sldId id="292" r:id="rId7"/>
    <p:sldId id="256" r:id="rId8"/>
    <p:sldId id="262" r:id="rId9"/>
    <p:sldId id="268" r:id="rId10"/>
    <p:sldId id="267" r:id="rId11"/>
    <p:sldId id="277" r:id="rId12"/>
    <p:sldId id="288" r:id="rId13"/>
    <p:sldId id="290" r:id="rId14"/>
    <p:sldId id="28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8"/>
    <p:restoredTop sz="94683"/>
  </p:normalViewPr>
  <p:slideViewPr>
    <p:cSldViewPr snapToGrid="0">
      <p:cViewPr varScale="1">
        <p:scale>
          <a:sx n="138" d="100"/>
          <a:sy n="138" d="100"/>
        </p:scale>
        <p:origin x="19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FE2-55DE-D04A-A81F-A8A75D9FFD2F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F6-CD65-7F40-892F-D9687EED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FE2-55DE-D04A-A81F-A8A75D9FFD2F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F6-CD65-7F40-892F-D9687EED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FE2-55DE-D04A-A81F-A8A75D9FFD2F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F6-CD65-7F40-892F-D9687EED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4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FE2-55DE-D04A-A81F-A8A75D9FFD2F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F6-CD65-7F40-892F-D9687EED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FE2-55DE-D04A-A81F-A8A75D9FFD2F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F6-CD65-7F40-892F-D9687EED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2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FE2-55DE-D04A-A81F-A8A75D9FFD2F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F6-CD65-7F40-892F-D9687EED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6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FE2-55DE-D04A-A81F-A8A75D9FFD2F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F6-CD65-7F40-892F-D9687EED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4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FE2-55DE-D04A-A81F-A8A75D9FFD2F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F6-CD65-7F40-892F-D9687EED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1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FE2-55DE-D04A-A81F-A8A75D9FFD2F}" type="datetimeFigureOut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F6-CD65-7F40-892F-D9687EED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FE2-55DE-D04A-A81F-A8A75D9FFD2F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F6-CD65-7F40-892F-D9687EED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70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F5FE2-55DE-D04A-A81F-A8A75D9FFD2F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4ADF6-CD65-7F40-892F-D9687EED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3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7DF5FE2-55DE-D04A-A81F-A8A75D9FFD2F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B84ADF6-CD65-7F40-892F-D9687EED3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56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B844-83DA-BAD1-679F-55F8194F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48531"/>
            <a:ext cx="10515600" cy="35691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chemeClr val="accent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TEAM 6 </a:t>
            </a:r>
          </a:p>
          <a:p>
            <a:pPr marL="0" indent="0" algn="ctr">
              <a:buNone/>
            </a:pPr>
            <a:r>
              <a:rPr lang="en-US" sz="5400" b="1" dirty="0">
                <a:solidFill>
                  <a:schemeClr val="accent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FINAL PROJECT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YVETTE SAUL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JESUS MATA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ANDREW KLIEVER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accent2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KEN PRIEST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A68A59-1E7A-3D80-7DEE-E3F43614D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28" y="236331"/>
            <a:ext cx="2671543" cy="235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7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A0C0A5-42F9-79AC-4067-225C73284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3" y="805871"/>
            <a:ext cx="4835237" cy="2417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189B92-5C02-5EB9-588A-23B22ACAB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018" y="865909"/>
            <a:ext cx="4715164" cy="2357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B7CAC0-E04F-EC51-DD92-04754A5D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74" y="4066674"/>
            <a:ext cx="4835236" cy="24176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812C92-1C7A-829D-EE9C-7B091E538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018" y="4066674"/>
            <a:ext cx="4715164" cy="236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0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B366F6-F077-2BD3-2267-635236BF8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64" y="1819858"/>
            <a:ext cx="11505970" cy="321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21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68A8C9FF-3B3B-F683-81E0-95319AB03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21" y="903721"/>
            <a:ext cx="10804358" cy="505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95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training data&#10;&#10;AI-generated content may be incorrect.">
            <a:extLst>
              <a:ext uri="{FF2B5EF4-FFF2-40B4-BE49-F238E27FC236}">
                <a16:creationId xmlns:a16="http://schemas.microsoft.com/office/drawing/2014/main" id="{FD62FC99-D240-E7A5-83B3-225D8A877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01" y="831116"/>
            <a:ext cx="11114998" cy="519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4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blue bars&#10;&#10;AI-generated content may be incorrect.">
            <a:extLst>
              <a:ext uri="{FF2B5EF4-FFF2-40B4-BE49-F238E27FC236}">
                <a16:creationId xmlns:a16="http://schemas.microsoft.com/office/drawing/2014/main" id="{507C3FCB-637F-5407-A317-9B568A38C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84" y="405419"/>
            <a:ext cx="8401632" cy="604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54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0AB8D-FB75-0FDB-4C22-10CBD5184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417" y="197655"/>
            <a:ext cx="10515600" cy="5048113"/>
          </a:xfrm>
        </p:spPr>
        <p:txBody>
          <a:bodyPr>
            <a:normAutofit fontScale="40000" lnSpcReduction="20000"/>
          </a:bodyPr>
          <a:lstStyle/>
          <a:p>
            <a:pPr marL="0" indent="0" algn="ctr">
              <a:buNone/>
            </a:pPr>
            <a:r>
              <a:rPr lang="en-US" sz="4000" b="1" i="0" dirty="0">
                <a:solidFill>
                  <a:srgbClr val="D1D2D3"/>
                </a:solidFill>
                <a:effectLst/>
                <a:latin typeface="Slack-Lato"/>
              </a:rPr>
              <a:t>AI-Powered Travel Recommendation System</a:t>
            </a:r>
          </a:p>
          <a:p>
            <a:pPr marL="0" indent="0" algn="ctr">
              <a:buNone/>
            </a:pPr>
            <a:br>
              <a:rPr lang="en-US" sz="4000" b="0" i="0" dirty="0">
                <a:solidFill>
                  <a:srgbClr val="D1D2D3"/>
                </a:solidFill>
                <a:effectLst/>
                <a:latin typeface="Slack-Lato"/>
              </a:rPr>
            </a:br>
            <a:r>
              <a:rPr lang="en-US" sz="3400" i="0" dirty="0">
                <a:solidFill>
                  <a:srgbClr val="D1D2D3"/>
                </a:solidFill>
                <a:effectLst/>
                <a:latin typeface="Slack-Lato"/>
              </a:rPr>
              <a:t>Our project leverages machine learning and real-time API data to predict travel destinations based on user input and recommend hotels &amp; attractions.</a:t>
            </a:r>
            <a:b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</a:b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0" indent="0" algn="ctr">
              <a:buNone/>
            </a:pPr>
            <a:r>
              <a:rPr lang="en-US" sz="3400" b="1" i="0" u="sng" dirty="0">
                <a:solidFill>
                  <a:srgbClr val="D1D2D3"/>
                </a:solidFill>
                <a:effectLst/>
                <a:latin typeface="Slack-Lato"/>
              </a:rPr>
              <a:t>Model Training</a:t>
            </a:r>
            <a:b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</a:b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D1D2D3"/>
                </a:solidFill>
                <a:effectLst/>
                <a:latin typeface="Slack-Lato"/>
              </a:rPr>
              <a:t>We trained a Random Forest Classifier using a dataset that includes travel details such as: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D1D2D3"/>
                </a:solidFill>
                <a:effectLst/>
                <a:latin typeface="Slack-Lato"/>
              </a:rPr>
              <a:t>Accommodation Cost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D1D2D3"/>
                </a:solidFill>
                <a:effectLst/>
                <a:latin typeface="Slack-Lato"/>
              </a:rPr>
              <a:t>Traveler’s Age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D1D2D3"/>
                </a:solidFill>
                <a:effectLst/>
                <a:latin typeface="Slack-Lato"/>
              </a:rPr>
              <a:t>Duration of Stay</a:t>
            </a:r>
          </a:p>
          <a:p>
            <a:pPr marL="457200" lvl="1" indent="0" algn="l">
              <a:buNone/>
            </a:pP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D1D2D3"/>
                </a:solidFill>
                <a:effectLst/>
                <a:latin typeface="Slack-Lato"/>
              </a:rPr>
              <a:t>The model was specifically trained to predict the most likely travel destination based on these three key factors.</a:t>
            </a:r>
          </a:p>
          <a:p>
            <a:pPr marL="0" indent="0" algn="l">
              <a:buNone/>
            </a:pPr>
            <a:endParaRPr lang="en-US" i="0" dirty="0">
              <a:solidFill>
                <a:srgbClr val="D1D2D3"/>
              </a:solidFill>
              <a:effectLst/>
              <a:latin typeface="Slack-Lato"/>
            </a:endParaRPr>
          </a:p>
          <a:p>
            <a:pPr marL="0" indent="0" algn="ctr">
              <a:buNone/>
            </a:pPr>
            <a:r>
              <a:rPr lang="en-US" sz="3400" b="1" u="sng" dirty="0">
                <a:solidFill>
                  <a:srgbClr val="D1D2D3"/>
                </a:solidFill>
                <a:latin typeface="Slack-Lato"/>
              </a:rPr>
              <a:t>Prediction &amp; API Integration</a:t>
            </a:r>
            <a:endParaRPr lang="en-US" sz="6200" b="1" u="sng" dirty="0">
              <a:solidFill>
                <a:srgbClr val="D1D2D3"/>
              </a:solidFill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D1D2D3"/>
                </a:solidFill>
                <a:effectLst/>
                <a:latin typeface="Slack-Lato"/>
              </a:rPr>
              <a:t>When a user inputs their accommodation budget, age, and duration, our trained model predicts the most probable destination.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D1D2D3"/>
                </a:solidFill>
                <a:effectLst/>
                <a:latin typeface="Slack-Lato"/>
              </a:rPr>
              <a:t>After predicting the destination, we integrate TripAdvisor’s API to pull real-time hotel and attraction recommendations.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D1D2D3"/>
                </a:solidFill>
                <a:effectLst/>
                <a:latin typeface="Slack-Lato"/>
              </a:rPr>
              <a:t>Additionally, we use the </a:t>
            </a:r>
            <a:r>
              <a:rPr lang="en-US" i="0" dirty="0" err="1">
                <a:solidFill>
                  <a:srgbClr val="D1D2D3"/>
                </a:solidFill>
                <a:effectLst/>
                <a:latin typeface="Slack-Lato"/>
              </a:rPr>
              <a:t>Pexels</a:t>
            </a:r>
            <a:r>
              <a:rPr lang="en-US" i="0" dirty="0">
                <a:solidFill>
                  <a:srgbClr val="D1D2D3"/>
                </a:solidFill>
                <a:effectLst/>
                <a:latin typeface="Slack-Lato"/>
              </a:rPr>
              <a:t> API to fetch a relevant city image.</a:t>
            </a:r>
          </a:p>
          <a:p>
            <a:pPr marL="0" indent="0" algn="ctr">
              <a:buNone/>
            </a:pPr>
            <a:r>
              <a:rPr lang="en-US" sz="3400" b="1" u="sng" dirty="0">
                <a:solidFill>
                  <a:srgbClr val="D1D2D3"/>
                </a:solidFill>
                <a:latin typeface="Slack-Lato"/>
              </a:rPr>
              <a:t>Key Insights</a:t>
            </a:r>
            <a:br>
              <a:rPr lang="en-US" b="0" i="0" dirty="0">
                <a:solidFill>
                  <a:srgbClr val="D1D2D3"/>
                </a:solidFill>
                <a:effectLst/>
                <a:latin typeface="Slack-Lato"/>
              </a:rPr>
            </a:br>
            <a:endParaRPr lang="en-US" b="0" i="0" dirty="0">
              <a:solidFill>
                <a:srgbClr val="D1D2D3"/>
              </a:solidFill>
              <a:effectLst/>
              <a:latin typeface="Slack-Lato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D1D2D3"/>
                </a:solidFill>
                <a:effectLst/>
                <a:latin typeface="Slack-Lato"/>
              </a:rPr>
              <a:t>Accommodation cost played a major role in predicting destinations, meaning that travelers' budgets significantly influenced their predicted 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D1D2D3"/>
                </a:solidFill>
                <a:effectLst/>
                <a:latin typeface="Slack-Lato"/>
              </a:rPr>
              <a:t>The system provides dynamic, real-time travel recommendations, ensuring relevant and up-to-date results for users.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D7F26-38BC-1CF2-E465-F151BE6D7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36" y="4969042"/>
            <a:ext cx="9162474" cy="169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83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87DD-814E-BF84-03A1-7172C00A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Hurdles and 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2B23F-CBA7-DB04-BE36-68BC3E06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Datasets started off being problematic</a:t>
            </a:r>
          </a:p>
          <a:p>
            <a:r>
              <a:rPr lang="en-US" b="1" dirty="0"/>
              <a:t>Initially we were getting low prediction %’s</a:t>
            </a:r>
          </a:p>
          <a:p>
            <a:r>
              <a:rPr lang="en-US" b="1" dirty="0"/>
              <a:t>Trouble merging data based on finding like data fields we wanted to utilize</a:t>
            </a:r>
          </a:p>
          <a:p>
            <a:endParaRPr lang="en-US" b="1" dirty="0"/>
          </a:p>
          <a:p>
            <a:r>
              <a:rPr lang="en-US" b="1" dirty="0"/>
              <a:t>Fork over the cash and pay for APIs from the start</a:t>
            </a:r>
          </a:p>
          <a:p>
            <a:pPr lvl="1"/>
            <a:r>
              <a:rPr lang="en-US" b="1" dirty="0"/>
              <a:t>Save time</a:t>
            </a:r>
          </a:p>
          <a:p>
            <a:pPr lvl="1"/>
            <a:r>
              <a:rPr lang="en-US" b="1" dirty="0"/>
              <a:t>Reduce stress</a:t>
            </a:r>
          </a:p>
          <a:p>
            <a:pPr lvl="1"/>
            <a:r>
              <a:rPr lang="en-US" b="1" dirty="0"/>
              <a:t>Better data quality</a:t>
            </a:r>
          </a:p>
          <a:p>
            <a:pPr lvl="2"/>
            <a:r>
              <a:rPr lang="en-US" b="1" dirty="0"/>
              <a:t>Resulting in a better product</a:t>
            </a:r>
          </a:p>
        </p:txBody>
      </p:sp>
    </p:spTree>
    <p:extLst>
      <p:ext uri="{BB962C8B-B14F-4D97-AF65-F5344CB8AC3E}">
        <p14:creationId xmlns:p14="http://schemas.microsoft.com/office/powerpoint/2010/main" val="377863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891FA0-4BF9-BF49-C1C1-AB7D1DF7A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90" y="89477"/>
            <a:ext cx="3072730" cy="3339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78AF55-4ABC-9C7D-6118-DD5DFF1D4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635" y="3856830"/>
            <a:ext cx="2976283" cy="2743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A81786-2A2E-3025-7ECC-BA0275A48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0" y="3856831"/>
            <a:ext cx="2854037" cy="2772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6E2F1D-6490-A61B-F21B-60D6BB8F7C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6226" y="596990"/>
            <a:ext cx="4074441" cy="28320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724217-13C8-9E41-5140-82BA09B2A3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0348" y="603398"/>
            <a:ext cx="2959150" cy="282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72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79D1EA-018F-2DB9-9281-38CA99AC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142999"/>
            <a:ext cx="10623665" cy="442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59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57462-BA79-FBB8-1608-FE7B22F80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E54D08-7C5B-351C-2308-F0CCC22F9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3" y="898236"/>
            <a:ext cx="4438073" cy="221903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051F71-05D6-CAC7-DE10-026090045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58" y="898236"/>
            <a:ext cx="4428838" cy="22144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995995-8F93-FB66-71BA-13F614F13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28" y="3814617"/>
            <a:ext cx="4428838" cy="22144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55B322-F2F8-7262-69A9-81CFD0F12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14617"/>
            <a:ext cx="4562766" cy="228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CB31EC-3593-0E2F-EC8A-FFDBC1E52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1" y="391026"/>
            <a:ext cx="4910343" cy="2649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71FF5F-FB7B-869B-3C56-8054C4B32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115" y="391026"/>
            <a:ext cx="5067664" cy="25338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E58F6-25D5-A22A-3B76-D12D1C5FB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21" y="3429000"/>
            <a:ext cx="4926262" cy="2463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1663AA-BE2A-AB94-816E-B3BA7C060B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115" y="3429000"/>
            <a:ext cx="5067664" cy="253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81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33957B-63D8-9D0E-11DD-9548793C4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4" y="625642"/>
            <a:ext cx="4689772" cy="2344886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2CB6ACB-2B87-7C74-B39E-94196108C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23031" y="625642"/>
            <a:ext cx="4689771" cy="2344886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DEB00E1-9B0B-AE1C-F964-4F2821C26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32" y="3695695"/>
            <a:ext cx="4689774" cy="2344887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70F0035-08D7-BAE9-5BFC-EFCF95977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030" y="3695695"/>
            <a:ext cx="4689772" cy="234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9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75AA91-664F-F2F5-22D6-AB86D354E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1" y="516854"/>
            <a:ext cx="5174111" cy="2587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AC8A3C-D9A5-373F-EC39-D4A3B8B4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056" y="516854"/>
            <a:ext cx="5174112" cy="2587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FED5A2-F710-4F2A-E987-86941F0A4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11" y="3628006"/>
            <a:ext cx="5120712" cy="2560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D75145-CA31-37AD-49DD-301427A476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948" y="3628005"/>
            <a:ext cx="5174111" cy="25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86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2822</TotalTime>
  <Words>237</Words>
  <Application>Microsoft Macintosh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Slack-Lato</vt:lpstr>
      <vt:lpstr>Office Theme</vt:lpstr>
      <vt:lpstr>PowerPoint Presentation</vt:lpstr>
      <vt:lpstr>PowerPoint Presentation</vt:lpstr>
      <vt:lpstr>Hurdles and Lessons Learned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 Priest</dc:creator>
  <cp:lastModifiedBy>Ken Priest</cp:lastModifiedBy>
  <cp:revision>20</cp:revision>
  <dcterms:created xsi:type="dcterms:W3CDTF">2025-03-12T02:15:32Z</dcterms:created>
  <dcterms:modified xsi:type="dcterms:W3CDTF">2025-03-14T01:17:32Z</dcterms:modified>
</cp:coreProperties>
</file>