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70" r:id="rId6"/>
    <p:sldId id="264" r:id="rId7"/>
    <p:sldId id="265" r:id="rId8"/>
    <p:sldId id="266" r:id="rId9"/>
    <p:sldId id="275" r:id="rId10"/>
    <p:sldId id="269" r:id="rId11"/>
    <p:sldId id="268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6" y="3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69C2B-E751-4C79-A09E-E4D6C37703A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A8304-35E6-437A-B12C-445A12D2C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0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8304-35E6-437A-B12C-445A12D2C7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5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8304-35E6-437A-B12C-445A12D2C7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8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8304-35E6-437A-B12C-445A12D2C7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8304-35E6-437A-B12C-445A12D2C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80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8304-35E6-437A-B12C-445A12D2C7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6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8304-35E6-437A-B12C-445A12D2C7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7707-8EA6-47D0-97B6-9C1CB503E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44C21-6BEC-45F3-ABE9-52DF5E5EE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0647D-C356-44C7-B9DE-A728136B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50D3-2ECB-4CC4-A206-D953E5B760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5CEE3-F92E-4372-9654-77B249CC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CF442-8C13-4BA9-8CC5-C0BC729A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B954-D28F-45E8-B060-9147F3A9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3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4593-525A-40EC-805A-09D2C5C0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EDDA7-2616-4F32-9189-C408826E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B7AE-6540-4D12-9B57-9FE9309F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50D3-2ECB-4CC4-A206-D953E5B760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70641-DC88-4667-BFD8-01A9CCF1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F494-A63E-4EBC-8561-F5BDCD4C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B954-D28F-45E8-B060-9147F3A9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7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84C87-6F9E-4C19-9F7C-3DB6D423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5864E-837D-4506-8800-EE341B9AF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0C23-FDAC-4A54-BFF2-1855F592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50D3-2ECB-4CC4-A206-D953E5B760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00F7-F8DA-4B7B-83EB-E20F243D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9EA-AC96-4569-90A9-49344EC2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B954-D28F-45E8-B060-9147F3A9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0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0694-F3CF-49DF-B8E3-61FC9965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BDD6-14C6-47B1-939D-BB5D40F6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82A0-445C-4027-9C29-50ECC1A7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50D3-2ECB-4CC4-A206-D953E5B760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2EC65-7C55-4958-899D-3C5A61FE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8765-440C-48C2-B40D-1DD669FF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B954-D28F-45E8-B060-9147F3A9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2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893C-F9D7-43E4-BAD0-00BFE1AF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88849-22E2-46D4-A2C6-A979E6FE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3C824-D2FC-4636-89B4-6A3473A4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50D3-2ECB-4CC4-A206-D953E5B760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4164E-9982-4F72-9960-90A3E7A3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2053-718A-4AD2-A24A-CB2C3DB2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B954-D28F-45E8-B060-9147F3A9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49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CD60-F9B2-4DC1-965C-9CB20D58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D767-F997-474C-A532-11D5F4840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BB08B-7AF5-47E9-88C2-C08C53B4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AE021-DD3B-4A72-BE75-FDCDAAA3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50D3-2ECB-4CC4-A206-D953E5B760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076D7-026A-419D-BF0E-E5030A21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F453A-4F1C-4BAC-9938-07537B2E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B954-D28F-45E8-B060-9147F3A9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1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CCA8-79A9-42C6-BAF5-929A1931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FA48A-98D3-4A7C-805A-7A0B5FA98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C082-D2EA-465F-ACAD-22AAE8684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714C5-7898-44DF-82C0-AFC3B9AEF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D6C10-EE24-41D3-AEB0-A049A1FB2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E7688-EA15-4CCC-8982-BEF049A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50D3-2ECB-4CC4-A206-D953E5B760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82F6C-B97F-4683-AC2A-B71E40DA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31737-A8F2-4291-8370-5E7A17DE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B954-D28F-45E8-B060-9147F3A9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8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6480-4F27-4CA7-AC7C-3A109255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419F4-64C1-4D68-A6A6-6B541231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50D3-2ECB-4CC4-A206-D953E5B760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21E84-9685-4684-9E9B-95DFE68C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49995-A176-4E83-898F-76BE73BF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B954-D28F-45E8-B060-9147F3A9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3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6AA98-8B35-4361-B6E3-640CD26F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50D3-2ECB-4CC4-A206-D953E5B760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87BB7-70BB-40CE-8625-E0B664A2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A6581-6282-41A2-9F6D-40D91B3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B954-D28F-45E8-B060-9147F3A9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0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9408-1F28-485A-B3A5-99D82BE7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41D7-C82E-4C96-9FF4-416CF155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7F521-1C6F-4D3A-BEBA-2AE424FEC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8D5F1-FC86-447C-86F6-17A0DB6B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50D3-2ECB-4CC4-A206-D953E5B760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24112-2C0D-4E56-9910-D919F542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72E6-34A9-43D0-876E-AD5B79C7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B954-D28F-45E8-B060-9147F3A9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0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944C-C51E-4521-A42F-F07C0847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76EAA-63B2-4F7A-9D7B-03D4E2A0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EDB37-9F6D-4317-8848-DF6E16631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85E9F-98DA-4FAB-B89A-B549665B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50D3-2ECB-4CC4-A206-D953E5B760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8742-451E-4E65-B733-E71CC65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2FDCC-A304-4B1B-8921-CCFD2E8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B954-D28F-45E8-B060-9147F3A9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A6ADE-0284-4C5B-8BD7-57DBB8EB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ED36C-67C7-417B-9C07-E125C8B05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506C-6125-4405-AC04-155A8524D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B50D3-2ECB-4CC4-A206-D953E5B760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00834-3739-430A-A55C-C678A8BDA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7232-92BB-4379-A3B1-AEAAE0637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B954-D28F-45E8-B060-9147F3A9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9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uoyih@stanfor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zhuoyih@stanford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A653-49CE-4F4F-BACB-20776E0F1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&amp; NTDB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99F90-FCE2-43CD-865D-5D0CE018B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Zhuoyi Huang,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zhuoyih@stanford.edu</a:t>
            </a:r>
            <a:endParaRPr lang="en-US" altLang="zh-CN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Stanford University School of Medicine</a:t>
            </a:r>
          </a:p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Division of Pediatric Surgery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1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26DA-3A8F-474F-A257-89EFB8E4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of SCAN and Race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BFF337-683B-4E3F-8183-9E37EC76D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34892"/>
              </p:ext>
            </p:extLst>
          </p:nvPr>
        </p:nvGraphicFramePr>
        <p:xfrm>
          <a:off x="427139" y="3104411"/>
          <a:ext cx="6443444" cy="2502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1287">
                  <a:extLst>
                    <a:ext uri="{9D8B030D-6E8A-4147-A177-3AD203B41FA5}">
                      <a16:colId xmlns:a16="http://schemas.microsoft.com/office/drawing/2014/main" val="2277823722"/>
                    </a:ext>
                  </a:extLst>
                </a:gridCol>
                <a:gridCol w="1174458">
                  <a:extLst>
                    <a:ext uri="{9D8B030D-6E8A-4147-A177-3AD203B41FA5}">
                      <a16:colId xmlns:a16="http://schemas.microsoft.com/office/drawing/2014/main" val="635889292"/>
                    </a:ext>
                  </a:extLst>
                </a:gridCol>
                <a:gridCol w="1501630">
                  <a:extLst>
                    <a:ext uri="{9D8B030D-6E8A-4147-A177-3AD203B41FA5}">
                      <a16:colId xmlns:a16="http://schemas.microsoft.com/office/drawing/2014/main" val="3558113634"/>
                    </a:ext>
                  </a:extLst>
                </a:gridCol>
                <a:gridCol w="1166069">
                  <a:extLst>
                    <a:ext uri="{9D8B030D-6E8A-4147-A177-3AD203B41FA5}">
                      <a16:colId xmlns:a16="http://schemas.microsoft.com/office/drawing/2014/main" val="1182612925"/>
                    </a:ext>
                  </a:extLst>
                </a:gridCol>
              </a:tblGrid>
              <a:tr h="35756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OR(95% CI)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Value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765996"/>
                  </a:ext>
                </a:extLst>
              </a:tr>
              <a:tr h="35756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 Race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[Reference]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08801"/>
                  </a:ext>
                </a:extLst>
              </a:tr>
              <a:tr h="35756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 Race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1.86 (1.73-2.01)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553795"/>
                  </a:ext>
                </a:extLst>
              </a:tr>
              <a:tr h="35756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Hispanic Race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1.21 (1.12-1.31)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353477"/>
                  </a:ext>
                </a:extLst>
              </a:tr>
              <a:tr h="35756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Asian or Pacific Islander Race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 (0.43-0.77)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57666"/>
                  </a:ext>
                </a:extLst>
              </a:tr>
              <a:tr h="35756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Native American Race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1.27 (0.95-1.68)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39824"/>
                  </a:ext>
                </a:extLst>
              </a:tr>
              <a:tr h="35756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Race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1.51 (1.34-1.71)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79450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23E22A-63EF-4C4F-952B-42C43309E693}"/>
              </a:ext>
            </a:extLst>
          </p:cNvPr>
          <p:cNvSpPr txBox="1"/>
          <p:nvPr/>
        </p:nvSpPr>
        <p:spPr>
          <a:xfrm>
            <a:off x="1517707" y="2432761"/>
            <a:ext cx="894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Figure 1. Association of Suspected Child Abuse and Neglect(SCAN) with Races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F45889-BAA6-47D2-A0BC-C19EAC922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36"/>
          <a:stretch/>
        </p:blipFill>
        <p:spPr>
          <a:xfrm>
            <a:off x="6778458" y="3149962"/>
            <a:ext cx="4638959" cy="26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8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5261-EA4D-4B20-919C-D9FEA81D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Odds Ratio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F2BE-FA82-4968-BD00-68B2EF44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Analyses of Risk, Racial Disparity, and Outcomes Among US Patients With Cancer and COVID-19 Infection</a:t>
            </a:r>
          </a:p>
          <a:p>
            <a:pPr marL="457200" lvl="1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3F402-AD4A-4641-9F79-69E9C476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42" y="2940107"/>
            <a:ext cx="4459429" cy="3917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085768-FD8C-4662-A35F-62655D27D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020" y="3399434"/>
            <a:ext cx="6259847" cy="29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8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DFC1-67E4-4703-A020-5BDA0EF9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62" y="-2410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associated with SCAN</a:t>
            </a:r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DD97EE-BE2A-4730-9430-E10FCB312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367416"/>
              </p:ext>
            </p:extLst>
          </p:nvPr>
        </p:nvGraphicFramePr>
        <p:xfrm>
          <a:off x="562062" y="914655"/>
          <a:ext cx="5265490" cy="596477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5755">
                  <a:extLst>
                    <a:ext uri="{9D8B030D-6E8A-4147-A177-3AD203B41FA5}">
                      <a16:colId xmlns:a16="http://schemas.microsoft.com/office/drawing/2014/main" val="1171512240"/>
                    </a:ext>
                  </a:extLst>
                </a:gridCol>
                <a:gridCol w="1795244">
                  <a:extLst>
                    <a:ext uri="{9D8B030D-6E8A-4147-A177-3AD203B41FA5}">
                      <a16:colId xmlns:a16="http://schemas.microsoft.com/office/drawing/2014/main" val="3582586308"/>
                    </a:ext>
                  </a:extLst>
                </a:gridCol>
                <a:gridCol w="844491">
                  <a:extLst>
                    <a:ext uri="{9D8B030D-6E8A-4147-A177-3AD203B41FA5}">
                      <a16:colId xmlns:a16="http://schemas.microsoft.com/office/drawing/2014/main" val="4138493817"/>
                    </a:ext>
                  </a:extLst>
                </a:gridCol>
              </a:tblGrid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(95% CI)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value</a:t>
                      </a:r>
                      <a:endParaRPr lang="zh-CN" alt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13578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Demographic characteristics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74887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Race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31144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White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[Reference]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941155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Black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1.21 (1.07-1.36)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927234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Hispanic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 (0.55-0.71)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947409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Asian or Pacific Islander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 (0.34-0.74)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812918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Native American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 (0.44-1.18)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135694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Other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 (7.16-1.02)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85159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Age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61411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12-17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[Reference]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66324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8-11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 (0.74-1.73)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596057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4-7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3.08 (2.30-4.13)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581029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1-3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19.82 (15.7-25.0)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633084"/>
                  </a:ext>
                </a:extLst>
              </a:tr>
              <a:tr h="38541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&lt;1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90.59 (72.5-113.2)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741769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Sex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430979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Male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[Reference]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907258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Female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1.10 (1.00-1.20)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3582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9C973D-0BB1-443D-96DD-706A39753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436620"/>
              </p:ext>
            </p:extLst>
          </p:nvPr>
        </p:nvGraphicFramePr>
        <p:xfrm>
          <a:off x="6096000" y="914655"/>
          <a:ext cx="5653482" cy="600881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0671">
                  <a:extLst>
                    <a:ext uri="{9D8B030D-6E8A-4147-A177-3AD203B41FA5}">
                      <a16:colId xmlns:a16="http://schemas.microsoft.com/office/drawing/2014/main" val="1171512240"/>
                    </a:ext>
                  </a:extLst>
                </a:gridCol>
                <a:gridCol w="1856800">
                  <a:extLst>
                    <a:ext uri="{9D8B030D-6E8A-4147-A177-3AD203B41FA5}">
                      <a16:colId xmlns:a16="http://schemas.microsoft.com/office/drawing/2014/main" val="358258630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4138493817"/>
                    </a:ext>
                  </a:extLst>
                </a:gridCol>
              </a:tblGrid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(95% CI)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value</a:t>
                      </a:r>
                      <a:endParaRPr lang="zh-CN" alt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13578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Socioeconomic status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74887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Payer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31144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Medicaid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[Reference]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941155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Private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 (0.28-0.36)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927234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Self-pay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 (0.39-0.67)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947409"/>
                  </a:ext>
                </a:extLst>
              </a:tr>
              <a:tr h="36870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Other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 (0.79-1.16)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812918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Zip code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61411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[Reference]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66324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1.43 (1.23-1.68)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596057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1.40 (1.20-1.64)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581029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1.33 (1.14-1.56)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633084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Hospital location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430979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Rural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[Reference]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907258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Urban nonteaching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 (0.52-1.14)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358204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Urban teaching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1.05 (0.66-1.66))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099374"/>
                  </a:ext>
                </a:extLst>
              </a:tr>
              <a:tr h="32723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…</a:t>
                      </a:r>
                    </a:p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…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altLang="zh-C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4937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D14C03-41CD-45FD-A874-29D86A337C3D}"/>
              </a:ext>
            </a:extLst>
          </p:cNvPr>
          <p:cNvSpPr txBox="1"/>
          <p:nvPr/>
        </p:nvSpPr>
        <p:spPr>
          <a:xfrm>
            <a:off x="3248634" y="7013150"/>
            <a:ext cx="894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Figure 2. Factors associated with SCAN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7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AF0F-5384-4E74-A9E4-DE1F3A7C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NTDB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3AF2-08C9-40E0-9DAE-612505F5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 do: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Read codes provided by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Chaonan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Get familiar with the NTDB and PUF data files.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Reproduce the results of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Chaonan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Discuss about next steps.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5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A653-49CE-4F4F-BACB-20776E0F1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&amp; NTDB</a:t>
            </a:r>
            <a:b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99F90-FCE2-43CD-865D-5D0CE018B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Zhuoyi Huang,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zhuoyih@stanford.edu</a:t>
            </a:r>
            <a:endParaRPr lang="en-US" altLang="zh-CN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Stanford University School of Medicine</a:t>
            </a:r>
          </a:p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Division of Pediatric Surgery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7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CF40-75AF-42E9-9153-9DC36ACA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Project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BEFF-B40E-4099-A488-B1C57C85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Updated General Linear Module Analysis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Change reference group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Variable Zip code, use Zip code 4 as the reference group.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Variable Age groups, use 12-17 as the reference group.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Finished.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Add ISS as a variable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Cost and LOS, add ISS into the control for the Race;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Mortality, add ISS into all of the other variables.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Already added as SEVGROUP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Obtained NTDB codes from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Chaonan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8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A305-CB6A-4274-BB9F-CC4AAF29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Abuse-socio GLM coefficient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61F09A-2189-4274-AAE0-A1B238760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0" y="1885855"/>
            <a:ext cx="5681554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C32893-8179-4E48-B5B2-ECDA0640C0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244" b="8234"/>
          <a:stretch/>
        </p:blipFill>
        <p:spPr>
          <a:xfrm>
            <a:off x="6178596" y="1853003"/>
            <a:ext cx="6013404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537392-29B3-4ED6-9FED-EBA9CEF20F4A}"/>
              </a:ext>
            </a:extLst>
          </p:cNvPr>
          <p:cNvSpPr txBox="1"/>
          <p:nvPr/>
        </p:nvSpPr>
        <p:spPr>
          <a:xfrm>
            <a:off x="2346816" y="63460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CACDC-7264-4E4E-AE9B-85EA2D0F5A1F}"/>
              </a:ext>
            </a:extLst>
          </p:cNvPr>
          <p:cNvSpPr txBox="1"/>
          <p:nvPr/>
        </p:nvSpPr>
        <p:spPr>
          <a:xfrm>
            <a:off x="8829935" y="634604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FA06D-B7DF-4A8F-9295-C165C3826AF5}"/>
              </a:ext>
            </a:extLst>
          </p:cNvPr>
          <p:cNvSpPr/>
          <p:nvPr/>
        </p:nvSpPr>
        <p:spPr>
          <a:xfrm>
            <a:off x="74505" y="2973169"/>
            <a:ext cx="5935387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370335-01B0-4B6D-A79C-E4FD23E719AA}"/>
              </a:ext>
            </a:extLst>
          </p:cNvPr>
          <p:cNvSpPr/>
          <p:nvPr/>
        </p:nvSpPr>
        <p:spPr>
          <a:xfrm>
            <a:off x="6123964" y="2983864"/>
            <a:ext cx="5935387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B1DB2-D76F-4885-A1A4-26B8C9FF95D6}"/>
              </a:ext>
            </a:extLst>
          </p:cNvPr>
          <p:cNvSpPr/>
          <p:nvPr/>
        </p:nvSpPr>
        <p:spPr>
          <a:xfrm>
            <a:off x="74505" y="3832815"/>
            <a:ext cx="5935387" cy="365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1A785-1683-4BC2-9035-0FC9CF715457}"/>
              </a:ext>
            </a:extLst>
          </p:cNvPr>
          <p:cNvSpPr/>
          <p:nvPr/>
        </p:nvSpPr>
        <p:spPr>
          <a:xfrm>
            <a:off x="6170505" y="3831903"/>
            <a:ext cx="5935387" cy="365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5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D0DE-D3CE-428D-879B-B9FE0EEA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ISS as a variable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3C1F-39A0-4BFB-A340-C56A70A4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Renamed ISS as SEVGROUP, and classified into three groups, use &gt; 25(Severe) as a the reference group.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B24D76-B8C2-4437-91A1-16CC1849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58" y="2805112"/>
            <a:ext cx="5762625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967B96-62DF-4D28-A835-07306180E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530" y="4652963"/>
            <a:ext cx="5715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1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BFE6-5433-44AE-87FB-25710E59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Abuse_race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Abuse_socio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586B749-A8F4-43FF-B77A-355B42D9F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5" y="1577760"/>
            <a:ext cx="5033999" cy="283370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A32131-DC57-4187-A5F1-2F91C0F1F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3389"/>
            <a:ext cx="5383090" cy="54753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8E3387-B1F3-43F1-BB12-6A59EF0F34F0}"/>
              </a:ext>
            </a:extLst>
          </p:cNvPr>
          <p:cNvSpPr/>
          <p:nvPr/>
        </p:nvSpPr>
        <p:spPr>
          <a:xfrm>
            <a:off x="5879687" y="4085439"/>
            <a:ext cx="5935387" cy="381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A38D9C-4DD1-4561-A64C-8C4001D435F4}"/>
              </a:ext>
            </a:extLst>
          </p:cNvPr>
          <p:cNvSpPr/>
          <p:nvPr/>
        </p:nvSpPr>
        <p:spPr>
          <a:xfrm>
            <a:off x="5879687" y="3308749"/>
            <a:ext cx="5935387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9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BFE6-5433-44AE-87FB-25710E59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LOS_all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LOS_scan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8FC9A4-996D-466D-925B-10D336436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" y="1548076"/>
            <a:ext cx="5044959" cy="5179691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6E87DB-8151-41BF-AE96-8264AFEA68CC}"/>
              </a:ext>
            </a:extLst>
          </p:cNvPr>
          <p:cNvSpPr/>
          <p:nvPr/>
        </p:nvSpPr>
        <p:spPr>
          <a:xfrm>
            <a:off x="154482" y="2605191"/>
            <a:ext cx="6123272" cy="5368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36089-B9CF-4754-82B5-B616503E3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82" y="1464187"/>
            <a:ext cx="4918745" cy="51749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6583FF2-64FA-42B3-B450-BC6F2B8EAA59}"/>
              </a:ext>
            </a:extLst>
          </p:cNvPr>
          <p:cNvSpPr/>
          <p:nvPr/>
        </p:nvSpPr>
        <p:spPr>
          <a:xfrm>
            <a:off x="6277754" y="2605191"/>
            <a:ext cx="6123272" cy="5368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3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BFE6-5433-44AE-87FB-25710E59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Cost_scan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653825-1117-4B52-9A42-644C5CD01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1" y="1323268"/>
            <a:ext cx="5275593" cy="5534732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6E87DB-8151-41BF-AE96-8264AFEA68CC}"/>
              </a:ext>
            </a:extLst>
          </p:cNvPr>
          <p:cNvSpPr/>
          <p:nvPr/>
        </p:nvSpPr>
        <p:spPr>
          <a:xfrm>
            <a:off x="70591" y="2454190"/>
            <a:ext cx="5941519" cy="469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23485E-DD0B-4AE3-9926-D1F26A58F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54" y="1111931"/>
            <a:ext cx="5159937" cy="573911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6583FF2-64FA-42B3-B450-BC6F2B8EAA59}"/>
              </a:ext>
            </a:extLst>
          </p:cNvPr>
          <p:cNvSpPr/>
          <p:nvPr/>
        </p:nvSpPr>
        <p:spPr>
          <a:xfrm>
            <a:off x="6096000" y="2366597"/>
            <a:ext cx="5941519" cy="469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4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5261-EA4D-4B20-919C-D9FEA81D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Odds Ratio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F2BE-FA82-4968-BD00-68B2EF44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6273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Racial Disparities in Incidence and Outcomes Among Patients With COVID-19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Odds Ratio: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Among those who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Recently got diagnosed as cancer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the ratio of the number who get Covid-19 positive to the number who don’t get is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than it is among who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 all cancer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People who got leukemia are more likely to get Covid-19 positive.</a:t>
            </a:r>
          </a:p>
          <a:p>
            <a:pPr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3A1DC-6BB1-45CE-B10C-0FA4FD40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97" y="1825625"/>
            <a:ext cx="5061358" cy="41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2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26DA-3A8F-474F-A257-89EFB8E4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of SCAN and Race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3E22A-63EF-4C4F-952B-42C43309E693}"/>
              </a:ext>
            </a:extLst>
          </p:cNvPr>
          <p:cNvSpPr txBox="1"/>
          <p:nvPr/>
        </p:nvSpPr>
        <p:spPr>
          <a:xfrm>
            <a:off x="1442206" y="1506022"/>
            <a:ext cx="894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Figure 1. Association of Suspected Child Abuse and Neglect(SCAN) with Races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5CD4D-3E6D-4282-8F36-6DC73C94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62" y="2352698"/>
            <a:ext cx="6900295" cy="4140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39B0D6-5C74-4FD3-B3A4-B091774D56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0" t="7618" r="30504" b="16600"/>
          <a:stretch/>
        </p:blipFill>
        <p:spPr>
          <a:xfrm>
            <a:off x="369115" y="3129092"/>
            <a:ext cx="2384415" cy="2298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BE5553-1705-40BA-930B-32BFE3C9F1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2" t="8587" r="30023" b="18142"/>
          <a:stretch/>
        </p:blipFill>
        <p:spPr>
          <a:xfrm>
            <a:off x="3179427" y="3160551"/>
            <a:ext cx="2402689" cy="22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7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649</Words>
  <Application>Microsoft Office PowerPoint</Application>
  <PresentationFormat>Widescreen</PresentationFormat>
  <Paragraphs>172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Theme</vt:lpstr>
      <vt:lpstr>KIDs &amp; NTDB</vt:lpstr>
      <vt:lpstr>KIDs Project</vt:lpstr>
      <vt:lpstr>Comparison of Abuse-socio GLM coefficient results</vt:lpstr>
      <vt:lpstr>Add ISS as a variable</vt:lpstr>
      <vt:lpstr>Abuse_race vs Abuse_socio</vt:lpstr>
      <vt:lpstr>LOS_all vs LOS_scan</vt:lpstr>
      <vt:lpstr>Cost_all vs Cost_scan</vt:lpstr>
      <vt:lpstr>KIDs Odds Ratio</vt:lpstr>
      <vt:lpstr>Association of SCAN and Race</vt:lpstr>
      <vt:lpstr>Association of SCAN and Race</vt:lpstr>
      <vt:lpstr>KIDs Odds Ratio</vt:lpstr>
      <vt:lpstr>Factors associated with SCAN</vt:lpstr>
      <vt:lpstr>NTDB</vt:lpstr>
      <vt:lpstr>KIDs &amp; NTDB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卓仪</dc:creator>
  <cp:lastModifiedBy>黄 卓仪</cp:lastModifiedBy>
  <cp:revision>67</cp:revision>
  <dcterms:created xsi:type="dcterms:W3CDTF">2021-10-07T04:05:47Z</dcterms:created>
  <dcterms:modified xsi:type="dcterms:W3CDTF">2021-10-14T06:19:38Z</dcterms:modified>
</cp:coreProperties>
</file>