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Amatic SC"/>
      <p:regular r:id="rId18"/>
      <p:bold r:id="rId19"/>
    </p:embeddedFont>
    <p:embeddedFont>
      <p:font typeface="Source Code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maticSC-bold.fntdata"/><Relationship Id="rId6" Type="http://schemas.openxmlformats.org/officeDocument/2006/relationships/slide" Target="slides/slide2.xml"/><Relationship Id="rId18" Type="http://schemas.openxmlformats.org/officeDocument/2006/relationships/font" Target="fonts/AmaticSC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2448225" y="447900"/>
            <a:ext cx="4247700" cy="4247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2571825" y="571500"/>
            <a:ext cx="4000500" cy="400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3019425" y="1662150"/>
            <a:ext cx="3105300" cy="1819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71400" y="873900"/>
            <a:ext cx="9001200" cy="14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mbria"/>
                <a:ea typeface="Cambria"/>
                <a:cs typeface="Cambria"/>
                <a:sym typeface="Cambria"/>
              </a:rPr>
              <a:t>Relative phase information for detecting human speech and spoofed speech</a:t>
            </a:r>
            <a:endParaRPr sz="3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1897675" y="3657875"/>
            <a:ext cx="5468100" cy="12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ambria"/>
                <a:ea typeface="Cambria"/>
                <a:cs typeface="Cambria"/>
                <a:sym typeface="Cambria"/>
              </a:rPr>
              <a:t>ID : 201501188</a:t>
            </a:r>
            <a:endParaRPr b="1" sz="21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ambria"/>
                <a:ea typeface="Cambria"/>
                <a:cs typeface="Cambria"/>
                <a:sym typeface="Cambria"/>
              </a:rPr>
              <a:t>Name : Dhavalkumar Prajapati </a:t>
            </a:r>
            <a:endParaRPr b="1" sz="21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ambria"/>
                <a:ea typeface="Cambria"/>
                <a:cs typeface="Cambria"/>
                <a:sym typeface="Cambria"/>
              </a:rPr>
              <a:t>Stage- 2</a:t>
            </a:r>
            <a:endParaRPr b="1" sz="21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461925" y="349550"/>
            <a:ext cx="8352000" cy="45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875" y="785936"/>
            <a:ext cx="8682076" cy="424703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524325" y="187275"/>
            <a:ext cx="61047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Features</a:t>
            </a:r>
            <a:endParaRPr b="1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Timeline</a:t>
            </a:r>
            <a:r>
              <a:rPr lang="en" sz="3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for stage 3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 of GMM (10-13 April)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Literature search on Replay attack (Database : “ASV spoof 2015” )   (14-15 April)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 of Model (16-20 April)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Analysis  (01-04 May)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Literature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Search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representation of signal phase for harmonic speech models by  I. Saratxaga, I. Herna´ez, D. Erro, E. Navas and J. Sa´nchez , ELECTRONICS LETTERS 26th March 2009 Vol. 45 No. 7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 and Classifiers for Replay Spoofing Attack Detection by Cemal Hanilci 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Speech Analysis/Synthesis Based on a Sinusoidal Representation by Robert J  McAULY , THOMAS QUATIERI and IEEE Members,IEEE TRANSACTIONS ON ACOUSTICS, SPEECH, AND SIGNAL PROCESSING, VOL. ASSP-34, NO. 4, AUGUST 1986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Synthetic Speech Detection Using Phase Information by Ibon Saratxagaa , Jon Sanchez , Zhizheng Wub , Inma Hernaez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019425" y="1662150"/>
            <a:ext cx="3105300" cy="18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1129350"/>
            <a:ext cx="8520600" cy="28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Algorithm D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evelopment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+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Implementation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996" y="102475"/>
            <a:ext cx="7012155" cy="472892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599250" y="4831400"/>
            <a:ext cx="86391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paper : Synthetic Speech Detection Using Phase Information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Pitch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Tracking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093850"/>
            <a:ext cx="85206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[srh_f0,srh_time] = pitch_srh(x,fs,75,300,10);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Male Min </a:t>
            </a: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frequency = 85 Hz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Female max frequency = 255 Hz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SRH: Summation of Residual Harmonics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Arial"/>
                <a:ea typeface="Arial"/>
                <a:cs typeface="Arial"/>
                <a:sym typeface="Arial"/>
              </a:rPr>
              <a:t>sin_analysis()</a:t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Estimate sinusoid parameters using peak picking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estimation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frames = sin_analysis(x, fs, fos,option);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function will estimate the value of amplitude,frequency and phase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079" y="1846629"/>
            <a:ext cx="4787175" cy="88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112350" y="124850"/>
            <a:ext cx="8926200" cy="49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Harmonic analysis models each frame of a signal by means of a sum of sinusoids harmonically related to the pitch or fundamental frequency (f0)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	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	</a:t>
            </a:r>
            <a:endParaRPr sz="2400"/>
          </a:p>
        </p:txBody>
      </p:sp>
      <p:sp>
        <p:nvSpPr>
          <p:cNvPr id="93" name="Shape 93"/>
          <p:cNvSpPr txBox="1"/>
          <p:nvPr/>
        </p:nvSpPr>
        <p:spPr>
          <a:xfrm>
            <a:off x="761550" y="1285875"/>
            <a:ext cx="8382300" cy="3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</a:t>
            </a:r>
            <a:r>
              <a:rPr b="1" lang="en" sz="1800"/>
              <a:t>onsider two signal as below 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 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For simplicity we take </a:t>
            </a:r>
            <a:r>
              <a:rPr b="1" i="1" lang="en" sz="1800"/>
              <a:t>θ1 </a:t>
            </a:r>
            <a:r>
              <a:rPr b="1" lang="en" sz="1800"/>
              <a:t>= 0 so at time ta this two signal can be </a:t>
            </a:r>
            <a:r>
              <a:rPr b="1" lang="en" sz="1800"/>
              <a:t>represented</a:t>
            </a:r>
            <a:r>
              <a:rPr b="1" lang="en" sz="1800"/>
              <a:t> as </a:t>
            </a:r>
            <a:endParaRPr b="1"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975" y="1577963"/>
            <a:ext cx="248602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175" y="3706875"/>
            <a:ext cx="25336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1188" y="3811650"/>
            <a:ext cx="242887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0" l="-1868" r="70298" t="0"/>
          <a:stretch/>
        </p:blipFill>
        <p:spPr>
          <a:xfrm>
            <a:off x="824175" y="386500"/>
            <a:ext cx="2434199" cy="59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3545500" y="489850"/>
            <a:ext cx="24342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Eq. (1)</a:t>
            </a:r>
            <a:endParaRPr b="1"/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b="0" l="60581" r="0" t="0"/>
          <a:stretch/>
        </p:blipFill>
        <p:spPr>
          <a:xfrm>
            <a:off x="968250" y="1165263"/>
            <a:ext cx="2801656" cy="59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636725" y="2047400"/>
            <a:ext cx="41322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From Eq(1) and Eq(2) we get RPS : </a:t>
            </a:r>
            <a:endParaRPr b="1" sz="1800"/>
          </a:p>
        </p:txBody>
      </p:sp>
      <p:sp>
        <p:nvSpPr>
          <p:cNvPr id="105" name="Shape 105"/>
          <p:cNvSpPr txBox="1"/>
          <p:nvPr/>
        </p:nvSpPr>
        <p:spPr>
          <a:xfrm>
            <a:off x="3982450" y="1268625"/>
            <a:ext cx="32709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Eq.(2)</a:t>
            </a:r>
            <a:endParaRPr b="1"/>
          </a:p>
        </p:txBody>
      </p:sp>
      <p:pic>
        <p:nvPicPr>
          <p:cNvPr id="106" name="Shape 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4225" y="2459400"/>
            <a:ext cx="3466350" cy="98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574275" y="3308325"/>
            <a:ext cx="80649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the case of harmonic analysis, f1 will be the fundamental frequency ( f0), the frequencies of the two sinusoids will be harmonically related, so f(k)=kf(1), and thus RPS:</a:t>
            </a:r>
            <a:endParaRPr sz="1800"/>
          </a:p>
        </p:txBody>
      </p:sp>
      <p:pic>
        <p:nvPicPr>
          <p:cNvPr id="108" name="Shape 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71750" y="4295325"/>
            <a:ext cx="3466350" cy="517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RPS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implementation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411975" y="1310850"/>
            <a:ext cx="83520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r>
              <a:rPr b="1" lang="en"/>
              <a:t> [RPS,opti</a:t>
            </a:r>
            <a:r>
              <a:rPr b="1" lang="en"/>
              <a:t>on</a:t>
            </a:r>
            <a:r>
              <a:rPr b="1" lang="en"/>
              <a:t>] = phase_rps(frames, fs, option);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 phase_rps algorithm: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</a:t>
            </a:r>
            <a:endParaRPr b="1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n=1:size(f0s)</a:t>
            </a:r>
            <a:endParaRPr b="1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Ks = (0:size(frames(n).sins,2)-1)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	 pk = frames(n).sins(3,:); % 1.Amp , 2.fre, 3.The instantaneous phase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rps = pk - Ks.*pk(1);</a:t>
            </a:r>
            <a:endParaRPr b="1"/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dctsignal = dct2(rps);</a:t>
            </a:r>
            <a:endParaRPr b="1"/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static = dctsignal(1:60,:);   % First 60 features 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del = deltas(static);</a:t>
            </a:r>
            <a:endParaRPr b="1"/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deldel = deltas(del);</a:t>
            </a:r>
            <a:endParaRPr b="1"/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 = [static;del;deldel];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879" y="3483104"/>
            <a:ext cx="3065100" cy="122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75" y="499300"/>
            <a:ext cx="8615025" cy="464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340075" y="99175"/>
            <a:ext cx="54834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plot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