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92" name="Shape 92"/>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3" name="Shape 9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94" name="Shape 94"/>
        <p:cNvGrpSpPr/>
        <p:nvPr/>
      </p:nvGrpSpPr>
      <p:grpSpPr>
        <a:xfrm>
          <a:off x="0" y="0"/>
          <a:ext cx="0" cy="0"/>
          <a:chOff x="0" y="0"/>
          <a:chExt cx="0" cy="0"/>
        </a:xfrm>
      </p:grpSpPr>
      <p:sp>
        <p:nvSpPr>
          <p:cNvPr id="95" name="Shape 9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6" name="Shape 96"/>
          <p:cNvPicPr preferRelativeResize="0"/>
          <p:nvPr/>
        </p:nvPicPr>
        <p:blipFill rotWithShape="1">
          <a:blip r:embed="rId2">
            <a:alphaModFix/>
          </a:blip>
          <a:srcRect b="0" l="25250" r="41407" t="0"/>
          <a:stretch/>
        </p:blipFill>
        <p:spPr>
          <a:xfrm>
            <a:off x="0" y="0"/>
            <a:ext cx="3048000" cy="5143501"/>
          </a:xfrm>
          <a:prstGeom prst="rect">
            <a:avLst/>
          </a:prstGeom>
          <a:noFill/>
          <a:ln>
            <a:noFill/>
          </a:ln>
        </p:spPr>
      </p:pic>
      <p:sp>
        <p:nvSpPr>
          <p:cNvPr id="97" name="Shape 97"/>
          <p:cNvSpPr txBox="1"/>
          <p:nvPr>
            <p:ph type="title"/>
          </p:nvPr>
        </p:nvSpPr>
        <p:spPr>
          <a:xfrm>
            <a:off x="3381175" y="406900"/>
            <a:ext cx="5235000" cy="1388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212121"/>
              </a:buClr>
              <a:buSzPts val="3000"/>
              <a:buNone/>
              <a:defRPr b="1" sz="3000">
                <a:solidFill>
                  <a:srgbClr val="212121"/>
                </a:solidFill>
              </a:defRPr>
            </a:lvl1pPr>
            <a:lvl2pPr lvl="1" algn="l">
              <a:lnSpc>
                <a:spcPct val="100000"/>
              </a:lnSpc>
              <a:spcBef>
                <a:spcPts val="0"/>
              </a:spcBef>
              <a:spcAft>
                <a:spcPts val="0"/>
              </a:spcAft>
              <a:buClr>
                <a:srgbClr val="212121"/>
              </a:buClr>
              <a:buSzPts val="3000"/>
              <a:buNone/>
              <a:defRPr b="1" sz="3000">
                <a:solidFill>
                  <a:srgbClr val="212121"/>
                </a:solidFill>
              </a:defRPr>
            </a:lvl2pPr>
            <a:lvl3pPr lvl="2" algn="l">
              <a:lnSpc>
                <a:spcPct val="100000"/>
              </a:lnSpc>
              <a:spcBef>
                <a:spcPts val="0"/>
              </a:spcBef>
              <a:spcAft>
                <a:spcPts val="0"/>
              </a:spcAft>
              <a:buClr>
                <a:srgbClr val="212121"/>
              </a:buClr>
              <a:buSzPts val="3000"/>
              <a:buNone/>
              <a:defRPr b="1" sz="3000">
                <a:solidFill>
                  <a:srgbClr val="212121"/>
                </a:solidFill>
              </a:defRPr>
            </a:lvl3pPr>
            <a:lvl4pPr lvl="3" algn="l">
              <a:lnSpc>
                <a:spcPct val="100000"/>
              </a:lnSpc>
              <a:spcBef>
                <a:spcPts val="0"/>
              </a:spcBef>
              <a:spcAft>
                <a:spcPts val="0"/>
              </a:spcAft>
              <a:buClr>
                <a:srgbClr val="212121"/>
              </a:buClr>
              <a:buSzPts val="3000"/>
              <a:buNone/>
              <a:defRPr b="1" sz="3000">
                <a:solidFill>
                  <a:srgbClr val="212121"/>
                </a:solidFill>
              </a:defRPr>
            </a:lvl4pPr>
            <a:lvl5pPr lvl="4" algn="l">
              <a:lnSpc>
                <a:spcPct val="100000"/>
              </a:lnSpc>
              <a:spcBef>
                <a:spcPts val="0"/>
              </a:spcBef>
              <a:spcAft>
                <a:spcPts val="0"/>
              </a:spcAft>
              <a:buClr>
                <a:srgbClr val="212121"/>
              </a:buClr>
              <a:buSzPts val="3000"/>
              <a:buNone/>
              <a:defRPr b="1" sz="3000">
                <a:solidFill>
                  <a:srgbClr val="212121"/>
                </a:solidFill>
              </a:defRPr>
            </a:lvl5pPr>
            <a:lvl6pPr lvl="5" algn="l">
              <a:lnSpc>
                <a:spcPct val="100000"/>
              </a:lnSpc>
              <a:spcBef>
                <a:spcPts val="0"/>
              </a:spcBef>
              <a:spcAft>
                <a:spcPts val="0"/>
              </a:spcAft>
              <a:buClr>
                <a:srgbClr val="212121"/>
              </a:buClr>
              <a:buSzPts val="3000"/>
              <a:buNone/>
              <a:defRPr b="1" sz="3000">
                <a:solidFill>
                  <a:srgbClr val="212121"/>
                </a:solidFill>
              </a:defRPr>
            </a:lvl6pPr>
            <a:lvl7pPr lvl="6" algn="l">
              <a:lnSpc>
                <a:spcPct val="100000"/>
              </a:lnSpc>
              <a:spcBef>
                <a:spcPts val="0"/>
              </a:spcBef>
              <a:spcAft>
                <a:spcPts val="0"/>
              </a:spcAft>
              <a:buClr>
                <a:srgbClr val="212121"/>
              </a:buClr>
              <a:buSzPts val="3000"/>
              <a:buNone/>
              <a:defRPr b="1" sz="3000">
                <a:solidFill>
                  <a:srgbClr val="212121"/>
                </a:solidFill>
              </a:defRPr>
            </a:lvl7pPr>
            <a:lvl8pPr lvl="7" algn="l">
              <a:lnSpc>
                <a:spcPct val="100000"/>
              </a:lnSpc>
              <a:spcBef>
                <a:spcPts val="0"/>
              </a:spcBef>
              <a:spcAft>
                <a:spcPts val="0"/>
              </a:spcAft>
              <a:buClr>
                <a:srgbClr val="212121"/>
              </a:buClr>
              <a:buSzPts val="3000"/>
              <a:buNone/>
              <a:defRPr b="1" sz="3000">
                <a:solidFill>
                  <a:srgbClr val="212121"/>
                </a:solidFill>
              </a:defRPr>
            </a:lvl8pPr>
            <a:lvl9pPr lvl="8" algn="l">
              <a:lnSpc>
                <a:spcPct val="100000"/>
              </a:lnSpc>
              <a:spcBef>
                <a:spcPts val="0"/>
              </a:spcBef>
              <a:spcAft>
                <a:spcPts val="0"/>
              </a:spcAft>
              <a:buClr>
                <a:srgbClr val="212121"/>
              </a:buClr>
              <a:buSzPts val="3000"/>
              <a:buNone/>
              <a:defRPr b="1" sz="3000">
                <a:solidFill>
                  <a:srgbClr val="212121"/>
                </a:solidFill>
              </a:defRPr>
            </a:lvl9pPr>
          </a:lstStyle>
          <a:p/>
        </p:txBody>
      </p:sp>
      <p:sp>
        <p:nvSpPr>
          <p:cNvPr id="98" name="Shape 98"/>
          <p:cNvSpPr txBox="1"/>
          <p:nvPr>
            <p:ph idx="1" type="body"/>
          </p:nvPr>
        </p:nvSpPr>
        <p:spPr>
          <a:xfrm>
            <a:off x="3381283" y="2053722"/>
            <a:ext cx="5235000" cy="23781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rgbClr val="424242"/>
              </a:buClr>
              <a:buSzPts val="1600"/>
              <a:buChar char="●"/>
              <a:defRPr sz="1600">
                <a:solidFill>
                  <a:srgbClr val="424242"/>
                </a:solidFill>
              </a:defRPr>
            </a:lvl1pPr>
            <a:lvl2pPr indent="-317500" lvl="1" marL="914400" algn="l">
              <a:lnSpc>
                <a:spcPct val="115000"/>
              </a:lnSpc>
              <a:spcBef>
                <a:spcPts val="1600"/>
              </a:spcBef>
              <a:spcAft>
                <a:spcPts val="0"/>
              </a:spcAft>
              <a:buClr>
                <a:srgbClr val="424242"/>
              </a:buClr>
              <a:buSzPts val="1400"/>
              <a:buChar char="○"/>
              <a:defRPr sz="1400">
                <a:solidFill>
                  <a:srgbClr val="424242"/>
                </a:solidFill>
              </a:defRPr>
            </a:lvl2pPr>
            <a:lvl3pPr indent="-317500" lvl="2" marL="1371600" algn="l">
              <a:lnSpc>
                <a:spcPct val="115000"/>
              </a:lnSpc>
              <a:spcBef>
                <a:spcPts val="1600"/>
              </a:spcBef>
              <a:spcAft>
                <a:spcPts val="0"/>
              </a:spcAft>
              <a:buClr>
                <a:srgbClr val="424242"/>
              </a:buClr>
              <a:buSzPts val="1400"/>
              <a:buChar char="■"/>
              <a:defRPr sz="1400">
                <a:solidFill>
                  <a:srgbClr val="424242"/>
                </a:solidFill>
              </a:defRPr>
            </a:lvl3pPr>
            <a:lvl4pPr indent="-317500" lvl="3" marL="1828800" algn="l">
              <a:lnSpc>
                <a:spcPct val="115000"/>
              </a:lnSpc>
              <a:spcBef>
                <a:spcPts val="1600"/>
              </a:spcBef>
              <a:spcAft>
                <a:spcPts val="0"/>
              </a:spcAft>
              <a:buClr>
                <a:srgbClr val="424242"/>
              </a:buClr>
              <a:buSzPts val="1400"/>
              <a:buChar char="●"/>
              <a:defRPr sz="1400">
                <a:solidFill>
                  <a:srgbClr val="424242"/>
                </a:solidFill>
              </a:defRPr>
            </a:lvl4pPr>
            <a:lvl5pPr indent="-317500" lvl="4" marL="2286000" algn="l">
              <a:lnSpc>
                <a:spcPct val="115000"/>
              </a:lnSpc>
              <a:spcBef>
                <a:spcPts val="1600"/>
              </a:spcBef>
              <a:spcAft>
                <a:spcPts val="0"/>
              </a:spcAft>
              <a:buClr>
                <a:srgbClr val="424242"/>
              </a:buClr>
              <a:buSzPts val="1400"/>
              <a:buChar char="○"/>
              <a:defRPr sz="1400">
                <a:solidFill>
                  <a:srgbClr val="424242"/>
                </a:solidFill>
              </a:defRPr>
            </a:lvl5pPr>
            <a:lvl6pPr indent="-317500" lvl="5" marL="2743200" algn="l">
              <a:lnSpc>
                <a:spcPct val="115000"/>
              </a:lnSpc>
              <a:spcBef>
                <a:spcPts val="1600"/>
              </a:spcBef>
              <a:spcAft>
                <a:spcPts val="0"/>
              </a:spcAft>
              <a:buClr>
                <a:srgbClr val="424242"/>
              </a:buClr>
              <a:buSzPts val="1400"/>
              <a:buChar char="■"/>
              <a:defRPr sz="1400">
                <a:solidFill>
                  <a:srgbClr val="424242"/>
                </a:solidFill>
              </a:defRPr>
            </a:lvl6pPr>
            <a:lvl7pPr indent="-317500" lvl="6" marL="3200400" algn="l">
              <a:lnSpc>
                <a:spcPct val="115000"/>
              </a:lnSpc>
              <a:spcBef>
                <a:spcPts val="1600"/>
              </a:spcBef>
              <a:spcAft>
                <a:spcPts val="0"/>
              </a:spcAft>
              <a:buClr>
                <a:srgbClr val="424242"/>
              </a:buClr>
              <a:buSzPts val="1400"/>
              <a:buChar char="●"/>
              <a:defRPr sz="1400">
                <a:solidFill>
                  <a:srgbClr val="424242"/>
                </a:solidFill>
              </a:defRPr>
            </a:lvl7pPr>
            <a:lvl8pPr indent="-317500" lvl="7" marL="3657600" algn="l">
              <a:lnSpc>
                <a:spcPct val="115000"/>
              </a:lnSpc>
              <a:spcBef>
                <a:spcPts val="1600"/>
              </a:spcBef>
              <a:spcAft>
                <a:spcPts val="0"/>
              </a:spcAft>
              <a:buClr>
                <a:srgbClr val="424242"/>
              </a:buClr>
              <a:buSzPts val="1400"/>
              <a:buChar char="○"/>
              <a:defRPr sz="1400">
                <a:solidFill>
                  <a:srgbClr val="424242"/>
                </a:solidFill>
              </a:defRPr>
            </a:lvl8pPr>
            <a:lvl9pPr indent="-317500" lvl="8" marL="4114800" algn="l">
              <a:lnSpc>
                <a:spcPct val="115000"/>
              </a:lnSpc>
              <a:spcBef>
                <a:spcPts val="1600"/>
              </a:spcBef>
              <a:spcAft>
                <a:spcPts val="1600"/>
              </a:spcAft>
              <a:buClr>
                <a:srgbClr val="424242"/>
              </a:buClr>
              <a:buSzPts val="1400"/>
              <a:buChar char="■"/>
              <a:defRPr sz="1400">
                <a:solidFill>
                  <a:srgbClr val="424242"/>
                </a:solidFill>
              </a:defRPr>
            </a:lvl9pPr>
          </a:lstStyle>
          <a:p/>
        </p:txBody>
      </p:sp>
      <p:sp>
        <p:nvSpPr>
          <p:cNvPr id="99" name="Shape 9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460950" y="229957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Topic : ​Relative phase information for detecting human speech and spoofed speech</a:t>
            </a:r>
            <a:endParaRPr sz="2400"/>
          </a:p>
          <a:p>
            <a:pPr indent="0" lvl="0" marL="0">
              <a:spcBef>
                <a:spcPts val="0"/>
              </a:spcBef>
              <a:spcAft>
                <a:spcPts val="0"/>
              </a:spcAft>
              <a:buNone/>
            </a:pPr>
            <a:r>
              <a:t/>
            </a:r>
            <a:endParaRPr sz="2400"/>
          </a:p>
        </p:txBody>
      </p:sp>
      <p:sp>
        <p:nvSpPr>
          <p:cNvPr id="105" name="Shape 105"/>
          <p:cNvSpPr txBox="1"/>
          <p:nvPr>
            <p:ph idx="1" type="subTitle"/>
          </p:nvPr>
        </p:nvSpPr>
        <p:spPr>
          <a:xfrm>
            <a:off x="598100" y="3589804"/>
            <a:ext cx="8222100" cy="56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 : 201501188</a:t>
            </a:r>
            <a:endParaRPr/>
          </a:p>
          <a:p>
            <a:pPr indent="0" lvl="0" marL="0">
              <a:spcBef>
                <a:spcPts val="0"/>
              </a:spcBef>
              <a:spcAft>
                <a:spcPts val="0"/>
              </a:spcAft>
              <a:buNone/>
            </a:pPr>
            <a:r>
              <a:rPr lang="en"/>
              <a:t>Name : Dhavalkumar Prajapati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descr="Background pointer shape in timeline graphic" id="159" name="Shape 15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60" name="Shape 160"/>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sz="1600">
                <a:solidFill>
                  <a:schemeClr val="lt1"/>
                </a:solidFill>
              </a:rPr>
              <a:t>20</a:t>
            </a:r>
            <a:r>
              <a:rPr lang="en" sz="1600">
                <a:solidFill>
                  <a:schemeClr val="lt1"/>
                </a:solidFill>
              </a:rPr>
              <a:t>.03.2018</a:t>
            </a:r>
            <a:endParaRPr sz="1600">
              <a:solidFill>
                <a:schemeClr val="lt1"/>
              </a:solidFill>
            </a:endParaRPr>
          </a:p>
        </p:txBody>
      </p:sp>
      <p:grpSp>
        <p:nvGrpSpPr>
          <p:cNvPr id="161" name="Shape 161"/>
          <p:cNvGrpSpPr/>
          <p:nvPr/>
        </p:nvGrpSpPr>
        <p:grpSpPr>
          <a:xfrm>
            <a:off x="969270" y="1610215"/>
            <a:ext cx="198900" cy="593656"/>
            <a:chOff x="777447" y="1610215"/>
            <a:chExt cx="198900" cy="593656"/>
          </a:xfrm>
        </p:grpSpPr>
        <p:cxnSp>
          <p:nvCxnSpPr>
            <p:cNvPr id="162" name="Shape 16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3" name="Shape 163"/>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4" name="Shape 164"/>
          <p:cNvSpPr txBox="1"/>
          <p:nvPr>
            <p:ph idx="4294967295" type="body"/>
          </p:nvPr>
        </p:nvSpPr>
        <p:spPr>
          <a:xfrm>
            <a:off x="165025" y="911125"/>
            <a:ext cx="29283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222222"/>
                </a:solidFill>
                <a:highlight>
                  <a:srgbClr val="FFFFFF"/>
                </a:highlight>
                <a:latin typeface="Arial"/>
                <a:ea typeface="Arial"/>
                <a:cs typeface="Arial"/>
                <a:sym typeface="Arial"/>
              </a:rPr>
              <a:t>Gathering information about Relative phase feature </a:t>
            </a:r>
            <a:endParaRPr>
              <a:latin typeface="Arial"/>
              <a:ea typeface="Arial"/>
              <a:cs typeface="Arial"/>
              <a:sym typeface="Arial"/>
            </a:endParaRPr>
          </a:p>
        </p:txBody>
      </p:sp>
      <p:sp>
        <p:nvSpPr>
          <p:cNvPr descr="Background pointer shape in timeline graphic" id="165" name="Shape 16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66" name="Shape 16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sz="1600">
                <a:solidFill>
                  <a:schemeClr val="lt1"/>
                </a:solidFill>
              </a:rPr>
              <a:t>25</a:t>
            </a:r>
            <a:r>
              <a:rPr lang="en" sz="1600">
                <a:solidFill>
                  <a:schemeClr val="lt1"/>
                </a:solidFill>
              </a:rPr>
              <a:t>.03.2018</a:t>
            </a:r>
            <a:endParaRPr sz="1600">
              <a:solidFill>
                <a:schemeClr val="lt1"/>
              </a:solidFill>
            </a:endParaRPr>
          </a:p>
        </p:txBody>
      </p:sp>
      <p:grpSp>
        <p:nvGrpSpPr>
          <p:cNvPr id="167" name="Shape 167"/>
          <p:cNvGrpSpPr/>
          <p:nvPr/>
        </p:nvGrpSpPr>
        <p:grpSpPr>
          <a:xfrm>
            <a:off x="2684632" y="2938958"/>
            <a:ext cx="198900" cy="593656"/>
            <a:chOff x="2223534" y="2938958"/>
            <a:chExt cx="198900" cy="593656"/>
          </a:xfrm>
        </p:grpSpPr>
        <p:cxnSp>
          <p:nvCxnSpPr>
            <p:cNvPr id="168" name="Shape 16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9" name="Shape 16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0" name="Shape 170"/>
          <p:cNvSpPr txBox="1"/>
          <p:nvPr>
            <p:ph idx="4294967295" type="body"/>
          </p:nvPr>
        </p:nvSpPr>
        <p:spPr>
          <a:xfrm>
            <a:off x="1524950" y="3587075"/>
            <a:ext cx="28086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222222"/>
                </a:solidFill>
                <a:highlight>
                  <a:srgbClr val="FFFFFF"/>
                </a:highlight>
                <a:latin typeface="Arial"/>
                <a:ea typeface="Arial"/>
                <a:cs typeface="Arial"/>
                <a:sym typeface="Arial"/>
              </a:rPr>
              <a:t>algorithm developments for calculation of RP </a:t>
            </a:r>
            <a:endParaRPr>
              <a:solidFill>
                <a:srgbClr val="222222"/>
              </a:solidFill>
              <a:highlight>
                <a:srgbClr val="FFFFFF"/>
              </a:highlight>
              <a:latin typeface="Arial"/>
              <a:ea typeface="Arial"/>
              <a:cs typeface="Arial"/>
              <a:sym typeface="Arial"/>
            </a:endParaRPr>
          </a:p>
        </p:txBody>
      </p:sp>
      <p:sp>
        <p:nvSpPr>
          <p:cNvPr descr="Background pointer shape in timeline graphic" id="171" name="Shape 17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72" name="Shape 172"/>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sz="1600">
                <a:solidFill>
                  <a:schemeClr val="lt1"/>
                </a:solidFill>
              </a:rPr>
              <a:t>31</a:t>
            </a:r>
            <a:r>
              <a:rPr lang="en" sz="1600">
                <a:solidFill>
                  <a:schemeClr val="lt1"/>
                </a:solidFill>
              </a:rPr>
              <a:t>.03.2018</a:t>
            </a:r>
            <a:endParaRPr sz="1600">
              <a:solidFill>
                <a:schemeClr val="lt1"/>
              </a:solidFill>
            </a:endParaRPr>
          </a:p>
        </p:txBody>
      </p:sp>
      <p:grpSp>
        <p:nvGrpSpPr>
          <p:cNvPr id="173" name="Shape 173"/>
          <p:cNvGrpSpPr/>
          <p:nvPr/>
        </p:nvGrpSpPr>
        <p:grpSpPr>
          <a:xfrm>
            <a:off x="4319545" y="1610215"/>
            <a:ext cx="198900" cy="593656"/>
            <a:chOff x="3918084" y="1610215"/>
            <a:chExt cx="198900" cy="593656"/>
          </a:xfrm>
        </p:grpSpPr>
        <p:cxnSp>
          <p:nvCxnSpPr>
            <p:cNvPr id="174" name="Shape 17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5" name="Shape 17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6" name="Shape 176"/>
          <p:cNvSpPr txBox="1"/>
          <p:nvPr>
            <p:ph idx="4294967295" type="body"/>
          </p:nvPr>
        </p:nvSpPr>
        <p:spPr>
          <a:xfrm>
            <a:off x="3441825" y="836650"/>
            <a:ext cx="28086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222222"/>
                </a:solidFill>
                <a:highlight>
                  <a:srgbClr val="FFFFFF"/>
                </a:highlight>
                <a:latin typeface="Arial"/>
                <a:ea typeface="Arial"/>
                <a:cs typeface="Arial"/>
                <a:sym typeface="Arial"/>
              </a:rPr>
              <a:t>analysis of limitations in results and methods</a:t>
            </a:r>
            <a:endParaRPr>
              <a:latin typeface="Arial"/>
              <a:ea typeface="Arial"/>
              <a:cs typeface="Arial"/>
              <a:sym typeface="Arial"/>
            </a:endParaRPr>
          </a:p>
        </p:txBody>
      </p:sp>
      <p:sp>
        <p:nvSpPr>
          <p:cNvPr descr="Background pointer shape in timeline graphic" id="177" name="Shape 17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78" name="Shape 178"/>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sz="1600">
                <a:solidFill>
                  <a:schemeClr val="lt1"/>
                </a:solidFill>
              </a:rPr>
              <a:t>05</a:t>
            </a:r>
            <a:r>
              <a:rPr lang="en" sz="1600">
                <a:solidFill>
                  <a:schemeClr val="lt1"/>
                </a:solidFill>
              </a:rPr>
              <a:t>.04.2018</a:t>
            </a:r>
            <a:endParaRPr sz="1600">
              <a:solidFill>
                <a:schemeClr val="lt1"/>
              </a:solidFill>
            </a:endParaRPr>
          </a:p>
        </p:txBody>
      </p:sp>
      <p:grpSp>
        <p:nvGrpSpPr>
          <p:cNvPr id="179" name="Shape 179"/>
          <p:cNvGrpSpPr/>
          <p:nvPr/>
        </p:nvGrpSpPr>
        <p:grpSpPr>
          <a:xfrm>
            <a:off x="5973070" y="2938958"/>
            <a:ext cx="198900" cy="593656"/>
            <a:chOff x="5958946" y="2938958"/>
            <a:chExt cx="198900" cy="593656"/>
          </a:xfrm>
        </p:grpSpPr>
        <p:cxnSp>
          <p:nvCxnSpPr>
            <p:cNvPr id="180" name="Shape 18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1" name="Shape 18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2" name="Shape 182"/>
          <p:cNvSpPr txBox="1"/>
          <p:nvPr>
            <p:ph idx="4294967295" type="body"/>
          </p:nvPr>
        </p:nvSpPr>
        <p:spPr>
          <a:xfrm>
            <a:off x="5126900" y="3757725"/>
            <a:ext cx="25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222222"/>
                </a:solidFill>
                <a:highlight>
                  <a:srgbClr val="FFFFFF"/>
                </a:highlight>
                <a:latin typeface="Arial"/>
                <a:ea typeface="Arial"/>
                <a:cs typeface="Arial"/>
                <a:sym typeface="Arial"/>
              </a:rPr>
              <a:t>analysis of statistical significance of results </a:t>
            </a:r>
            <a:endParaRPr>
              <a:latin typeface="Arial"/>
              <a:ea typeface="Arial"/>
              <a:cs typeface="Arial"/>
              <a:sym typeface="Arial"/>
            </a:endParaRPr>
          </a:p>
        </p:txBody>
      </p:sp>
      <p:sp>
        <p:nvSpPr>
          <p:cNvPr descr="Background pointer shape in timeline graphic" id="183" name="Shape 183"/>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4" name="Shape 18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sz="1600">
                <a:solidFill>
                  <a:schemeClr val="lt1"/>
                </a:solidFill>
              </a:rPr>
              <a:t>06</a:t>
            </a:r>
            <a:r>
              <a:rPr lang="en" sz="1600">
                <a:solidFill>
                  <a:schemeClr val="lt1"/>
                </a:solidFill>
              </a:rPr>
              <a:t>.04.2018</a:t>
            </a:r>
            <a:endParaRPr sz="1600">
              <a:solidFill>
                <a:schemeClr val="lt1"/>
              </a:solidFill>
            </a:endParaRPr>
          </a:p>
        </p:txBody>
      </p:sp>
      <p:grpSp>
        <p:nvGrpSpPr>
          <p:cNvPr id="185" name="Shape 185"/>
          <p:cNvGrpSpPr/>
          <p:nvPr/>
        </p:nvGrpSpPr>
        <p:grpSpPr>
          <a:xfrm>
            <a:off x="7669807" y="1610215"/>
            <a:ext cx="198900" cy="593656"/>
            <a:chOff x="3918084" y="1610215"/>
            <a:chExt cx="198900" cy="593656"/>
          </a:xfrm>
        </p:grpSpPr>
        <p:cxnSp>
          <p:nvCxnSpPr>
            <p:cNvPr id="186" name="Shape 18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7" name="Shape 18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8" name="Shape 188"/>
          <p:cNvSpPr txBox="1"/>
          <p:nvPr>
            <p:ph idx="4294967295" type="body"/>
          </p:nvPr>
        </p:nvSpPr>
        <p:spPr>
          <a:xfrm>
            <a:off x="6685979" y="653817"/>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222222"/>
                </a:solidFill>
                <a:highlight>
                  <a:srgbClr val="FFFFFF"/>
                </a:highlight>
                <a:latin typeface="Arial"/>
                <a:ea typeface="Arial"/>
                <a:cs typeface="Arial"/>
                <a:sym typeface="Arial"/>
              </a:rPr>
              <a:t>time plan of work for stage 3</a:t>
            </a:r>
            <a:endParaRPr>
              <a:latin typeface="Arial"/>
              <a:ea typeface="Arial"/>
              <a:cs typeface="Arial"/>
              <a:sym typeface="Arial"/>
            </a:endParaRPr>
          </a:p>
        </p:txBody>
      </p:sp>
      <p:sp>
        <p:nvSpPr>
          <p:cNvPr id="189" name="Shape 189"/>
          <p:cNvSpPr txBox="1"/>
          <p:nvPr/>
        </p:nvSpPr>
        <p:spPr>
          <a:xfrm>
            <a:off x="621600" y="292525"/>
            <a:ext cx="3753900" cy="4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Time plan for Stage 2 </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Literature</a:t>
            </a:r>
            <a:r>
              <a:rPr lang="en"/>
              <a:t> search </a:t>
            </a:r>
            <a:endParaRPr/>
          </a:p>
        </p:txBody>
      </p:sp>
      <p:sp>
        <p:nvSpPr>
          <p:cNvPr id="195" name="Shape 195"/>
          <p:cNvSpPr txBox="1"/>
          <p:nvPr/>
        </p:nvSpPr>
        <p:spPr>
          <a:xfrm>
            <a:off x="487525" y="1121325"/>
            <a:ext cx="7959000" cy="3790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Longbiao Wang , Yohei Yoshida, Yuta Kawakami1and Seiichi Nakagawa, “Relative phase information for detecting human speech and spoofed speech”,ASVspoof Challenge 2015</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Longbiao Wang, Member, IEEE, Seiichi Nakagawa, Zhaofeng Zhang, Yohei Yoshida, and Yuta Kawakami, “Spoofing Speech Detection Using Modified Relative Phase Information”,IEEE JOURNAL OF SELECTED TOPICS IN SIGNAL PROCESSING, VOL. 11, NO. 4, JUNE 2017</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Hema a Murthy and B Yegnanarayana “Group delay functions and its applications in speech technology”,Sadhana Vol. 36, Part 5, October 2011, pp. 745–782. c Indian Academy of Sciences</a:t>
            </a:r>
            <a:endParaRPr sz="1800"/>
          </a:p>
          <a:p>
            <a:pPr indent="0" lvl="0" marL="0" rtl="0">
              <a:lnSpc>
                <a:spcPct val="110000"/>
              </a:lnSpc>
              <a:spcBef>
                <a:spcPts val="400"/>
              </a:spcBef>
              <a:spcAft>
                <a:spcPts val="4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a:t>
            </a:r>
            <a:r>
              <a:rPr lang="en"/>
              <a:t>Implementation</a:t>
            </a:r>
            <a:r>
              <a:rPr lang="en"/>
              <a:t> </a:t>
            </a:r>
            <a:endParaRPr/>
          </a:p>
        </p:txBody>
      </p:sp>
      <p:sp>
        <p:nvSpPr>
          <p:cNvPr id="201" name="Shape 201"/>
          <p:cNvSpPr txBox="1"/>
          <p:nvPr/>
        </p:nvSpPr>
        <p:spPr>
          <a:xfrm>
            <a:off x="560675" y="1084775"/>
            <a:ext cx="7605600" cy="3461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Relative Phase model’s EER </a:t>
            </a:r>
            <a:r>
              <a:rPr lang="en" sz="1800"/>
              <a:t>comparison</a:t>
            </a:r>
            <a:r>
              <a:rPr lang="en" sz="1800"/>
              <a:t> with other models Like </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MFCC + Relative Phase</a:t>
            </a:r>
            <a:endParaRPr sz="1800"/>
          </a:p>
          <a:p>
            <a:pPr indent="-342900" lvl="0" marL="457200" rtl="0">
              <a:spcBef>
                <a:spcPts val="0"/>
              </a:spcBef>
              <a:spcAft>
                <a:spcPts val="0"/>
              </a:spcAft>
              <a:buSzPts val="1800"/>
              <a:buChar char="➢"/>
            </a:pPr>
            <a:r>
              <a:rPr lang="en" sz="1800"/>
              <a:t>MGDCC + Relative Phase</a:t>
            </a:r>
            <a:endParaRPr sz="1800"/>
          </a:p>
          <a:p>
            <a:pPr indent="-342900" lvl="0" marL="457200">
              <a:spcBef>
                <a:spcPts val="0"/>
              </a:spcBef>
              <a:spcAft>
                <a:spcPts val="0"/>
              </a:spcAft>
              <a:buSzPts val="1800"/>
              <a:buChar char="➢"/>
            </a:pPr>
            <a:r>
              <a:rPr lang="en" sz="1800"/>
              <a:t>MFCC + MGDCC + Relative Phase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Shape 206"/>
          <p:cNvGrpSpPr/>
          <p:nvPr/>
        </p:nvGrpSpPr>
        <p:grpSpPr>
          <a:xfrm>
            <a:off x="4939500" y="1219611"/>
            <a:ext cx="3837000" cy="2704200"/>
            <a:chOff x="4939500" y="1219611"/>
            <a:chExt cx="3837000" cy="2704200"/>
          </a:xfrm>
        </p:grpSpPr>
        <p:cxnSp>
          <p:nvCxnSpPr>
            <p:cNvPr id="207" name="Shape 20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8" name="Shape 20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09" name="Shape 209"/>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0" name="Shape 21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1" name="Shape 21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2" name="Shape 212"/>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3" name="Shape 21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4" name="Shape 21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5" name="Shape 21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6" name="Shape 21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17" name="Shape 21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ph type="title"/>
          </p:nvPr>
        </p:nvSpPr>
        <p:spPr>
          <a:xfrm>
            <a:off x="277700" y="1494125"/>
            <a:ext cx="4045200" cy="1564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grpSp>
        <p:nvGrpSpPr>
          <p:cNvPr id="219" name="Shape 219"/>
          <p:cNvGrpSpPr/>
          <p:nvPr/>
        </p:nvGrpSpPr>
        <p:grpSpPr>
          <a:xfrm>
            <a:off x="4939534" y="2017046"/>
            <a:ext cx="3825543" cy="1573620"/>
            <a:chOff x="1000000" y="2393988"/>
            <a:chExt cx="4144235" cy="1704713"/>
          </a:xfrm>
        </p:grpSpPr>
        <p:sp>
          <p:nvSpPr>
            <p:cNvPr id="220" name="Shape 220"/>
            <p:cNvSpPr/>
            <p:nvPr/>
          </p:nvSpPr>
          <p:spPr>
            <a:xfrm>
              <a:off x="1000000" y="2440003"/>
              <a:ext cx="4144235" cy="1631269"/>
            </a:xfrm>
            <a:custGeom>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21" name="Shape 22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9" name="Shape 229"/>
          <p:cNvGrpSpPr/>
          <p:nvPr/>
        </p:nvGrpSpPr>
        <p:grpSpPr>
          <a:xfrm>
            <a:off x="4939557" y="1778136"/>
            <a:ext cx="3836911" cy="1503799"/>
            <a:chOff x="1000025" y="2059300"/>
            <a:chExt cx="4156550" cy="1629075"/>
          </a:xfrm>
        </p:grpSpPr>
        <p:sp>
          <p:nvSpPr>
            <p:cNvPr id="230" name="Shape 230"/>
            <p:cNvSpPr/>
            <p:nvPr/>
          </p:nvSpPr>
          <p:spPr>
            <a:xfrm>
              <a:off x="1000025" y="2083952"/>
              <a:ext cx="4156550" cy="1576975"/>
            </a:xfrm>
            <a:custGeom>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31" name="Shape 23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Motivation</a:t>
            </a:r>
            <a:endParaRPr/>
          </a:p>
        </p:txBody>
      </p:sp>
      <p:sp>
        <p:nvSpPr>
          <p:cNvPr id="111" name="Shape 11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latin typeface="Arial"/>
                <a:ea typeface="Arial"/>
                <a:cs typeface="Arial"/>
                <a:sym typeface="Arial"/>
              </a:rPr>
              <a:t>Recently Speaker verification technology is used in many domain like banking system, security locks, unlock mobile, laptop etc.</a:t>
            </a:r>
            <a:r>
              <a:rPr lang="en">
                <a:highlight>
                  <a:srgbClr val="FFFFFF"/>
                </a:highlight>
                <a:latin typeface="Arial"/>
                <a:ea typeface="Arial"/>
                <a:cs typeface="Arial"/>
                <a:sym typeface="Arial"/>
              </a:rPr>
              <a:t>Voice conversion techniques present a threat to speaker verification systems.</a:t>
            </a:r>
            <a:endParaRPr>
              <a:latin typeface="Arial"/>
              <a:ea typeface="Arial"/>
              <a:cs typeface="Arial"/>
              <a:sym typeface="Arial"/>
            </a:endParaRPr>
          </a:p>
          <a:p>
            <a:pPr indent="-342900" lvl="0" marL="457200" rtl="0">
              <a:spcBef>
                <a:spcPts val="0"/>
              </a:spcBef>
              <a:spcAft>
                <a:spcPts val="0"/>
              </a:spcAft>
              <a:buSzPts val="1800"/>
              <a:buChar char="❖"/>
            </a:pPr>
            <a:r>
              <a:rPr lang="en"/>
              <a:t>In all domain security is very important, so this project’s aim is  to prevent spoofed speech attack.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381175" y="406900"/>
            <a:ext cx="5235000" cy="1388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Applications</a:t>
            </a:r>
            <a:endParaRPr/>
          </a:p>
        </p:txBody>
      </p:sp>
      <p:sp>
        <p:nvSpPr>
          <p:cNvPr id="117" name="Shape 117"/>
          <p:cNvSpPr txBox="1"/>
          <p:nvPr>
            <p:ph idx="1" type="body"/>
          </p:nvPr>
        </p:nvSpPr>
        <p:spPr>
          <a:xfrm>
            <a:off x="3381283" y="2053722"/>
            <a:ext cx="5235000" cy="2378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Speaker verification</a:t>
            </a:r>
            <a:endParaRPr sz="1800"/>
          </a:p>
          <a:p>
            <a:pPr indent="-342900" lvl="0" marL="457200" rtl="0">
              <a:spcBef>
                <a:spcPts val="0"/>
              </a:spcBef>
              <a:spcAft>
                <a:spcPts val="0"/>
              </a:spcAft>
              <a:buSzPts val="1800"/>
              <a:buChar char="●"/>
            </a:pPr>
            <a:r>
              <a:rPr lang="en" sz="1800"/>
              <a:t>To prevent bank scams</a:t>
            </a:r>
            <a:endParaRPr sz="1800"/>
          </a:p>
          <a:p>
            <a:pPr indent="-342900" lvl="0" marL="457200" rtl="0">
              <a:spcBef>
                <a:spcPts val="0"/>
              </a:spcBef>
              <a:spcAft>
                <a:spcPts val="0"/>
              </a:spcAft>
              <a:buSzPts val="1800"/>
              <a:buChar char="●"/>
            </a:pPr>
            <a:r>
              <a:rPr lang="en" sz="1800"/>
              <a:t>Mobile and Laptop unlock using speech</a:t>
            </a:r>
            <a:endParaRPr sz="1800"/>
          </a:p>
          <a:p>
            <a:pPr indent="-342900" lvl="0" marL="457200">
              <a:spcBef>
                <a:spcPts val="0"/>
              </a:spcBef>
              <a:spcAft>
                <a:spcPts val="0"/>
              </a:spcAft>
              <a:buSzPts val="1800"/>
              <a:buChar char="●"/>
            </a:pPr>
            <a:r>
              <a:rPr lang="en" sz="1800"/>
              <a:t>Security system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relative phase? </a:t>
            </a:r>
            <a:endParaRPr/>
          </a:p>
        </p:txBody>
      </p:sp>
      <p:sp>
        <p:nvSpPr>
          <p:cNvPr id="123" name="Shape 123"/>
          <p:cNvSpPr txBox="1"/>
          <p:nvPr/>
        </p:nvSpPr>
        <p:spPr>
          <a:xfrm>
            <a:off x="599250" y="1198475"/>
            <a:ext cx="8232900" cy="19227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 sz="3000"/>
              <a:t>The phase of certain base frequency kept constant and the phase of other frequency estimate relative  to this base frequency.</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it possible ?</a:t>
            </a:r>
            <a:endParaRPr/>
          </a:p>
        </p:txBody>
      </p:sp>
      <p:sp>
        <p:nvSpPr>
          <p:cNvPr id="129" name="Shape 129"/>
          <p:cNvSpPr txBox="1"/>
          <p:nvPr/>
        </p:nvSpPr>
        <p:spPr>
          <a:xfrm>
            <a:off x="474400" y="1073650"/>
            <a:ext cx="7940100" cy="31959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b="1" lang="en" sz="2400"/>
              <a:t>Relative phase information extracted from a Fourier spectrum is used to detect spoofed speech.</a:t>
            </a:r>
            <a:endParaRPr b="1" sz="2400"/>
          </a:p>
          <a:p>
            <a:pPr indent="0" lvl="0" marL="0" rtl="0">
              <a:spcBef>
                <a:spcPts val="0"/>
              </a:spcBef>
              <a:spcAft>
                <a:spcPts val="0"/>
              </a:spcAft>
              <a:buNone/>
            </a:pPr>
            <a:r>
              <a:t/>
            </a:r>
            <a:endParaRPr b="1" sz="2400"/>
          </a:p>
          <a:p>
            <a:pPr indent="-381000" lvl="0" marL="457200">
              <a:spcBef>
                <a:spcPts val="0"/>
              </a:spcBef>
              <a:spcAft>
                <a:spcPts val="0"/>
              </a:spcAft>
              <a:buSzPts val="2400"/>
              <a:buChar char="❖"/>
            </a:pPr>
            <a:r>
              <a:rPr b="1" lang="en" sz="2400"/>
              <a:t>Because natural phase information is entirely lost into spoofed speech.</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598100" y="2152354"/>
            <a:ext cx="8222100" cy="198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solidFill>
                  <a:srgbClr val="FFFFFF"/>
                </a:solidFill>
              </a:rPr>
              <a:t>Overview of spoofing detection system</a:t>
            </a:r>
            <a:endParaRPr sz="3000">
              <a:solidFill>
                <a:srgbClr val="FFFFFF"/>
              </a:solidFill>
            </a:endParaRPr>
          </a:p>
          <a:p>
            <a:pPr indent="0" lvl="0" marL="0">
              <a:spcBef>
                <a:spcPts val="0"/>
              </a:spcBef>
              <a:spcAft>
                <a:spcPts val="0"/>
              </a:spcAft>
              <a:buNone/>
            </a:pPr>
            <a:r>
              <a:t/>
            </a:r>
            <a:endParaRPr sz="3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1688150" y="249900"/>
            <a:ext cx="5532825" cy="3808825"/>
          </a:xfrm>
          <a:prstGeom prst="rect">
            <a:avLst/>
          </a:prstGeom>
          <a:noFill/>
          <a:ln>
            <a:noFill/>
          </a:ln>
        </p:spPr>
      </p:pic>
      <p:pic>
        <p:nvPicPr>
          <p:cNvPr id="140" name="Shape 140"/>
          <p:cNvPicPr preferRelativeResize="0"/>
          <p:nvPr/>
        </p:nvPicPr>
        <p:blipFill>
          <a:blip r:embed="rId4">
            <a:alphaModFix/>
          </a:blip>
          <a:stretch>
            <a:fillRect/>
          </a:stretch>
        </p:blipFill>
        <p:spPr>
          <a:xfrm>
            <a:off x="2232700" y="4296450"/>
            <a:ext cx="4678600" cy="4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Relative Phase Information</a:t>
            </a:r>
            <a:endParaRPr/>
          </a:p>
          <a:p>
            <a:pPr indent="0" lvl="0" marL="0" rtl="0">
              <a:spcBef>
                <a:spcPts val="0"/>
              </a:spcBef>
              <a:spcAft>
                <a:spcPts val="0"/>
              </a:spcAft>
              <a:buNone/>
            </a:pPr>
            <a:r>
              <a:t/>
            </a:r>
            <a:endParaRPr/>
          </a:p>
          <a:p>
            <a:pPr indent="-381000" lvl="0" marL="457200" rtl="0">
              <a:spcBef>
                <a:spcPts val="0"/>
              </a:spcBef>
              <a:spcAft>
                <a:spcPts val="0"/>
              </a:spcAft>
              <a:buClr>
                <a:srgbClr val="000000"/>
              </a:buClr>
              <a:buSzPts val="2400"/>
              <a:buChar char="●"/>
            </a:pPr>
            <a:r>
              <a:rPr lang="en" sz="2400">
                <a:solidFill>
                  <a:srgbClr val="000000"/>
                </a:solidFill>
              </a:rPr>
              <a:t>Fourier transform of the signal 𝑥(</a:t>
            </a:r>
            <a:r>
              <a:rPr i="1" lang="en" sz="2400">
                <a:solidFill>
                  <a:srgbClr val="000000"/>
                </a:solidFill>
              </a:rPr>
              <a:t>n</a:t>
            </a:r>
            <a:r>
              <a:rPr lang="en" sz="2400">
                <a:solidFill>
                  <a:srgbClr val="000000"/>
                </a:solidFill>
              </a:rPr>
              <a:t>) </a:t>
            </a:r>
            <a:endParaRPr sz="2400">
              <a:solidFill>
                <a:srgbClr val="000000"/>
              </a:solidFill>
            </a:endParaRPr>
          </a:p>
          <a:p>
            <a:pPr indent="0" lvl="0" marL="0" rtl="0">
              <a:spcBef>
                <a:spcPts val="0"/>
              </a:spcBef>
              <a:spcAft>
                <a:spcPts val="0"/>
              </a:spcAft>
              <a:buNone/>
            </a:pPr>
            <a:r>
              <a:t/>
            </a:r>
            <a:endParaRPr>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For calculate relative phase set base frequency ω to 0 we obtain </a:t>
            </a:r>
            <a:endParaRPr sz="2400">
              <a:solidFill>
                <a:srgbClr val="000000"/>
              </a:solidFill>
            </a:endParaRPr>
          </a:p>
          <a:p>
            <a:pPr indent="0" lvl="0" marL="0" rtl="0">
              <a:spcBef>
                <a:spcPts val="0"/>
              </a:spcBef>
              <a:spcAft>
                <a:spcPts val="0"/>
              </a:spcAft>
              <a:buNone/>
            </a:pPr>
            <a:r>
              <a:rPr lang="en" sz="2400">
                <a:solidFill>
                  <a:srgbClr val="000000"/>
                </a:solidFill>
              </a:rPr>
              <a:t>  </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So other frequency ⍵’ spectrum become</a:t>
            </a:r>
            <a:endParaRPr sz="2400">
              <a:solidFill>
                <a:srgbClr val="000000"/>
              </a:solidFill>
            </a:endParaRPr>
          </a:p>
        </p:txBody>
      </p:sp>
      <p:pic>
        <p:nvPicPr>
          <p:cNvPr id="146" name="Shape 146"/>
          <p:cNvPicPr preferRelativeResize="0"/>
          <p:nvPr/>
        </p:nvPicPr>
        <p:blipFill>
          <a:blip r:embed="rId3">
            <a:alphaModFix/>
          </a:blip>
          <a:stretch>
            <a:fillRect/>
          </a:stretch>
        </p:blipFill>
        <p:spPr>
          <a:xfrm>
            <a:off x="2090325" y="2955725"/>
            <a:ext cx="3810000" cy="409575"/>
          </a:xfrm>
          <a:prstGeom prst="rect">
            <a:avLst/>
          </a:prstGeom>
          <a:noFill/>
          <a:ln>
            <a:noFill/>
          </a:ln>
        </p:spPr>
      </p:pic>
      <p:pic>
        <p:nvPicPr>
          <p:cNvPr id="147" name="Shape 147"/>
          <p:cNvPicPr preferRelativeResize="0"/>
          <p:nvPr/>
        </p:nvPicPr>
        <p:blipFill>
          <a:blip r:embed="rId4">
            <a:alphaModFix/>
          </a:blip>
          <a:stretch>
            <a:fillRect/>
          </a:stretch>
        </p:blipFill>
        <p:spPr>
          <a:xfrm>
            <a:off x="3028850" y="1823500"/>
            <a:ext cx="2266950" cy="447675"/>
          </a:xfrm>
          <a:prstGeom prst="rect">
            <a:avLst/>
          </a:prstGeom>
          <a:noFill/>
          <a:ln>
            <a:noFill/>
          </a:ln>
        </p:spPr>
      </p:pic>
      <p:pic>
        <p:nvPicPr>
          <p:cNvPr id="148" name="Shape 148"/>
          <p:cNvPicPr preferRelativeResize="0"/>
          <p:nvPr/>
        </p:nvPicPr>
        <p:blipFill>
          <a:blip r:embed="rId5">
            <a:alphaModFix/>
          </a:blip>
          <a:stretch>
            <a:fillRect/>
          </a:stretch>
        </p:blipFill>
        <p:spPr>
          <a:xfrm>
            <a:off x="2711938" y="3720775"/>
            <a:ext cx="3933825"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609425" y="621600"/>
            <a:ext cx="8056500" cy="75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 The normalized phase information becomes</a:t>
            </a:r>
            <a:endParaRPr sz="2400"/>
          </a:p>
        </p:txBody>
      </p:sp>
      <p:pic>
        <p:nvPicPr>
          <p:cNvPr id="154" name="Shape 154"/>
          <p:cNvPicPr preferRelativeResize="0"/>
          <p:nvPr/>
        </p:nvPicPr>
        <p:blipFill>
          <a:blip r:embed="rId3">
            <a:alphaModFix/>
          </a:blip>
          <a:stretch>
            <a:fillRect/>
          </a:stretch>
        </p:blipFill>
        <p:spPr>
          <a:xfrm>
            <a:off x="2541300" y="1822225"/>
            <a:ext cx="3438525" cy="62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