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Amatic SC"/>
      <p:regular r:id="rId27"/>
      <p:bold r:id="rId28"/>
    </p:embeddedFont>
    <p:embeddedFont>
      <p:font typeface="Source Code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7E82247-170B-4B28-8241-D74C42C007CC}">
  <a:tblStyle styleId="{A7E82247-170B-4B28-8241-D74C42C007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AmaticSC-bold.fntdata"/><Relationship Id="rId27" Type="http://schemas.openxmlformats.org/officeDocument/2006/relationships/font" Target="fonts/AmaticSC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SourceCode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/>
        </p:nvSpPr>
        <p:spPr>
          <a:xfrm>
            <a:off x="71400" y="873900"/>
            <a:ext cx="90012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mbria"/>
                <a:ea typeface="Cambria"/>
                <a:cs typeface="Cambria"/>
                <a:sym typeface="Cambria"/>
              </a:rPr>
              <a:t>Relative phase information for detecting human speech and spoofed speech</a:t>
            </a:r>
            <a:endParaRPr sz="3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1897675" y="3657875"/>
            <a:ext cx="5468100" cy="12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ambria"/>
                <a:ea typeface="Cambria"/>
                <a:cs typeface="Cambria"/>
                <a:sym typeface="Cambria"/>
              </a:rPr>
              <a:t>ID : 201501188</a:t>
            </a:r>
            <a:endParaRPr b="1" sz="21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ambria"/>
                <a:ea typeface="Cambria"/>
                <a:cs typeface="Cambria"/>
                <a:sym typeface="Cambria"/>
              </a:rPr>
              <a:t>Name : Dhavalkumar Prajapati </a:t>
            </a:r>
            <a:endParaRPr b="1" sz="21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ambria"/>
                <a:ea typeface="Cambria"/>
                <a:cs typeface="Cambria"/>
                <a:sym typeface="Cambria"/>
              </a:rPr>
              <a:t>Stage- 3</a:t>
            </a:r>
            <a:endParaRPr b="1" sz="21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Dataset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“ASV Spoof 2017” dataset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using S1 to S5  known spoof attack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888" y="2030575"/>
            <a:ext cx="239077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0873" y="2030575"/>
            <a:ext cx="2255575" cy="24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Train GMM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938" y="1246250"/>
            <a:ext cx="709612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Development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1173525" y="4057375"/>
            <a:ext cx="719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scores(i) = llk_human - llk_spoof;</a:t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4481975" y="1865875"/>
            <a:ext cx="11610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P(O/λ</a:t>
            </a:r>
            <a:r>
              <a:rPr baseline="-25000" lang="en"/>
              <a:t>hman</a:t>
            </a:r>
            <a:r>
              <a:rPr lang="en"/>
              <a:t>)</a:t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00" y="1093850"/>
            <a:ext cx="8367800" cy="296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4481975" y="1895268"/>
            <a:ext cx="101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P(O/λ</a:t>
            </a:r>
            <a:r>
              <a:rPr b="1" baseline="-25000" lang="en" sz="1200"/>
              <a:t>human</a:t>
            </a:r>
            <a:r>
              <a:rPr b="1" lang="en" sz="1200"/>
              <a:t>)</a:t>
            </a:r>
            <a:endParaRPr b="1"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136" name="Shape 136"/>
          <p:cNvSpPr txBox="1"/>
          <p:nvPr/>
        </p:nvSpPr>
        <p:spPr>
          <a:xfrm>
            <a:off x="4481975" y="3583000"/>
            <a:ext cx="101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P(O/λ</a:t>
            </a:r>
            <a:r>
              <a:rPr b="1" baseline="-25000" lang="en" sz="1200"/>
              <a:t>Spoof</a:t>
            </a:r>
            <a:r>
              <a:rPr b="1" lang="en" sz="1200"/>
              <a:t>)</a:t>
            </a:r>
            <a:endParaRPr b="1"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Analysis of results</a:t>
            </a:r>
            <a:endParaRPr b="0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RPS DET Curve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779100"/>
            <a:ext cx="4238826" cy="406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50" y="2405763"/>
            <a:ext cx="283845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Analysis of results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325" y="1093850"/>
            <a:ext cx="3859983" cy="37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325" y="2795625"/>
            <a:ext cx="3752850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611375" y="1728575"/>
            <a:ext cx="34098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 curve For Group Delay 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Analysis of results</a:t>
            </a:r>
            <a:endParaRPr b="0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438" y="922325"/>
            <a:ext cx="4238625" cy="39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375" y="2571750"/>
            <a:ext cx="356235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811575" y="1623150"/>
            <a:ext cx="60711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 curve For Modified Group Delay 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Comparison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of Result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6" name="Shape 166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{A7E82247-170B-4B28-8241-D74C42C007CC}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 Extraction Method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EER(Error Equality Rate)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Relative Phase Shift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25.71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Group Delay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40.55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Modified Group Delay Function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28.58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Limitation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RPS feature only obtain for voiced speech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600" y="1686400"/>
            <a:ext cx="6368424" cy="320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599250" y="4831400"/>
            <a:ext cx="86391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paper : Synthetic Speech Detection Using Phase Information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Future work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 Dataset would give very good results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Relative phase shift and Modified Group Delay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cepstral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coefficient combination would give better result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Combination of Relative Phase Shift and MFCC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RPS + MFCC + MGDCC 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ASVspoof 2017: Automatic Speaker Verification Spoofing and Countermeasures Challenge Evaluation Plan by Tomi Kinnunen , Nicholas Evans , Junichi Yamagishi , Kong Aik Lee , Md Sahidullah , Massimiliano Todisco , H´ector Delgado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Longbiao Wang , Yohei Yoshida, Yuta Kawakami1and Seiichi Nakagawa, “Relative phase information for detecting human speech and spoofed speech”,ASVspoof Challenge 2015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DETware_v2.1 DET-Curve Plotting software for use with MATLAB https://www.nist.gov/file/65996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Flow chart of 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Spoofing detection system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3" y="1819275"/>
            <a:ext cx="905827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RPS features extracted in stage 2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875" y="785936"/>
            <a:ext cx="8682076" cy="4247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MGDCC (Modified Group Delay Cepstral coefficient)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8675"/>
            <a:ext cx="8520600" cy="3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Delay is defined as the negative derivative of the Fourier Transform phase with respect to frequency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also calculate directly from the signal by using below equation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R is stands for real part and I for Imaginary part and Y(n) = nX(n).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625" y="1980900"/>
            <a:ext cx="1332550" cy="40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0438" y="3014900"/>
            <a:ext cx="3857625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MGDCC cont.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smoothing the curve we modify group delay function as below :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1850" y="1911838"/>
            <a:ext cx="382905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Implementation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of MGDCC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modified_group_delay_feature(filePath, alpha, gamma, num_coeff)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 alpha and gamma parameter are control the shape of spectrum and num_coeff is the value of dimension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trial and error smoothing parameter,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		alpha = 0.2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Gamma = 0.9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MGDCC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575" y="1035425"/>
            <a:ext cx="6964651" cy="36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GD vs Modified GD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6250"/>
            <a:ext cx="8839198" cy="340624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1391275" y="4652500"/>
            <a:ext cx="1317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delay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6212875" y="4652500"/>
            <a:ext cx="21981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Modified </a:t>
            </a:r>
            <a:r>
              <a:rPr lang="en"/>
              <a:t>Group delay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GMM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50889" r="19671" t="0"/>
          <a:stretch/>
        </p:blipFill>
        <p:spPr>
          <a:xfrm>
            <a:off x="3632900" y="486875"/>
            <a:ext cx="2147300" cy="419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>
            <a:off x="2347100" y="2109900"/>
            <a:ext cx="1285800" cy="923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Features </a:t>
            </a:r>
            <a:endParaRPr b="1" sz="1800"/>
          </a:p>
        </p:txBody>
      </p:sp>
      <p:sp>
        <p:nvSpPr>
          <p:cNvPr id="112" name="Shape 112"/>
          <p:cNvSpPr/>
          <p:nvPr/>
        </p:nvSpPr>
        <p:spPr>
          <a:xfrm>
            <a:off x="5792675" y="2072375"/>
            <a:ext cx="1485600" cy="96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Decision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