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8"/>
  </p:notesMasterIdLst>
  <p:sldIdLst>
    <p:sldId id="256" r:id="rId3"/>
    <p:sldId id="292" r:id="rId4"/>
    <p:sldId id="298" r:id="rId5"/>
    <p:sldId id="321" r:id="rId6"/>
    <p:sldId id="291" r:id="rId7"/>
    <p:sldId id="288" r:id="rId8"/>
    <p:sldId id="296" r:id="rId9"/>
    <p:sldId id="294" r:id="rId10"/>
    <p:sldId id="319" r:id="rId11"/>
    <p:sldId id="320" r:id="rId12"/>
    <p:sldId id="322" r:id="rId13"/>
    <p:sldId id="297" r:id="rId14"/>
    <p:sldId id="293" r:id="rId15"/>
    <p:sldId id="323" r:id="rId16"/>
    <p:sldId id="311" r:id="rId1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6D1C"/>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93631"/>
  </p:normalViewPr>
  <p:slideViewPr>
    <p:cSldViewPr snapToGrid="0" snapToObjects="1">
      <p:cViewPr varScale="1">
        <p:scale>
          <a:sx n="64" d="100"/>
          <a:sy n="64" d="100"/>
        </p:scale>
        <p:origin x="652" y="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pPr/>
              <a:t>2018/1/19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pPr/>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60834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6512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546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63568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874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447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7335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40846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3942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0525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42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36330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14515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24503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6" r:id="rId1"/>
    <p:sldLayoutId id="2147483682" r:id="rId2"/>
    <p:sldLayoutId id="2147483687" r:id="rId3"/>
    <p:sldLayoutId id="2147483688" r:id="rId4"/>
    <p:sldLayoutId id="2147483689" r:id="rId5"/>
    <p:sldLayoutId id="2147483684" r:id="rId6"/>
    <p:sldLayoutId id="2147483690" r:id="rId7"/>
    <p:sldLayoutId id="2147483695" r:id="rId8"/>
    <p:sldLayoutId id="2147483696" r:id="rId9"/>
    <p:sldLayoutId id="2147483697" r:id="rId10"/>
    <p:sldLayoutId id="2147483698" r:id="rId11"/>
    <p:sldLayoutId id="2147483692" r:id="rId12"/>
    <p:sldLayoutId id="2147483699" r:id="rId13"/>
    <p:sldLayoutId id="2147483700" r:id="rId14"/>
    <p:sldLayoutId id="2147483701" r:id="rId15"/>
    <p:sldLayoutId id="2147483702" r:id="rId16"/>
    <p:sldLayoutId id="2147483703" r:id="rId17"/>
    <p:sldLayoutId id="214748369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1307569" y="1727798"/>
            <a:ext cx="7705802" cy="1934734"/>
          </a:xfrm>
          <a:solidFill>
            <a:schemeClr val="accent6">
              <a:lumMod val="50000"/>
            </a:schemeClr>
          </a:solidFill>
        </p:spPr>
        <p:txBody>
          <a:bodyPr/>
          <a:lstStyle/>
          <a:p>
            <a:pPr algn="ctr"/>
            <a:r>
              <a:rPr kumimoji="1" lang="zh-CN" altLang="en-US" dirty="0"/>
              <a:t>双十一网购热潮</a:t>
            </a:r>
            <a:endParaRPr kumimoji="1" lang="en-US" altLang="zh-CN"/>
          </a:p>
          <a:p>
            <a:pPr algn="ctr"/>
            <a:r>
              <a:rPr kumimoji="1" lang="zh-CN" altLang="en-US"/>
              <a:t>可视化</a:t>
            </a:r>
            <a:r>
              <a:rPr kumimoji="1" lang="zh-CN" altLang="en-US" dirty="0"/>
              <a:t>分析</a:t>
            </a:r>
          </a:p>
        </p:txBody>
      </p:sp>
      <p:sp>
        <p:nvSpPr>
          <p:cNvPr id="5" name="文本占位符 4"/>
          <p:cNvSpPr>
            <a:spLocks noGrp="1"/>
          </p:cNvSpPr>
          <p:nvPr>
            <p:ph type="body" sz="quarter" idx="13"/>
          </p:nvPr>
        </p:nvSpPr>
        <p:spPr>
          <a:xfrm>
            <a:off x="5552624" y="4099727"/>
            <a:ext cx="3299974" cy="924449"/>
          </a:xfrm>
        </p:spPr>
        <p:txBody>
          <a:bodyPr/>
          <a:lstStyle/>
          <a:p>
            <a:pPr marL="0" indent="0">
              <a:buNone/>
            </a:pPr>
            <a:r>
              <a:rPr kumimoji="1" lang="zh-CN" altLang="en-US" sz="1800" dirty="0"/>
              <a:t>组名：天线宝宝组</a:t>
            </a:r>
            <a:endParaRPr kumimoji="1" lang="en-US" altLang="zh-CN" sz="1800" dirty="0"/>
          </a:p>
          <a:p>
            <a:pPr marL="0" indent="0">
              <a:buNone/>
            </a:pPr>
            <a:r>
              <a:rPr kumimoji="1" lang="zh-CN" altLang="en-US" sz="1800" dirty="0"/>
              <a:t>组员：费凡 万梦云 余煊铖 </a:t>
            </a:r>
            <a:endParaRPr kumimoji="1" lang="en-US" altLang="zh-CN" sz="1800" dirty="0"/>
          </a:p>
          <a:p>
            <a:pPr marL="0" indent="0">
              <a:buNone/>
            </a:pPr>
            <a:r>
              <a:rPr kumimoji="1" lang="zh-CN" altLang="en-US" sz="1800" dirty="0"/>
              <a:t>           朱海心 卢星妤</a:t>
            </a:r>
            <a:endParaRPr kumimoji="1" lang="en-US" altLang="zh-CN" sz="1800" dirty="0"/>
          </a:p>
        </p:txBody>
      </p:sp>
    </p:spTree>
    <p:extLst>
      <p:ext uri="{BB962C8B-B14F-4D97-AF65-F5344CB8AC3E}">
        <p14:creationId xmlns:p14="http://schemas.microsoft.com/office/powerpoint/2010/main" val="194786742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50" y="1725930"/>
            <a:ext cx="5080000" cy="2971800"/>
          </a:xfrm>
          <a:prstGeom prst="rect">
            <a:avLst/>
          </a:prstGeom>
        </p:spPr>
      </p:pic>
      <p:sp>
        <p:nvSpPr>
          <p:cNvPr id="3" name="矩形 2"/>
          <p:cNvSpPr/>
          <p:nvPr/>
        </p:nvSpPr>
        <p:spPr>
          <a:xfrm>
            <a:off x="838777" y="876695"/>
            <a:ext cx="3999346" cy="55418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天猫美妆类销售额排名</a:t>
            </a:r>
          </a:p>
        </p:txBody>
      </p:sp>
      <p:sp>
        <p:nvSpPr>
          <p:cNvPr id="5" name="TextBox 4"/>
          <p:cNvSpPr txBox="1"/>
          <p:nvPr/>
        </p:nvSpPr>
        <p:spPr>
          <a:xfrm>
            <a:off x="6446520" y="1634490"/>
            <a:ext cx="3257550" cy="2585323"/>
          </a:xfrm>
          <a:prstGeom prst="rect">
            <a:avLst/>
          </a:prstGeom>
          <a:noFill/>
        </p:spPr>
        <p:txBody>
          <a:bodyPr wrap="square" rtlCol="0">
            <a:spAutoFit/>
          </a:bodyPr>
          <a:lstStyle/>
          <a:p>
            <a:r>
              <a:rPr lang="en-US" altLang="zh-CN" dirty="0"/>
              <a:t>2017</a:t>
            </a:r>
            <a:r>
              <a:rPr lang="zh-CN" altLang="en-US" dirty="0"/>
              <a:t>年双十一美妆类销售额位居第一、第二的品牌分别是“百雀羚”和“自然堂”。由此可见国产品牌还是十分受消费者追捧的。</a:t>
            </a:r>
            <a:endParaRPr lang="en-US" altLang="zh-CN" dirty="0"/>
          </a:p>
          <a:p>
            <a:r>
              <a:rPr lang="zh-CN" altLang="en-US" dirty="0"/>
              <a:t>紧追其后的是法国兰蔻、美国雅诗兰黛和日本</a:t>
            </a:r>
            <a:r>
              <a:rPr lang="en-US" altLang="zh-CN" dirty="0"/>
              <a:t>SK-II</a:t>
            </a:r>
            <a:r>
              <a:rPr lang="zh-CN" altLang="en-US"/>
              <a:t>等世界知名美妆高端品牌。</a:t>
            </a:r>
            <a:r>
              <a:rPr lang="zh-CN" altLang="en-US" dirty="0"/>
              <a:t>美妆消费正呈现出高尖端消费趋势。</a:t>
            </a:r>
          </a:p>
        </p:txBody>
      </p:sp>
    </p:spTree>
    <p:extLst>
      <p:ext uri="{BB962C8B-B14F-4D97-AF65-F5344CB8AC3E}">
        <p14:creationId xmlns:p14="http://schemas.microsoft.com/office/powerpoint/2010/main" val="153820604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屏幕截图&#10;&#10;已生成极高可信度的说明">
            <a:extLst>
              <a:ext uri="{FF2B5EF4-FFF2-40B4-BE49-F238E27FC236}">
                <a16:creationId xmlns:a16="http://schemas.microsoft.com/office/drawing/2014/main" id="{C793BF4F-9EBE-450D-B9D8-5FBB71118D39}"/>
              </a:ext>
            </a:extLst>
          </p:cNvPr>
          <p:cNvPicPr>
            <a:picLocks noChangeAspect="1"/>
          </p:cNvPicPr>
          <p:nvPr/>
        </p:nvPicPr>
        <p:blipFill>
          <a:blip r:embed="rId2"/>
          <a:stretch>
            <a:fillRect/>
          </a:stretch>
        </p:blipFill>
        <p:spPr>
          <a:xfrm>
            <a:off x="1192696" y="1519030"/>
            <a:ext cx="5029200" cy="3389243"/>
          </a:xfrm>
          <a:prstGeom prst="rect">
            <a:avLst/>
          </a:prstGeom>
        </p:spPr>
      </p:pic>
      <p:sp>
        <p:nvSpPr>
          <p:cNvPr id="4" name="文本框 3">
            <a:extLst>
              <a:ext uri="{FF2B5EF4-FFF2-40B4-BE49-F238E27FC236}">
                <a16:creationId xmlns:a16="http://schemas.microsoft.com/office/drawing/2014/main" id="{1BF2F8CA-6327-4EAF-BAF7-E823948BF5F7}"/>
              </a:ext>
            </a:extLst>
          </p:cNvPr>
          <p:cNvSpPr txBox="1"/>
          <p:nvPr/>
        </p:nvSpPr>
        <p:spPr>
          <a:xfrm>
            <a:off x="6609522" y="1519030"/>
            <a:ext cx="3896139" cy="1477328"/>
          </a:xfrm>
          <a:prstGeom prst="rect">
            <a:avLst/>
          </a:prstGeom>
          <a:noFill/>
        </p:spPr>
        <p:txBody>
          <a:bodyPr wrap="square" rtlCol="0">
            <a:spAutoFit/>
          </a:bodyPr>
          <a:lstStyle/>
          <a:p>
            <a:r>
              <a:rPr lang="zh-CN" altLang="en-US" dirty="0"/>
              <a:t>图为各品牌被搜索次数排行</a:t>
            </a:r>
            <a:endParaRPr lang="en-US" altLang="zh-CN" dirty="0"/>
          </a:p>
          <a:p>
            <a:r>
              <a:rPr lang="zh-CN" altLang="en-US" dirty="0"/>
              <a:t>如图可见，搜索次数位列前位的均为雅诗兰黛、</a:t>
            </a:r>
            <a:r>
              <a:rPr lang="en-US" altLang="zh-CN" dirty="0"/>
              <a:t>Dior</a:t>
            </a:r>
            <a:r>
              <a:rPr lang="zh-CN" altLang="en-US" dirty="0"/>
              <a:t>等欧美化妆品尖端品牌。由此可见，世界知名美妆高端品牌关注度较高。</a:t>
            </a:r>
            <a:endParaRPr lang="en-US" dirty="0"/>
          </a:p>
        </p:txBody>
      </p:sp>
      <p:sp>
        <p:nvSpPr>
          <p:cNvPr id="6" name="文本框 5">
            <a:extLst>
              <a:ext uri="{FF2B5EF4-FFF2-40B4-BE49-F238E27FC236}">
                <a16:creationId xmlns:a16="http://schemas.microsoft.com/office/drawing/2014/main" id="{73FC1770-E040-461D-AAF1-8AD8859F6BDD}"/>
              </a:ext>
            </a:extLst>
          </p:cNvPr>
          <p:cNvSpPr txBox="1"/>
          <p:nvPr/>
        </p:nvSpPr>
        <p:spPr>
          <a:xfrm>
            <a:off x="6609522" y="3985591"/>
            <a:ext cx="3896139" cy="1477328"/>
          </a:xfrm>
          <a:prstGeom prst="rect">
            <a:avLst/>
          </a:prstGeom>
          <a:noFill/>
        </p:spPr>
        <p:txBody>
          <a:bodyPr wrap="square" rtlCol="0">
            <a:spAutoFit/>
          </a:bodyPr>
          <a:lstStyle/>
          <a:p>
            <a:r>
              <a:rPr lang="zh-CN" altLang="en-US" dirty="0"/>
              <a:t>与上一张美妆消费排行对比可见，最终消费与搜索存在差异，例如搜索量最高的雅诗兰黛和兰蔻在实际消费中的排行并不是最高的，反而“百雀羚”等国产品牌排位最高。</a:t>
            </a:r>
            <a:endParaRPr lang="en-US" dirty="0"/>
          </a:p>
        </p:txBody>
      </p:sp>
    </p:spTree>
    <p:extLst>
      <p:ext uri="{BB962C8B-B14F-4D97-AF65-F5344CB8AC3E}">
        <p14:creationId xmlns:p14="http://schemas.microsoft.com/office/powerpoint/2010/main" val="304836814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157" y="1708150"/>
            <a:ext cx="5080000" cy="2984500"/>
          </a:xfrm>
          <a:prstGeom prst="rect">
            <a:avLst/>
          </a:prstGeom>
        </p:spPr>
      </p:pic>
      <p:sp>
        <p:nvSpPr>
          <p:cNvPr id="3" name="矩形 2"/>
          <p:cNvSpPr/>
          <p:nvPr/>
        </p:nvSpPr>
        <p:spPr>
          <a:xfrm>
            <a:off x="450157" y="599604"/>
            <a:ext cx="3999346" cy="55418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天猫母婴类销售额排名</a:t>
            </a:r>
          </a:p>
        </p:txBody>
      </p:sp>
      <p:sp>
        <p:nvSpPr>
          <p:cNvPr id="4" name="TextBox 3"/>
          <p:cNvSpPr txBox="1"/>
          <p:nvPr/>
        </p:nvSpPr>
        <p:spPr>
          <a:xfrm>
            <a:off x="6275070" y="1417320"/>
            <a:ext cx="3223260" cy="2031325"/>
          </a:xfrm>
          <a:prstGeom prst="rect">
            <a:avLst/>
          </a:prstGeom>
          <a:noFill/>
        </p:spPr>
        <p:txBody>
          <a:bodyPr wrap="square" rtlCol="0">
            <a:spAutoFit/>
          </a:bodyPr>
          <a:lstStyle/>
          <a:p>
            <a:r>
              <a:rPr lang="en-US" altLang="zh-CN" dirty="0"/>
              <a:t>2017</a:t>
            </a:r>
            <a:r>
              <a:rPr lang="zh-CN" altLang="en-US" dirty="0"/>
              <a:t>年双十一母婴类销售额排行第一的是“巴拉巴拉”、第二的是“全棉时代”。</a:t>
            </a:r>
            <a:endParaRPr lang="en-US" altLang="zh-CN" dirty="0"/>
          </a:p>
          <a:p>
            <a:r>
              <a:rPr lang="zh-CN" altLang="en-US" dirty="0"/>
              <a:t>值得注意的是，“全棉时代”是互联网</a:t>
            </a:r>
            <a:r>
              <a:rPr lang="en-US" altLang="zh-CN" dirty="0"/>
              <a:t>+</a:t>
            </a:r>
            <a:r>
              <a:rPr lang="zh-CN" altLang="en-US" dirty="0"/>
              <a:t>零售行业，可以说是得益于电子商务兴起的母婴品牌的代表。</a:t>
            </a:r>
          </a:p>
        </p:txBody>
      </p:sp>
    </p:spTree>
    <p:extLst>
      <p:ext uri="{BB962C8B-B14F-4D97-AF65-F5344CB8AC3E}">
        <p14:creationId xmlns:p14="http://schemas.microsoft.com/office/powerpoint/2010/main" val="243570731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359" y="1282287"/>
            <a:ext cx="4940300" cy="4845050"/>
          </a:xfrm>
          <a:prstGeom prst="rect">
            <a:avLst/>
          </a:prstGeom>
        </p:spPr>
      </p:pic>
      <p:sp>
        <p:nvSpPr>
          <p:cNvPr id="3" name="矩形 2"/>
          <p:cNvSpPr/>
          <p:nvPr/>
        </p:nvSpPr>
        <p:spPr>
          <a:xfrm>
            <a:off x="838777" y="728105"/>
            <a:ext cx="3999346" cy="55418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排名前五省市的消费状况</a:t>
            </a:r>
          </a:p>
        </p:txBody>
      </p:sp>
      <p:sp>
        <p:nvSpPr>
          <p:cNvPr id="4" name="TextBox 3"/>
          <p:cNvSpPr txBox="1"/>
          <p:nvPr/>
        </p:nvSpPr>
        <p:spPr>
          <a:xfrm>
            <a:off x="6572250" y="1463040"/>
            <a:ext cx="3931920" cy="2308324"/>
          </a:xfrm>
          <a:prstGeom prst="rect">
            <a:avLst/>
          </a:prstGeom>
          <a:noFill/>
        </p:spPr>
        <p:txBody>
          <a:bodyPr wrap="square" rtlCol="0">
            <a:spAutoFit/>
          </a:bodyPr>
          <a:lstStyle/>
          <a:p>
            <a:r>
              <a:rPr lang="zh-CN" altLang="en-US" dirty="0"/>
              <a:t>由图可见，五个省市中消费水平较高的是北京、上海和广东。其中，消费额最高的均为服饰类，消费额较高的三个省市是广东、北京和上海；消费额中等的是电子产品类，其中，消费额较高的三个省市是北京、上海和江苏；消费额最低的是零食类，且与服饰类和电子产品类还存在较大差距。</a:t>
            </a:r>
          </a:p>
        </p:txBody>
      </p:sp>
    </p:spTree>
    <p:extLst>
      <p:ext uri="{BB962C8B-B14F-4D97-AF65-F5344CB8AC3E}">
        <p14:creationId xmlns:p14="http://schemas.microsoft.com/office/powerpoint/2010/main" val="287465261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3991B61-9D1F-43D8-88A8-7ABF02944B19}"/>
              </a:ext>
            </a:extLst>
          </p:cNvPr>
          <p:cNvSpPr txBox="1"/>
          <p:nvPr/>
        </p:nvSpPr>
        <p:spPr>
          <a:xfrm>
            <a:off x="304790" y="542260"/>
            <a:ext cx="6732123"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4400" b="1" dirty="0">
                <a:solidFill>
                  <a:srgbClr val="D870BB">
                    <a:lumMod val="50000"/>
                  </a:srgbClr>
                </a:solidFill>
                <a:latin typeface="Broadway" pitchFamily="82" charset="0"/>
                <a:ea typeface="微软雅黑"/>
              </a:rPr>
              <a:t>遇到的问题及不足之处：</a:t>
            </a:r>
            <a:endParaRPr kumimoji="0" lang="zh-CN" altLang="en-US" sz="4400" b="1" i="0" u="none" strike="noStrike" kern="1200" cap="none" spc="0" normalizeH="0" baseline="0" noProof="0" dirty="0">
              <a:ln>
                <a:noFill/>
              </a:ln>
              <a:solidFill>
                <a:srgbClr val="D870BB">
                  <a:lumMod val="50000"/>
                </a:srgbClr>
              </a:solidFill>
              <a:effectLst/>
              <a:uLnTx/>
              <a:uFillTx/>
              <a:latin typeface="Broadway" pitchFamily="82" charset="0"/>
              <a:ea typeface="微软雅黑"/>
              <a:cs typeface="+mn-cs"/>
            </a:endParaRPr>
          </a:p>
        </p:txBody>
      </p:sp>
      <p:sp>
        <p:nvSpPr>
          <p:cNvPr id="4" name="文本框 3">
            <a:extLst>
              <a:ext uri="{FF2B5EF4-FFF2-40B4-BE49-F238E27FC236}">
                <a16:creationId xmlns:a16="http://schemas.microsoft.com/office/drawing/2014/main" id="{29093EF4-B0A9-4104-B6B6-D6FE86C0C33D}"/>
              </a:ext>
            </a:extLst>
          </p:cNvPr>
          <p:cNvSpPr txBox="1"/>
          <p:nvPr/>
        </p:nvSpPr>
        <p:spPr>
          <a:xfrm>
            <a:off x="559904" y="1874318"/>
            <a:ext cx="5930347" cy="1289199"/>
          </a:xfrm>
          <a:prstGeom prst="rect">
            <a:avLst/>
          </a:prstGeom>
          <a:noFill/>
        </p:spPr>
        <p:txBody>
          <a:bodyPr wrap="square" rtlCol="0">
            <a:spAutoFit/>
          </a:bodyPr>
          <a:lstStyle/>
          <a:p>
            <a:pPr marL="342900" indent="-342900">
              <a:lnSpc>
                <a:spcPct val="150000"/>
              </a:lnSpc>
              <a:buFont typeface="+mj-lt"/>
              <a:buAutoNum type="arabicPeriod"/>
            </a:pPr>
            <a:r>
              <a:rPr lang="zh-CN" altLang="en-US" dirty="0"/>
              <a:t>制作工具比较基础</a:t>
            </a:r>
            <a:endParaRPr lang="en-US" altLang="zh-CN" dirty="0"/>
          </a:p>
          <a:p>
            <a:pPr marL="342900" indent="-342900">
              <a:lnSpc>
                <a:spcPct val="150000"/>
              </a:lnSpc>
              <a:buFont typeface="+mj-lt"/>
              <a:buAutoNum type="arabicPeriod"/>
            </a:pPr>
            <a:r>
              <a:rPr lang="zh-CN" altLang="en-US" dirty="0"/>
              <a:t>现有知识和时间有限，无法进行更加深入的爬虫操作</a:t>
            </a:r>
            <a:endParaRPr lang="en-US" altLang="zh-CN" dirty="0"/>
          </a:p>
          <a:p>
            <a:pPr marL="342900" indent="-342900">
              <a:lnSpc>
                <a:spcPct val="150000"/>
              </a:lnSpc>
              <a:buFont typeface="+mj-lt"/>
              <a:buAutoNum type="arabicPeriod"/>
            </a:pPr>
            <a:r>
              <a:rPr lang="zh-CN" altLang="en-US" dirty="0"/>
              <a:t>数据来源有限</a:t>
            </a:r>
            <a:endParaRPr lang="en-US" altLang="zh-CN" dirty="0"/>
          </a:p>
        </p:txBody>
      </p:sp>
    </p:spTree>
    <p:extLst>
      <p:ext uri="{BB962C8B-B14F-4D97-AF65-F5344CB8AC3E}">
        <p14:creationId xmlns:p14="http://schemas.microsoft.com/office/powerpoint/2010/main" val="3281395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3991B61-9D1F-43D8-88A8-7ABF02944B19}"/>
              </a:ext>
            </a:extLst>
          </p:cNvPr>
          <p:cNvSpPr txBox="1"/>
          <p:nvPr/>
        </p:nvSpPr>
        <p:spPr>
          <a:xfrm>
            <a:off x="2537868" y="2182217"/>
            <a:ext cx="6732123" cy="1323439"/>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0" normalizeH="0" baseline="0" noProof="0" dirty="0">
                <a:ln>
                  <a:noFill/>
                </a:ln>
                <a:solidFill>
                  <a:srgbClr val="D870BB">
                    <a:lumMod val="50000"/>
                  </a:srgbClr>
                </a:solidFill>
                <a:effectLst/>
                <a:uLnTx/>
                <a:uFillTx/>
                <a:latin typeface="Broadway" pitchFamily="82" charset="0"/>
                <a:ea typeface="微软雅黑"/>
              </a:rPr>
              <a:t>感谢您的倾听！</a:t>
            </a:r>
          </a:p>
        </p:txBody>
      </p:sp>
    </p:spTree>
    <p:extLst>
      <p:ext uri="{BB962C8B-B14F-4D97-AF65-F5344CB8AC3E}">
        <p14:creationId xmlns:p14="http://schemas.microsoft.com/office/powerpoint/2010/main" val="323411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6946445" y="546552"/>
            <a:ext cx="1116899" cy="651828"/>
          </a:xfrm>
        </p:spPr>
        <p:txBody>
          <a:bodyPr/>
          <a:lstStyle/>
          <a:p>
            <a:r>
              <a:rPr kumimoji="1" lang="zh-CN" altLang="en-US" sz="2400" dirty="0"/>
              <a:t>万梦云</a:t>
            </a:r>
          </a:p>
        </p:txBody>
      </p:sp>
      <p:sp>
        <p:nvSpPr>
          <p:cNvPr id="3" name="文本占位符 2"/>
          <p:cNvSpPr>
            <a:spLocks noGrp="1"/>
          </p:cNvSpPr>
          <p:nvPr>
            <p:ph type="body" sz="quarter" idx="13"/>
          </p:nvPr>
        </p:nvSpPr>
        <p:spPr>
          <a:xfrm>
            <a:off x="8063343" y="666872"/>
            <a:ext cx="3234689" cy="445150"/>
          </a:xfrm>
        </p:spPr>
        <p:txBody>
          <a:bodyPr/>
          <a:lstStyle/>
          <a:p>
            <a:r>
              <a:rPr kumimoji="1" lang="zh-CN" altLang="en-US" dirty="0"/>
              <a:t>可视化分析</a:t>
            </a:r>
          </a:p>
        </p:txBody>
      </p:sp>
      <p:sp>
        <p:nvSpPr>
          <p:cNvPr id="4" name="文本占位符 3"/>
          <p:cNvSpPr>
            <a:spLocks noGrp="1"/>
          </p:cNvSpPr>
          <p:nvPr>
            <p:ph type="body" sz="quarter" idx="14"/>
          </p:nvPr>
        </p:nvSpPr>
        <p:spPr>
          <a:xfrm>
            <a:off x="6946447" y="1349428"/>
            <a:ext cx="1116898" cy="651828"/>
          </a:xfrm>
        </p:spPr>
        <p:txBody>
          <a:bodyPr/>
          <a:lstStyle/>
          <a:p>
            <a:r>
              <a:rPr kumimoji="1" lang="zh-CN" altLang="en-US" sz="2400" dirty="0"/>
              <a:t>余煊铖</a:t>
            </a:r>
          </a:p>
        </p:txBody>
      </p:sp>
      <p:sp>
        <p:nvSpPr>
          <p:cNvPr id="5" name="文本占位符 4"/>
          <p:cNvSpPr>
            <a:spLocks noGrp="1"/>
          </p:cNvSpPr>
          <p:nvPr>
            <p:ph type="body" sz="quarter" idx="15"/>
          </p:nvPr>
        </p:nvSpPr>
        <p:spPr>
          <a:xfrm>
            <a:off x="8082519" y="1426333"/>
            <a:ext cx="3234689" cy="445150"/>
          </a:xfrm>
        </p:spPr>
        <p:txBody>
          <a:bodyPr/>
          <a:lstStyle/>
          <a:p>
            <a:r>
              <a:rPr kumimoji="1" lang="zh-CN" altLang="en-US" dirty="0"/>
              <a:t>可视化分析</a:t>
            </a:r>
          </a:p>
        </p:txBody>
      </p:sp>
      <p:sp>
        <p:nvSpPr>
          <p:cNvPr id="6" name="文本占位符 5"/>
          <p:cNvSpPr>
            <a:spLocks noGrp="1"/>
          </p:cNvSpPr>
          <p:nvPr>
            <p:ph type="body" sz="quarter" idx="16"/>
          </p:nvPr>
        </p:nvSpPr>
        <p:spPr>
          <a:xfrm>
            <a:off x="7057283" y="2162370"/>
            <a:ext cx="1116898" cy="651828"/>
          </a:xfrm>
        </p:spPr>
        <p:txBody>
          <a:bodyPr/>
          <a:lstStyle/>
          <a:p>
            <a:r>
              <a:rPr kumimoji="1" lang="zh-CN" altLang="en-US" sz="2400" dirty="0"/>
              <a:t>费凡</a:t>
            </a:r>
          </a:p>
        </p:txBody>
      </p:sp>
      <p:sp>
        <p:nvSpPr>
          <p:cNvPr id="7" name="文本占位符 6"/>
          <p:cNvSpPr>
            <a:spLocks noGrp="1"/>
          </p:cNvSpPr>
          <p:nvPr>
            <p:ph type="body" sz="quarter" idx="17"/>
          </p:nvPr>
        </p:nvSpPr>
        <p:spPr>
          <a:xfrm>
            <a:off x="8082519" y="2296714"/>
            <a:ext cx="3234689" cy="445150"/>
          </a:xfrm>
        </p:spPr>
        <p:txBody>
          <a:bodyPr/>
          <a:lstStyle/>
          <a:p>
            <a:r>
              <a:rPr kumimoji="1" lang="zh-CN" altLang="en-US" dirty="0"/>
              <a:t>数据收集</a:t>
            </a:r>
          </a:p>
        </p:txBody>
      </p:sp>
      <p:sp>
        <p:nvSpPr>
          <p:cNvPr id="8" name="文本占位符 7"/>
          <p:cNvSpPr>
            <a:spLocks noGrp="1"/>
          </p:cNvSpPr>
          <p:nvPr>
            <p:ph type="body" sz="quarter" idx="18"/>
          </p:nvPr>
        </p:nvSpPr>
        <p:spPr>
          <a:xfrm>
            <a:off x="6965620" y="3027613"/>
            <a:ext cx="1116899" cy="651828"/>
          </a:xfrm>
        </p:spPr>
        <p:txBody>
          <a:bodyPr/>
          <a:lstStyle/>
          <a:p>
            <a:r>
              <a:rPr kumimoji="1" lang="zh-CN" altLang="en-US" sz="2400" dirty="0"/>
              <a:t>卢星妤</a:t>
            </a:r>
          </a:p>
        </p:txBody>
      </p:sp>
      <p:sp>
        <p:nvSpPr>
          <p:cNvPr id="9" name="文本占位符 8"/>
          <p:cNvSpPr>
            <a:spLocks noGrp="1"/>
          </p:cNvSpPr>
          <p:nvPr>
            <p:ph type="body" sz="quarter" idx="19"/>
          </p:nvPr>
        </p:nvSpPr>
        <p:spPr>
          <a:xfrm>
            <a:off x="8063345" y="3167095"/>
            <a:ext cx="3234689" cy="445150"/>
          </a:xfrm>
        </p:spPr>
        <p:txBody>
          <a:bodyPr/>
          <a:lstStyle/>
          <a:p>
            <a:r>
              <a:rPr kumimoji="1" lang="zh-CN" altLang="en-US" dirty="0"/>
              <a:t>数据整合分析</a:t>
            </a:r>
          </a:p>
        </p:txBody>
      </p:sp>
      <p:sp>
        <p:nvSpPr>
          <p:cNvPr id="10" name="文本占位符 9"/>
          <p:cNvSpPr>
            <a:spLocks noGrp="1"/>
          </p:cNvSpPr>
          <p:nvPr>
            <p:ph type="body" sz="quarter" idx="20"/>
          </p:nvPr>
        </p:nvSpPr>
        <p:spPr>
          <a:xfrm>
            <a:off x="6965621" y="3750264"/>
            <a:ext cx="1116898" cy="1117764"/>
          </a:xfrm>
        </p:spPr>
        <p:txBody>
          <a:bodyPr/>
          <a:lstStyle/>
          <a:p>
            <a:r>
              <a:rPr kumimoji="1" lang="zh-CN" altLang="en-US" sz="2400" dirty="0"/>
              <a:t>朱海心</a:t>
            </a:r>
          </a:p>
        </p:txBody>
      </p:sp>
      <p:sp>
        <p:nvSpPr>
          <p:cNvPr id="11" name="文本占位符 10"/>
          <p:cNvSpPr>
            <a:spLocks noGrp="1"/>
          </p:cNvSpPr>
          <p:nvPr>
            <p:ph type="body" sz="quarter" idx="21"/>
          </p:nvPr>
        </p:nvSpPr>
        <p:spPr>
          <a:xfrm>
            <a:off x="8174180" y="4122302"/>
            <a:ext cx="3234689" cy="445150"/>
          </a:xfrm>
        </p:spPr>
        <p:txBody>
          <a:bodyPr/>
          <a:lstStyle/>
          <a:p>
            <a:r>
              <a:rPr kumimoji="1" lang="zh-CN" altLang="en-US" dirty="0"/>
              <a:t>数据整合分析</a:t>
            </a:r>
          </a:p>
        </p:txBody>
      </p:sp>
      <p:sp>
        <p:nvSpPr>
          <p:cNvPr id="13" name="矩形 12"/>
          <p:cNvSpPr/>
          <p:nvPr/>
        </p:nvSpPr>
        <p:spPr>
          <a:xfrm>
            <a:off x="434811" y="1361600"/>
            <a:ext cx="4073236" cy="2760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600" dirty="0">
                <a:solidFill>
                  <a:schemeClr val="accent4">
                    <a:lumMod val="75000"/>
                  </a:schemeClr>
                </a:solidFill>
              </a:rPr>
              <a:t>分工</a:t>
            </a:r>
          </a:p>
        </p:txBody>
      </p:sp>
    </p:spTree>
    <p:extLst>
      <p:ext uri="{BB962C8B-B14F-4D97-AF65-F5344CB8AC3E}">
        <p14:creationId xmlns:p14="http://schemas.microsoft.com/office/powerpoint/2010/main" val="2981632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6289962" y="1944113"/>
            <a:ext cx="2540002" cy="651828"/>
          </a:xfrm>
        </p:spPr>
        <p:txBody>
          <a:bodyPr/>
          <a:lstStyle/>
          <a:p>
            <a:r>
              <a:rPr kumimoji="1" lang="zh-CN" altLang="en-US" dirty="0"/>
              <a:t>数据来源</a:t>
            </a:r>
          </a:p>
        </p:txBody>
      </p:sp>
      <p:sp>
        <p:nvSpPr>
          <p:cNvPr id="8" name="矩形 7"/>
          <p:cNvSpPr/>
          <p:nvPr/>
        </p:nvSpPr>
        <p:spPr>
          <a:xfrm>
            <a:off x="489527" y="1151421"/>
            <a:ext cx="4017818" cy="38731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4"/>
          <p:cNvSpPr>
            <a:spLocks noGrp="1"/>
          </p:cNvSpPr>
          <p:nvPr>
            <p:ph type="body" sz="quarter" idx="15"/>
          </p:nvPr>
        </p:nvSpPr>
        <p:spPr>
          <a:xfrm>
            <a:off x="6289962" y="3138437"/>
            <a:ext cx="3234689" cy="445150"/>
          </a:xfrm>
        </p:spPr>
        <p:txBody>
          <a:bodyPr/>
          <a:lstStyle/>
          <a:p>
            <a:r>
              <a:rPr kumimoji="1" lang="zh-CN" altLang="en-US" sz="2400" dirty="0"/>
              <a:t>搜索引擎、淘宝网页、询问卖家、爬虫、</a:t>
            </a:r>
            <a:r>
              <a:rPr kumimoji="1" lang="zh-CN" altLang="en-US" sz="2400" dirty="0">
                <a:solidFill>
                  <a:srgbClr val="FF0000"/>
                </a:solidFill>
              </a:rPr>
              <a:t>麦克表单</a:t>
            </a:r>
          </a:p>
        </p:txBody>
      </p:sp>
      <p:sp>
        <p:nvSpPr>
          <p:cNvPr id="2" name="文本占位符 1"/>
          <p:cNvSpPr>
            <a:spLocks noGrp="1"/>
          </p:cNvSpPr>
          <p:nvPr>
            <p:ph type="body" sz="quarter" idx="12"/>
          </p:nvPr>
        </p:nvSpPr>
        <p:spPr>
          <a:xfrm>
            <a:off x="1588654" y="2048511"/>
            <a:ext cx="1502065" cy="651828"/>
          </a:xfrm>
        </p:spPr>
        <p:txBody>
          <a:bodyPr/>
          <a:lstStyle/>
          <a:p>
            <a:r>
              <a:rPr kumimoji="1" lang="zh-CN" altLang="en-US" dirty="0">
                <a:solidFill>
                  <a:schemeClr val="accent4">
                    <a:lumMod val="60000"/>
                    <a:lumOff val="40000"/>
                  </a:schemeClr>
                </a:solidFill>
              </a:rPr>
              <a:t>工具</a:t>
            </a:r>
          </a:p>
        </p:txBody>
      </p:sp>
      <p:sp>
        <p:nvSpPr>
          <p:cNvPr id="3" name="文本占位符 2"/>
          <p:cNvSpPr>
            <a:spLocks noGrp="1"/>
          </p:cNvSpPr>
          <p:nvPr>
            <p:ph type="body" sz="quarter" idx="13"/>
          </p:nvPr>
        </p:nvSpPr>
        <p:spPr>
          <a:xfrm>
            <a:off x="1177675" y="3138437"/>
            <a:ext cx="3134205" cy="445150"/>
          </a:xfrm>
        </p:spPr>
        <p:txBody>
          <a:bodyPr/>
          <a:lstStyle/>
          <a:p>
            <a:r>
              <a:rPr kumimoji="1" lang="en-US" altLang="zh-CN" sz="2400" dirty="0" err="1">
                <a:solidFill>
                  <a:schemeClr val="accent4">
                    <a:lumMod val="60000"/>
                    <a:lumOff val="40000"/>
                  </a:schemeClr>
                </a:solidFill>
              </a:rPr>
              <a:t>Jupyter</a:t>
            </a:r>
            <a:r>
              <a:rPr kumimoji="1" lang="en-US" altLang="zh-CN" sz="2400" dirty="0">
                <a:solidFill>
                  <a:schemeClr val="accent4">
                    <a:lumMod val="60000"/>
                    <a:lumOff val="40000"/>
                  </a:schemeClr>
                </a:solidFill>
              </a:rPr>
              <a:t> notebook</a:t>
            </a:r>
          </a:p>
          <a:p>
            <a:r>
              <a:rPr kumimoji="1" lang="en-US" altLang="zh-CN" sz="2400" dirty="0" err="1">
                <a:solidFill>
                  <a:schemeClr val="accent4">
                    <a:lumMod val="60000"/>
                    <a:lumOff val="40000"/>
                  </a:schemeClr>
                </a:solidFill>
              </a:rPr>
              <a:t>bokeh</a:t>
            </a:r>
            <a:endParaRPr kumimoji="1" lang="zh-CN" altLang="en-US" sz="2400" dirty="0">
              <a:solidFill>
                <a:schemeClr val="accent4">
                  <a:lumMod val="60000"/>
                  <a:lumOff val="40000"/>
                </a:schemeClr>
              </a:solidFill>
            </a:endParaRPr>
          </a:p>
        </p:txBody>
      </p:sp>
    </p:spTree>
    <p:extLst>
      <p:ext uri="{BB962C8B-B14F-4D97-AF65-F5344CB8AC3E}">
        <p14:creationId xmlns:p14="http://schemas.microsoft.com/office/powerpoint/2010/main" val="20969455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屏幕截图, 文字&#10;&#10;已生成极高可信度的说明">
            <a:extLst>
              <a:ext uri="{FF2B5EF4-FFF2-40B4-BE49-F238E27FC236}">
                <a16:creationId xmlns:a16="http://schemas.microsoft.com/office/drawing/2014/main" id="{AD729A5A-5BC7-4A60-A23F-222A0CEAD5D8}"/>
              </a:ext>
            </a:extLst>
          </p:cNvPr>
          <p:cNvPicPr>
            <a:picLocks noChangeAspect="1"/>
          </p:cNvPicPr>
          <p:nvPr/>
        </p:nvPicPr>
        <p:blipFill>
          <a:blip r:embed="rId2"/>
          <a:stretch>
            <a:fillRect/>
          </a:stretch>
        </p:blipFill>
        <p:spPr>
          <a:xfrm>
            <a:off x="1553957" y="1289740"/>
            <a:ext cx="5187950" cy="3702050"/>
          </a:xfrm>
          <a:prstGeom prst="rect">
            <a:avLst/>
          </a:prstGeom>
        </p:spPr>
      </p:pic>
    </p:spTree>
    <p:extLst>
      <p:ext uri="{BB962C8B-B14F-4D97-AF65-F5344CB8AC3E}">
        <p14:creationId xmlns:p14="http://schemas.microsoft.com/office/powerpoint/2010/main" val="331355622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712" y="822607"/>
            <a:ext cx="5320725" cy="5074811"/>
          </a:xfrm>
          <a:prstGeom prst="rect">
            <a:avLst/>
          </a:prstGeom>
        </p:spPr>
      </p:pic>
      <p:sp>
        <p:nvSpPr>
          <p:cNvPr id="7" name="文本框 6"/>
          <p:cNvSpPr txBox="1"/>
          <p:nvPr/>
        </p:nvSpPr>
        <p:spPr>
          <a:xfrm>
            <a:off x="6493165" y="1605103"/>
            <a:ext cx="3611418" cy="2031325"/>
          </a:xfrm>
          <a:prstGeom prst="rect">
            <a:avLst/>
          </a:prstGeom>
          <a:noFill/>
        </p:spPr>
        <p:txBody>
          <a:bodyPr wrap="square" rtlCol="0">
            <a:spAutoFit/>
          </a:bodyPr>
          <a:lstStyle/>
          <a:p>
            <a:r>
              <a:rPr lang="zh-CN" altLang="en-US" dirty="0"/>
              <a:t>“双十一”就是一个千军万马赶着剁手的日子。今年双十一淘宝成交额</a:t>
            </a:r>
            <a:r>
              <a:rPr lang="en-US" altLang="zh-CN" dirty="0"/>
              <a:t>3</a:t>
            </a:r>
            <a:r>
              <a:rPr lang="zh-CN" altLang="en-US" dirty="0"/>
              <a:t>分</a:t>
            </a:r>
            <a:r>
              <a:rPr lang="en-US" altLang="zh-CN" dirty="0"/>
              <a:t>01</a:t>
            </a:r>
            <a:r>
              <a:rPr lang="zh-CN" altLang="en-US" dirty="0"/>
              <a:t>秒</a:t>
            </a:r>
            <a:r>
              <a:rPr lang="en-US" altLang="zh-CN" dirty="0"/>
              <a:t>100</a:t>
            </a:r>
            <a:r>
              <a:rPr lang="zh-CN" altLang="en-US" dirty="0"/>
              <a:t>亿，</a:t>
            </a:r>
            <a:r>
              <a:rPr lang="en-US" altLang="zh-CN" dirty="0"/>
              <a:t>6</a:t>
            </a:r>
            <a:r>
              <a:rPr lang="zh-CN" altLang="en-US" dirty="0"/>
              <a:t>分</a:t>
            </a:r>
            <a:r>
              <a:rPr lang="en-US" altLang="zh-CN" dirty="0"/>
              <a:t>05</a:t>
            </a:r>
            <a:r>
              <a:rPr lang="zh-CN" altLang="en-US" dirty="0"/>
              <a:t>秒破</a:t>
            </a:r>
            <a:r>
              <a:rPr lang="en-US" altLang="zh-CN" dirty="0"/>
              <a:t>200</a:t>
            </a:r>
            <a:r>
              <a:rPr lang="zh-CN" altLang="en-US" dirty="0"/>
              <a:t>亿，</a:t>
            </a:r>
            <a:r>
              <a:rPr lang="en-US" altLang="zh-CN" dirty="0"/>
              <a:t>11</a:t>
            </a:r>
            <a:r>
              <a:rPr lang="zh-CN" altLang="en-US" dirty="0"/>
              <a:t>分</a:t>
            </a:r>
            <a:r>
              <a:rPr lang="en-US" altLang="zh-CN" dirty="0"/>
              <a:t>14</a:t>
            </a:r>
            <a:r>
              <a:rPr lang="zh-CN" altLang="en-US" dirty="0"/>
              <a:t>秒就达到了</a:t>
            </a:r>
            <a:r>
              <a:rPr lang="en-US" altLang="zh-CN" dirty="0"/>
              <a:t>300</a:t>
            </a:r>
            <a:r>
              <a:rPr lang="zh-CN" altLang="en-US" dirty="0"/>
              <a:t>亿。想想双十一时被掏空的钱包和吃过的土，不禁一阵心痛。。。。</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6925" y="4001655"/>
            <a:ext cx="2182091" cy="2182091"/>
          </a:xfrm>
          <a:prstGeom prst="rect">
            <a:avLst/>
          </a:prstGeom>
        </p:spPr>
      </p:pic>
    </p:spTree>
    <p:extLst>
      <p:ext uri="{BB962C8B-B14F-4D97-AF65-F5344CB8AC3E}">
        <p14:creationId xmlns:p14="http://schemas.microsoft.com/office/powerpoint/2010/main" val="36257570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26" y="2139950"/>
            <a:ext cx="5376011" cy="3050886"/>
          </a:xfrm>
          <a:prstGeom prst="rect">
            <a:avLst/>
          </a:prstGeom>
        </p:spPr>
      </p:pic>
      <p:sp>
        <p:nvSpPr>
          <p:cNvPr id="3" name="矩形 2"/>
          <p:cNvSpPr/>
          <p:nvPr/>
        </p:nvSpPr>
        <p:spPr>
          <a:xfrm>
            <a:off x="1611744" y="1002143"/>
            <a:ext cx="3426691" cy="6003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淘宝京东近三年销售额对比</a:t>
            </a:r>
          </a:p>
        </p:txBody>
      </p:sp>
      <p:sp>
        <p:nvSpPr>
          <p:cNvPr id="4" name="矩形 3"/>
          <p:cNvSpPr/>
          <p:nvPr/>
        </p:nvSpPr>
        <p:spPr>
          <a:xfrm>
            <a:off x="7564582" y="1002143"/>
            <a:ext cx="2927927" cy="5957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各大平台销售额对比</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472" y="2139950"/>
            <a:ext cx="5080000" cy="2984500"/>
          </a:xfrm>
          <a:prstGeom prst="rect">
            <a:avLst/>
          </a:prstGeom>
        </p:spPr>
      </p:pic>
    </p:spTree>
    <p:extLst>
      <p:ext uri="{BB962C8B-B14F-4D97-AF65-F5344CB8AC3E}">
        <p14:creationId xmlns:p14="http://schemas.microsoft.com/office/powerpoint/2010/main" val="142948587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3119825" y="1761511"/>
            <a:ext cx="5515262" cy="2125653"/>
          </a:xfrm>
        </p:spPr>
        <p:txBody>
          <a:bodyPr/>
          <a:lstStyle/>
          <a:p>
            <a:pPr algn="ctr"/>
            <a:r>
              <a:rPr kumimoji="1" lang="zh-CN" altLang="en-US" dirty="0"/>
              <a:t>天猫销售情况</a:t>
            </a:r>
          </a:p>
        </p:txBody>
      </p:sp>
    </p:spTree>
    <p:extLst>
      <p:ext uri="{BB962C8B-B14F-4D97-AF65-F5344CB8AC3E}">
        <p14:creationId xmlns:p14="http://schemas.microsoft.com/office/powerpoint/2010/main" val="1860264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FFF04EE-3CB7-4396-90C4-E6F54062886C}"/>
              </a:ext>
            </a:extLst>
          </p:cNvPr>
          <p:cNvPicPr>
            <a:picLocks noChangeAspect="1"/>
          </p:cNvPicPr>
          <p:nvPr/>
        </p:nvPicPr>
        <p:blipFill>
          <a:blip r:embed="rId2"/>
          <a:stretch>
            <a:fillRect/>
          </a:stretch>
        </p:blipFill>
        <p:spPr>
          <a:xfrm>
            <a:off x="10183114" y="365495"/>
            <a:ext cx="1225402" cy="1225402"/>
          </a:xfrm>
          <a:prstGeom prst="rect">
            <a:avLst/>
          </a:prstGeom>
        </p:spPr>
      </p:pic>
      <p:pic>
        <p:nvPicPr>
          <p:cNvPr id="8" name="图片 7">
            <a:extLst>
              <a:ext uri="{FF2B5EF4-FFF2-40B4-BE49-F238E27FC236}">
                <a16:creationId xmlns:a16="http://schemas.microsoft.com/office/drawing/2014/main" id="{CC3099E4-0E88-4E57-9953-38D47E9B02A2}"/>
              </a:ext>
            </a:extLst>
          </p:cNvPr>
          <p:cNvPicPr>
            <a:picLocks noChangeAspect="1"/>
          </p:cNvPicPr>
          <p:nvPr/>
        </p:nvPicPr>
        <p:blipFill>
          <a:blip r:embed="rId3"/>
          <a:stretch>
            <a:fillRect/>
          </a:stretch>
        </p:blipFill>
        <p:spPr>
          <a:xfrm>
            <a:off x="9808177" y="1537787"/>
            <a:ext cx="987638" cy="835224"/>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37" y="2239819"/>
            <a:ext cx="5080000" cy="3073400"/>
          </a:xfrm>
          <a:prstGeom prst="rect">
            <a:avLst/>
          </a:prstGeom>
        </p:spPr>
      </p:pic>
      <p:sp>
        <p:nvSpPr>
          <p:cNvPr id="3" name="矩形 2"/>
          <p:cNvSpPr/>
          <p:nvPr/>
        </p:nvSpPr>
        <p:spPr>
          <a:xfrm>
            <a:off x="1062182" y="1036715"/>
            <a:ext cx="3999346" cy="55418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旗舰店销售额排名</a:t>
            </a:r>
          </a:p>
        </p:txBody>
      </p:sp>
      <p:sp>
        <p:nvSpPr>
          <p:cNvPr id="9" name="文本框 8"/>
          <p:cNvSpPr txBox="1"/>
          <p:nvPr/>
        </p:nvSpPr>
        <p:spPr>
          <a:xfrm>
            <a:off x="6234545" y="2506871"/>
            <a:ext cx="3449805" cy="1477328"/>
          </a:xfrm>
          <a:prstGeom prst="rect">
            <a:avLst/>
          </a:prstGeom>
          <a:noFill/>
        </p:spPr>
        <p:txBody>
          <a:bodyPr wrap="square" rtlCol="0">
            <a:spAutoFit/>
          </a:bodyPr>
          <a:lstStyle/>
          <a:p>
            <a:r>
              <a:rPr lang="zh-CN" altLang="en-US" dirty="0"/>
              <a:t>天猫双十一旗舰店销售额排名前</a:t>
            </a:r>
            <a:r>
              <a:rPr lang="en-US" altLang="zh-CN" dirty="0"/>
              <a:t>10</a:t>
            </a:r>
            <a:r>
              <a:rPr lang="zh-CN" altLang="en-US" dirty="0"/>
              <a:t>的店铺主要集中在电器行业。这可能与电器价格总体较高、需求量大，商家宣传到位、打折力度大等因素有关。</a:t>
            </a:r>
          </a:p>
        </p:txBody>
      </p:sp>
    </p:spTree>
    <p:extLst>
      <p:ext uri="{BB962C8B-B14F-4D97-AF65-F5344CB8AC3E}">
        <p14:creationId xmlns:p14="http://schemas.microsoft.com/office/powerpoint/2010/main" val="198828315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239529"/>
            <a:ext cx="5080000" cy="2914650"/>
          </a:xfrm>
          <a:prstGeom prst="rect">
            <a:avLst/>
          </a:prstGeom>
        </p:spPr>
      </p:pic>
      <p:sp>
        <p:nvSpPr>
          <p:cNvPr id="3" name="矩形 2"/>
          <p:cNvSpPr/>
          <p:nvPr/>
        </p:nvSpPr>
        <p:spPr>
          <a:xfrm>
            <a:off x="1468582" y="1071418"/>
            <a:ext cx="3731490" cy="6927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天猫食品类品牌销售额排名</a:t>
            </a:r>
          </a:p>
        </p:txBody>
      </p:sp>
      <p:sp>
        <p:nvSpPr>
          <p:cNvPr id="6" name="文本框 5"/>
          <p:cNvSpPr txBox="1"/>
          <p:nvPr/>
        </p:nvSpPr>
        <p:spPr>
          <a:xfrm>
            <a:off x="6677891" y="609983"/>
            <a:ext cx="3084945" cy="2308324"/>
          </a:xfrm>
          <a:prstGeom prst="rect">
            <a:avLst/>
          </a:prstGeom>
          <a:noFill/>
        </p:spPr>
        <p:txBody>
          <a:bodyPr wrap="square" rtlCol="0">
            <a:spAutoFit/>
          </a:bodyPr>
          <a:lstStyle/>
          <a:p>
            <a:r>
              <a:rPr lang="en-US" altLang="zh-CN" dirty="0"/>
              <a:t>2017</a:t>
            </a:r>
            <a:r>
              <a:rPr lang="zh-CN" altLang="en-US" dirty="0"/>
              <a:t>年双十一食品类品牌销售额排名前二的是两大知名零食品牌“三只松鼠”和“百草味”，而同为零食品牌的良品铺子则位居第四。另外，前十名中主营饮料的品牌有</a:t>
            </a:r>
            <a:r>
              <a:rPr lang="en-US" altLang="zh-CN" dirty="0"/>
              <a:t>7</a:t>
            </a:r>
            <a:r>
              <a:rPr lang="zh-CN" altLang="en-US" dirty="0"/>
              <a:t>个，其中</a:t>
            </a:r>
            <a:r>
              <a:rPr lang="en-US" altLang="zh-CN" dirty="0"/>
              <a:t>3</a:t>
            </a:r>
            <a:r>
              <a:rPr lang="zh-CN" altLang="en-US" dirty="0"/>
              <a:t>个是白酒品牌。</a:t>
            </a:r>
          </a:p>
        </p:txBody>
      </p:sp>
      <p:sp>
        <p:nvSpPr>
          <p:cNvPr id="7" name="文本框 6"/>
          <p:cNvSpPr txBox="1"/>
          <p:nvPr/>
        </p:nvSpPr>
        <p:spPr>
          <a:xfrm>
            <a:off x="6677891" y="3445164"/>
            <a:ext cx="3352800" cy="1200329"/>
          </a:xfrm>
          <a:prstGeom prst="rect">
            <a:avLst/>
          </a:prstGeom>
          <a:noFill/>
        </p:spPr>
        <p:txBody>
          <a:bodyPr wrap="square" rtlCol="0">
            <a:spAutoFit/>
          </a:bodyPr>
          <a:lstStyle/>
          <a:p>
            <a:r>
              <a:rPr lang="zh-CN" altLang="en-US" dirty="0"/>
              <a:t>“三只松鼠”和“百草味”为双十一推出了众多促销活动如：“第二份减十元”、“前五百份半价”、“零食一分购”等。</a:t>
            </a:r>
          </a:p>
        </p:txBody>
      </p:sp>
    </p:spTree>
    <p:extLst>
      <p:ext uri="{BB962C8B-B14F-4D97-AF65-F5344CB8AC3E}">
        <p14:creationId xmlns:p14="http://schemas.microsoft.com/office/powerpoint/2010/main" val="66940567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944</TotalTime>
  <Words>639</Words>
  <Application>Microsoft Office PowerPoint</Application>
  <PresentationFormat>宽屏</PresentationFormat>
  <Paragraphs>46</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宋体</vt:lpstr>
      <vt:lpstr>微软雅黑</vt:lpstr>
      <vt:lpstr>Arial</vt:lpstr>
      <vt:lpstr>Broadway</vt:lpstr>
      <vt:lpstr>Calibri</vt:lpstr>
      <vt:lpstr>Century Gothic</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费凡</cp:lastModifiedBy>
  <cp:revision>167</cp:revision>
  <dcterms:created xsi:type="dcterms:W3CDTF">2015-08-18T02:51:41Z</dcterms:created>
  <dcterms:modified xsi:type="dcterms:W3CDTF">2018-01-19T11:31:58Z</dcterms:modified>
  <cp:category/>
</cp:coreProperties>
</file>