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629"/>
  </p:normalViewPr>
  <p:slideViewPr>
    <p:cSldViewPr snapToGrid="0">
      <p:cViewPr varScale="1">
        <p:scale>
          <a:sx n="103" d="100"/>
          <a:sy n="103" d="100"/>
        </p:scale>
        <p:origin x="36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78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531D96-89C6-49B3-B912-BC8C501D3BE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46B691-2B87-4AF3-B636-6EEDC57393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Air temperature readings </a:t>
          </a:r>
        </a:p>
      </dgm:t>
    </dgm:pt>
    <dgm:pt modelId="{0710C048-E85C-4BB1-8069-4DE4F079F53D}" type="parTrans" cxnId="{FCAEBA37-3015-46A3-B814-CE1F66149007}">
      <dgm:prSet/>
      <dgm:spPr/>
      <dgm:t>
        <a:bodyPr/>
        <a:lstStyle/>
        <a:p>
          <a:endParaRPr lang="en-US"/>
        </a:p>
      </dgm:t>
    </dgm:pt>
    <dgm:pt modelId="{B148CF3D-640D-4EDE-9795-3E7C7AA47FD2}" type="sibTrans" cxnId="{FCAEBA37-3015-46A3-B814-CE1F66149007}">
      <dgm:prSet/>
      <dgm:spPr/>
      <dgm:t>
        <a:bodyPr/>
        <a:lstStyle/>
        <a:p>
          <a:endParaRPr lang="en-US"/>
        </a:p>
      </dgm:t>
    </dgm:pt>
    <dgm:pt modelId="{DA10B27A-0245-4FFA-A9BB-E656E3C310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Humidity readings</a:t>
          </a:r>
        </a:p>
      </dgm:t>
    </dgm:pt>
    <dgm:pt modelId="{9772A24C-E9E8-4784-B125-E9B66E92CA09}" type="parTrans" cxnId="{56D99B85-C3F4-4C6E-A689-1E03C00E26AA}">
      <dgm:prSet/>
      <dgm:spPr/>
      <dgm:t>
        <a:bodyPr/>
        <a:lstStyle/>
        <a:p>
          <a:endParaRPr lang="en-US"/>
        </a:p>
      </dgm:t>
    </dgm:pt>
    <dgm:pt modelId="{1265498B-B483-4545-A6E2-609749DDAC95}" type="sibTrans" cxnId="{56D99B85-C3F4-4C6E-A689-1E03C00E26AA}">
      <dgm:prSet/>
      <dgm:spPr/>
      <dgm:t>
        <a:bodyPr/>
        <a:lstStyle/>
        <a:p>
          <a:endParaRPr lang="en-US"/>
        </a:p>
      </dgm:t>
    </dgm:pt>
    <dgm:pt modelId="{684BA128-7AA0-4D10-83BD-7EFA324A3E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HDB transaction prices </a:t>
          </a:r>
        </a:p>
      </dgm:t>
    </dgm:pt>
    <dgm:pt modelId="{37C2A05A-0DDA-42D7-86E1-A656C0533959}" type="parTrans" cxnId="{C162A9AC-15DB-4CE3-92F7-13A59FD9D14B}">
      <dgm:prSet/>
      <dgm:spPr/>
      <dgm:t>
        <a:bodyPr/>
        <a:lstStyle/>
        <a:p>
          <a:endParaRPr lang="en-US"/>
        </a:p>
      </dgm:t>
    </dgm:pt>
    <dgm:pt modelId="{13820ACA-4338-4A9C-A09F-0DF424EE8177}" type="sibTrans" cxnId="{C162A9AC-15DB-4CE3-92F7-13A59FD9D14B}">
      <dgm:prSet/>
      <dgm:spPr/>
      <dgm:t>
        <a:bodyPr/>
        <a:lstStyle/>
        <a:p>
          <a:endParaRPr lang="en-US"/>
        </a:p>
      </dgm:t>
    </dgm:pt>
    <dgm:pt modelId="{E05A9ADF-4526-4C20-A698-09330C2CD992}" type="pres">
      <dgm:prSet presAssocID="{10531D96-89C6-49B3-B912-BC8C501D3BE3}" presName="root" presStyleCnt="0">
        <dgm:presLayoutVars>
          <dgm:dir/>
          <dgm:resizeHandles val="exact"/>
        </dgm:presLayoutVars>
      </dgm:prSet>
      <dgm:spPr/>
    </dgm:pt>
    <dgm:pt modelId="{914A6E45-FA87-4458-B6A4-5905382A54C1}" type="pres">
      <dgm:prSet presAssocID="{AB46B691-2B87-4AF3-B636-6EEDC57393DF}" presName="compNode" presStyleCnt="0"/>
      <dgm:spPr/>
    </dgm:pt>
    <dgm:pt modelId="{7969B39D-F2E8-4A20-9759-7E121AFF8513}" type="pres">
      <dgm:prSet presAssocID="{AB46B691-2B87-4AF3-B636-6EEDC57393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3EE84BFE-0A1F-42F6-A5F0-1853057B644E}" type="pres">
      <dgm:prSet presAssocID="{AB46B691-2B87-4AF3-B636-6EEDC57393DF}" presName="spaceRect" presStyleCnt="0"/>
      <dgm:spPr/>
    </dgm:pt>
    <dgm:pt modelId="{7B26879A-1C82-4686-85E2-B62419B62551}" type="pres">
      <dgm:prSet presAssocID="{AB46B691-2B87-4AF3-B636-6EEDC57393DF}" presName="textRect" presStyleLbl="revTx" presStyleIdx="0" presStyleCnt="3" custLinFactY="-51059" custLinFactNeighborX="79606" custLinFactNeighborY="-100000">
        <dgm:presLayoutVars>
          <dgm:chMax val="1"/>
          <dgm:chPref val="1"/>
        </dgm:presLayoutVars>
      </dgm:prSet>
      <dgm:spPr/>
    </dgm:pt>
    <dgm:pt modelId="{FBA7332C-FDBB-4FF0-AE98-791CF2E1E407}" type="pres">
      <dgm:prSet presAssocID="{B148CF3D-640D-4EDE-9795-3E7C7AA47FD2}" presName="sibTrans" presStyleCnt="0"/>
      <dgm:spPr/>
    </dgm:pt>
    <dgm:pt modelId="{84558FA0-5DFF-4D38-98A9-388C924D8E8E}" type="pres">
      <dgm:prSet presAssocID="{DA10B27A-0245-4FFA-A9BB-E656E3C310A9}" presName="compNode" presStyleCnt="0"/>
      <dgm:spPr/>
    </dgm:pt>
    <dgm:pt modelId="{760824B3-BA4D-4906-97ED-15AE57C4417A}" type="pres">
      <dgm:prSet presAssocID="{DA10B27A-0245-4FFA-A9BB-E656E3C310A9}" presName="iconRect" presStyleLbl="node1" presStyleIdx="1" presStyleCnt="3" custLinFactX="-100000" custLinFactY="46559" custLinFactNeighborX="-164067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6198F94D-A1EE-42D2-B5FB-D1903693792A}" type="pres">
      <dgm:prSet presAssocID="{DA10B27A-0245-4FFA-A9BB-E656E3C310A9}" presName="spaceRect" presStyleCnt="0"/>
      <dgm:spPr/>
    </dgm:pt>
    <dgm:pt modelId="{FBAA833D-767C-46B9-8A52-2C0A88B875EF}" type="pres">
      <dgm:prSet presAssocID="{DA10B27A-0245-4FFA-A9BB-E656E3C310A9}" presName="textRect" presStyleLbl="revTx" presStyleIdx="1" presStyleCnt="3" custLinFactNeighborX="-37669" custLinFactNeighborY="42830">
        <dgm:presLayoutVars>
          <dgm:chMax val="1"/>
          <dgm:chPref val="1"/>
        </dgm:presLayoutVars>
      </dgm:prSet>
      <dgm:spPr/>
    </dgm:pt>
    <dgm:pt modelId="{CE4A68D0-EFFF-4506-AC46-B549C2695ED3}" type="pres">
      <dgm:prSet presAssocID="{1265498B-B483-4545-A6E2-609749DDAC95}" presName="sibTrans" presStyleCnt="0"/>
      <dgm:spPr/>
    </dgm:pt>
    <dgm:pt modelId="{86B7807C-37B1-4F54-B282-A33B77DDDBE5}" type="pres">
      <dgm:prSet presAssocID="{684BA128-7AA0-4D10-83BD-7EFA324A3E17}" presName="compNode" presStyleCnt="0"/>
      <dgm:spPr/>
    </dgm:pt>
    <dgm:pt modelId="{FA2B5BD6-D1C5-41A3-8565-932C2BB752CC}" type="pres">
      <dgm:prSet presAssocID="{684BA128-7AA0-4D10-83BD-7EFA324A3E17}" presName="iconRect" presStyleLbl="node1" presStyleIdx="2" presStyleCnt="3" custLinFactX="-30533" custLinFactNeighborX="-100000" custLinFactNeighborY="2251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46466BC-72D1-43E4-ACDC-4EC9BF4BEACD}" type="pres">
      <dgm:prSet presAssocID="{684BA128-7AA0-4D10-83BD-7EFA324A3E17}" presName="spaceRect" presStyleCnt="0"/>
      <dgm:spPr/>
    </dgm:pt>
    <dgm:pt modelId="{C188D5E9-C60F-41D3-A626-9375E830F255}" type="pres">
      <dgm:prSet presAssocID="{684BA128-7AA0-4D10-83BD-7EFA324A3E17}" presName="textRect" presStyleLbl="revTx" presStyleIdx="2" presStyleCnt="3" custLinFactY="-40362" custLinFactNeighborX="12154" custLinFactNeighborY="-100000">
        <dgm:presLayoutVars>
          <dgm:chMax val="1"/>
          <dgm:chPref val="1"/>
        </dgm:presLayoutVars>
      </dgm:prSet>
      <dgm:spPr/>
    </dgm:pt>
  </dgm:ptLst>
  <dgm:cxnLst>
    <dgm:cxn modelId="{FCAEBA37-3015-46A3-B814-CE1F66149007}" srcId="{10531D96-89C6-49B3-B912-BC8C501D3BE3}" destId="{AB46B691-2B87-4AF3-B636-6EEDC57393DF}" srcOrd="0" destOrd="0" parTransId="{0710C048-E85C-4BB1-8069-4DE4F079F53D}" sibTransId="{B148CF3D-640D-4EDE-9795-3E7C7AA47FD2}"/>
    <dgm:cxn modelId="{E2D81D6B-032A-3E45-ADFF-0345048FF737}" type="presOf" srcId="{10531D96-89C6-49B3-B912-BC8C501D3BE3}" destId="{E05A9ADF-4526-4C20-A698-09330C2CD992}" srcOrd="0" destOrd="0" presId="urn:microsoft.com/office/officeart/2018/2/layout/IconLabelList"/>
    <dgm:cxn modelId="{E6489B6B-616E-4B44-8D74-4C546F0DCDF3}" type="presOf" srcId="{AB46B691-2B87-4AF3-B636-6EEDC57393DF}" destId="{7B26879A-1C82-4686-85E2-B62419B62551}" srcOrd="0" destOrd="0" presId="urn:microsoft.com/office/officeart/2018/2/layout/IconLabelList"/>
    <dgm:cxn modelId="{56D99B85-C3F4-4C6E-A689-1E03C00E26AA}" srcId="{10531D96-89C6-49B3-B912-BC8C501D3BE3}" destId="{DA10B27A-0245-4FFA-A9BB-E656E3C310A9}" srcOrd="1" destOrd="0" parTransId="{9772A24C-E9E8-4784-B125-E9B66E92CA09}" sibTransId="{1265498B-B483-4545-A6E2-609749DDAC95}"/>
    <dgm:cxn modelId="{EB020A99-F7F9-8040-B80A-F76E92BC8186}" type="presOf" srcId="{DA10B27A-0245-4FFA-A9BB-E656E3C310A9}" destId="{FBAA833D-767C-46B9-8A52-2C0A88B875EF}" srcOrd="0" destOrd="0" presId="urn:microsoft.com/office/officeart/2018/2/layout/IconLabelList"/>
    <dgm:cxn modelId="{C162A9AC-15DB-4CE3-92F7-13A59FD9D14B}" srcId="{10531D96-89C6-49B3-B912-BC8C501D3BE3}" destId="{684BA128-7AA0-4D10-83BD-7EFA324A3E17}" srcOrd="2" destOrd="0" parTransId="{37C2A05A-0DDA-42D7-86E1-A656C0533959}" sibTransId="{13820ACA-4338-4A9C-A09F-0DF424EE8177}"/>
    <dgm:cxn modelId="{109684EF-00C1-5149-9254-0F11B3AE64D1}" type="presOf" srcId="{684BA128-7AA0-4D10-83BD-7EFA324A3E17}" destId="{C188D5E9-C60F-41D3-A626-9375E830F255}" srcOrd="0" destOrd="0" presId="urn:microsoft.com/office/officeart/2018/2/layout/IconLabelList"/>
    <dgm:cxn modelId="{7BA4D820-1C3E-6D4D-9A08-50FCB2258DCD}" type="presParOf" srcId="{E05A9ADF-4526-4C20-A698-09330C2CD992}" destId="{914A6E45-FA87-4458-B6A4-5905382A54C1}" srcOrd="0" destOrd="0" presId="urn:microsoft.com/office/officeart/2018/2/layout/IconLabelList"/>
    <dgm:cxn modelId="{B23B5958-A047-284E-B0D0-72B9D846FB01}" type="presParOf" srcId="{914A6E45-FA87-4458-B6A4-5905382A54C1}" destId="{7969B39D-F2E8-4A20-9759-7E121AFF8513}" srcOrd="0" destOrd="0" presId="urn:microsoft.com/office/officeart/2018/2/layout/IconLabelList"/>
    <dgm:cxn modelId="{26451BE8-FEB4-7045-BE75-ADD93657E3EA}" type="presParOf" srcId="{914A6E45-FA87-4458-B6A4-5905382A54C1}" destId="{3EE84BFE-0A1F-42F6-A5F0-1853057B644E}" srcOrd="1" destOrd="0" presId="urn:microsoft.com/office/officeart/2018/2/layout/IconLabelList"/>
    <dgm:cxn modelId="{EC585D26-07D2-7648-A00A-4826C40D7405}" type="presParOf" srcId="{914A6E45-FA87-4458-B6A4-5905382A54C1}" destId="{7B26879A-1C82-4686-85E2-B62419B62551}" srcOrd="2" destOrd="0" presId="urn:microsoft.com/office/officeart/2018/2/layout/IconLabelList"/>
    <dgm:cxn modelId="{3CCDAF60-6FF7-B948-8ADA-5B24AEA8F0A2}" type="presParOf" srcId="{E05A9ADF-4526-4C20-A698-09330C2CD992}" destId="{FBA7332C-FDBB-4FF0-AE98-791CF2E1E407}" srcOrd="1" destOrd="0" presId="urn:microsoft.com/office/officeart/2018/2/layout/IconLabelList"/>
    <dgm:cxn modelId="{4E0D02B8-D69A-7849-9FF7-81AF98BBA48A}" type="presParOf" srcId="{E05A9ADF-4526-4C20-A698-09330C2CD992}" destId="{84558FA0-5DFF-4D38-98A9-388C924D8E8E}" srcOrd="2" destOrd="0" presId="urn:microsoft.com/office/officeart/2018/2/layout/IconLabelList"/>
    <dgm:cxn modelId="{BEC7DB41-987E-1A48-87F8-049D51C9BB4B}" type="presParOf" srcId="{84558FA0-5DFF-4D38-98A9-388C924D8E8E}" destId="{760824B3-BA4D-4906-97ED-15AE57C4417A}" srcOrd="0" destOrd="0" presId="urn:microsoft.com/office/officeart/2018/2/layout/IconLabelList"/>
    <dgm:cxn modelId="{60A56D88-1B5D-B545-A2C4-077A0CFDC592}" type="presParOf" srcId="{84558FA0-5DFF-4D38-98A9-388C924D8E8E}" destId="{6198F94D-A1EE-42D2-B5FB-D1903693792A}" srcOrd="1" destOrd="0" presId="urn:microsoft.com/office/officeart/2018/2/layout/IconLabelList"/>
    <dgm:cxn modelId="{238A77C1-2AE4-0D44-9AB6-6FC5EE9DAD21}" type="presParOf" srcId="{84558FA0-5DFF-4D38-98A9-388C924D8E8E}" destId="{FBAA833D-767C-46B9-8A52-2C0A88B875EF}" srcOrd="2" destOrd="0" presId="urn:microsoft.com/office/officeart/2018/2/layout/IconLabelList"/>
    <dgm:cxn modelId="{BB97FC92-72E3-B34A-8E89-4CF08F4522C0}" type="presParOf" srcId="{E05A9ADF-4526-4C20-A698-09330C2CD992}" destId="{CE4A68D0-EFFF-4506-AC46-B549C2695ED3}" srcOrd="3" destOrd="0" presId="urn:microsoft.com/office/officeart/2018/2/layout/IconLabelList"/>
    <dgm:cxn modelId="{BDCDA352-3685-A442-93ED-8151E3F448E8}" type="presParOf" srcId="{E05A9ADF-4526-4C20-A698-09330C2CD992}" destId="{86B7807C-37B1-4F54-B282-A33B77DDDBE5}" srcOrd="4" destOrd="0" presId="urn:microsoft.com/office/officeart/2018/2/layout/IconLabelList"/>
    <dgm:cxn modelId="{00577FB0-3BBC-D240-B985-5C703540A2C1}" type="presParOf" srcId="{86B7807C-37B1-4F54-B282-A33B77DDDBE5}" destId="{FA2B5BD6-D1C5-41A3-8565-932C2BB752CC}" srcOrd="0" destOrd="0" presId="urn:microsoft.com/office/officeart/2018/2/layout/IconLabelList"/>
    <dgm:cxn modelId="{F7AE848E-7398-4747-BED9-086C69F5FE1C}" type="presParOf" srcId="{86B7807C-37B1-4F54-B282-A33B77DDDBE5}" destId="{546466BC-72D1-43E4-ACDC-4EC9BF4BEACD}" srcOrd="1" destOrd="0" presId="urn:microsoft.com/office/officeart/2018/2/layout/IconLabelList"/>
    <dgm:cxn modelId="{A890C142-7140-7241-A0DA-2EB36CE68974}" type="presParOf" srcId="{86B7807C-37B1-4F54-B282-A33B77DDDBE5}" destId="{C188D5E9-C60F-41D3-A626-9375E830F25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55E3F7-A11F-4617-8DFF-02CE8E06D79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77B46E5-CE9A-4927-AADF-44742D3BE582}">
      <dgm:prSet/>
      <dgm:spPr/>
      <dgm:t>
        <a:bodyPr/>
        <a:lstStyle/>
        <a:p>
          <a:r>
            <a:rPr lang="en-US" dirty="0"/>
            <a:t>Data normalisation to reduce redundancy</a:t>
          </a:r>
        </a:p>
      </dgm:t>
    </dgm:pt>
    <dgm:pt modelId="{554ABCE3-71A6-4E66-BA41-5A34F2B70B4F}" type="parTrans" cxnId="{27E87CE4-410E-4425-B561-660FC01F7E3B}">
      <dgm:prSet/>
      <dgm:spPr/>
      <dgm:t>
        <a:bodyPr/>
        <a:lstStyle/>
        <a:p>
          <a:endParaRPr lang="en-US"/>
        </a:p>
      </dgm:t>
    </dgm:pt>
    <dgm:pt modelId="{E251A772-00C1-4EA3-9587-F482559B8F62}" type="sibTrans" cxnId="{27E87CE4-410E-4425-B561-660FC01F7E3B}">
      <dgm:prSet phldrT="01" phldr="0"/>
      <dgm:spPr/>
      <dgm:t>
        <a:bodyPr/>
        <a:lstStyle/>
        <a:p>
          <a:endParaRPr lang="en-US" dirty="0"/>
        </a:p>
      </dgm:t>
    </dgm:pt>
    <dgm:pt modelId="{0E5E6710-5D1E-4833-9CF9-A5ED4D26C566}">
      <dgm:prSet/>
      <dgm:spPr/>
      <dgm:t>
        <a:bodyPr/>
        <a:lstStyle/>
        <a:p>
          <a:r>
            <a:rPr lang="en-US" dirty="0"/>
            <a:t>Split JSON data to different data frames due to repetition</a:t>
          </a:r>
        </a:p>
      </dgm:t>
    </dgm:pt>
    <dgm:pt modelId="{E90ABD7B-35B1-4EB8-92A6-3FC63C24E02A}" type="parTrans" cxnId="{148544DC-D197-439B-A6A8-4050F95DC45E}">
      <dgm:prSet/>
      <dgm:spPr/>
      <dgm:t>
        <a:bodyPr/>
        <a:lstStyle/>
        <a:p>
          <a:endParaRPr lang="en-US"/>
        </a:p>
      </dgm:t>
    </dgm:pt>
    <dgm:pt modelId="{FB01F5D5-B606-4055-B23D-26ABA1EDDBC0}" type="sibTrans" cxnId="{148544DC-D197-439B-A6A8-4050F95DC45E}">
      <dgm:prSet phldrT="02" phldr="0"/>
      <dgm:spPr/>
      <dgm:t>
        <a:bodyPr/>
        <a:lstStyle/>
        <a:p>
          <a:endParaRPr lang="en-US"/>
        </a:p>
      </dgm:t>
    </dgm:pt>
    <dgm:pt modelId="{AB2EEC6D-A1B9-48DA-B047-FBF962B95417}">
      <dgm:prSet/>
      <dgm:spPr/>
      <dgm:t>
        <a:bodyPr/>
        <a:lstStyle/>
        <a:p>
          <a:r>
            <a:rPr lang="en-US" dirty="0"/>
            <a:t>Drop unnecessary columns</a:t>
          </a:r>
        </a:p>
      </dgm:t>
    </dgm:pt>
    <dgm:pt modelId="{E14A4AD7-9803-47B6-9B38-7B98ECC80550}" type="parTrans" cxnId="{0BF49FCD-8E11-427F-B3D1-B9EA31E395A1}">
      <dgm:prSet/>
      <dgm:spPr/>
      <dgm:t>
        <a:bodyPr/>
        <a:lstStyle/>
        <a:p>
          <a:endParaRPr lang="en-US"/>
        </a:p>
      </dgm:t>
    </dgm:pt>
    <dgm:pt modelId="{73D2255A-CEAF-4EEC-A9F5-CA0361092E48}" type="sibTrans" cxnId="{0BF49FCD-8E11-427F-B3D1-B9EA31E395A1}">
      <dgm:prSet phldrT="03" phldr="0"/>
      <dgm:spPr/>
      <dgm:t>
        <a:bodyPr/>
        <a:lstStyle/>
        <a:p>
          <a:endParaRPr lang="en-US"/>
        </a:p>
      </dgm:t>
    </dgm:pt>
    <dgm:pt modelId="{5F2D63D8-85F4-4980-B869-084B9625B3A3}">
      <dgm:prSet/>
      <dgm:spPr/>
      <dgm:t>
        <a:bodyPr/>
        <a:lstStyle/>
        <a:p>
          <a:r>
            <a:rPr lang="en-US"/>
            <a:t>Filter out outliers or incomplete data</a:t>
          </a:r>
        </a:p>
      </dgm:t>
    </dgm:pt>
    <dgm:pt modelId="{F0005267-7468-4CB5-9DBF-99914BBC922B}" type="parTrans" cxnId="{A6051F41-F43A-4776-A46E-E804986EDAF4}">
      <dgm:prSet/>
      <dgm:spPr/>
      <dgm:t>
        <a:bodyPr/>
        <a:lstStyle/>
        <a:p>
          <a:endParaRPr lang="en-US"/>
        </a:p>
      </dgm:t>
    </dgm:pt>
    <dgm:pt modelId="{64986816-D3A5-4B37-8219-EC051A308350}" type="sibTrans" cxnId="{A6051F41-F43A-4776-A46E-E804986EDAF4}">
      <dgm:prSet phldrT="04" phldr="0"/>
      <dgm:spPr/>
      <dgm:t>
        <a:bodyPr/>
        <a:lstStyle/>
        <a:p>
          <a:endParaRPr lang="en-US"/>
        </a:p>
      </dgm:t>
    </dgm:pt>
    <dgm:pt modelId="{9E28E84A-6603-C548-BD02-E17F2CCA285A}" type="pres">
      <dgm:prSet presAssocID="{5355E3F7-A11F-4617-8DFF-02CE8E06D794}" presName="diagram" presStyleCnt="0">
        <dgm:presLayoutVars>
          <dgm:dir/>
          <dgm:resizeHandles val="exact"/>
        </dgm:presLayoutVars>
      </dgm:prSet>
      <dgm:spPr/>
    </dgm:pt>
    <dgm:pt modelId="{29D878A4-880D-FA4F-8126-E4CFB0A83DF7}" type="pres">
      <dgm:prSet presAssocID="{577B46E5-CE9A-4927-AADF-44742D3BE582}" presName="node" presStyleLbl="node1" presStyleIdx="0" presStyleCnt="4" custLinFactNeighborX="19165" custLinFactNeighborY="-57038">
        <dgm:presLayoutVars>
          <dgm:bulletEnabled val="1"/>
        </dgm:presLayoutVars>
      </dgm:prSet>
      <dgm:spPr/>
    </dgm:pt>
    <dgm:pt modelId="{3791971B-AF80-C548-A23F-0F6FB6255303}" type="pres">
      <dgm:prSet presAssocID="{E251A772-00C1-4EA3-9587-F482559B8F62}" presName="sibTrans" presStyleCnt="0"/>
      <dgm:spPr/>
    </dgm:pt>
    <dgm:pt modelId="{846DB573-6FF8-6C4B-A9B1-695E523FD46A}" type="pres">
      <dgm:prSet presAssocID="{0E5E6710-5D1E-4833-9CF9-A5ED4D26C566}" presName="node" presStyleLbl="node1" presStyleIdx="1" presStyleCnt="4" custLinFactNeighborX="-5475" custLinFactNeighborY="18872">
        <dgm:presLayoutVars>
          <dgm:bulletEnabled val="1"/>
        </dgm:presLayoutVars>
      </dgm:prSet>
      <dgm:spPr/>
    </dgm:pt>
    <dgm:pt modelId="{A6B359BC-7C7A-E34A-8F74-A895DE3EEAC3}" type="pres">
      <dgm:prSet presAssocID="{FB01F5D5-B606-4055-B23D-26ABA1EDDBC0}" presName="sibTrans" presStyleCnt="0"/>
      <dgm:spPr/>
    </dgm:pt>
    <dgm:pt modelId="{9986EF12-E438-C54D-AD94-6C5CBE386F8B}" type="pres">
      <dgm:prSet presAssocID="{AB2EEC6D-A1B9-48DA-B047-FBF962B95417}" presName="node" presStyleLbl="node1" presStyleIdx="2" presStyleCnt="4" custLinFactNeighborX="17340" custLinFactNeighborY="-20610">
        <dgm:presLayoutVars>
          <dgm:bulletEnabled val="1"/>
        </dgm:presLayoutVars>
      </dgm:prSet>
      <dgm:spPr/>
    </dgm:pt>
    <dgm:pt modelId="{FD7D824B-7F13-6542-9810-B2A787F1E709}" type="pres">
      <dgm:prSet presAssocID="{73D2255A-CEAF-4EEC-A9F5-CA0361092E48}" presName="sibTrans" presStyleCnt="0"/>
      <dgm:spPr/>
    </dgm:pt>
    <dgm:pt modelId="{C59CF237-1743-CA47-A86E-68B57E87DB2C}" type="pres">
      <dgm:prSet presAssocID="{5F2D63D8-85F4-4980-B869-084B9625B3A3}" presName="node" presStyleLbl="node1" presStyleIdx="3" presStyleCnt="4" custLinFactNeighborX="-7758" custLinFactNeighborY="55917">
        <dgm:presLayoutVars>
          <dgm:bulletEnabled val="1"/>
        </dgm:presLayoutVars>
      </dgm:prSet>
      <dgm:spPr/>
    </dgm:pt>
  </dgm:ptLst>
  <dgm:cxnLst>
    <dgm:cxn modelId="{0B8F802B-7587-6847-84AA-17C4545A5834}" type="presOf" srcId="{0E5E6710-5D1E-4833-9CF9-A5ED4D26C566}" destId="{846DB573-6FF8-6C4B-A9B1-695E523FD46A}" srcOrd="0" destOrd="0" presId="urn:microsoft.com/office/officeart/2005/8/layout/default"/>
    <dgm:cxn modelId="{5C2BD13D-0BA3-FE48-835A-F131E2372A5A}" type="presOf" srcId="{577B46E5-CE9A-4927-AADF-44742D3BE582}" destId="{29D878A4-880D-FA4F-8126-E4CFB0A83DF7}" srcOrd="0" destOrd="0" presId="urn:microsoft.com/office/officeart/2005/8/layout/default"/>
    <dgm:cxn modelId="{A6051F41-F43A-4776-A46E-E804986EDAF4}" srcId="{5355E3F7-A11F-4617-8DFF-02CE8E06D794}" destId="{5F2D63D8-85F4-4980-B869-084B9625B3A3}" srcOrd="3" destOrd="0" parTransId="{F0005267-7468-4CB5-9DBF-99914BBC922B}" sibTransId="{64986816-D3A5-4B37-8219-EC051A308350}"/>
    <dgm:cxn modelId="{85B2657A-9BAF-D74C-9823-DCA99D8F3499}" type="presOf" srcId="{5355E3F7-A11F-4617-8DFF-02CE8E06D794}" destId="{9E28E84A-6603-C548-BD02-E17F2CCA285A}" srcOrd="0" destOrd="0" presId="urn:microsoft.com/office/officeart/2005/8/layout/default"/>
    <dgm:cxn modelId="{614A8380-3E8A-9A40-9EA8-FF1580204C5B}" type="presOf" srcId="{AB2EEC6D-A1B9-48DA-B047-FBF962B95417}" destId="{9986EF12-E438-C54D-AD94-6C5CBE386F8B}" srcOrd="0" destOrd="0" presId="urn:microsoft.com/office/officeart/2005/8/layout/default"/>
    <dgm:cxn modelId="{40B21A83-9058-1E4C-A60D-A58A88CC575D}" type="presOf" srcId="{5F2D63D8-85F4-4980-B869-084B9625B3A3}" destId="{C59CF237-1743-CA47-A86E-68B57E87DB2C}" srcOrd="0" destOrd="0" presId="urn:microsoft.com/office/officeart/2005/8/layout/default"/>
    <dgm:cxn modelId="{0BF49FCD-8E11-427F-B3D1-B9EA31E395A1}" srcId="{5355E3F7-A11F-4617-8DFF-02CE8E06D794}" destId="{AB2EEC6D-A1B9-48DA-B047-FBF962B95417}" srcOrd="2" destOrd="0" parTransId="{E14A4AD7-9803-47B6-9B38-7B98ECC80550}" sibTransId="{73D2255A-CEAF-4EEC-A9F5-CA0361092E48}"/>
    <dgm:cxn modelId="{148544DC-D197-439B-A6A8-4050F95DC45E}" srcId="{5355E3F7-A11F-4617-8DFF-02CE8E06D794}" destId="{0E5E6710-5D1E-4833-9CF9-A5ED4D26C566}" srcOrd="1" destOrd="0" parTransId="{E90ABD7B-35B1-4EB8-92A6-3FC63C24E02A}" sibTransId="{FB01F5D5-B606-4055-B23D-26ABA1EDDBC0}"/>
    <dgm:cxn modelId="{27E87CE4-410E-4425-B561-660FC01F7E3B}" srcId="{5355E3F7-A11F-4617-8DFF-02CE8E06D794}" destId="{577B46E5-CE9A-4927-AADF-44742D3BE582}" srcOrd="0" destOrd="0" parTransId="{554ABCE3-71A6-4E66-BA41-5A34F2B70B4F}" sibTransId="{E251A772-00C1-4EA3-9587-F482559B8F62}"/>
    <dgm:cxn modelId="{97C9D938-C265-8C44-A86E-4D4357F43F81}" type="presParOf" srcId="{9E28E84A-6603-C548-BD02-E17F2CCA285A}" destId="{29D878A4-880D-FA4F-8126-E4CFB0A83DF7}" srcOrd="0" destOrd="0" presId="urn:microsoft.com/office/officeart/2005/8/layout/default"/>
    <dgm:cxn modelId="{248689D8-7A83-1F4E-A213-BE2B5BE7836A}" type="presParOf" srcId="{9E28E84A-6603-C548-BD02-E17F2CCA285A}" destId="{3791971B-AF80-C548-A23F-0F6FB6255303}" srcOrd="1" destOrd="0" presId="urn:microsoft.com/office/officeart/2005/8/layout/default"/>
    <dgm:cxn modelId="{7F8FE366-70E5-F84B-A41D-6126DE3D049A}" type="presParOf" srcId="{9E28E84A-6603-C548-BD02-E17F2CCA285A}" destId="{846DB573-6FF8-6C4B-A9B1-695E523FD46A}" srcOrd="2" destOrd="0" presId="urn:microsoft.com/office/officeart/2005/8/layout/default"/>
    <dgm:cxn modelId="{D19126A7-1425-EC49-BF1B-86FC2DE95F68}" type="presParOf" srcId="{9E28E84A-6603-C548-BD02-E17F2CCA285A}" destId="{A6B359BC-7C7A-E34A-8F74-A895DE3EEAC3}" srcOrd="3" destOrd="0" presId="urn:microsoft.com/office/officeart/2005/8/layout/default"/>
    <dgm:cxn modelId="{66E0EA1A-9361-1F47-83F3-22F8FC451600}" type="presParOf" srcId="{9E28E84A-6603-C548-BD02-E17F2CCA285A}" destId="{9986EF12-E438-C54D-AD94-6C5CBE386F8B}" srcOrd="4" destOrd="0" presId="urn:microsoft.com/office/officeart/2005/8/layout/default"/>
    <dgm:cxn modelId="{E3864F4D-5157-0445-A43C-23AE074B017F}" type="presParOf" srcId="{9E28E84A-6603-C548-BD02-E17F2CCA285A}" destId="{FD7D824B-7F13-6542-9810-B2A787F1E709}" srcOrd="5" destOrd="0" presId="urn:microsoft.com/office/officeart/2005/8/layout/default"/>
    <dgm:cxn modelId="{638A4E7F-D59A-BC46-949C-84AB1E4F4B8E}" type="presParOf" srcId="{9E28E84A-6603-C548-BD02-E17F2CCA285A}" destId="{C59CF237-1743-CA47-A86E-68B57E87DB2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9B39D-F2E8-4A20-9759-7E121AFF8513}">
      <dsp:nvSpPr>
        <dsp:cNvPr id="0" name=""/>
        <dsp:cNvSpPr/>
      </dsp:nvSpPr>
      <dsp:spPr>
        <a:xfrm>
          <a:off x="1709648" y="414379"/>
          <a:ext cx="952256" cy="9522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26879A-1C82-4686-85E2-B62419B62551}">
      <dsp:nvSpPr>
        <dsp:cNvPr id="0" name=""/>
        <dsp:cNvSpPr/>
      </dsp:nvSpPr>
      <dsp:spPr>
        <a:xfrm>
          <a:off x="2812276" y="599622"/>
          <a:ext cx="21161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Air temperature readings </a:t>
          </a:r>
        </a:p>
      </dsp:txBody>
      <dsp:txXfrm>
        <a:off x="2812276" y="599622"/>
        <a:ext cx="2116125" cy="720000"/>
      </dsp:txXfrm>
    </dsp:sp>
    <dsp:sp modelId="{760824B3-BA4D-4906-97ED-15AE57C4417A}">
      <dsp:nvSpPr>
        <dsp:cNvPr id="0" name=""/>
        <dsp:cNvSpPr/>
      </dsp:nvSpPr>
      <dsp:spPr>
        <a:xfrm>
          <a:off x="1681500" y="1809996"/>
          <a:ext cx="952256" cy="9522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A833D-767C-46B9-8A52-2C0A88B875EF}">
      <dsp:nvSpPr>
        <dsp:cNvPr id="0" name=""/>
        <dsp:cNvSpPr/>
      </dsp:nvSpPr>
      <dsp:spPr>
        <a:xfrm>
          <a:off x="2817037" y="1995623"/>
          <a:ext cx="21161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Humidity readings</a:t>
          </a:r>
        </a:p>
      </dsp:txBody>
      <dsp:txXfrm>
        <a:off x="2817037" y="1995623"/>
        <a:ext cx="2116125" cy="720000"/>
      </dsp:txXfrm>
    </dsp:sp>
    <dsp:sp modelId="{FA2B5BD6-D1C5-41A3-8565-932C2BB752CC}">
      <dsp:nvSpPr>
        <dsp:cNvPr id="0" name=""/>
        <dsp:cNvSpPr/>
      </dsp:nvSpPr>
      <dsp:spPr>
        <a:xfrm>
          <a:off x="1709863" y="3150641"/>
          <a:ext cx="952256" cy="9522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8D5E9-C60F-41D3-A626-9375E830F255}">
      <dsp:nvSpPr>
        <dsp:cNvPr id="0" name=""/>
        <dsp:cNvSpPr/>
      </dsp:nvSpPr>
      <dsp:spPr>
        <a:xfrm>
          <a:off x="2628131" y="3198540"/>
          <a:ext cx="211612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HDB transaction prices </a:t>
          </a:r>
        </a:p>
      </dsp:txBody>
      <dsp:txXfrm>
        <a:off x="2628131" y="3198540"/>
        <a:ext cx="211612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878A4-880D-FA4F-8126-E4CFB0A83DF7}">
      <dsp:nvSpPr>
        <dsp:cNvPr id="0" name=""/>
        <dsp:cNvSpPr/>
      </dsp:nvSpPr>
      <dsp:spPr>
        <a:xfrm>
          <a:off x="519685" y="434870"/>
          <a:ext cx="2708017" cy="1624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normalisation to reduce redundancy</a:t>
          </a:r>
        </a:p>
      </dsp:txBody>
      <dsp:txXfrm>
        <a:off x="519685" y="434870"/>
        <a:ext cx="2708017" cy="1624810"/>
      </dsp:txXfrm>
    </dsp:sp>
    <dsp:sp modelId="{846DB573-6FF8-6C4B-A9B1-695E523FD46A}">
      <dsp:nvSpPr>
        <dsp:cNvPr id="0" name=""/>
        <dsp:cNvSpPr/>
      </dsp:nvSpPr>
      <dsp:spPr>
        <a:xfrm>
          <a:off x="2831249" y="1668264"/>
          <a:ext cx="2708017" cy="162481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Split JSON data to different data frames due to repetition</a:t>
          </a:r>
        </a:p>
      </dsp:txBody>
      <dsp:txXfrm>
        <a:off x="2831249" y="1668264"/>
        <a:ext cx="2708017" cy="1624810"/>
      </dsp:txXfrm>
    </dsp:sp>
    <dsp:sp modelId="{9986EF12-E438-C54D-AD94-6C5CBE386F8B}">
      <dsp:nvSpPr>
        <dsp:cNvPr id="0" name=""/>
        <dsp:cNvSpPr/>
      </dsp:nvSpPr>
      <dsp:spPr>
        <a:xfrm>
          <a:off x="470264" y="2922368"/>
          <a:ext cx="2708017" cy="16248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Drop unnecessary columns</a:t>
          </a:r>
        </a:p>
      </dsp:txBody>
      <dsp:txXfrm>
        <a:off x="470264" y="2922368"/>
        <a:ext cx="2708017" cy="1624810"/>
      </dsp:txXfrm>
    </dsp:sp>
    <dsp:sp modelId="{C59CF237-1743-CA47-A86E-68B57E87DB2C}">
      <dsp:nvSpPr>
        <dsp:cNvPr id="0" name=""/>
        <dsp:cNvSpPr/>
      </dsp:nvSpPr>
      <dsp:spPr>
        <a:xfrm>
          <a:off x="2769425" y="4165787"/>
          <a:ext cx="2708017" cy="16248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Filter out outliers or incomplete data</a:t>
          </a:r>
        </a:p>
      </dsp:txBody>
      <dsp:txXfrm>
        <a:off x="2769425" y="4165787"/>
        <a:ext cx="2708017" cy="16248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B680EC-0B2C-776B-04FC-10033E8BFB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9F7D1-7262-E11F-E2BE-C509881FBA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0BE6F-0FA2-7E47-9FD2-93572E990E9B}" type="datetimeFigureOut">
              <a:rPr lang="en-JP" smtClean="0"/>
              <a:t>2024/11/28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83B6D-F9A9-A015-E434-53190EE451C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D73D0-F20B-9EC4-5E5E-B9EBD7108D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6B4C6-82C1-1548-BC6F-0A6278DC89D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67265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95D1E-7460-3949-A5D9-3686C05CAB3E}" type="datetimeFigureOut">
              <a:rPr lang="en-JP" smtClean="0"/>
              <a:t>2024/11/28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23F68-5A72-EF46-82A0-76C454F441E7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87557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23F68-5A72-EF46-82A0-76C454F441E7}" type="slidenum">
              <a:rPr lang="en-JP" smtClean="0"/>
              <a:t>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6598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0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66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8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2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71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0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9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3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11/28/24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22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6.png"/><Relationship Id="rId4" Type="http://schemas.openxmlformats.org/officeDocument/2006/relationships/diagramData" Target="../diagrams/data1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9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E894F7E7-067F-CD6E-6C15-4C6D481918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10500" r="1" b="1"/>
          <a:stretch/>
        </p:blipFill>
        <p:spPr>
          <a:xfrm>
            <a:off x="20" y="10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092600-2A46-AB3A-9054-6E8A1866B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514475"/>
            <a:ext cx="8381999" cy="1995487"/>
          </a:xfrm>
        </p:spPr>
        <p:txBody>
          <a:bodyPr>
            <a:normAutofit/>
          </a:bodyPr>
          <a:lstStyle/>
          <a:p>
            <a:pPr algn="l"/>
            <a:r>
              <a:rPr lang="en-JP" sz="6800" dirty="0"/>
              <a:t>Generation SG</a:t>
            </a:r>
            <a:br>
              <a:rPr lang="en-JP" sz="6800" dirty="0"/>
            </a:br>
            <a:r>
              <a:rPr lang="en-JP" sz="6800" dirty="0"/>
              <a:t>JDE05 Interim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A8643-D251-6E95-0366-60225CA13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8382000" cy="1338471"/>
          </a:xfrm>
        </p:spPr>
        <p:txBody>
          <a:bodyPr>
            <a:normAutofit/>
          </a:bodyPr>
          <a:lstStyle/>
          <a:p>
            <a:pPr algn="l"/>
            <a:r>
              <a:rPr lang="en-JP" dirty="0"/>
              <a:t>By</a:t>
            </a:r>
          </a:p>
          <a:p>
            <a:pPr algn="l"/>
            <a:r>
              <a:rPr lang="en-JP" dirty="0"/>
              <a:t>Daniel, Pin Pin, Pin Yeen, Shawn</a:t>
            </a:r>
          </a:p>
          <a:p>
            <a:pPr algn="l"/>
            <a:r>
              <a:rPr lang="en-JP" dirty="0"/>
              <a:t>DPPS</a:t>
            </a:r>
          </a:p>
        </p:txBody>
      </p:sp>
    </p:spTree>
    <p:extLst>
      <p:ext uri="{BB962C8B-B14F-4D97-AF65-F5344CB8AC3E}">
        <p14:creationId xmlns:p14="http://schemas.microsoft.com/office/powerpoint/2010/main" val="221193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E5DF58-5CFD-4D62-AC3A-9EA04E1AF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ea of buildings at twilight">
            <a:extLst>
              <a:ext uri="{FF2B5EF4-FFF2-40B4-BE49-F238E27FC236}">
                <a16:creationId xmlns:a16="http://schemas.microsoft.com/office/drawing/2014/main" id="{2D4D0B89-465A-BFB9-8A77-11664D0B80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35" b="1199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8064D39A-E0A4-461B-A8D2-9C3AE870C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9" y="1498601"/>
            <a:ext cx="5260975" cy="4707593"/>
          </a:xfrm>
          <a:custGeom>
            <a:avLst/>
            <a:gdLst>
              <a:gd name="connsiteX0" fmla="*/ 0 w 5260975"/>
              <a:gd name="connsiteY0" fmla="*/ 0 h 4707593"/>
              <a:gd name="connsiteX1" fmla="*/ 5260975 w 5260975"/>
              <a:gd name="connsiteY1" fmla="*/ 0 h 4707593"/>
              <a:gd name="connsiteX2" fmla="*/ 5260975 w 5260975"/>
              <a:gd name="connsiteY2" fmla="*/ 3296937 h 4707593"/>
              <a:gd name="connsiteX3" fmla="*/ 5260975 w 5260975"/>
              <a:gd name="connsiteY3" fmla="*/ 3518571 h 4707593"/>
              <a:gd name="connsiteX4" fmla="*/ 5226504 w 5260975"/>
              <a:gd name="connsiteY4" fmla="*/ 3534000 h 4707593"/>
              <a:gd name="connsiteX5" fmla="*/ 5206341 w 5260975"/>
              <a:gd name="connsiteY5" fmla="*/ 3542065 h 4707593"/>
              <a:gd name="connsiteX6" fmla="*/ 5123287 w 5260975"/>
              <a:gd name="connsiteY6" fmla="*/ 3594010 h 4707593"/>
              <a:gd name="connsiteX7" fmla="*/ 5048107 w 5260975"/>
              <a:gd name="connsiteY7" fmla="*/ 3658244 h 4707593"/>
              <a:gd name="connsiteX8" fmla="*/ 4992899 w 5260975"/>
              <a:gd name="connsiteY8" fmla="*/ 3734479 h 4707593"/>
              <a:gd name="connsiteX9" fmla="*/ 4977440 w 5260975"/>
              <a:gd name="connsiteY9" fmla="*/ 3752627 h 4707593"/>
              <a:gd name="connsiteX10" fmla="*/ 4935194 w 5260975"/>
              <a:gd name="connsiteY10" fmla="*/ 3775382 h 4707593"/>
              <a:gd name="connsiteX11" fmla="*/ 4897844 w 5260975"/>
              <a:gd name="connsiteY11" fmla="*/ 3792472 h 4707593"/>
              <a:gd name="connsiteX12" fmla="*/ 4870767 w 5260975"/>
              <a:gd name="connsiteY12" fmla="*/ 3811388 h 4707593"/>
              <a:gd name="connsiteX13" fmla="*/ 4847917 w 5260975"/>
              <a:gd name="connsiteY13" fmla="*/ 3828767 h 4707593"/>
              <a:gd name="connsiteX14" fmla="*/ 4796163 w 5260975"/>
              <a:gd name="connsiteY14" fmla="*/ 3873702 h 4707593"/>
              <a:gd name="connsiteX15" fmla="*/ 4738843 w 5260975"/>
              <a:gd name="connsiteY15" fmla="*/ 3911628 h 4707593"/>
              <a:gd name="connsiteX16" fmla="*/ 4692755 w 5260975"/>
              <a:gd name="connsiteY16" fmla="*/ 3958099 h 4707593"/>
              <a:gd name="connsiteX17" fmla="*/ 4673744 w 5260975"/>
              <a:gd name="connsiteY17" fmla="*/ 3983255 h 4707593"/>
              <a:gd name="connsiteX18" fmla="*/ 4633801 w 5260975"/>
              <a:gd name="connsiteY18" fmla="*/ 4000442 h 4707593"/>
              <a:gd name="connsiteX19" fmla="*/ 4590499 w 5260975"/>
              <a:gd name="connsiteY19" fmla="*/ 4027326 h 4707593"/>
              <a:gd name="connsiteX20" fmla="*/ 4559773 w 5260975"/>
              <a:gd name="connsiteY20" fmla="*/ 4054018 h 4707593"/>
              <a:gd name="connsiteX21" fmla="*/ 4536059 w 5260975"/>
              <a:gd name="connsiteY21" fmla="*/ 4071877 h 4707593"/>
              <a:gd name="connsiteX22" fmla="*/ 4502550 w 5260975"/>
              <a:gd name="connsiteY22" fmla="*/ 4089832 h 4707593"/>
              <a:gd name="connsiteX23" fmla="*/ 4468944 w 5260975"/>
              <a:gd name="connsiteY23" fmla="*/ 4113356 h 4707593"/>
              <a:gd name="connsiteX24" fmla="*/ 4452623 w 5260975"/>
              <a:gd name="connsiteY24" fmla="*/ 4127854 h 4707593"/>
              <a:gd name="connsiteX25" fmla="*/ 4421032 w 5260975"/>
              <a:gd name="connsiteY25" fmla="*/ 4151953 h 4707593"/>
              <a:gd name="connsiteX26" fmla="*/ 4388483 w 5260975"/>
              <a:gd name="connsiteY26" fmla="*/ 4174421 h 4707593"/>
              <a:gd name="connsiteX27" fmla="*/ 4327321 w 5260975"/>
              <a:gd name="connsiteY27" fmla="*/ 4200153 h 4707593"/>
              <a:gd name="connsiteX28" fmla="*/ 4271633 w 5260975"/>
              <a:gd name="connsiteY28" fmla="*/ 4237983 h 4707593"/>
              <a:gd name="connsiteX29" fmla="*/ 4227465 w 5260975"/>
              <a:gd name="connsiteY29" fmla="*/ 4265635 h 4707593"/>
              <a:gd name="connsiteX30" fmla="*/ 4201733 w 5260975"/>
              <a:gd name="connsiteY30" fmla="*/ 4283783 h 4707593"/>
              <a:gd name="connsiteX31" fmla="*/ 4154494 w 5260975"/>
              <a:gd name="connsiteY31" fmla="*/ 4324301 h 4707593"/>
              <a:gd name="connsiteX32" fmla="*/ 4081234 w 5260975"/>
              <a:gd name="connsiteY32" fmla="*/ 4366931 h 4707593"/>
              <a:gd name="connsiteX33" fmla="*/ 4036971 w 5260975"/>
              <a:gd name="connsiteY33" fmla="*/ 4389975 h 4707593"/>
              <a:gd name="connsiteX34" fmla="*/ 3941725 w 5260975"/>
              <a:gd name="connsiteY34" fmla="*/ 4424733 h 4707593"/>
              <a:gd name="connsiteX35" fmla="*/ 3910999 w 5260975"/>
              <a:gd name="connsiteY35" fmla="*/ 4437119 h 4707593"/>
              <a:gd name="connsiteX36" fmla="*/ 3875859 w 5260975"/>
              <a:gd name="connsiteY36" fmla="*/ 4445280 h 4707593"/>
              <a:gd name="connsiteX37" fmla="*/ 3819401 w 5260975"/>
              <a:gd name="connsiteY37" fmla="*/ 4464579 h 4707593"/>
              <a:gd name="connsiteX38" fmla="*/ 3709176 w 5260975"/>
              <a:gd name="connsiteY38" fmla="*/ 4497800 h 4707593"/>
              <a:gd name="connsiteX39" fmla="*/ 3684981 w 5260975"/>
              <a:gd name="connsiteY39" fmla="*/ 4502889 h 4707593"/>
              <a:gd name="connsiteX40" fmla="*/ 3623338 w 5260975"/>
              <a:gd name="connsiteY40" fmla="*/ 4524300 h 4707593"/>
              <a:gd name="connsiteX41" fmla="*/ 3586373 w 5260975"/>
              <a:gd name="connsiteY41" fmla="*/ 4538702 h 4707593"/>
              <a:gd name="connsiteX42" fmla="*/ 3555743 w 5260975"/>
              <a:gd name="connsiteY42" fmla="*/ 4546960 h 4707593"/>
              <a:gd name="connsiteX43" fmla="*/ 3528667 w 5260975"/>
              <a:gd name="connsiteY43" fmla="*/ 4550801 h 4707593"/>
              <a:gd name="connsiteX44" fmla="*/ 3457424 w 5260975"/>
              <a:gd name="connsiteY44" fmla="*/ 4569811 h 4707593"/>
              <a:gd name="connsiteX45" fmla="*/ 3429003 w 5260975"/>
              <a:gd name="connsiteY45" fmla="*/ 4577301 h 4707593"/>
              <a:gd name="connsiteX46" fmla="*/ 3355264 w 5260975"/>
              <a:gd name="connsiteY46" fmla="*/ 4603033 h 4707593"/>
              <a:gd name="connsiteX47" fmla="*/ 3292757 w 5260975"/>
              <a:gd name="connsiteY47" fmla="*/ 4620027 h 4707593"/>
              <a:gd name="connsiteX48" fmla="*/ 3266643 w 5260975"/>
              <a:gd name="connsiteY48" fmla="*/ 4628188 h 4707593"/>
              <a:gd name="connsiteX49" fmla="*/ 3206921 w 5260975"/>
              <a:gd name="connsiteY49" fmla="*/ 4641823 h 4707593"/>
              <a:gd name="connsiteX50" fmla="*/ 3173123 w 5260975"/>
              <a:gd name="connsiteY50" fmla="*/ 4651425 h 4707593"/>
              <a:gd name="connsiteX51" fmla="*/ 3090646 w 5260975"/>
              <a:gd name="connsiteY51" fmla="*/ 4662274 h 4707593"/>
              <a:gd name="connsiteX52" fmla="*/ 3005480 w 5260975"/>
              <a:gd name="connsiteY52" fmla="*/ 4672739 h 4707593"/>
              <a:gd name="connsiteX53" fmla="*/ 2958721 w 5260975"/>
              <a:gd name="connsiteY53" fmla="*/ 4676196 h 4707593"/>
              <a:gd name="connsiteX54" fmla="*/ 2917915 w 5260975"/>
              <a:gd name="connsiteY54" fmla="*/ 4681670 h 4707593"/>
              <a:gd name="connsiteX55" fmla="*/ 2882389 w 5260975"/>
              <a:gd name="connsiteY55" fmla="*/ 4685126 h 4707593"/>
              <a:gd name="connsiteX56" fmla="*/ 2825837 w 5260975"/>
              <a:gd name="connsiteY56" fmla="*/ 4692135 h 4707593"/>
              <a:gd name="connsiteX57" fmla="*/ 2802313 w 5260975"/>
              <a:gd name="connsiteY57" fmla="*/ 4693960 h 4707593"/>
              <a:gd name="connsiteX58" fmla="*/ 2746816 w 5260975"/>
              <a:gd name="connsiteY58" fmla="*/ 4693863 h 4707593"/>
              <a:gd name="connsiteX59" fmla="*/ 2727517 w 5260975"/>
              <a:gd name="connsiteY59" fmla="*/ 4692903 h 4707593"/>
              <a:gd name="connsiteX60" fmla="*/ 2690359 w 5260975"/>
              <a:gd name="connsiteY60" fmla="*/ 4680997 h 4707593"/>
              <a:gd name="connsiteX61" fmla="*/ 2685943 w 5260975"/>
              <a:gd name="connsiteY61" fmla="*/ 4680133 h 4707593"/>
              <a:gd name="connsiteX62" fmla="*/ 2661554 w 5260975"/>
              <a:gd name="connsiteY62" fmla="*/ 4675428 h 4707593"/>
              <a:gd name="connsiteX63" fmla="*/ 2648208 w 5260975"/>
              <a:gd name="connsiteY63" fmla="*/ 4673892 h 4707593"/>
              <a:gd name="connsiteX64" fmla="*/ 2597512 w 5260975"/>
              <a:gd name="connsiteY64" fmla="*/ 4664099 h 4707593"/>
              <a:gd name="connsiteX65" fmla="*/ 2568324 w 5260975"/>
              <a:gd name="connsiteY65" fmla="*/ 4659490 h 4707593"/>
              <a:gd name="connsiteX66" fmla="*/ 2544704 w 5260975"/>
              <a:gd name="connsiteY66" fmla="*/ 4660162 h 4707593"/>
              <a:gd name="connsiteX67" fmla="*/ 2503225 w 5260975"/>
              <a:gd name="connsiteY67" fmla="*/ 4661026 h 4707593"/>
              <a:gd name="connsiteX68" fmla="*/ 2489975 w 5260975"/>
              <a:gd name="connsiteY68" fmla="*/ 4663235 h 4707593"/>
              <a:gd name="connsiteX69" fmla="*/ 2430061 w 5260975"/>
              <a:gd name="connsiteY69" fmla="*/ 4656897 h 4707593"/>
              <a:gd name="connsiteX70" fmla="*/ 2395880 w 5260975"/>
              <a:gd name="connsiteY70" fmla="*/ 4656417 h 4707593"/>
              <a:gd name="connsiteX71" fmla="*/ 2357378 w 5260975"/>
              <a:gd name="connsiteY71" fmla="*/ 4648544 h 4707593"/>
              <a:gd name="connsiteX72" fmla="*/ 2346145 w 5260975"/>
              <a:gd name="connsiteY72" fmla="*/ 4648928 h 4707593"/>
              <a:gd name="connsiteX73" fmla="*/ 2333567 w 5260975"/>
              <a:gd name="connsiteY73" fmla="*/ 4649600 h 4707593"/>
              <a:gd name="connsiteX74" fmla="*/ 2294968 w 5260975"/>
              <a:gd name="connsiteY74" fmla="*/ 4650177 h 4707593"/>
              <a:gd name="connsiteX75" fmla="*/ 2271540 w 5260975"/>
              <a:gd name="connsiteY75" fmla="*/ 4653057 h 4707593"/>
              <a:gd name="connsiteX76" fmla="*/ 2226895 w 5260975"/>
              <a:gd name="connsiteY76" fmla="*/ 4651329 h 4707593"/>
              <a:gd name="connsiteX77" fmla="*/ 2210379 w 5260975"/>
              <a:gd name="connsiteY77" fmla="*/ 4653825 h 4707593"/>
              <a:gd name="connsiteX78" fmla="*/ 2168613 w 5260975"/>
              <a:gd name="connsiteY78" fmla="*/ 4654113 h 4707593"/>
              <a:gd name="connsiteX79" fmla="*/ 2131167 w 5260975"/>
              <a:gd name="connsiteY79" fmla="*/ 4652673 h 4707593"/>
              <a:gd name="connsiteX80" fmla="*/ 2095065 w 5260975"/>
              <a:gd name="connsiteY80" fmla="*/ 4653441 h 4707593"/>
              <a:gd name="connsiteX81" fmla="*/ 2069237 w 5260975"/>
              <a:gd name="connsiteY81" fmla="*/ 4656609 h 4707593"/>
              <a:gd name="connsiteX82" fmla="*/ 2041201 w 5260975"/>
              <a:gd name="connsiteY82" fmla="*/ 4658529 h 4707593"/>
              <a:gd name="connsiteX83" fmla="*/ 1963909 w 5260975"/>
              <a:gd name="connsiteY83" fmla="*/ 4669955 h 4707593"/>
              <a:gd name="connsiteX84" fmla="*/ 1949603 w 5260975"/>
              <a:gd name="connsiteY84" fmla="*/ 4667171 h 4707593"/>
              <a:gd name="connsiteX85" fmla="*/ 1868373 w 5260975"/>
              <a:gd name="connsiteY85" fmla="*/ 4664578 h 4707593"/>
              <a:gd name="connsiteX86" fmla="*/ 1850707 w 5260975"/>
              <a:gd name="connsiteY86" fmla="*/ 4664771 h 4707593"/>
              <a:gd name="connsiteX87" fmla="*/ 1803275 w 5260975"/>
              <a:gd name="connsiteY87" fmla="*/ 4653441 h 4707593"/>
              <a:gd name="connsiteX88" fmla="*/ 1730112 w 5260975"/>
              <a:gd name="connsiteY88" fmla="*/ 4671396 h 4707593"/>
              <a:gd name="connsiteX89" fmla="*/ 1661652 w 5260975"/>
              <a:gd name="connsiteY89" fmla="*/ 4693863 h 4707593"/>
              <a:gd name="connsiteX90" fmla="*/ 1653011 w 5260975"/>
              <a:gd name="connsiteY90" fmla="*/ 4696744 h 4707593"/>
              <a:gd name="connsiteX91" fmla="*/ 1628431 w 5260975"/>
              <a:gd name="connsiteY91" fmla="*/ 4701641 h 4707593"/>
              <a:gd name="connsiteX92" fmla="*/ 1597995 w 5260975"/>
              <a:gd name="connsiteY92" fmla="*/ 4703369 h 4707593"/>
              <a:gd name="connsiteX93" fmla="*/ 1559396 w 5260975"/>
              <a:gd name="connsiteY93" fmla="*/ 4707593 h 4707593"/>
              <a:gd name="connsiteX94" fmla="*/ 1528480 w 5260975"/>
              <a:gd name="connsiteY94" fmla="*/ 4702312 h 4707593"/>
              <a:gd name="connsiteX95" fmla="*/ 1485272 w 5260975"/>
              <a:gd name="connsiteY95" fmla="*/ 4694439 h 4707593"/>
              <a:gd name="connsiteX96" fmla="*/ 1444562 w 5260975"/>
              <a:gd name="connsiteY96" fmla="*/ 4686950 h 4707593"/>
              <a:gd name="connsiteX97" fmla="*/ 1431696 w 5260975"/>
              <a:gd name="connsiteY97" fmla="*/ 4695783 h 4707593"/>
              <a:gd name="connsiteX98" fmla="*/ 1411821 w 5260975"/>
              <a:gd name="connsiteY98" fmla="*/ 4703464 h 4707593"/>
              <a:gd name="connsiteX99" fmla="*/ 1389738 w 5260975"/>
              <a:gd name="connsiteY99" fmla="*/ 4694247 h 4707593"/>
              <a:gd name="connsiteX100" fmla="*/ 1338081 w 5260975"/>
              <a:gd name="connsiteY100" fmla="*/ 4675141 h 4707593"/>
              <a:gd name="connsiteX101" fmla="*/ 1305436 w 5260975"/>
              <a:gd name="connsiteY101" fmla="*/ 4674276 h 4707593"/>
              <a:gd name="connsiteX102" fmla="*/ 1234481 w 5260975"/>
              <a:gd name="connsiteY102" fmla="*/ 4666115 h 4707593"/>
              <a:gd name="connsiteX103" fmla="*/ 1188106 w 5260975"/>
              <a:gd name="connsiteY103" fmla="*/ 4654497 h 4707593"/>
              <a:gd name="connsiteX104" fmla="*/ 1154790 w 5260975"/>
              <a:gd name="connsiteY104" fmla="*/ 4641343 h 4707593"/>
              <a:gd name="connsiteX105" fmla="*/ 1107069 w 5260975"/>
              <a:gd name="connsiteY105" fmla="*/ 4624156 h 4707593"/>
              <a:gd name="connsiteX106" fmla="*/ 1059158 w 5260975"/>
              <a:gd name="connsiteY106" fmla="*/ 4615227 h 4707593"/>
              <a:gd name="connsiteX107" fmla="*/ 1024496 w 5260975"/>
              <a:gd name="connsiteY107" fmla="*/ 4603993 h 4707593"/>
              <a:gd name="connsiteX108" fmla="*/ 982153 w 5260975"/>
              <a:gd name="connsiteY108" fmla="*/ 4596311 h 4707593"/>
              <a:gd name="connsiteX109" fmla="*/ 946628 w 5260975"/>
              <a:gd name="connsiteY109" fmla="*/ 4596024 h 4707593"/>
              <a:gd name="connsiteX110" fmla="*/ 890939 w 5260975"/>
              <a:gd name="connsiteY110" fmla="*/ 4597368 h 4707593"/>
              <a:gd name="connsiteX111" fmla="*/ 822769 w 5260975"/>
              <a:gd name="connsiteY111" fmla="*/ 4574133 h 4707593"/>
              <a:gd name="connsiteX112" fmla="*/ 795212 w 5260975"/>
              <a:gd name="connsiteY112" fmla="*/ 4568947 h 4707593"/>
              <a:gd name="connsiteX113" fmla="*/ 769288 w 5260975"/>
              <a:gd name="connsiteY113" fmla="*/ 4566547 h 4707593"/>
              <a:gd name="connsiteX114" fmla="*/ 714271 w 5260975"/>
              <a:gd name="connsiteY114" fmla="*/ 4551089 h 4707593"/>
              <a:gd name="connsiteX115" fmla="*/ 691900 w 5260975"/>
              <a:gd name="connsiteY115" fmla="*/ 4545999 h 4707593"/>
              <a:gd name="connsiteX116" fmla="*/ 660598 w 5260975"/>
              <a:gd name="connsiteY116" fmla="*/ 4546096 h 4707593"/>
              <a:gd name="connsiteX117" fmla="*/ 603662 w 5260975"/>
              <a:gd name="connsiteY117" fmla="*/ 4538991 h 4707593"/>
              <a:gd name="connsiteX118" fmla="*/ 546821 w 5260975"/>
              <a:gd name="connsiteY118" fmla="*/ 4518251 h 4707593"/>
              <a:gd name="connsiteX119" fmla="*/ 522721 w 5260975"/>
              <a:gd name="connsiteY119" fmla="*/ 4520267 h 4707593"/>
              <a:gd name="connsiteX120" fmla="*/ 514080 w 5260975"/>
              <a:gd name="connsiteY120" fmla="*/ 4519788 h 4707593"/>
              <a:gd name="connsiteX121" fmla="*/ 436404 w 5260975"/>
              <a:gd name="connsiteY121" fmla="*/ 4508361 h 4707593"/>
              <a:gd name="connsiteX122" fmla="*/ 428626 w 5260975"/>
              <a:gd name="connsiteY122" fmla="*/ 4507114 h 4707593"/>
              <a:gd name="connsiteX123" fmla="*/ 392141 w 5260975"/>
              <a:gd name="connsiteY123" fmla="*/ 4496936 h 4707593"/>
              <a:gd name="connsiteX124" fmla="*/ 300157 w 5260975"/>
              <a:gd name="connsiteY124" fmla="*/ 4490599 h 4707593"/>
              <a:gd name="connsiteX125" fmla="*/ 294493 w 5260975"/>
              <a:gd name="connsiteY125" fmla="*/ 4489831 h 4707593"/>
              <a:gd name="connsiteX126" fmla="*/ 263671 w 5260975"/>
              <a:gd name="connsiteY126" fmla="*/ 4494919 h 4707593"/>
              <a:gd name="connsiteX127" fmla="*/ 248406 w 5260975"/>
              <a:gd name="connsiteY127" fmla="*/ 4502121 h 4707593"/>
              <a:gd name="connsiteX128" fmla="*/ 224594 w 5260975"/>
              <a:gd name="connsiteY128" fmla="*/ 4509610 h 4707593"/>
              <a:gd name="connsiteX129" fmla="*/ 200398 w 5260975"/>
              <a:gd name="connsiteY129" fmla="*/ 4512395 h 4707593"/>
              <a:gd name="connsiteX130" fmla="*/ 159783 w 5260975"/>
              <a:gd name="connsiteY130" fmla="*/ 4501064 h 4707593"/>
              <a:gd name="connsiteX131" fmla="*/ 144997 w 5260975"/>
              <a:gd name="connsiteY131" fmla="*/ 4499912 h 4707593"/>
              <a:gd name="connsiteX132" fmla="*/ 112064 w 5260975"/>
              <a:gd name="connsiteY132" fmla="*/ 4494440 h 4707593"/>
              <a:gd name="connsiteX133" fmla="*/ 83259 w 5260975"/>
              <a:gd name="connsiteY133" fmla="*/ 4494824 h 4707593"/>
              <a:gd name="connsiteX134" fmla="*/ 60120 w 5260975"/>
              <a:gd name="connsiteY134" fmla="*/ 4503561 h 4707593"/>
              <a:gd name="connsiteX135" fmla="*/ 26514 w 5260975"/>
              <a:gd name="connsiteY135" fmla="*/ 4505289 h 4707593"/>
              <a:gd name="connsiteX136" fmla="*/ 4814 w 5260975"/>
              <a:gd name="connsiteY136" fmla="*/ 4498952 h 4707593"/>
              <a:gd name="connsiteX137" fmla="*/ 398 w 5260975"/>
              <a:gd name="connsiteY137" fmla="*/ 4498089 h 4707593"/>
              <a:gd name="connsiteX138" fmla="*/ 0 w 5260975"/>
              <a:gd name="connsiteY138" fmla="*/ 4498087 h 47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4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4" y="3748498"/>
                  <a:pt x="4977440" y="3752627"/>
                </a:cubicBezTo>
                <a:cubicBezTo>
                  <a:pt x="4964094" y="3761268"/>
                  <a:pt x="4949500" y="3768277"/>
                  <a:pt x="4935194" y="3775382"/>
                </a:cubicBezTo>
                <a:cubicBezTo>
                  <a:pt x="4922903" y="3781431"/>
                  <a:pt x="4909846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7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2" y="4077254"/>
                  <a:pt x="4512727" y="4081479"/>
                  <a:pt x="4502550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3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65FE8-DFF4-3D89-5177-16D8B661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6" y="1771650"/>
            <a:ext cx="4629150" cy="1343026"/>
          </a:xfrm>
        </p:spPr>
        <p:txBody>
          <a:bodyPr anchor="b">
            <a:normAutofit/>
          </a:bodyPr>
          <a:lstStyle/>
          <a:p>
            <a:r>
              <a:rPr lang="en-JP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D0F24-9CCD-CE59-F012-56DCD2670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6" y="3295649"/>
            <a:ext cx="4629150" cy="1924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JP" dirty="0"/>
              <a:t>In order to save on electricity bills, search for a resale flat at the coolest town in Singapore within a specified budget</a:t>
            </a:r>
          </a:p>
        </p:txBody>
      </p:sp>
    </p:spTree>
    <p:extLst>
      <p:ext uri="{BB962C8B-B14F-4D97-AF65-F5344CB8AC3E}">
        <p14:creationId xmlns:p14="http://schemas.microsoft.com/office/powerpoint/2010/main" val="60648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859F7-BE34-67E2-BAFD-D50E6D7B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009650"/>
            <a:ext cx="4400549" cy="1857375"/>
          </a:xfrm>
        </p:spPr>
        <p:txBody>
          <a:bodyPr anchor="b">
            <a:normAutofit/>
          </a:bodyPr>
          <a:lstStyle/>
          <a:p>
            <a:r>
              <a:rPr lang="en-JP" dirty="0"/>
              <a:t>Data needed for analysis</a:t>
            </a:r>
          </a:p>
        </p:txBody>
      </p:sp>
      <p:pic>
        <p:nvPicPr>
          <p:cNvPr id="15" name="Picture 14" descr="Manometer beer equipment">
            <a:extLst>
              <a:ext uri="{FF2B5EF4-FFF2-40B4-BE49-F238E27FC236}">
                <a16:creationId xmlns:a16="http://schemas.microsoft.com/office/drawing/2014/main" id="{3D55E2B9-5088-D6B5-7216-24B54383D0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411" r="6378" b="-1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6EAD-63CB-5F72-C656-989E05D7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109956"/>
            <a:ext cx="4870353" cy="3167019"/>
          </a:xfrm>
        </p:spPr>
        <p:txBody>
          <a:bodyPr anchor="t">
            <a:normAutofit/>
          </a:bodyPr>
          <a:lstStyle/>
          <a:p>
            <a:r>
              <a:rPr lang="en-JP" dirty="0"/>
              <a:t>Air temperature</a:t>
            </a:r>
          </a:p>
          <a:p>
            <a:r>
              <a:rPr lang="en-JP" dirty="0"/>
              <a:t>Humidity</a:t>
            </a:r>
          </a:p>
          <a:p>
            <a:r>
              <a:rPr lang="en-JP" dirty="0"/>
              <a:t>Resale HDB transaction prices</a:t>
            </a:r>
          </a:p>
        </p:txBody>
      </p:sp>
    </p:spTree>
    <p:extLst>
      <p:ext uri="{BB962C8B-B14F-4D97-AF65-F5344CB8AC3E}">
        <p14:creationId xmlns:p14="http://schemas.microsoft.com/office/powerpoint/2010/main" val="359905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52D3F2-7D96-8F2A-DDA6-A7254EDFB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8308F192-41C6-2141-4183-559251E79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42" y="137160"/>
            <a:ext cx="11898417" cy="656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9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0BB07B4-8756-4AE5-A848-6EA4FA2E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software development&#10;&#10;Description automatically generated">
            <a:extLst>
              <a:ext uri="{FF2B5EF4-FFF2-40B4-BE49-F238E27FC236}">
                <a16:creationId xmlns:a16="http://schemas.microsoft.com/office/drawing/2014/main" id="{B9D9EA99-4E30-C449-6E4D-F6001AB333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5260" y="155971"/>
            <a:ext cx="11841480" cy="654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6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AB829-BA32-9EDD-95C9-8B6F1FF5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571455"/>
            <a:ext cx="3810000" cy="3805283"/>
          </a:xfrm>
        </p:spPr>
        <p:txBody>
          <a:bodyPr vert="horz" lIns="91440" tIns="45720" rIns="91440" bIns="45720" rtlCol="0" anchorCtr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Extract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50AAE58-AB40-B88D-3A1C-3D65E9CF10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0362448"/>
              </p:ext>
            </p:extLst>
          </p:nvPr>
        </p:nvGraphicFramePr>
        <p:xfrm>
          <a:off x="-500062" y="1514474"/>
          <a:ext cx="6858000" cy="5343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F23748-DC0E-5BE1-73EC-2E708A4D7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9726" y="1138236"/>
            <a:ext cx="6772274" cy="3048001"/>
          </a:xfrm>
        </p:spPr>
        <p:txBody>
          <a:bodyPr>
            <a:normAutofit/>
          </a:bodyPr>
          <a:lstStyle/>
          <a:p>
            <a:r>
              <a:rPr lang="en-JP" dirty="0"/>
              <a:t>NEA API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>
                <a:solidFill>
                  <a:srgbClr val="669900"/>
                </a:solidFill>
                <a:effectLst/>
              </a:rPr>
              <a:t>https://api.data.gov.sg/v1/environment/air-temperature</a:t>
            </a:r>
            <a:br>
              <a:rPr lang="en-US" sz="2000" dirty="0">
                <a:solidFill>
                  <a:srgbClr val="669900"/>
                </a:solidFill>
                <a:effectLst/>
              </a:rPr>
            </a:br>
            <a:r>
              <a:rPr lang="en-US" sz="2000" dirty="0">
                <a:solidFill>
                  <a:srgbClr val="669900"/>
                </a:solidFill>
                <a:effectLst/>
              </a:rPr>
              <a:t>https://api-open.data.gov.sg/v2/real-time/api/relative-humidity</a:t>
            </a:r>
            <a:br>
              <a:rPr lang="en-US" dirty="0"/>
            </a:br>
            <a:endParaRPr lang="en-JP" dirty="0"/>
          </a:p>
          <a:p>
            <a:r>
              <a:rPr lang="en-US" dirty="0"/>
              <a:t>HDB CSV</a:t>
            </a:r>
            <a:br>
              <a:rPr lang="en-US" dirty="0"/>
            </a:br>
            <a:r>
              <a:rPr lang="en-US" sz="2000" dirty="0">
                <a:solidFill>
                  <a:srgbClr val="00B050"/>
                </a:solidFill>
              </a:rPr>
              <a:t>https://api-production.data.gov.sg/v2/public/api/datasets</a:t>
            </a:r>
            <a:endParaRPr lang="en-JP" dirty="0">
              <a:solidFill>
                <a:srgbClr val="00B05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09E363-5D95-EE8A-57C6-BB017BEC6EBE}"/>
              </a:ext>
            </a:extLst>
          </p:cNvPr>
          <p:cNvGrpSpPr/>
          <p:nvPr/>
        </p:nvGrpSpPr>
        <p:grpSpPr>
          <a:xfrm>
            <a:off x="6096000" y="3002279"/>
            <a:ext cx="7304566" cy="3855721"/>
            <a:chOff x="6411435" y="3429000"/>
            <a:chExt cx="7304566" cy="3855721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2D5EE8D7-3B75-98BE-BC8F-2C049ED129FE}"/>
                </a:ext>
              </a:extLst>
            </p:cNvPr>
            <p:cNvSpPr/>
            <p:nvPr/>
          </p:nvSpPr>
          <p:spPr>
            <a:xfrm>
              <a:off x="6411435" y="4520565"/>
              <a:ext cx="2892742" cy="64579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JP" sz="2800" b="1" dirty="0"/>
                <a:t>DATA</a:t>
              </a:r>
              <a:r>
                <a:rPr lang="en-JP" sz="2800" dirty="0"/>
                <a:t>.GOV.SG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06EFE47-9338-E790-F082-FAC08DBE177A}"/>
                </a:ext>
              </a:extLst>
            </p:cNvPr>
            <p:cNvGrpSpPr/>
            <p:nvPr/>
          </p:nvGrpSpPr>
          <p:grpSpPr>
            <a:xfrm>
              <a:off x="6858000" y="3429000"/>
              <a:ext cx="6858001" cy="3855721"/>
              <a:chOff x="6858000" y="3429000"/>
              <a:chExt cx="6858001" cy="3855721"/>
            </a:xfrm>
          </p:grpSpPr>
          <p:pic>
            <p:nvPicPr>
              <p:cNvPr id="15" name="Picture 14" descr="A cloud and server on a black background&#10;&#10;Description automatically generated">
                <a:extLst>
                  <a:ext uri="{FF2B5EF4-FFF2-40B4-BE49-F238E27FC236}">
                    <a16:creationId xmlns:a16="http://schemas.microsoft.com/office/drawing/2014/main" id="{EA059169-5C26-6A7E-67C9-A212E03A9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58000" y="3429000"/>
                <a:ext cx="6858001" cy="3855721"/>
              </a:xfrm>
              <a:prstGeom prst="rect">
                <a:avLst/>
              </a:prstGeom>
            </p:spPr>
          </p:pic>
          <p:pic>
            <p:nvPicPr>
              <p:cNvPr id="12" name="Picture 11" descr="A blue and white hexagons&#10;&#10;Description automatically generated">
                <a:extLst>
                  <a:ext uri="{FF2B5EF4-FFF2-40B4-BE49-F238E27FC236}">
                    <a16:creationId xmlns:a16="http://schemas.microsoft.com/office/drawing/2014/main" id="{A812B53D-C7E8-9FD9-F396-82BA0B1FAA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81807" y="4422458"/>
                <a:ext cx="798830" cy="84201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0882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32380-13D4-F93E-EC1A-793A5BF32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225" y="467344"/>
            <a:ext cx="3810000" cy="3805283"/>
          </a:xfrm>
        </p:spPr>
        <p:txBody>
          <a:bodyPr>
            <a:normAutofit/>
          </a:bodyPr>
          <a:lstStyle/>
          <a:p>
            <a:r>
              <a:rPr lang="en-JP" dirty="0"/>
              <a:t>Transform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3D2A1D0-9B53-E20F-00E8-D62BC62E77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935656"/>
              </p:ext>
            </p:extLst>
          </p:nvPr>
        </p:nvGraphicFramePr>
        <p:xfrm>
          <a:off x="0" y="763809"/>
          <a:ext cx="5688225" cy="6243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D5F780CE-5565-C35B-EFA0-AA8B35AFA9B8}"/>
              </a:ext>
            </a:extLst>
          </p:cNvPr>
          <p:cNvGrpSpPr/>
          <p:nvPr/>
        </p:nvGrpSpPr>
        <p:grpSpPr>
          <a:xfrm>
            <a:off x="5904683" y="763809"/>
            <a:ext cx="5841864" cy="2811025"/>
            <a:chOff x="5904683" y="763809"/>
            <a:chExt cx="5841864" cy="2811025"/>
          </a:xfrm>
        </p:grpSpPr>
        <p:pic>
          <p:nvPicPr>
            <p:cNvPr id="22" name="Picture 21" descr="A screenshot of a graph&#10;&#10;Description automatically generated">
              <a:extLst>
                <a:ext uri="{FF2B5EF4-FFF2-40B4-BE49-F238E27FC236}">
                  <a16:creationId xmlns:a16="http://schemas.microsoft.com/office/drawing/2014/main" id="{51566038-3892-B1A1-8BEA-D6457EB4A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04683" y="763809"/>
              <a:ext cx="4954633" cy="1955776"/>
            </a:xfrm>
            <a:prstGeom prst="rect">
              <a:avLst/>
            </a:prstGeom>
            <a:effectLst>
              <a:glow rad="413068">
                <a:schemeClr val="accent6">
                  <a:satMod val="175000"/>
                  <a:alpha val="40000"/>
                </a:schemeClr>
              </a:glow>
            </a:effectLst>
          </p:spPr>
        </p:pic>
        <p:pic>
          <p:nvPicPr>
            <p:cNvPr id="24" name="Picture 23" descr="A screenshot of a phone&#10;&#10;Description automatically generated">
              <a:extLst>
                <a:ext uri="{FF2B5EF4-FFF2-40B4-BE49-F238E27FC236}">
                  <a16:creationId xmlns:a16="http://schemas.microsoft.com/office/drawing/2014/main" id="{A27AF13F-F9DA-CF4C-1B8F-9C086FC22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87509" y="1610623"/>
              <a:ext cx="4459038" cy="1964211"/>
            </a:xfrm>
            <a:prstGeom prst="rect">
              <a:avLst/>
            </a:prstGeom>
            <a:effectLst>
              <a:glow rad="409592">
                <a:schemeClr val="accent6">
                  <a:satMod val="175000"/>
                  <a:alpha val="40000"/>
                </a:schemeClr>
              </a:glow>
            </a:effectLst>
          </p:spPr>
        </p:pic>
      </p:grpSp>
      <p:pic>
        <p:nvPicPr>
          <p:cNvPr id="27" name="Picture 26" descr="A screenshot of a phone&#10;&#10;Description automatically generated">
            <a:extLst>
              <a:ext uri="{FF2B5EF4-FFF2-40B4-BE49-F238E27FC236}">
                <a16:creationId xmlns:a16="http://schemas.microsoft.com/office/drawing/2014/main" id="{40C347EF-C8E1-AA09-9829-0EFFB5452E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82125" y="4187073"/>
            <a:ext cx="5764422" cy="1996767"/>
          </a:xfrm>
          <a:prstGeom prst="rect">
            <a:avLst/>
          </a:prstGeom>
          <a:effectLst>
            <a:glow rad="4064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76295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9ED4-EC9B-7B66-57D9-1608D21E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0" y="761998"/>
            <a:ext cx="9144000" cy="1263649"/>
          </a:xfrm>
        </p:spPr>
        <p:txBody>
          <a:bodyPr>
            <a:normAutofit/>
          </a:bodyPr>
          <a:lstStyle/>
          <a:p>
            <a:r>
              <a:rPr lang="en-JP" dirty="0"/>
              <a:t>Load. PLACEHOLDER SLIDE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9EBD6B3-7E71-EE5E-08D2-4EDCEE963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30800" y="1641155"/>
            <a:ext cx="6276031" cy="4488873"/>
          </a:xfrm>
        </p:spPr>
      </p:pic>
      <p:pic>
        <p:nvPicPr>
          <p:cNvPr id="9" name="Picture 8" descr="A blue elephant head with white outline&#10;&#10;Description automatically generated">
            <a:extLst>
              <a:ext uri="{FF2B5EF4-FFF2-40B4-BE49-F238E27FC236}">
                <a16:creationId xmlns:a16="http://schemas.microsoft.com/office/drawing/2014/main" id="{B125E080-1C4E-ACD3-46D6-15828A0D0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" y="17836"/>
            <a:ext cx="52832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44251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154</Words>
  <Application>Microsoft Macintosh PowerPoint</Application>
  <PresentationFormat>Widescreen</PresentationFormat>
  <Paragraphs>24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Arial Nova Cond</vt:lpstr>
      <vt:lpstr>Impact</vt:lpstr>
      <vt:lpstr>TornVTI</vt:lpstr>
      <vt:lpstr>Generation SG JDE05 Interim Project</vt:lpstr>
      <vt:lpstr>Problem Statement</vt:lpstr>
      <vt:lpstr>Data needed for analysis</vt:lpstr>
      <vt:lpstr>PowerPoint Presentation</vt:lpstr>
      <vt:lpstr>PowerPoint Presentation</vt:lpstr>
      <vt:lpstr>Extract</vt:lpstr>
      <vt:lpstr>Transform</vt:lpstr>
      <vt:lpstr>Load. PLACEHOLDER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KF48788</dc:creator>
  <cp:lastModifiedBy>KF48788</cp:lastModifiedBy>
  <cp:revision>16</cp:revision>
  <cp:lastPrinted>2024-11-27T06:44:05Z</cp:lastPrinted>
  <dcterms:created xsi:type="dcterms:W3CDTF">2024-11-27T04:33:02Z</dcterms:created>
  <dcterms:modified xsi:type="dcterms:W3CDTF">2024-11-28T08:33:41Z</dcterms:modified>
</cp:coreProperties>
</file>