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ppt/comments/comment1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3" r:id="rId3"/>
    <p:sldId id="258" r:id="rId4"/>
    <p:sldId id="264" r:id="rId5"/>
    <p:sldId id="261" r:id="rId6"/>
    <p:sldId id="267" r:id="rId7"/>
    <p:sldId id="268" r:id="rId8"/>
    <p:sldId id="269" r:id="rId9"/>
    <p:sldId id="270" r:id="rId10"/>
    <p:sldId id="272" r:id="rId11"/>
    <p:sldId id="271" r:id="rId12"/>
    <p:sldId id="259" r:id="rId13"/>
    <p:sldId id="277" r:id="rId14"/>
    <p:sldId id="273" r:id="rId15"/>
    <p:sldId id="260" r:id="rId16"/>
    <p:sldId id="27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4" clrIdx="0">
    <p:extLst/>
  </p:cmAuthor>
  <p:cmAuthor id="2" name="Microsoft Office 用户" initials="Office [2]" lastIdx="1" clrIdx="1">
    <p:extLst/>
  </p:cmAuthor>
  <p:cmAuthor id="3" name="Microsoft Office 用户" initials="Office [3]" lastIdx="1" clrIdx="2">
    <p:extLst/>
  </p:cmAuthor>
  <p:cmAuthor id="4" name="Microsoft Office 用户" initials="Office [4]" lastIdx="1" clrIdx="3">
    <p:extLst/>
  </p:cmAuthor>
  <p:cmAuthor id="5" name="Microsoft Office 用户" initials="Office [5]" lastIdx="1" clrIdx="4">
    <p:extLst/>
  </p:cmAuthor>
  <p:cmAuthor id="6" name="Microsoft Office 用户" initials="Office [6]" lastIdx="1" clrIdx="5">
    <p:extLst/>
  </p:cmAuthor>
  <p:cmAuthor id="7" name="Microsoft Office 用户" initials="Office [7]" lastIdx="1" clrIdx="6">
    <p:extLst/>
  </p:cmAuthor>
  <p:cmAuthor id="8" name="Microsoft Office 用户" initials="Office [8]" lastIdx="1" clrIdx="7">
    <p:extLst/>
  </p:cmAuthor>
  <p:cmAuthor id="9" name="Microsoft Office 用户" initials="Office [9]" lastIdx="1" clrIdx="8">
    <p:extLst/>
  </p:cmAuthor>
  <p:cmAuthor id="10" name="Microsoft Office 用户" initials="Office [10]" lastIdx="1" clrIdx="9">
    <p:extLst/>
  </p:cmAuthor>
  <p:cmAuthor id="11" name="Microsoft Office 用户" initials="Office [11]" lastIdx="1" clrIdx="10">
    <p:extLst/>
  </p:cmAuthor>
  <p:cmAuthor id="12" name="Microsoft Office 用户" initials="Office [12]" lastIdx="1" clrIdx="11">
    <p:extLst/>
  </p:cmAuthor>
  <p:cmAuthor id="13" name="Microsoft Office 用户" initials="Office [13]" lastIdx="1" clrIdx="12">
    <p:extLst/>
  </p:cmAuthor>
  <p:cmAuthor id="14" name="Microsoft Office 用户" initials="Office [14]" lastIdx="1" clrIdx="1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B8"/>
    <a:srgbClr val="F5E5E4"/>
    <a:srgbClr val="AACED2"/>
    <a:srgbClr val="FFBBB3"/>
    <a:srgbClr val="FAA0AA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5238" autoAdjust="0"/>
  </p:normalViewPr>
  <p:slideViewPr>
    <p:cSldViewPr snapToGrid="0">
      <p:cViewPr varScale="1">
        <p:scale>
          <a:sx n="110" d="100"/>
          <a:sy n="11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5T09:04:48.425" idx="1">
    <p:pos x="10" y="10"/>
    <p:text>各位老师下午好，我们小组展示的是《基于实物期权的母婴行业新零售模式研究》，初看题目我们可以拆分为三个关键词，母婴，新零售，实物期权。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5T10:15:23.117" idx="2">
    <p:pos x="10" y="10"/>
    <p:text>于是乎我们想起了期权的相关知识，但期权是否可行呢？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5T21:00:25.441" idx="4">
    <p:pos x="10" y="10"/>
    <p:text>这就可以回答第三个为什么，“为什么是实物期权”因为有保障。我们可以看到应用的可行性，依托实物期权的成熟性，参数的可行性，加上现有成果的辅助，我们将定价模型引入母婴新零售行业。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" dt="2019-05-05T09:55:07.314" idx="1">
    <p:pos x="10" y="10"/>
    <p:text>当然项目也存在以下三方面不可控风险，也许短期内无法有效解决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3" dt="2019-05-05T09:58:14.200" idx="1">
    <p:pos x="10" y="10"/>
    <p:text>如果不考虑到潜在的风险，最理想的情况是成果结合实际，为行业提供借鉴意义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1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4" dt="2019-05-05T10:00:24.912" idx="1">
    <p:pos x="10" y="10"/>
    <p:text>自此，相信我已经回答了开篇提出的三个为什么。我的介绍到此为止，非常感谢您的聆听。
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05T09:10:00.627" idx="1">
    <p:pos x="10" y="10"/>
    <p:text>接下来我将通过这四部分来解答三个为什么“为什么是母婴行业”，“为什么是新零售”，“为什么是实物期权”。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05T09:18:58.718" idx="1">
    <p:pos x="10" y="10"/>
    <p:text>首先会第一个问题，作为一个非常年轻的团队，为什么会选择母婴行业？因为有机会。立项之初，我们捕捉到二胎政策这个窗口，发现了市场的缺口，设想着通过自己所学的专业知识，是否可以为行业提供解决方案。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5" dt="2019-05-05T09:26:18.833" idx="1">
    <p:pos x="10" y="10"/>
    <p:text>有人可能会说“咦，中国生育率不是在不断创新低嘛，怎么会有潜力呢？”，生育率的下降并不代表着人口红利的丧失，特别是在一个本就不完善，创新模式相对落后的母婴行业。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" dt="2019-05-05T09:29:25.729" idx="1">
    <p:pos x="10" y="10"/>
    <p:text>除了人口因素，消费的不断升级绝对可以带动行业规模的不断扩大，现在的新生儿消费人群集中在80后90后，设想一下，当台上的我们和台下的同龄人成为新生父母，我们的消费观念与父辈差异较大，高增长的趋势是必然的，右下角的图表也可以印证这一观点。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7" dt="2019-05-05T09:34:01.594" idx="1">
    <p:pos x="10" y="10"/>
    <p:text>谁不是初为人母，如果我现在是一个准妈妈，我在挑选母婴产品的时候肯定非常谨慎，母婴行业有这六大问题，这时候运用新零售的创新模式，结合线上渠道和线下场景的体验消费，就可以缓解消费者的焦虑情绪。这也就回答了第二个为什么“为什么是新零售”，因为新零售有可能。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8" dt="2019-05-05T09:42:00.571" idx="1">
    <p:pos x="10" y="10"/>
    <p:text>提到母婴就不得不提近几年非常火爆的月嫂服务行业，我们可以看到这个子行业存在“缺乏监管”和“供不应求”这两大现状。然而，监管和人员供给都不是我们力所能及的范畴。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5T20:04:18.590" idx="3">
    <p:pos x="10" y="10"/>
    <p:text>我们转移视线，注意到了怀孕过程中的不确定性，孕妇预产期和实际越匹配，预期雇佣和实际月嫂工作的时间越匹配，双方损失的成本越少。提到降低不确定性风险，我们马上想到了期权。如果我是一个已经预约的孕妇，但由于一些突发性事件，我中途改变计划，造成了实际违约，那么在传统月嫂行业中我将损失为总价50%的定金，而引入实物期权后，我可以在平台上自由买卖交易期权，将原定月嫂服务转卖给其他客户，这样不仅可以减少客户自身的损失，方便其他客户进行预订，还可以降低月嫂中心因重新调配人员而损失的成本。
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0" dt="2019-05-05T09:51:23.244" idx="1">
    <p:pos x="10" y="10"/>
    <p:text>我们要做的就是完成一个将不确定性风险转变为优势的过程，提高平台的社会效用。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D6894-8203-4877-B063-C7B7E3259FDC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AAF28-DDEF-474B-9334-858CF0BFD0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81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16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AAF28-DDEF-474B-9334-858CF0BFD0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15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 userDrawn="1"/>
        </p:nvGrpSpPr>
        <p:grpSpPr>
          <a:xfrm>
            <a:off x="0" y="1292466"/>
            <a:ext cx="5725050" cy="4273068"/>
            <a:chOff x="1005168" y="1511249"/>
            <a:chExt cx="5725050" cy="4273068"/>
          </a:xfrm>
        </p:grpSpPr>
        <p:sp>
          <p:nvSpPr>
            <p:cNvPr id="38" name="矩形 37"/>
            <p:cNvSpPr/>
            <p:nvPr userDrawn="1"/>
          </p:nvSpPr>
          <p:spPr>
            <a:xfrm rot="9822520">
              <a:off x="3087039" y="4299290"/>
              <a:ext cx="716990" cy="716990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矩形 38"/>
            <p:cNvSpPr/>
            <p:nvPr userDrawn="1"/>
          </p:nvSpPr>
          <p:spPr>
            <a:xfrm rot="18585722">
              <a:off x="2888840" y="1880482"/>
              <a:ext cx="1958891" cy="1958891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 userDrawn="1"/>
          </p:nvSpPr>
          <p:spPr>
            <a:xfrm rot="4450317">
              <a:off x="2493508" y="3354378"/>
              <a:ext cx="139775" cy="139775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矩形 40"/>
            <p:cNvSpPr/>
            <p:nvPr userDrawn="1"/>
          </p:nvSpPr>
          <p:spPr>
            <a:xfrm rot="892948">
              <a:off x="1657454" y="3027355"/>
              <a:ext cx="381184" cy="381184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矩形 41"/>
            <p:cNvSpPr/>
            <p:nvPr userDrawn="1"/>
          </p:nvSpPr>
          <p:spPr>
            <a:xfrm rot="4240722">
              <a:off x="2943239" y="3598337"/>
              <a:ext cx="211665" cy="211665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矩形 42"/>
            <p:cNvSpPr/>
            <p:nvPr userDrawn="1"/>
          </p:nvSpPr>
          <p:spPr>
            <a:xfrm rot="3863176">
              <a:off x="2161194" y="2613046"/>
              <a:ext cx="478989" cy="478989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矩形 43"/>
            <p:cNvSpPr/>
            <p:nvPr userDrawn="1"/>
          </p:nvSpPr>
          <p:spPr>
            <a:xfrm rot="187853">
              <a:off x="1149258" y="1948495"/>
              <a:ext cx="669411" cy="669411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 rot="905749">
              <a:off x="2232503" y="1511249"/>
              <a:ext cx="962806" cy="962806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矩形 45"/>
            <p:cNvSpPr/>
            <p:nvPr userDrawn="1"/>
          </p:nvSpPr>
          <p:spPr>
            <a:xfrm rot="19322284">
              <a:off x="2032044" y="1890584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 rot="42066">
              <a:off x="1005168" y="3978778"/>
              <a:ext cx="252619" cy="252619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矩形 47"/>
            <p:cNvSpPr/>
            <p:nvPr userDrawn="1"/>
          </p:nvSpPr>
          <p:spPr>
            <a:xfrm rot="20117985">
              <a:off x="3882713" y="2005248"/>
              <a:ext cx="2847505" cy="284750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矩形 48"/>
            <p:cNvSpPr/>
            <p:nvPr userDrawn="1"/>
          </p:nvSpPr>
          <p:spPr>
            <a:xfrm rot="905749">
              <a:off x="2434975" y="4825900"/>
              <a:ext cx="958417" cy="958417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矩形 49"/>
            <p:cNvSpPr/>
            <p:nvPr userDrawn="1"/>
          </p:nvSpPr>
          <p:spPr>
            <a:xfrm rot="19322284">
              <a:off x="4983301" y="5448628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矩形 50"/>
            <p:cNvSpPr/>
            <p:nvPr userDrawn="1"/>
          </p:nvSpPr>
          <p:spPr>
            <a:xfrm rot="19736611">
              <a:off x="3723081" y="4584880"/>
              <a:ext cx="997607" cy="997607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-1167206" y="3833300"/>
            <a:ext cx="4374714" cy="4962515"/>
            <a:chOff x="-846980" y="3145644"/>
            <a:chExt cx="4374714" cy="4962515"/>
          </a:xfrm>
        </p:grpSpPr>
        <p:sp>
          <p:nvSpPr>
            <p:cNvPr id="8" name="矩形 7"/>
            <p:cNvSpPr/>
            <p:nvPr userDrawn="1"/>
          </p:nvSpPr>
          <p:spPr>
            <a:xfrm rot="19896190">
              <a:off x="-846980" y="4391937"/>
              <a:ext cx="3716222" cy="3716222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 rot="21433404">
              <a:off x="1038840" y="3145644"/>
              <a:ext cx="1172399" cy="1172399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 rot="18900000">
              <a:off x="2964992" y="4498454"/>
              <a:ext cx="562742" cy="562742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 rot="19462407">
              <a:off x="858415" y="3412397"/>
              <a:ext cx="305434" cy="305434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 rot="17430621">
              <a:off x="3026992" y="5398176"/>
              <a:ext cx="219002" cy="219002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4518853" y="-682205"/>
            <a:ext cx="5576639" cy="3950922"/>
            <a:chOff x="7312023" y="-665078"/>
            <a:chExt cx="5576639" cy="3950922"/>
          </a:xfrm>
        </p:grpSpPr>
        <p:sp>
          <p:nvSpPr>
            <p:cNvPr id="14" name="矩形 13"/>
            <p:cNvSpPr/>
            <p:nvPr userDrawn="1"/>
          </p:nvSpPr>
          <p:spPr>
            <a:xfrm rot="2220555">
              <a:off x="9068972" y="-665078"/>
              <a:ext cx="2602001" cy="2602001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 rot="20263186">
              <a:off x="10805818" y="58017"/>
              <a:ext cx="2082844" cy="2082844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20229117">
              <a:off x="7312023" y="556810"/>
              <a:ext cx="562742" cy="562742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20229117">
              <a:off x="10862351" y="2812891"/>
              <a:ext cx="472953" cy="472953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/>
        </p:nvGrpSpPr>
        <p:grpSpPr>
          <a:xfrm>
            <a:off x="-424797" y="-289495"/>
            <a:ext cx="1940006" cy="1500168"/>
            <a:chOff x="-424797" y="-289495"/>
            <a:chExt cx="1940006" cy="1500168"/>
          </a:xfrm>
        </p:grpSpPr>
        <p:sp>
          <p:nvSpPr>
            <p:cNvPr id="13" name="矩形 12"/>
            <p:cNvSpPr/>
            <p:nvPr userDrawn="1"/>
          </p:nvSpPr>
          <p:spPr>
            <a:xfrm rot="19896190">
              <a:off x="696210" y="33589"/>
              <a:ext cx="669411" cy="669411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 rot="21433404">
              <a:off x="-424797" y="-289495"/>
              <a:ext cx="1261894" cy="1261894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 rot="18585722">
              <a:off x="1181569" y="925974"/>
              <a:ext cx="284699" cy="284699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17430621">
              <a:off x="1311074" y="134869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6280151" y="5110574"/>
            <a:ext cx="3280975" cy="2556245"/>
            <a:chOff x="9227888" y="4821816"/>
            <a:chExt cx="3280975" cy="2556245"/>
          </a:xfrm>
        </p:grpSpPr>
        <p:sp>
          <p:nvSpPr>
            <p:cNvPr id="18" name="矩形 17"/>
            <p:cNvSpPr/>
            <p:nvPr userDrawn="1"/>
          </p:nvSpPr>
          <p:spPr>
            <a:xfrm rot="19238099">
              <a:off x="11440980" y="5083135"/>
              <a:ext cx="442243" cy="442243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2558654">
              <a:off x="10718032" y="5587230"/>
              <a:ext cx="1790831" cy="1790831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20601285">
              <a:off x="9831264" y="6039855"/>
              <a:ext cx="1029918" cy="1029918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20567216">
              <a:off x="9227888" y="6150357"/>
              <a:ext cx="265265" cy="265265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20567216">
              <a:off x="11022574" y="4821816"/>
              <a:ext cx="308836" cy="308836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4118801" y="-1036467"/>
            <a:ext cx="3610725" cy="4622268"/>
            <a:chOff x="4118801" y="-1036467"/>
            <a:chExt cx="3610725" cy="4622268"/>
          </a:xfrm>
        </p:grpSpPr>
        <p:sp>
          <p:nvSpPr>
            <p:cNvPr id="7" name="矩形 6"/>
            <p:cNvSpPr/>
            <p:nvPr userDrawn="1"/>
          </p:nvSpPr>
          <p:spPr>
            <a:xfrm rot="15361769">
              <a:off x="6558089" y="-388007"/>
              <a:ext cx="1171437" cy="1171437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 rot="2558654">
              <a:off x="6112257" y="3254276"/>
              <a:ext cx="331525" cy="331525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 rot="20601285">
              <a:off x="5807448" y="2602019"/>
              <a:ext cx="472692" cy="472692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 rot="2349059">
              <a:off x="6265431" y="2733673"/>
              <a:ext cx="223715" cy="223715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 rot="1971513">
              <a:off x="5492430" y="1969500"/>
              <a:ext cx="478989" cy="478989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 rot="19896190">
              <a:off x="6547995" y="1195050"/>
              <a:ext cx="669411" cy="669411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0614086">
              <a:off x="4738005" y="792153"/>
              <a:ext cx="1325599" cy="1325599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 rot="18585722">
              <a:off x="4977502" y="-1036467"/>
              <a:ext cx="1958891" cy="1958891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 rot="17430621">
              <a:off x="4648690" y="376003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19750403">
              <a:off x="6270904" y="2051889"/>
              <a:ext cx="252619" cy="252619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19896190">
              <a:off x="4118801" y="1264919"/>
              <a:ext cx="329419" cy="329419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2193760" y="-1036467"/>
            <a:ext cx="8190231" cy="7218091"/>
            <a:chOff x="4118801" y="-1036467"/>
            <a:chExt cx="8190231" cy="7218091"/>
          </a:xfrm>
        </p:grpSpPr>
        <p:sp>
          <p:nvSpPr>
            <p:cNvPr id="7" name="矩形 6"/>
            <p:cNvSpPr/>
            <p:nvPr userDrawn="1"/>
          </p:nvSpPr>
          <p:spPr>
            <a:xfrm rot="15361769">
              <a:off x="6558089" y="-388007"/>
              <a:ext cx="1171437" cy="1171437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 userDrawn="1"/>
          </p:nvSpPr>
          <p:spPr>
            <a:xfrm rot="2558654">
              <a:off x="6112257" y="3254276"/>
              <a:ext cx="331525" cy="331525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 rot="20601285">
              <a:off x="5807448" y="2602019"/>
              <a:ext cx="472692" cy="472692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 rot="2349059">
              <a:off x="6265431" y="2733673"/>
              <a:ext cx="223715" cy="223715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 rot="1971513">
              <a:off x="5492430" y="1969500"/>
              <a:ext cx="478989" cy="478989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 rot="19896190">
              <a:off x="6547995" y="1195050"/>
              <a:ext cx="669411" cy="669411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20614086">
              <a:off x="4738005" y="792153"/>
              <a:ext cx="1325599" cy="1325599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 rot="18585722">
              <a:off x="4977502" y="-1036467"/>
              <a:ext cx="1958891" cy="1958891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 rot="17430621">
              <a:off x="4648690" y="376003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19750403">
              <a:off x="6270904" y="2051889"/>
              <a:ext cx="252619" cy="252619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19896190">
              <a:off x="4118801" y="1264919"/>
              <a:ext cx="329419" cy="329419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9822520">
              <a:off x="8665853" y="4696597"/>
              <a:ext cx="716990" cy="716990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 userDrawn="1"/>
          </p:nvSpPr>
          <p:spPr>
            <a:xfrm rot="18585722">
              <a:off x="8467654" y="2277789"/>
              <a:ext cx="1958891" cy="1958891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 userDrawn="1"/>
          </p:nvSpPr>
          <p:spPr>
            <a:xfrm rot="4450317">
              <a:off x="8072322" y="3751685"/>
              <a:ext cx="139775" cy="139775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 userDrawn="1"/>
          </p:nvSpPr>
          <p:spPr>
            <a:xfrm rot="892948">
              <a:off x="7236268" y="3424662"/>
              <a:ext cx="381184" cy="381184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 userDrawn="1"/>
          </p:nvSpPr>
          <p:spPr>
            <a:xfrm rot="4240722">
              <a:off x="8522053" y="3995644"/>
              <a:ext cx="211665" cy="211665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/>
            <p:cNvSpPr/>
            <p:nvPr userDrawn="1"/>
          </p:nvSpPr>
          <p:spPr>
            <a:xfrm rot="3863176">
              <a:off x="7740008" y="3010353"/>
              <a:ext cx="478989" cy="478989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 userDrawn="1"/>
          </p:nvSpPr>
          <p:spPr>
            <a:xfrm rot="187853">
              <a:off x="6728072" y="2345802"/>
              <a:ext cx="669411" cy="669411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 rot="905749">
              <a:off x="7811317" y="1908556"/>
              <a:ext cx="962806" cy="962806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 rot="19322284">
              <a:off x="7610858" y="2287891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 rot="42066">
              <a:off x="6583982" y="4376085"/>
              <a:ext cx="252619" cy="252619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 rot="20117985">
              <a:off x="9461527" y="2402555"/>
              <a:ext cx="2847505" cy="284750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 rot="905749">
              <a:off x="8013789" y="5223207"/>
              <a:ext cx="958417" cy="958417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 rot="19322284">
              <a:off x="10562115" y="5845935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 userDrawn="1"/>
          </p:nvSpPr>
          <p:spPr>
            <a:xfrm rot="19736611">
              <a:off x="9301895" y="4982187"/>
              <a:ext cx="997607" cy="997607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5922458" y="2659624"/>
            <a:ext cx="3444508" cy="4411665"/>
            <a:chOff x="8954405" y="2659624"/>
            <a:chExt cx="3444508" cy="4411665"/>
          </a:xfrm>
        </p:grpSpPr>
        <p:sp>
          <p:nvSpPr>
            <p:cNvPr id="8" name="矩形 7"/>
            <p:cNvSpPr/>
            <p:nvPr userDrawn="1"/>
          </p:nvSpPr>
          <p:spPr>
            <a:xfrm rot="6238231" flipH="1">
              <a:off x="9407392" y="4234793"/>
              <a:ext cx="1171437" cy="1171437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 userDrawn="1"/>
          </p:nvSpPr>
          <p:spPr>
            <a:xfrm rot="19041346" flipH="1">
              <a:off x="10088253" y="6106343"/>
              <a:ext cx="188104" cy="188104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 userDrawn="1"/>
          </p:nvSpPr>
          <p:spPr>
            <a:xfrm rot="998715" flipH="1">
              <a:off x="10506343" y="5622066"/>
              <a:ext cx="472692" cy="472692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 userDrawn="1"/>
          </p:nvSpPr>
          <p:spPr>
            <a:xfrm rot="19250941" flipH="1">
              <a:off x="10179321" y="5688691"/>
              <a:ext cx="223715" cy="223715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 rot="19628487" flipH="1">
              <a:off x="11165499" y="6592300"/>
              <a:ext cx="478989" cy="478989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 userDrawn="1"/>
          </p:nvSpPr>
          <p:spPr>
            <a:xfrm rot="1703810" flipH="1">
              <a:off x="11537857" y="2659624"/>
              <a:ext cx="669411" cy="669411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 userDrawn="1"/>
          </p:nvSpPr>
          <p:spPr>
            <a:xfrm rot="985914" flipH="1">
              <a:off x="11073314" y="5414953"/>
              <a:ext cx="1325599" cy="1325599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 userDrawn="1"/>
          </p:nvSpPr>
          <p:spPr>
            <a:xfrm rot="3014278" flipH="1">
              <a:off x="10200525" y="3586333"/>
              <a:ext cx="1958891" cy="1958891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 rot="4169379" flipH="1">
              <a:off x="8954405" y="5462201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 userDrawn="1"/>
          </p:nvSpPr>
          <p:spPr>
            <a:xfrm rot="1849597" flipH="1">
              <a:off x="10415339" y="6386801"/>
              <a:ext cx="669019" cy="669019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 userDrawn="1"/>
          </p:nvSpPr>
          <p:spPr>
            <a:xfrm rot="1703810" flipH="1">
              <a:off x="10051625" y="3232154"/>
              <a:ext cx="329419" cy="329419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solidFill>
          <a:srgbClr val="FAA0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solidFill>
          <a:srgbClr val="F5E5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rgbClr val="AACE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009F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rgbClr val="FFBB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F5E5E4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5E59E-2209-4226-ADB8-62551846E4B3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5120B-8ABC-46F9-98DE-48E2989AE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comments" Target="../comments/comment8.xml"/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8.png"/><Relationship Id="rId3" Type="http://schemas.openxmlformats.org/officeDocument/2006/relationships/comments" Target="../comments/commen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comments" Target="../comments/commen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comments" Target="../comments/comment12.xml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omments" Target="../comments/commen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omments" Target="../comments/commen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comments" Target="../comments/commen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comments" Target="../comments/comment4.xml"/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comments" Target="../comments/comment5.xm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5.png"/><Relationship Id="rId3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888940" y="2027992"/>
            <a:ext cx="7366120" cy="3476718"/>
            <a:chOff x="888940" y="2319868"/>
            <a:chExt cx="7366120" cy="3476718"/>
          </a:xfrm>
        </p:grpSpPr>
        <p:sp>
          <p:nvSpPr>
            <p:cNvPr id="3" name="文本框 2"/>
            <p:cNvSpPr txBox="1"/>
            <p:nvPr/>
          </p:nvSpPr>
          <p:spPr>
            <a:xfrm>
              <a:off x="1094128" y="2319868"/>
              <a:ext cx="6955750" cy="1107996"/>
            </a:xfrm>
            <a:prstGeom prst="rect">
              <a:avLst/>
            </a:prstGeom>
            <a:solidFill>
              <a:srgbClr val="009FB8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6600" b="1" kern="0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学涯计划项目</a:t>
              </a:r>
              <a:r>
                <a:rPr kumimoji="1" lang="zh-CN" altLang="en-US" sz="6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答辩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88940" y="3529464"/>
              <a:ext cx="73661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en-US" altLang="zh-CN" sz="2800" b="1" dirty="0">
                  <a:solidFill>
                    <a:srgbClr val="FAA0A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《</a:t>
              </a:r>
              <a:r>
                <a:rPr kumimoji="1" lang="zh-CN" altLang="en-US" sz="2800" b="1" dirty="0">
                  <a:solidFill>
                    <a:srgbClr val="FAA0A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基于实物期权的母婴行业新零售模式研究</a:t>
              </a:r>
              <a:r>
                <a:rPr kumimoji="1" lang="en-US" altLang="zh-CN" sz="2800" b="1" dirty="0">
                  <a:solidFill>
                    <a:srgbClr val="FAA0AA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》</a:t>
              </a:r>
              <a:endParaRPr kumimoji="1" lang="zh-CN" altLang="en-US" sz="2800" b="1" dirty="0">
                <a:solidFill>
                  <a:srgbClr val="F5E5E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" name="文本框 8"/>
            <p:cNvSpPr txBox="1"/>
            <p:nvPr/>
          </p:nvSpPr>
          <p:spPr>
            <a:xfrm>
              <a:off x="2924899" y="4270399"/>
              <a:ext cx="3294202" cy="15261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项目负责人：江雪</a:t>
              </a:r>
            </a:p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项目组成员：朱一帆</a:t>
              </a:r>
            </a:p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项目组成员：黄羿宁</a:t>
              </a:r>
              <a:endParaRPr lang="en-US" altLang="zh-CN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n"/>
              </a:pPr>
              <a:r>
                <a:rPr lang="zh-CN" altLang="en-US" sz="1600" b="1" dirty="0">
                  <a:solidFill>
                    <a:srgbClr val="000000">
                      <a:lumMod val="50000"/>
                      <a:lumOff val="5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项目组成员：孟泽锋</a:t>
              </a:r>
            </a:p>
          </p:txBody>
        </p:sp>
      </p:grpSp>
    </p:spTree>
  </p:cSld>
  <p:clrMapOvr>
    <a:masterClrMapping/>
  </p:clrMapOvr>
  <p:transition spd="slow" advTm="12595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26"/>
          <a:stretch>
            <a:fillRect/>
          </a:stretch>
        </p:blipFill>
        <p:spPr>
          <a:xfrm>
            <a:off x="-1" y="782614"/>
            <a:ext cx="4681714" cy="3316716"/>
          </a:xfrm>
          <a:prstGeom prst="roundRect">
            <a:avLst>
              <a:gd name="adj" fmla="val 209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文本框 3"/>
          <p:cNvSpPr txBox="1"/>
          <p:nvPr/>
        </p:nvSpPr>
        <p:spPr>
          <a:xfrm>
            <a:off x="4681713" y="2214756"/>
            <a:ext cx="4247629" cy="452432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defPPr>
              <a:defRPr lang="en-US"/>
            </a:defPPr>
            <a:lvl1pPr lvl="0"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b="1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预产期与实际生产期之间的不确定性</a:t>
            </a:r>
          </a:p>
        </p:txBody>
      </p:sp>
      <p:sp>
        <p:nvSpPr>
          <p:cNvPr id="9" name="文本占位符 1"/>
          <p:cNvSpPr>
            <a:spLocks noGrp="1"/>
          </p:cNvSpPr>
          <p:nvPr/>
        </p:nvSpPr>
        <p:spPr>
          <a:xfrm>
            <a:off x="214659" y="254521"/>
            <a:ext cx="7321257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项目目的</a:t>
            </a:r>
            <a:r>
              <a:rPr kumimoji="1" lang="en-US" altLang="zh-CN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——</a:t>
            </a:r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降低怀孕过程中的不确定性产生的成本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51214"/>
            <a:ext cx="9144000" cy="2652265"/>
          </a:xfrm>
          <a:prstGeom prst="rect">
            <a:avLst/>
          </a:prstGeom>
        </p:spPr>
      </p:pic>
    </p:spTree>
  </p:cSld>
  <p:clrMapOvr>
    <a:masterClrMapping/>
  </p:clrMapOvr>
  <p:transition spd="slow" advTm="30486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/>
        </p:nvSpPr>
        <p:spPr>
          <a:xfrm>
            <a:off x="214659" y="254521"/>
            <a:ext cx="8256679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项目意义</a:t>
            </a:r>
            <a:r>
              <a:rPr kumimoji="1" lang="en-US" altLang="zh-CN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——</a:t>
            </a:r>
            <a:r>
              <a:rPr lang="zh-CN" altLang="en-US" dirty="0">
                <a:sym typeface="+mn-ea"/>
              </a:rPr>
              <a:t>使用实物期权创新完善母婴行业的新零售模式</a:t>
            </a:r>
          </a:p>
        </p:txBody>
      </p:sp>
      <p:grpSp>
        <p:nvGrpSpPr>
          <p:cNvPr id="13" name="组 7"/>
          <p:cNvGrpSpPr/>
          <p:nvPr/>
        </p:nvGrpSpPr>
        <p:grpSpPr>
          <a:xfrm>
            <a:off x="214659" y="1380570"/>
            <a:ext cx="2598057" cy="4832584"/>
            <a:chOff x="766537" y="1437588"/>
            <a:chExt cx="2598057" cy="4832584"/>
          </a:xfrm>
        </p:grpSpPr>
        <p:sp>
          <p:nvSpPr>
            <p:cNvPr id="24" name="矩形 23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rgbClr val="AACED2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7" name="矩形 26"/>
            <p:cNvSpPr/>
            <p:nvPr/>
          </p:nvSpPr>
          <p:spPr>
            <a:xfrm>
              <a:off x="1028063" y="1589200"/>
              <a:ext cx="2080491" cy="165276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09600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月子中心可以提供该项实物期权服务，或自行建立</a:t>
              </a:r>
              <a:r>
                <a:rPr lang="en-US" altLang="zh-CN" sz="2000" b="1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App</a:t>
              </a:r>
              <a:r>
                <a:rPr lang="zh-CN" altLang="en-US" sz="2000" b="1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提供平台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4" name="组 8"/>
          <p:cNvGrpSpPr/>
          <p:nvPr/>
        </p:nvGrpSpPr>
        <p:grpSpPr>
          <a:xfrm>
            <a:off x="3272971" y="1380570"/>
            <a:ext cx="2598057" cy="4832584"/>
            <a:chOff x="766537" y="1437588"/>
            <a:chExt cx="2598057" cy="4832584"/>
          </a:xfrm>
        </p:grpSpPr>
        <p:sp>
          <p:nvSpPr>
            <p:cNvPr id="20" name="矩形 19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rgbClr val="FAA0AA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23" name="矩形 22"/>
            <p:cNvSpPr/>
            <p:nvPr/>
          </p:nvSpPr>
          <p:spPr>
            <a:xfrm>
              <a:off x="1028063" y="1589200"/>
              <a:ext cx="2080491" cy="205287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09600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使平台使用者获得确定性，在不增加社会财富的基础上，增加社会效用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5" name="组 13"/>
          <p:cNvGrpSpPr/>
          <p:nvPr/>
        </p:nvGrpSpPr>
        <p:grpSpPr>
          <a:xfrm>
            <a:off x="6331284" y="1380570"/>
            <a:ext cx="2598057" cy="4832584"/>
            <a:chOff x="766537" y="1437588"/>
            <a:chExt cx="2598057" cy="4832584"/>
          </a:xfrm>
        </p:grpSpPr>
        <p:sp>
          <p:nvSpPr>
            <p:cNvPr id="16" name="矩形 15"/>
            <p:cNvSpPr/>
            <p:nvPr/>
          </p:nvSpPr>
          <p:spPr>
            <a:xfrm>
              <a:off x="766537" y="1437588"/>
              <a:ext cx="2598057" cy="4832584"/>
            </a:xfrm>
            <a:prstGeom prst="rect">
              <a:avLst/>
            </a:prstGeom>
            <a:solidFill>
              <a:srgbClr val="009FB8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0" t="11491" r="26507" b="29383"/>
            <a:stretch>
              <a:fillRect/>
            </a:stretch>
          </p:blipFill>
          <p:spPr>
            <a:xfrm>
              <a:off x="766537" y="3672115"/>
              <a:ext cx="2598057" cy="2598057"/>
            </a:xfrm>
            <a:prstGeom prst="rtTriangle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9" name="矩形 18"/>
            <p:cNvSpPr/>
            <p:nvPr/>
          </p:nvSpPr>
          <p:spPr>
            <a:xfrm>
              <a:off x="1028063" y="1589200"/>
              <a:ext cx="2080491" cy="125265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09600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latin typeface="Century Gothic" panose="020B0502020202020204"/>
                  <a:ea typeface="微软雅黑" panose="020B0503020204020204" charset="-122"/>
                </a:rPr>
                <a:t>为行业的政策制定者提供借鉴意义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14490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76096" y="1729469"/>
            <a:ext cx="1901483" cy="3770263"/>
            <a:chOff x="4722847" y="1729469"/>
            <a:chExt cx="1901483" cy="3770263"/>
          </a:xfrm>
        </p:grpSpPr>
        <p:sp>
          <p:nvSpPr>
            <p:cNvPr id="4" name="文本框 3"/>
            <p:cNvSpPr txBox="1"/>
            <p:nvPr/>
          </p:nvSpPr>
          <p:spPr>
            <a:xfrm>
              <a:off x="4722847" y="1729469"/>
              <a:ext cx="1901483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en-US" altLang="zh-CN" sz="23900" b="1" dirty="0">
                  <a:solidFill>
                    <a:srgbClr val="FFFFFF"/>
                  </a:solidFill>
                  <a:latin typeface="Century Gothic" panose="020B0502020202020204"/>
                  <a:ea typeface="宋体" panose="02010600030101010101" pitchFamily="2" charset="-122"/>
                </a:rPr>
                <a:t>3</a:t>
              </a:r>
              <a:endParaRPr kumimoji="1" lang="zh-CN" altLang="en-US" sz="239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156459" y="1864936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en-US" altLang="zh-CN" sz="2800" dirty="0">
                  <a:solidFill>
                    <a:srgbClr val="FFFFFF"/>
                  </a:solidFill>
                  <a:latin typeface="Century Gothic" panose="020B0502020202020204"/>
                  <a:ea typeface="宋体" panose="02010600030101010101" pitchFamily="2" charset="-122"/>
                </a:rPr>
                <a:t>PART</a:t>
              </a:r>
              <a:endParaRPr kumimoji="1" lang="zh-CN" altLang="en-US" sz="2800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26836" y="4865758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sz="4400" b="1" dirty="0">
                <a:solidFill>
                  <a:srgbClr val="009FB8">
                    <a:alpha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项目可行性</a:t>
            </a:r>
          </a:p>
        </p:txBody>
      </p:sp>
    </p:spTree>
  </p:cSld>
  <p:clrMapOvr>
    <a:masterClrMapping/>
  </p:clrMapOvr>
  <p:transition spd="slow" advTm="1398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-371548" y="628746"/>
            <a:ext cx="9887097" cy="5600509"/>
            <a:chOff x="-371548" y="628746"/>
            <a:chExt cx="9887097" cy="5600509"/>
          </a:xfrm>
        </p:grpSpPr>
        <p:sp>
          <p:nvSpPr>
            <p:cNvPr id="2" name="矩形 1"/>
            <p:cNvSpPr/>
            <p:nvPr/>
          </p:nvSpPr>
          <p:spPr>
            <a:xfrm rot="17741040">
              <a:off x="1128086" y="2197243"/>
              <a:ext cx="1171437" cy="1171437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 rot="2558654">
              <a:off x="3242651" y="3507019"/>
              <a:ext cx="331525" cy="331525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rot="20601285">
              <a:off x="2937842" y="2854762"/>
              <a:ext cx="472692" cy="472692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2349059">
              <a:off x="3395825" y="2986416"/>
              <a:ext cx="223715" cy="223715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rot="1971513">
              <a:off x="2622824" y="2222243"/>
              <a:ext cx="478989" cy="478989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 rot="19896190">
              <a:off x="3678389" y="1447793"/>
              <a:ext cx="669411" cy="669411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 rot="20614086">
              <a:off x="1868399" y="1044896"/>
              <a:ext cx="1325599" cy="1325599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 rot="18585722">
              <a:off x="-371548" y="2306292"/>
              <a:ext cx="1958891" cy="1958891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17430621">
              <a:off x="1779084" y="628746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 rot="19750403">
              <a:off x="3401298" y="2304632"/>
              <a:ext cx="252619" cy="252619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 rot="19896190">
              <a:off x="1249195" y="1517662"/>
              <a:ext cx="329419" cy="329419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 rot="9822520">
              <a:off x="5796247" y="4949340"/>
              <a:ext cx="716990" cy="716990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 rot="18585722">
              <a:off x="5598048" y="2530532"/>
              <a:ext cx="1958891" cy="1958891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 rot="4450317">
              <a:off x="5202716" y="4004428"/>
              <a:ext cx="139775" cy="139775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892948">
              <a:off x="4366662" y="3677405"/>
              <a:ext cx="381184" cy="381184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 rot="4240722">
              <a:off x="5652447" y="4248387"/>
              <a:ext cx="211665" cy="211665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3863176">
              <a:off x="4870402" y="3263096"/>
              <a:ext cx="478989" cy="478989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7853">
              <a:off x="3858466" y="2598545"/>
              <a:ext cx="669411" cy="669411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905749">
              <a:off x="4941711" y="2161299"/>
              <a:ext cx="962806" cy="962806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9322284">
              <a:off x="4741252" y="2540634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42066">
              <a:off x="3714376" y="4628828"/>
              <a:ext cx="252619" cy="252619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9661959">
              <a:off x="6668044" y="2483254"/>
              <a:ext cx="2847505" cy="284750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 rot="905749">
              <a:off x="4903922" y="5270838"/>
              <a:ext cx="958417" cy="958417"/>
            </a:xfrm>
            <a:prstGeom prst="rect">
              <a:avLst/>
            </a:prstGeom>
            <a:solidFill>
              <a:srgbClr val="FFBBB3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9322284">
              <a:off x="8132986" y="5942481"/>
              <a:ext cx="204135" cy="204135"/>
            </a:xfrm>
            <a:prstGeom prst="rect">
              <a:avLst/>
            </a:prstGeom>
            <a:solidFill>
              <a:srgbClr val="009FB8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 rot="17290033">
              <a:off x="6522036" y="5089594"/>
              <a:ext cx="997607" cy="997607"/>
            </a:xfrm>
            <a:prstGeom prst="rect">
              <a:avLst/>
            </a:prstGeom>
            <a:solidFill>
              <a:srgbClr val="AACED2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378" y="1239262"/>
            <a:ext cx="9490756" cy="4647004"/>
          </a:xfrm>
          <a:prstGeom prst="rect">
            <a:avLst/>
          </a:prstGeom>
        </p:spPr>
      </p:pic>
      <p:sp>
        <p:nvSpPr>
          <p:cNvPr id="40" name="文本占位符 1"/>
          <p:cNvSpPr>
            <a:spLocks noGrp="1"/>
          </p:cNvSpPr>
          <p:nvPr/>
        </p:nvSpPr>
        <p:spPr>
          <a:xfrm>
            <a:off x="214659" y="254521"/>
            <a:ext cx="8256679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项目基础及优势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 advTm="16688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/>
        </p:nvSpPr>
        <p:spPr>
          <a:xfrm>
            <a:off x="214659" y="254521"/>
            <a:ext cx="8256679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项目风险</a:t>
            </a:r>
            <a:endParaRPr lang="zh-CN" altLang="en-US" dirty="0">
              <a:sym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480576" y="0"/>
            <a:ext cx="2317250" cy="3593011"/>
          </a:xfrm>
          <a:prstGeom prst="rect">
            <a:avLst/>
          </a:prstGeom>
          <a:solidFill>
            <a:srgbClr val="AACED2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3614823" y="3685580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50" name="组 9"/>
          <p:cNvGrpSpPr/>
          <p:nvPr/>
        </p:nvGrpSpPr>
        <p:grpSpPr>
          <a:xfrm>
            <a:off x="4434412" y="3471026"/>
            <a:ext cx="429108" cy="429108"/>
            <a:chOff x="1770335" y="2906486"/>
            <a:chExt cx="733908" cy="733908"/>
          </a:xfrm>
        </p:grpSpPr>
        <p:sp>
          <p:nvSpPr>
            <p:cNvPr id="70" name="椭圆 69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rgbClr val="AACED2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 形 70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798904" y="1103992"/>
            <a:ext cx="2322721" cy="5754008"/>
            <a:chOff x="798904" y="1103992"/>
            <a:chExt cx="2322721" cy="5754008"/>
          </a:xfrm>
        </p:grpSpPr>
        <p:sp>
          <p:nvSpPr>
            <p:cNvPr id="45" name="矩形 44"/>
            <p:cNvSpPr/>
            <p:nvPr/>
          </p:nvSpPr>
          <p:spPr>
            <a:xfrm>
              <a:off x="804375" y="3264989"/>
              <a:ext cx="2317250" cy="3593011"/>
            </a:xfrm>
            <a:prstGeom prst="rect">
              <a:avLst/>
            </a:prstGeom>
            <a:solidFill>
              <a:srgbClr val="FAA0AA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72" t="14308" r="21572" b="14308"/>
            <a:stretch>
              <a:fillRect/>
            </a:stretch>
          </p:blipFill>
          <p:spPr>
            <a:xfrm>
              <a:off x="928857" y="1103992"/>
              <a:ext cx="2068286" cy="2068286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</p:pic>
        <p:grpSp>
          <p:nvGrpSpPr>
            <p:cNvPr id="47" name="组 5"/>
            <p:cNvGrpSpPr/>
            <p:nvPr/>
          </p:nvGrpSpPr>
          <p:grpSpPr>
            <a:xfrm>
              <a:off x="1748446" y="3036389"/>
              <a:ext cx="429108" cy="429108"/>
              <a:chOff x="1770335" y="2906486"/>
              <a:chExt cx="733908" cy="733908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770335" y="2906486"/>
                <a:ext cx="733908" cy="733908"/>
              </a:xfrm>
              <a:prstGeom prst="ellipse">
                <a:avLst/>
              </a:prstGeom>
              <a:solidFill>
                <a:srgbClr val="FAA0AA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L 形 72"/>
              <p:cNvSpPr/>
              <p:nvPr/>
            </p:nvSpPr>
            <p:spPr>
              <a:xfrm rot="18900000">
                <a:off x="1952213" y="3113908"/>
                <a:ext cx="370153" cy="219350"/>
              </a:xfrm>
              <a:prstGeom prst="corner">
                <a:avLst>
                  <a:gd name="adj1" fmla="val 21804"/>
                  <a:gd name="adj2" fmla="val 20625"/>
                </a:avLst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" name="文本框 8"/>
            <p:cNvSpPr txBox="1"/>
            <p:nvPr/>
          </p:nvSpPr>
          <p:spPr>
            <a:xfrm>
              <a:off x="798904" y="3920766"/>
              <a:ext cx="2317250" cy="16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30000"/>
                </a:lnSpc>
              </a:pPr>
              <a:r>
                <a:rPr lang="zh-CN" altLang="en-US" sz="2000" dirty="0">
                  <a:latin typeface="+mn-ea"/>
                </a:rPr>
                <a:t>获客成本</a:t>
              </a:r>
            </a:p>
            <a:p>
              <a:pPr lvl="0" algn="ctr">
                <a:lnSpc>
                  <a:spcPct val="130000"/>
                </a:lnSpc>
              </a:pPr>
              <a:r>
                <a:rPr lang="zh-CN" altLang="en-US" sz="2000" dirty="0">
                  <a:latin typeface="+mn-ea"/>
                </a:rPr>
                <a:t>复购率较低</a:t>
              </a:r>
              <a:endParaRPr lang="en-US" altLang="zh-CN" sz="2000" dirty="0">
                <a:latin typeface="+mn-ea"/>
              </a:endParaRPr>
            </a:p>
            <a:p>
              <a:pPr lvl="0" algn="ctr">
                <a:lnSpc>
                  <a:spcPct val="130000"/>
                </a:lnSpc>
              </a:pPr>
              <a:r>
                <a:rPr lang="zh-CN" altLang="en-US" sz="2000" dirty="0">
                  <a:latin typeface="+mn-ea"/>
                </a:rPr>
                <a:t>纵向产业链控制力</a:t>
              </a:r>
            </a:p>
            <a:p>
              <a:pPr lvl="0" algn="ctr">
                <a:lnSpc>
                  <a:spcPct val="130000"/>
                </a:lnSpc>
              </a:pPr>
              <a:r>
                <a:rPr lang="zh-CN" altLang="en-US" sz="2000" dirty="0">
                  <a:latin typeface="+mn-ea"/>
                </a:rPr>
                <a:t>技术限制</a:t>
              </a:r>
            </a:p>
          </p:txBody>
        </p:sp>
        <p:sp>
          <p:nvSpPr>
            <p:cNvPr id="52" name="矩形 51"/>
            <p:cNvSpPr/>
            <p:nvPr/>
          </p:nvSpPr>
          <p:spPr>
            <a:xfrm>
              <a:off x="850336" y="3465497"/>
              <a:ext cx="2236510" cy="452432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defTabSz="609600"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/>
                  <a:ea typeface="微软雅黑" panose="020B0503020204020204" charset="-122"/>
                </a:rPr>
                <a:t>新零售整体的阻力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  <p:sp>
        <p:nvSpPr>
          <p:cNvPr id="53" name="文本框 8"/>
          <p:cNvSpPr txBox="1"/>
          <p:nvPr/>
        </p:nvSpPr>
        <p:spPr>
          <a:xfrm>
            <a:off x="3605058" y="88770"/>
            <a:ext cx="2068286" cy="2861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对线上的依赖</a:t>
            </a:r>
            <a:endParaRPr lang="en-US" altLang="zh-CN" sz="2000" dirty="0"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供应链问题</a:t>
            </a:r>
            <a:endParaRPr lang="en-US" altLang="zh-CN" sz="2000" dirty="0"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用户群体不稳定</a:t>
            </a:r>
            <a:endParaRPr lang="en-US" altLang="zh-CN" sz="2000" dirty="0"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</a:rPr>
              <a:t>月嫂供给不足</a:t>
            </a:r>
            <a:endParaRPr kumimoji="0" lang="en-US" altLang="zh-CN" sz="2000" b="0" i="0" strike="noStrike" kern="1200" cap="none" spc="0" normalizeH="0" baseline="0" noProof="0" dirty="0">
              <a:ln>
                <a:noFill/>
              </a:ln>
              <a:uLnTx/>
              <a:uFillTx/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</a:rPr>
              <a:t>需求价格差异</a:t>
            </a:r>
            <a:endParaRPr kumimoji="0" lang="en-US" altLang="zh-CN" sz="2000" b="0" i="0" strike="noStrike" kern="1200" cap="none" spc="0" normalizeH="0" baseline="0" noProof="0" dirty="0">
              <a:ln>
                <a:noFill/>
              </a:ln>
              <a:uLnTx/>
              <a:uFillTx/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</a:rPr>
              <a:t>专业化程度</a:t>
            </a:r>
            <a:endParaRPr kumimoji="0" lang="en-US" altLang="zh-CN" sz="2000" b="0" i="0" strike="noStrike" kern="1200" cap="none" spc="0" normalizeH="0" baseline="0" noProof="0" dirty="0">
              <a:ln>
                <a:noFill/>
              </a:ln>
              <a:uLnTx/>
              <a:uFillTx/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服务品质及效率</a:t>
            </a:r>
            <a:endParaRPr kumimoji="0" lang="zh-CN" altLang="en-US" sz="2000" b="0" i="0" strike="noStrike" kern="1200" cap="none" spc="0" normalizeH="0" baseline="0" noProof="0" dirty="0">
              <a:ln>
                <a:noFill/>
              </a:ln>
              <a:uLnTx/>
              <a:uFillTx/>
              <a:latin typeface="+mn-ea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402471" y="2995576"/>
            <a:ext cx="2492990" cy="4524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母婴新零售发展阻力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151539" y="3264989"/>
            <a:ext cx="2317250" cy="3593011"/>
          </a:xfrm>
          <a:prstGeom prst="rect">
            <a:avLst/>
          </a:prstGeom>
          <a:solidFill>
            <a:srgbClr val="009FB8">
              <a:alpha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6" name="图片 5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72" t="14308" r="21572" b="14308"/>
          <a:stretch>
            <a:fillRect/>
          </a:stretch>
        </p:blipFill>
        <p:spPr>
          <a:xfrm>
            <a:off x="6276021" y="1103992"/>
            <a:ext cx="2068286" cy="2068286"/>
          </a:xfrm>
          <a:prstGeom prst="ellipse">
            <a:avLst/>
          </a:prstGeom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57" name="组 18"/>
          <p:cNvGrpSpPr/>
          <p:nvPr/>
        </p:nvGrpSpPr>
        <p:grpSpPr>
          <a:xfrm>
            <a:off x="7095610" y="3036389"/>
            <a:ext cx="429108" cy="429108"/>
            <a:chOff x="1770335" y="2906486"/>
            <a:chExt cx="733908" cy="733908"/>
          </a:xfrm>
        </p:grpSpPr>
        <p:sp>
          <p:nvSpPr>
            <p:cNvPr id="68" name="椭圆 67"/>
            <p:cNvSpPr/>
            <p:nvPr/>
          </p:nvSpPr>
          <p:spPr>
            <a:xfrm>
              <a:off x="1770335" y="2906486"/>
              <a:ext cx="733908" cy="733908"/>
            </a:xfrm>
            <a:prstGeom prst="ellipse">
              <a:avLst/>
            </a:prstGeom>
            <a:solidFill>
              <a:srgbClr val="FFBBB3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 形 68"/>
            <p:cNvSpPr/>
            <p:nvPr/>
          </p:nvSpPr>
          <p:spPr>
            <a:xfrm rot="18900000">
              <a:off x="1952213" y="3113908"/>
              <a:ext cx="370153" cy="219350"/>
            </a:xfrm>
            <a:prstGeom prst="corner">
              <a:avLst>
                <a:gd name="adj1" fmla="val 21804"/>
                <a:gd name="adj2" fmla="val 20625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6064905" y="3456600"/>
            <a:ext cx="2569934" cy="4524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09600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/>
                <a:ea typeface="微软雅黑" panose="020B0503020204020204" charset="-122"/>
              </a:rPr>
              <a:t>引入实物期权的阻力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entury Gothic" panose="020B0502020202020204"/>
              <a:ea typeface="微软雅黑" panose="020B0503020204020204" charset="-122"/>
            </a:endParaRPr>
          </a:p>
        </p:txBody>
      </p:sp>
      <p:sp>
        <p:nvSpPr>
          <p:cNvPr id="75" name="文本框 8"/>
          <p:cNvSpPr txBox="1"/>
          <p:nvPr/>
        </p:nvSpPr>
        <p:spPr>
          <a:xfrm>
            <a:off x="6271339" y="3900134"/>
            <a:ext cx="2068286" cy="86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</a:pPr>
            <a:r>
              <a:rPr lang="zh-CN" altLang="en-US" sz="2000" dirty="0">
                <a:latin typeface="+mn-ea"/>
              </a:rPr>
              <a:t>客户接受度</a:t>
            </a:r>
            <a:endParaRPr lang="en-US" altLang="zh-CN" sz="2000" dirty="0">
              <a:latin typeface="+mn-ea"/>
            </a:endParaRPr>
          </a:p>
          <a:p>
            <a:pPr lvl="0" algn="ctr">
              <a:lnSpc>
                <a:spcPct val="130000"/>
              </a:lnSpc>
            </a:pPr>
            <a:r>
              <a:rPr kumimoji="0" lang="zh-CN" altLang="en-US" sz="2000" b="0" i="0" strike="noStrike" kern="1200" cap="none" spc="0" normalizeH="0" baseline="0" noProof="0" dirty="0">
                <a:ln>
                  <a:noFill/>
                </a:ln>
                <a:uLnTx/>
                <a:uFillTx/>
                <a:latin typeface="+mn-ea"/>
              </a:rPr>
              <a:t>供应链接受度</a:t>
            </a:r>
          </a:p>
        </p:txBody>
      </p:sp>
    </p:spTree>
  </p:cSld>
  <p:clrMapOvr>
    <a:masterClrMapping/>
  </p:clrMapOvr>
  <p:transition spd="slow" advTm="3837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76092" y="1729469"/>
            <a:ext cx="1901483" cy="3770263"/>
            <a:chOff x="4722847" y="1729469"/>
            <a:chExt cx="1901483" cy="3770263"/>
          </a:xfrm>
        </p:grpSpPr>
        <p:sp>
          <p:nvSpPr>
            <p:cNvPr id="3" name="文本框 2"/>
            <p:cNvSpPr txBox="1"/>
            <p:nvPr/>
          </p:nvSpPr>
          <p:spPr>
            <a:xfrm>
              <a:off x="4722847" y="1729469"/>
              <a:ext cx="1901483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en-US" altLang="zh-CN" sz="23900" b="1" dirty="0">
                  <a:solidFill>
                    <a:srgbClr val="FFFFFF"/>
                  </a:solidFill>
                  <a:latin typeface="Century Gothic" panose="020B0502020202020204"/>
                  <a:ea typeface="宋体" panose="02010600030101010101" pitchFamily="2" charset="-122"/>
                </a:rPr>
                <a:t>4</a:t>
              </a:r>
              <a:endParaRPr kumimoji="1" lang="zh-CN" altLang="en-US" sz="239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156459" y="1864936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en-US" altLang="zh-CN" sz="2800" dirty="0">
                  <a:solidFill>
                    <a:srgbClr val="FFFFFF"/>
                  </a:solidFill>
                  <a:latin typeface="Century Gothic" panose="020B0502020202020204"/>
                  <a:ea typeface="宋体" panose="02010600030101010101" pitchFamily="2" charset="-122"/>
                </a:rPr>
                <a:t>PART</a:t>
              </a:r>
              <a:endParaRPr kumimoji="1" lang="zh-CN" altLang="en-US" sz="2800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26832" y="48657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sz="4400" b="1" dirty="0">
                <a:solidFill>
                  <a:srgbClr val="009FB8">
                    <a:alpha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预期成果</a:t>
            </a:r>
          </a:p>
        </p:txBody>
      </p:sp>
    </p:spTree>
  </p:cSld>
  <p:clrMapOvr>
    <a:masterClrMapping/>
  </p:clrMapOvr>
  <p:transition spd="slow" advTm="608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653568" y="1270355"/>
            <a:ext cx="7836864" cy="5057724"/>
            <a:chOff x="852036" y="968514"/>
            <a:chExt cx="7836864" cy="5057724"/>
          </a:xfrm>
        </p:grpSpPr>
        <p:grpSp>
          <p:nvGrpSpPr>
            <p:cNvPr id="17" name="组合 16"/>
            <p:cNvGrpSpPr/>
            <p:nvPr/>
          </p:nvGrpSpPr>
          <p:grpSpPr>
            <a:xfrm>
              <a:off x="852036" y="2554338"/>
              <a:ext cx="4332121" cy="3471900"/>
              <a:chOff x="2909765" y="2111522"/>
              <a:chExt cx="3324469" cy="2634957"/>
            </a:xfrm>
          </p:grpSpPr>
          <p:sp>
            <p:nvSpPr>
              <p:cNvPr id="12" name="任意形状 6"/>
              <p:cNvSpPr/>
              <p:nvPr/>
            </p:nvSpPr>
            <p:spPr>
              <a:xfrm>
                <a:off x="2909765" y="2111522"/>
                <a:ext cx="2060461" cy="1699449"/>
              </a:xfrm>
              <a:custGeom>
                <a:avLst/>
                <a:gdLst>
                  <a:gd name="connsiteX0" fmla="*/ 0 w 1685037"/>
                  <a:gd name="connsiteY0" fmla="*/ 138980 h 1389803"/>
                  <a:gd name="connsiteX1" fmla="*/ 138980 w 1685037"/>
                  <a:gd name="connsiteY1" fmla="*/ 0 h 1389803"/>
                  <a:gd name="connsiteX2" fmla="*/ 1546057 w 1685037"/>
                  <a:gd name="connsiteY2" fmla="*/ 0 h 1389803"/>
                  <a:gd name="connsiteX3" fmla="*/ 1685037 w 1685037"/>
                  <a:gd name="connsiteY3" fmla="*/ 138980 h 1389803"/>
                  <a:gd name="connsiteX4" fmla="*/ 1685037 w 1685037"/>
                  <a:gd name="connsiteY4" fmla="*/ 1250823 h 1389803"/>
                  <a:gd name="connsiteX5" fmla="*/ 1546057 w 1685037"/>
                  <a:gd name="connsiteY5" fmla="*/ 1389803 h 1389803"/>
                  <a:gd name="connsiteX6" fmla="*/ 138980 w 1685037"/>
                  <a:gd name="connsiteY6" fmla="*/ 1389803 h 1389803"/>
                  <a:gd name="connsiteX7" fmla="*/ 0 w 1685037"/>
                  <a:gd name="connsiteY7" fmla="*/ 1250823 h 1389803"/>
                  <a:gd name="connsiteX8" fmla="*/ 0 w 1685037"/>
                  <a:gd name="connsiteY8" fmla="*/ 138980 h 1389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5037" h="1389803">
                    <a:moveTo>
                      <a:pt x="0" y="138980"/>
                    </a:moveTo>
                    <a:cubicBezTo>
                      <a:pt x="0" y="62223"/>
                      <a:pt x="62223" y="0"/>
                      <a:pt x="138980" y="0"/>
                    </a:cubicBezTo>
                    <a:lnTo>
                      <a:pt x="1546057" y="0"/>
                    </a:lnTo>
                    <a:cubicBezTo>
                      <a:pt x="1622814" y="0"/>
                      <a:pt x="1685037" y="62223"/>
                      <a:pt x="1685037" y="138980"/>
                    </a:cubicBezTo>
                    <a:lnTo>
                      <a:pt x="1685037" y="1250823"/>
                    </a:lnTo>
                    <a:cubicBezTo>
                      <a:pt x="1685037" y="1327580"/>
                      <a:pt x="1622814" y="1389803"/>
                      <a:pt x="1546057" y="1389803"/>
                    </a:cubicBezTo>
                    <a:lnTo>
                      <a:pt x="138980" y="1389803"/>
                    </a:lnTo>
                    <a:cubicBezTo>
                      <a:pt x="62223" y="1389803"/>
                      <a:pt x="0" y="1327580"/>
                      <a:pt x="0" y="1250823"/>
                    </a:cubicBezTo>
                    <a:lnTo>
                      <a:pt x="0" y="138980"/>
                    </a:lnTo>
                    <a:close/>
                  </a:path>
                </a:pathLst>
              </a:custGeom>
              <a:solidFill>
                <a:srgbClr val="FFFFFF">
                  <a:alpha val="90000"/>
                  <a:hueOff val="0"/>
                  <a:satOff val="0"/>
                  <a:lumOff val="0"/>
                  <a:alphaOff val="0"/>
                </a:srgbClr>
              </a:solidFill>
              <a:ln w="6350" cap="flat" cmpd="sng" algn="ctr">
                <a:solidFill>
                  <a:srgbClr val="FAA0AA"/>
                </a:solidFill>
                <a:prstDash val="solid"/>
                <a:miter lim="800000"/>
              </a:ln>
              <a:effectLst/>
            </p:spPr>
            <p:txBody>
              <a:bodyPr spcFirstLastPara="0" vert="horz" wrap="square" lIns="89133" tIns="89133" rIns="89133" bIns="386948" numCol="1" spcCol="127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marR="0" lvl="1" indent="-285750" algn="l" defTabSz="13335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  <a:p>
                <a:pPr marL="285750" marR="0" lvl="1" indent="-285750" algn="l" defTabSz="133350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lrTx/>
                  <a:buSzTx/>
                  <a:buFontTx/>
                  <a:buChar char="•"/>
                  <a:defRPr/>
                </a:pPr>
                <a:endParaRPr kumimoji="0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形状 12"/>
              <p:cNvSpPr/>
              <p:nvPr/>
            </p:nvSpPr>
            <p:spPr>
              <a:xfrm>
                <a:off x="4092251" y="2604496"/>
                <a:ext cx="2141983" cy="2141983"/>
              </a:xfrm>
              <a:prstGeom prst="leftCircularArrow">
                <a:avLst>
                  <a:gd name="adj1" fmla="val 2550"/>
                  <a:gd name="adj2" fmla="val 309429"/>
                  <a:gd name="adj3" fmla="val 2084940"/>
                  <a:gd name="adj4" fmla="val 9024489"/>
                  <a:gd name="adj5" fmla="val 2975"/>
                </a:avLst>
              </a:prstGeom>
              <a:solidFill>
                <a:srgbClr val="FAA0AA"/>
              </a:solidFill>
              <a:ln>
                <a:noFill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任意形状 10"/>
              <p:cNvSpPr/>
              <p:nvPr/>
            </p:nvSpPr>
            <p:spPr>
              <a:xfrm>
                <a:off x="3367644" y="3446804"/>
                <a:ext cx="1831520" cy="728335"/>
              </a:xfrm>
              <a:custGeom>
                <a:avLst/>
                <a:gdLst>
                  <a:gd name="connsiteX0" fmla="*/ 0 w 1497810"/>
                  <a:gd name="connsiteY0" fmla="*/ 59563 h 595630"/>
                  <a:gd name="connsiteX1" fmla="*/ 59563 w 1497810"/>
                  <a:gd name="connsiteY1" fmla="*/ 0 h 595630"/>
                  <a:gd name="connsiteX2" fmla="*/ 1438247 w 1497810"/>
                  <a:gd name="connsiteY2" fmla="*/ 0 h 595630"/>
                  <a:gd name="connsiteX3" fmla="*/ 1497810 w 1497810"/>
                  <a:gd name="connsiteY3" fmla="*/ 59563 h 595630"/>
                  <a:gd name="connsiteX4" fmla="*/ 1497810 w 1497810"/>
                  <a:gd name="connsiteY4" fmla="*/ 536067 h 595630"/>
                  <a:gd name="connsiteX5" fmla="*/ 1438247 w 1497810"/>
                  <a:gd name="connsiteY5" fmla="*/ 595630 h 595630"/>
                  <a:gd name="connsiteX6" fmla="*/ 59563 w 1497810"/>
                  <a:gd name="connsiteY6" fmla="*/ 595630 h 595630"/>
                  <a:gd name="connsiteX7" fmla="*/ 0 w 1497810"/>
                  <a:gd name="connsiteY7" fmla="*/ 536067 h 595630"/>
                  <a:gd name="connsiteX8" fmla="*/ 0 w 1497810"/>
                  <a:gd name="connsiteY8" fmla="*/ 59563 h 59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7810" h="595630">
                    <a:moveTo>
                      <a:pt x="0" y="59563"/>
                    </a:moveTo>
                    <a:cubicBezTo>
                      <a:pt x="0" y="26667"/>
                      <a:pt x="26667" y="0"/>
                      <a:pt x="59563" y="0"/>
                    </a:cubicBezTo>
                    <a:lnTo>
                      <a:pt x="1438247" y="0"/>
                    </a:lnTo>
                    <a:cubicBezTo>
                      <a:pt x="1471143" y="0"/>
                      <a:pt x="1497810" y="26667"/>
                      <a:pt x="1497810" y="59563"/>
                    </a:cubicBezTo>
                    <a:lnTo>
                      <a:pt x="1497810" y="536067"/>
                    </a:lnTo>
                    <a:cubicBezTo>
                      <a:pt x="1497810" y="568963"/>
                      <a:pt x="1471143" y="595630"/>
                      <a:pt x="1438247" y="595630"/>
                    </a:cubicBezTo>
                    <a:lnTo>
                      <a:pt x="59563" y="595630"/>
                    </a:lnTo>
                    <a:cubicBezTo>
                      <a:pt x="26667" y="595630"/>
                      <a:pt x="0" y="568963"/>
                      <a:pt x="0" y="536067"/>
                    </a:cubicBezTo>
                    <a:lnTo>
                      <a:pt x="0" y="59563"/>
                    </a:lnTo>
                    <a:close/>
                  </a:path>
                </a:pathLst>
              </a:custGeom>
              <a:solidFill>
                <a:srgbClr val="FAA0AA"/>
              </a:solidFill>
              <a:ln>
                <a:noFill/>
              </a:ln>
              <a:effectLst/>
            </p:spPr>
            <p:txBody>
              <a:bodyPr spcFirstLastPara="0" vert="horz" wrap="square" lIns="80310" tIns="59355" rIns="80310" bIns="59355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466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文本框 8"/>
              <p:cNvSpPr txBox="1"/>
              <p:nvPr/>
            </p:nvSpPr>
            <p:spPr>
              <a:xfrm>
                <a:off x="2974424" y="2162263"/>
                <a:ext cx="1931143" cy="1255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①社会调查</a:t>
                </a:r>
              </a:p>
              <a:p>
                <a:pPr lvl="0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②针对月嫂预定服务的解决方案</a:t>
                </a:r>
              </a:p>
              <a:p>
                <a:pPr lvl="0">
                  <a:lnSpc>
                    <a:spcPct val="130000"/>
                  </a:lnSpc>
                </a:pPr>
                <a:r>
                  <a:rPr lang="zh-CN" altLang="en-US" sz="20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③社会调查论文报告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3367644" y="3611962"/>
                <a:ext cx="1822126" cy="39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609600"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rgbClr val="FFFFFF"/>
                    </a:solidFill>
                    <a:latin typeface="Century Gothic" panose="020B0502020202020204"/>
                    <a:ea typeface="微软雅黑" panose="020B0503020204020204" charset="-122"/>
                  </a:rPr>
                  <a:t>项目的预期成果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8" name="任意形状 29"/>
            <p:cNvSpPr/>
            <p:nvPr/>
          </p:nvSpPr>
          <p:spPr>
            <a:xfrm>
              <a:off x="4847647" y="1576552"/>
              <a:ext cx="3466590" cy="3476551"/>
            </a:xfrm>
            <a:custGeom>
              <a:avLst/>
              <a:gdLst>
                <a:gd name="connsiteX0" fmla="*/ 0 w 1685037"/>
                <a:gd name="connsiteY0" fmla="*/ 138980 h 1389803"/>
                <a:gd name="connsiteX1" fmla="*/ 138980 w 1685037"/>
                <a:gd name="connsiteY1" fmla="*/ 0 h 1389803"/>
                <a:gd name="connsiteX2" fmla="*/ 1546057 w 1685037"/>
                <a:gd name="connsiteY2" fmla="*/ 0 h 1389803"/>
                <a:gd name="connsiteX3" fmla="*/ 1685037 w 1685037"/>
                <a:gd name="connsiteY3" fmla="*/ 138980 h 1389803"/>
                <a:gd name="connsiteX4" fmla="*/ 1685037 w 1685037"/>
                <a:gd name="connsiteY4" fmla="*/ 1250823 h 1389803"/>
                <a:gd name="connsiteX5" fmla="*/ 1546057 w 1685037"/>
                <a:gd name="connsiteY5" fmla="*/ 1389803 h 1389803"/>
                <a:gd name="connsiteX6" fmla="*/ 138980 w 1685037"/>
                <a:gd name="connsiteY6" fmla="*/ 1389803 h 1389803"/>
                <a:gd name="connsiteX7" fmla="*/ 0 w 1685037"/>
                <a:gd name="connsiteY7" fmla="*/ 1250823 h 1389803"/>
                <a:gd name="connsiteX8" fmla="*/ 0 w 1685037"/>
                <a:gd name="connsiteY8" fmla="*/ 138980 h 13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5037" h="1389803">
                  <a:moveTo>
                    <a:pt x="0" y="138980"/>
                  </a:moveTo>
                  <a:cubicBezTo>
                    <a:pt x="0" y="62223"/>
                    <a:pt x="62223" y="0"/>
                    <a:pt x="138980" y="0"/>
                  </a:cubicBezTo>
                  <a:lnTo>
                    <a:pt x="1546057" y="0"/>
                  </a:lnTo>
                  <a:cubicBezTo>
                    <a:pt x="1622814" y="0"/>
                    <a:pt x="1685037" y="62223"/>
                    <a:pt x="1685037" y="138980"/>
                  </a:cubicBezTo>
                  <a:lnTo>
                    <a:pt x="1685037" y="1250823"/>
                  </a:lnTo>
                  <a:cubicBezTo>
                    <a:pt x="1685037" y="1327580"/>
                    <a:pt x="1622814" y="1389803"/>
                    <a:pt x="1546057" y="1389803"/>
                  </a:cubicBezTo>
                  <a:lnTo>
                    <a:pt x="138980" y="1389803"/>
                  </a:lnTo>
                  <a:cubicBezTo>
                    <a:pt x="62223" y="1389803"/>
                    <a:pt x="0" y="1327580"/>
                    <a:pt x="0" y="1250823"/>
                  </a:cubicBezTo>
                  <a:lnTo>
                    <a:pt x="0" y="138980"/>
                  </a:ln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6350" cap="flat" cmpd="sng" algn="ctr">
              <a:solidFill>
                <a:srgbClr val="009FB8"/>
              </a:solidFill>
              <a:prstDash val="solid"/>
              <a:miter lim="800000"/>
            </a:ln>
            <a:effectLst/>
          </p:spPr>
          <p:txBody>
            <a:bodyPr spcFirstLastPara="0" vert="horz" wrap="square" lIns="89133" tIns="386948" rIns="89133" bIns="89133" numCol="1" spcCol="127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marR="0" lvl="1" indent="-28575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  <a:p>
              <a:pPr marL="285750" marR="0" lvl="1" indent="-285750" algn="l" defTabSz="13335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"/>
                <a:defRPr/>
              </a:pPr>
              <a:endParaRPr kumimoji="0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文本框 8"/>
            <p:cNvSpPr txBox="1"/>
            <p:nvPr/>
          </p:nvSpPr>
          <p:spPr>
            <a:xfrm>
              <a:off x="4847647" y="2198988"/>
              <a:ext cx="3466590" cy="2854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①月嫂中心可以提供服务。</a:t>
              </a:r>
            </a:p>
            <a:p>
              <a:pPr lvl="0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②自行建立</a:t>
              </a:r>
              <a:r>
                <a:rPr lang="en-US" altLang="zh-CN" sz="2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app</a:t>
              </a:r>
              <a:r>
                <a:rPr lang="zh-CN" altLang="en-US" sz="2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平台提供服务。</a:t>
              </a:r>
            </a:p>
            <a:p>
              <a:pPr lvl="0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③使平台使用者获得确定性，在不增加社会财富的基础上，增加社会效用。</a:t>
              </a:r>
            </a:p>
            <a:p>
              <a:pPr lvl="0">
                <a:lnSpc>
                  <a:spcPct val="130000"/>
                </a:lnSpc>
              </a:pPr>
              <a:r>
                <a:rPr lang="zh-CN" altLang="en-US" sz="2000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④为行业的政策制定者提供借鉴意义。</a:t>
              </a: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5607488" y="968514"/>
              <a:ext cx="3081412" cy="1225376"/>
              <a:chOff x="5617998" y="1581201"/>
              <a:chExt cx="3081412" cy="1225376"/>
            </a:xfrm>
          </p:grpSpPr>
          <p:sp>
            <p:nvSpPr>
              <p:cNvPr id="19" name="任意形状 30"/>
              <p:cNvSpPr/>
              <p:nvPr/>
            </p:nvSpPr>
            <p:spPr>
              <a:xfrm>
                <a:off x="5617998" y="1581201"/>
                <a:ext cx="3081412" cy="1225376"/>
              </a:xfrm>
              <a:custGeom>
                <a:avLst/>
                <a:gdLst>
                  <a:gd name="connsiteX0" fmla="*/ 0 w 1497810"/>
                  <a:gd name="connsiteY0" fmla="*/ 59563 h 595630"/>
                  <a:gd name="connsiteX1" fmla="*/ 59563 w 1497810"/>
                  <a:gd name="connsiteY1" fmla="*/ 0 h 595630"/>
                  <a:gd name="connsiteX2" fmla="*/ 1438247 w 1497810"/>
                  <a:gd name="connsiteY2" fmla="*/ 0 h 595630"/>
                  <a:gd name="connsiteX3" fmla="*/ 1497810 w 1497810"/>
                  <a:gd name="connsiteY3" fmla="*/ 59563 h 595630"/>
                  <a:gd name="connsiteX4" fmla="*/ 1497810 w 1497810"/>
                  <a:gd name="connsiteY4" fmla="*/ 536067 h 595630"/>
                  <a:gd name="connsiteX5" fmla="*/ 1438247 w 1497810"/>
                  <a:gd name="connsiteY5" fmla="*/ 595630 h 595630"/>
                  <a:gd name="connsiteX6" fmla="*/ 59563 w 1497810"/>
                  <a:gd name="connsiteY6" fmla="*/ 595630 h 595630"/>
                  <a:gd name="connsiteX7" fmla="*/ 0 w 1497810"/>
                  <a:gd name="connsiteY7" fmla="*/ 536067 h 595630"/>
                  <a:gd name="connsiteX8" fmla="*/ 0 w 1497810"/>
                  <a:gd name="connsiteY8" fmla="*/ 59563 h 595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7810" h="595630">
                    <a:moveTo>
                      <a:pt x="0" y="59563"/>
                    </a:moveTo>
                    <a:cubicBezTo>
                      <a:pt x="0" y="26667"/>
                      <a:pt x="26667" y="0"/>
                      <a:pt x="59563" y="0"/>
                    </a:cubicBezTo>
                    <a:lnTo>
                      <a:pt x="1438247" y="0"/>
                    </a:lnTo>
                    <a:cubicBezTo>
                      <a:pt x="1471143" y="0"/>
                      <a:pt x="1497810" y="26667"/>
                      <a:pt x="1497810" y="59563"/>
                    </a:cubicBezTo>
                    <a:lnTo>
                      <a:pt x="1497810" y="536067"/>
                    </a:lnTo>
                    <a:cubicBezTo>
                      <a:pt x="1497810" y="568963"/>
                      <a:pt x="1471143" y="595630"/>
                      <a:pt x="1438247" y="595630"/>
                    </a:cubicBezTo>
                    <a:lnTo>
                      <a:pt x="59563" y="595630"/>
                    </a:lnTo>
                    <a:cubicBezTo>
                      <a:pt x="26667" y="595630"/>
                      <a:pt x="0" y="568963"/>
                      <a:pt x="0" y="536067"/>
                    </a:cubicBezTo>
                    <a:lnTo>
                      <a:pt x="0" y="59563"/>
                    </a:lnTo>
                    <a:close/>
                  </a:path>
                </a:pathLst>
              </a:custGeom>
              <a:solidFill>
                <a:srgbClr val="009FB8"/>
              </a:solidFill>
              <a:ln>
                <a:noFill/>
              </a:ln>
              <a:effectLst/>
            </p:spPr>
            <p:txBody>
              <a:bodyPr spcFirstLastPara="0" vert="horz" wrap="square" lIns="80310" tIns="59355" rIns="80310" bIns="59355" numCol="1" spcCol="127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466850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3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711858" y="1691604"/>
                <a:ext cx="2893692" cy="1004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 defTabSz="609600">
                  <a:lnSpc>
                    <a:spcPct val="130000"/>
                  </a:lnSpc>
                </a:pPr>
                <a:r>
                  <a:rPr lang="zh-CN" altLang="en-US" sz="2400" b="1" dirty="0">
                    <a:solidFill>
                      <a:srgbClr val="FFFFFF"/>
                    </a:solidFill>
                    <a:latin typeface="Century Gothic" panose="020B0502020202020204"/>
                    <a:ea typeface="微软雅黑" panose="020B0503020204020204" charset="-122"/>
                  </a:rPr>
                  <a:t>项目的应用价值和现实指导意义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sp>
        <p:nvSpPr>
          <p:cNvPr id="23" name="文本占位符 1"/>
          <p:cNvSpPr>
            <a:spLocks noGrp="1"/>
          </p:cNvSpPr>
          <p:nvPr/>
        </p:nvSpPr>
        <p:spPr>
          <a:xfrm>
            <a:off x="214659" y="254521"/>
            <a:ext cx="8256679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项目预期成果、经济、社会效益分析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ransition spd="slow" advTm="6057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"/>
          <p:cNvSpPr txBox="1"/>
          <p:nvPr/>
        </p:nvSpPr>
        <p:spPr>
          <a:xfrm>
            <a:off x="2616305" y="1387271"/>
            <a:ext cx="3911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AA0A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AA0A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AA0A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YOU!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FAA0AA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3"/>
          <p:cNvSpPr txBox="1"/>
          <p:nvPr/>
        </p:nvSpPr>
        <p:spPr>
          <a:xfrm>
            <a:off x="2786896" y="2319868"/>
            <a:ext cx="3570208" cy="1107996"/>
          </a:xfrm>
          <a:prstGeom prst="rect">
            <a:avLst/>
          </a:prstGeom>
          <a:solidFill>
            <a:srgbClr val="009FB8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感谢聆听</a:t>
            </a:r>
          </a:p>
        </p:txBody>
      </p:sp>
      <p:sp>
        <p:nvSpPr>
          <p:cNvPr id="4" name="文本框 4"/>
          <p:cNvSpPr txBox="1"/>
          <p:nvPr/>
        </p:nvSpPr>
        <p:spPr>
          <a:xfrm>
            <a:off x="888940" y="3529464"/>
            <a:ext cx="7366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AA0A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《</a:t>
            </a:r>
            <a:r>
              <a:rPr kumimoji="1" lang="zh-CN" altLang="en-US" sz="2800" b="1" dirty="0">
                <a:solidFill>
                  <a:srgbClr val="FAA0A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基于实物期权的母婴行业新零售模式研究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AA0AA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5E5E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2924899" y="4270399"/>
            <a:ext cx="3294202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项目负责人：江雪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项目组成员：朱一帆</a:t>
            </a: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项目组成员：黄羿宁</a:t>
            </a:r>
            <a:endParaRPr lang="en-US" altLang="zh-CN" sz="1600" b="1" dirty="0">
              <a:solidFill>
                <a:srgbClr val="000000">
                  <a:lumMod val="50000"/>
                  <a:lumOff val="5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项目组成员：孟泽锋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87868" y="2240384"/>
            <a:ext cx="3134191" cy="2377232"/>
            <a:chOff x="3004904" y="2240384"/>
            <a:chExt cx="3134191" cy="2377232"/>
          </a:xfrm>
        </p:grpSpPr>
        <p:sp>
          <p:nvSpPr>
            <p:cNvPr id="2" name="文本框 1"/>
            <p:cNvSpPr txBox="1"/>
            <p:nvPr/>
          </p:nvSpPr>
          <p:spPr>
            <a:xfrm>
              <a:off x="3187363" y="3909730"/>
              <a:ext cx="27735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宋体" panose="02010600030101010101" pitchFamily="2" charset="-122"/>
                  <a:cs typeface="+mn-cs"/>
                </a:rPr>
                <a:t>CONTENTS</a:t>
              </a:r>
              <a:endPara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文本框 17"/>
            <p:cNvSpPr txBox="1"/>
            <p:nvPr/>
          </p:nvSpPr>
          <p:spPr>
            <a:xfrm>
              <a:off x="3004904" y="2240384"/>
              <a:ext cx="3134191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目录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904518" y="1490437"/>
            <a:ext cx="4211256" cy="3877127"/>
            <a:chOff x="3904518" y="1675670"/>
            <a:chExt cx="4211256" cy="3877127"/>
          </a:xfrm>
        </p:grpSpPr>
        <p:sp>
          <p:nvSpPr>
            <p:cNvPr id="5" name="文本框 2"/>
            <p:cNvSpPr txBox="1"/>
            <p:nvPr/>
          </p:nvSpPr>
          <p:spPr>
            <a:xfrm>
              <a:off x="4699454" y="173374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kern="0" dirty="0">
                  <a:solidFill>
                    <a:srgbClr val="FFFFFF"/>
                  </a:solidFill>
                  <a:ea typeface="微软雅黑" panose="020B0503020204020204" charset="-122"/>
                </a:rPr>
                <a:t>项目主要内容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3904518" y="1675670"/>
              <a:ext cx="639372" cy="639372"/>
            </a:xfrm>
            <a:prstGeom prst="ellipse">
              <a:avLst/>
            </a:prstGeom>
            <a:solidFill>
              <a:srgbClr val="009FB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charset="-122"/>
                </a:rPr>
                <a:t>1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8" name="文本框 5"/>
            <p:cNvSpPr txBox="1"/>
            <p:nvPr/>
          </p:nvSpPr>
          <p:spPr>
            <a:xfrm>
              <a:off x="4699454" y="2738349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kern="0" dirty="0">
                  <a:solidFill>
                    <a:srgbClr val="FFFFFF"/>
                  </a:solidFill>
                  <a:ea typeface="微软雅黑" panose="020B0503020204020204" charset="-122"/>
                </a:rPr>
                <a:t>项目研究目的及意义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3904518" y="2680273"/>
              <a:ext cx="639372" cy="639372"/>
            </a:xfrm>
            <a:prstGeom prst="ellipse">
              <a:avLst/>
            </a:prstGeom>
            <a:solidFill>
              <a:srgbClr val="009FB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charset="-122"/>
                </a:rPr>
                <a:t>2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4699454" y="3747203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kern="0" dirty="0">
                  <a:solidFill>
                    <a:srgbClr val="FFFFFF"/>
                  </a:solidFill>
                  <a:ea typeface="微软雅黑" panose="020B0503020204020204" charset="-122"/>
                </a:rPr>
                <a:t>项目可行性</a:t>
              </a:r>
              <a:endPara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3904518" y="3689127"/>
              <a:ext cx="639372" cy="639372"/>
            </a:xfrm>
            <a:prstGeom prst="ellipse">
              <a:avLst/>
            </a:prstGeom>
            <a:solidFill>
              <a:srgbClr val="009FB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charset="-122"/>
                </a:rPr>
                <a:t>3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  <p:sp>
          <p:nvSpPr>
            <p:cNvPr id="14" name="文本框 11"/>
            <p:cNvSpPr txBox="1"/>
            <p:nvPr/>
          </p:nvSpPr>
          <p:spPr>
            <a:xfrm>
              <a:off x="4699454" y="4598690"/>
              <a:ext cx="341632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charset="-122"/>
                </a:rPr>
                <a:t>项目预期成果、</a:t>
              </a:r>
              <a:endPara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charset="-122"/>
              </a:endParaRPr>
            </a:p>
            <a:p>
              <a:pPr marL="0" marR="0" lvl="0" indent="0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微软雅黑" panose="020B0503020204020204" charset="-122"/>
                </a:rPr>
                <a:t>经济、社会效益分析</a:t>
              </a:r>
            </a:p>
          </p:txBody>
        </p:sp>
        <p:sp>
          <p:nvSpPr>
            <p:cNvPr id="16" name="椭圆 15"/>
            <p:cNvSpPr/>
            <p:nvPr/>
          </p:nvSpPr>
          <p:spPr>
            <a:xfrm>
              <a:off x="3904518" y="4756057"/>
              <a:ext cx="639372" cy="639372"/>
            </a:xfrm>
            <a:prstGeom prst="ellipse">
              <a:avLst/>
            </a:prstGeom>
            <a:solidFill>
              <a:srgbClr val="009FB8"/>
            </a:solidFill>
            <a:ln w="28575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entury Gothic" panose="020B0502020202020204"/>
                  <a:ea typeface="微软雅黑" panose="020B0503020204020204" charset="-122"/>
                </a:rPr>
                <a:t>4</a:t>
              </a:r>
              <a:endPara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 spd="slow" advTm="5757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676105" y="1729469"/>
            <a:ext cx="1901483" cy="3770263"/>
            <a:chOff x="4722847" y="1729469"/>
            <a:chExt cx="1901483" cy="3770263"/>
          </a:xfrm>
        </p:grpSpPr>
        <p:sp>
          <p:nvSpPr>
            <p:cNvPr id="4" name="文本框 3"/>
            <p:cNvSpPr txBox="1"/>
            <p:nvPr/>
          </p:nvSpPr>
          <p:spPr>
            <a:xfrm>
              <a:off x="4722847" y="1729469"/>
              <a:ext cx="1901483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en-US" altLang="zh-CN" sz="23900" b="1" dirty="0">
                  <a:solidFill>
                    <a:srgbClr val="FFFFFF"/>
                  </a:solidFill>
                  <a:latin typeface="Century Gothic" panose="020B0502020202020204"/>
                  <a:ea typeface="宋体" panose="02010600030101010101" pitchFamily="2" charset="-122"/>
                </a:rPr>
                <a:t>1</a:t>
              </a:r>
              <a:endParaRPr kumimoji="1" lang="zh-CN" altLang="en-US" sz="239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156459" y="1864936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en-US" altLang="zh-CN" sz="2800" dirty="0">
                  <a:solidFill>
                    <a:srgbClr val="FFFFFF"/>
                  </a:solidFill>
                  <a:latin typeface="Century Gothic" panose="020B0502020202020204"/>
                  <a:ea typeface="宋体" panose="02010600030101010101" pitchFamily="2" charset="-122"/>
                </a:rPr>
                <a:t>PART</a:t>
              </a:r>
              <a:endParaRPr kumimoji="1" lang="zh-CN" altLang="en-US" sz="2800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4626845" y="4865758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sz="4400" b="1" dirty="0">
                <a:solidFill>
                  <a:srgbClr val="009FB8">
                    <a:alpha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主要内容</a:t>
            </a:r>
          </a:p>
        </p:txBody>
      </p:sp>
    </p:spTree>
  </p:cSld>
  <p:clrMapOvr>
    <a:masterClrMapping/>
  </p:clrMapOvr>
  <p:transition spd="slow" advTm="6380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2"/>
          <p:cNvSpPr/>
          <p:nvPr/>
        </p:nvSpPr>
        <p:spPr>
          <a:xfrm>
            <a:off x="226749" y="1049867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504978" y="2497666"/>
            <a:ext cx="931334" cy="931334"/>
          </a:xfrm>
          <a:prstGeom prst="ellipse">
            <a:avLst/>
          </a:prstGeom>
          <a:solidFill>
            <a:srgbClr val="AACED2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rPr>
              <a:t>1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</a:endParaRPr>
          </a:p>
        </p:txBody>
      </p:sp>
      <p:sp>
        <p:nvSpPr>
          <p:cNvPr id="4" name="文本框 8"/>
          <p:cNvSpPr txBox="1"/>
          <p:nvPr/>
        </p:nvSpPr>
        <p:spPr>
          <a:xfrm>
            <a:off x="226748" y="1178800"/>
            <a:ext cx="3833605" cy="16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人口基数大，每年大量新生儿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2015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年，全面二孩放开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新生儿父母多为</a:t>
            </a:r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80</a:t>
            </a: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后、</a:t>
            </a:r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90</a:t>
            </a: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后，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消费能力强，消费理念升级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圆角矩形 13"/>
          <p:cNvSpPr/>
          <p:nvPr/>
        </p:nvSpPr>
        <p:spPr>
          <a:xfrm>
            <a:off x="226749" y="3894667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FAA0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3504978" y="5342466"/>
            <a:ext cx="931334" cy="931334"/>
          </a:xfrm>
          <a:prstGeom prst="ellipse">
            <a:avLst/>
          </a:prstGeom>
          <a:solidFill>
            <a:srgbClr val="FAA0AA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rPr>
              <a:t>3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圆角矩形 18"/>
          <p:cNvSpPr/>
          <p:nvPr/>
        </p:nvSpPr>
        <p:spPr>
          <a:xfrm>
            <a:off x="4707688" y="3895304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009F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985917" y="5343103"/>
            <a:ext cx="931334" cy="931334"/>
          </a:xfrm>
          <a:prstGeom prst="ellipse">
            <a:avLst/>
          </a:prstGeom>
          <a:solidFill>
            <a:srgbClr val="009FB8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rPr>
              <a:t>4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圆角矩形 8"/>
          <p:cNvSpPr/>
          <p:nvPr/>
        </p:nvSpPr>
        <p:spPr>
          <a:xfrm>
            <a:off x="4707688" y="1049230"/>
            <a:ext cx="3843869" cy="1913466"/>
          </a:xfrm>
          <a:prstGeom prst="roundRect">
            <a:avLst>
              <a:gd name="adj" fmla="val 4575"/>
            </a:avLst>
          </a:prstGeom>
          <a:solidFill>
            <a:srgbClr val="FFBBB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985917" y="2497029"/>
            <a:ext cx="931334" cy="931334"/>
          </a:xfrm>
          <a:prstGeom prst="ellipse">
            <a:avLst/>
          </a:prstGeom>
          <a:solidFill>
            <a:srgbClr val="FFBBB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rPr>
              <a:t>2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4707688" y="1178800"/>
            <a:ext cx="3836744" cy="16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供给远远无法满足需求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产品良莠不齐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月嫂市场缺口大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孕妇预产期与生产期的不确定性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230311" y="3794065"/>
            <a:ext cx="3843870" cy="206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</a:rPr>
              <a:t>实地调查预产期与生产期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</a:endParaRPr>
          </a:p>
          <a:p>
            <a:pPr lvl="0" algn="ctr">
              <a:lnSpc>
                <a:spcPct val="130000"/>
              </a:lnSpc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</a:rPr>
              <a:t>之间的的</a:t>
            </a: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不确定性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结合二叉树模型，进行期权定价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实物期权提供方：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月嫂中心 或 自行搭建</a:t>
            </a:r>
            <a:r>
              <a:rPr lang="en-US" altLang="zh-CN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App</a:t>
            </a: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等线" panose="02010600030101010101" pitchFamily="2" charset="-122"/>
              </a:rPr>
              <a:t>平台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4710827" y="4220809"/>
            <a:ext cx="3833605" cy="1261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</a:rPr>
              <a:t>在不增加社会财富的基础上，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</a:rPr>
              <a:t>增加社会效用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</a:endParaRPr>
          </a:p>
          <a:p>
            <a:pPr lvl="0" algn="ctr">
              <a:lnSpc>
                <a:spcPct val="130000"/>
              </a:lnSpc>
            </a:pPr>
            <a:r>
              <a:rPr lang="zh-CN" alt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</a:rPr>
              <a:t>为行业的政策制定者提供借鉴</a:t>
            </a:r>
            <a:endParaRPr lang="en-US" altLang="zh-CN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  <p:transition spd="slow" advTm="11929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76095" y="1729469"/>
            <a:ext cx="1901483" cy="3770263"/>
            <a:chOff x="4722847" y="1729469"/>
            <a:chExt cx="1901483" cy="3770263"/>
          </a:xfrm>
        </p:grpSpPr>
        <p:sp>
          <p:nvSpPr>
            <p:cNvPr id="3" name="文本框 2"/>
            <p:cNvSpPr txBox="1"/>
            <p:nvPr/>
          </p:nvSpPr>
          <p:spPr>
            <a:xfrm>
              <a:off x="4722847" y="1729469"/>
              <a:ext cx="1901483" cy="3770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en-US" altLang="zh-CN" sz="23900" b="1" dirty="0">
                  <a:solidFill>
                    <a:srgbClr val="FFFFFF"/>
                  </a:solidFill>
                  <a:latin typeface="Century Gothic" panose="020B0502020202020204"/>
                  <a:ea typeface="宋体" panose="02010600030101010101" pitchFamily="2" charset="-122"/>
                </a:rPr>
                <a:t>2</a:t>
              </a:r>
              <a:endParaRPr kumimoji="1" lang="zh-CN" altLang="en-US" sz="239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156459" y="1864936"/>
              <a:ext cx="1034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kumimoji="1" lang="en-US" altLang="zh-CN" sz="2800" dirty="0">
                  <a:solidFill>
                    <a:srgbClr val="FFFFFF"/>
                  </a:solidFill>
                  <a:latin typeface="Century Gothic" panose="020B0502020202020204"/>
                  <a:ea typeface="宋体" panose="02010600030101010101" pitchFamily="2" charset="-122"/>
                </a:rPr>
                <a:t>PART</a:t>
              </a:r>
              <a:endParaRPr kumimoji="1" lang="zh-CN" altLang="en-US" sz="2800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626835" y="4865758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kumimoji="1" lang="zh-CN" altLang="en-US" sz="4400" b="1" dirty="0">
                <a:solidFill>
                  <a:srgbClr val="009FB8">
                    <a:alpha val="5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研究目的及意义</a:t>
            </a:r>
          </a:p>
        </p:txBody>
      </p:sp>
    </p:spTree>
  </p:cSld>
  <p:clrMapOvr>
    <a:masterClrMapping/>
  </p:clrMapOvr>
  <p:transition spd="slow" advTm="6860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/>
          <p:cNvSpPr>
            <a:spLocks noGrp="1"/>
          </p:cNvSpPr>
          <p:nvPr/>
        </p:nvSpPr>
        <p:spPr>
          <a:xfrm>
            <a:off x="214660" y="254521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项目背景</a:t>
            </a:r>
            <a:r>
              <a:rPr kumimoji="1" lang="en-US" altLang="zh-CN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——</a:t>
            </a:r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母婴市场潜力巨大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0357" y="2043157"/>
            <a:ext cx="3932481" cy="2515355"/>
          </a:xfrm>
          <a:prstGeom prst="rect">
            <a:avLst/>
          </a:prstGeom>
          <a:solidFill>
            <a:srgbClr val="009F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52172" y="2639952"/>
            <a:ext cx="3057247" cy="1156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09600">
              <a:lnSpc>
                <a:spcPct val="13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出生人口数量大，</a:t>
            </a:r>
            <a:endParaRPr lang="en-US" altLang="zh-CN" sz="28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lvl="0" defTabSz="609600">
              <a:lnSpc>
                <a:spcPct val="13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市场需求量大</a:t>
            </a:r>
          </a:p>
        </p:txBody>
      </p:sp>
      <p:pic>
        <p:nvPicPr>
          <p:cNvPr id="7" name="图片 6" descr="中国出生人数 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" y="1005205"/>
            <a:ext cx="4910455" cy="3192145"/>
          </a:xfrm>
          <a:prstGeom prst="rect">
            <a:avLst/>
          </a:prstGeom>
        </p:spPr>
      </p:pic>
      <p:pic>
        <p:nvPicPr>
          <p:cNvPr id="8" name="图片 7" descr="出生人口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" y="4410710"/>
            <a:ext cx="5988685" cy="23602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38095" y="4357370"/>
            <a:ext cx="2447290" cy="3155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/>
          <a:p>
            <a: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1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</a:rPr>
              <a:t>我国人口出生率（</a:t>
            </a:r>
            <a:r>
              <a:rPr kumimoji="1" lang="en-US" altLang="zh-CN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</a:rPr>
              <a:t>2010—2017</a:t>
            </a:r>
            <a:r>
              <a:rPr kumimoji="1" lang="zh-CN" alt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cs typeface="+mn-ea"/>
              </a:rPr>
              <a:t>年）</a:t>
            </a:r>
          </a:p>
        </p:txBody>
      </p:sp>
    </p:spTree>
  </p:cSld>
  <p:clrMapOvr>
    <a:masterClrMapping/>
  </p:clrMapOvr>
  <p:transition spd="slow" advTm="14790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48657" y="1648109"/>
            <a:ext cx="5036676" cy="1375713"/>
          </a:xfrm>
          <a:prstGeom prst="rect">
            <a:avLst/>
          </a:prstGeom>
          <a:solidFill>
            <a:srgbClr val="FAA0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47576" y="1716993"/>
            <a:ext cx="2698175" cy="1156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09600">
              <a:lnSpc>
                <a:spcPct val="13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消费水平提高，</a:t>
            </a:r>
            <a:endParaRPr lang="en-US" altLang="zh-CN" sz="28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lvl="0" defTabSz="609600">
              <a:lnSpc>
                <a:spcPct val="13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消费理念升级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占位符 1"/>
          <p:cNvSpPr>
            <a:spLocks noGrp="1"/>
          </p:cNvSpPr>
          <p:nvPr/>
        </p:nvSpPr>
        <p:spPr>
          <a:xfrm>
            <a:off x="214660" y="254521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项目背景</a:t>
            </a:r>
            <a:r>
              <a:rPr kumimoji="1" lang="en-US" altLang="zh-CN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——</a:t>
            </a:r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母婴市场潜力巨大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98482" y="4444949"/>
            <a:ext cx="6150913" cy="1478148"/>
          </a:xfrm>
          <a:prstGeom prst="rect">
            <a:avLst/>
          </a:prstGeom>
          <a:solidFill>
            <a:srgbClr val="009F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81429" y="4539016"/>
            <a:ext cx="3057247" cy="1156663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09600">
              <a:lnSpc>
                <a:spcPct val="13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母婴行业市场规模</a:t>
            </a:r>
            <a:endParaRPr lang="en-US" altLang="zh-CN" sz="2800" b="1" dirty="0">
              <a:solidFill>
                <a:srgbClr val="FFFFFF"/>
              </a:solidFill>
              <a:latin typeface="Century Gothic" panose="020B0502020202020204"/>
              <a:ea typeface="微软雅黑" panose="020B0503020204020204" charset="-122"/>
            </a:endParaRPr>
          </a:p>
          <a:p>
            <a:pPr lvl="0" defTabSz="609600">
              <a:lnSpc>
                <a:spcPct val="13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将保持高增长率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36795" y="6592570"/>
            <a:ext cx="397637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母婴行业市场规模、增长率、占比社会零售总额</a:t>
            </a:r>
          </a:p>
        </p:txBody>
      </p:sp>
      <p:pic>
        <p:nvPicPr>
          <p:cNvPr id="8" name="图片 7" descr="2017年中国母婴家庭人群购买母婴产品月开销与家庭月消费的关系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" y="1012825"/>
            <a:ext cx="4749800" cy="3181350"/>
          </a:xfrm>
          <a:prstGeom prst="rect">
            <a:avLst/>
          </a:prstGeom>
        </p:spPr>
      </p:pic>
      <p:pic>
        <p:nvPicPr>
          <p:cNvPr id="11" name="图片 10" descr="母婴市场规模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930" y="4194175"/>
            <a:ext cx="5099050" cy="2411730"/>
          </a:xfrm>
          <a:prstGeom prst="rect">
            <a:avLst/>
          </a:prstGeom>
        </p:spPr>
      </p:pic>
    </p:spTree>
  </p:cSld>
  <p:clrMapOvr>
    <a:masterClrMapping/>
  </p:clrMapOvr>
  <p:transition spd="slow" advTm="34641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/>
        </p:nvSpPr>
        <p:spPr>
          <a:xfrm>
            <a:off x="214660" y="254521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项目背景</a:t>
            </a:r>
            <a:r>
              <a:rPr kumimoji="1" lang="en-US" altLang="zh-CN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——</a:t>
            </a:r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母婴产品良莠不齐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731"/>
            <a:ext cx="9144000" cy="4966538"/>
          </a:xfrm>
          <a:prstGeom prst="rect">
            <a:avLst/>
          </a:prstGeom>
        </p:spPr>
      </p:pic>
    </p:spTree>
  </p:cSld>
  <p:clrMapOvr>
    <a:masterClrMapping/>
  </p:clrMapOvr>
  <p:transition spd="slow" advTm="34764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35185" y="4213186"/>
            <a:ext cx="5004629" cy="2209800"/>
          </a:xfrm>
          <a:prstGeom prst="rect">
            <a:avLst/>
          </a:prstGeom>
          <a:solidFill>
            <a:srgbClr val="009F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手杖形箭头 3"/>
          <p:cNvSpPr/>
          <p:nvPr/>
        </p:nvSpPr>
        <p:spPr>
          <a:xfrm rot="16200000" flipH="1">
            <a:off x="2015672" y="2767201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rgbClr val="AACED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660" y="1145229"/>
            <a:ext cx="4994155" cy="2209800"/>
          </a:xfrm>
          <a:prstGeom prst="rect">
            <a:avLst/>
          </a:prstGeom>
          <a:solidFill>
            <a:srgbClr val="FAA0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手杖形箭头 4"/>
          <p:cNvSpPr/>
          <p:nvPr/>
        </p:nvSpPr>
        <p:spPr>
          <a:xfrm rot="5400000" flipH="1">
            <a:off x="5506356" y="1308515"/>
            <a:ext cx="1611086" cy="3490684"/>
          </a:xfrm>
          <a:prstGeom prst="uturnArrow">
            <a:avLst>
              <a:gd name="adj1" fmla="val 9469"/>
              <a:gd name="adj2" fmla="val 16441"/>
              <a:gd name="adj3" fmla="val 25901"/>
              <a:gd name="adj4" fmla="val 44147"/>
              <a:gd name="adj5" fmla="val 100000"/>
            </a:avLst>
          </a:prstGeom>
          <a:solidFill>
            <a:srgbClr val="F5E5E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852556" y="2691907"/>
            <a:ext cx="881743" cy="881743"/>
          </a:xfrm>
          <a:prstGeom prst="ellipse">
            <a:avLst/>
          </a:prstGeom>
          <a:solidFill>
            <a:srgbClr val="FAA0A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rPr>
              <a:t>1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66156" y="3987307"/>
            <a:ext cx="881743" cy="881743"/>
          </a:xfrm>
          <a:prstGeom prst="ellipse">
            <a:avLst/>
          </a:prstGeom>
          <a:solidFill>
            <a:srgbClr val="009FB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dirty="0">
                <a:solidFill>
                  <a:srgbClr val="FFFFFF"/>
                </a:solidFill>
                <a:latin typeface="Century Gothic" panose="020B0502020202020204"/>
                <a:ea typeface="宋体" panose="02010600030101010101" pitchFamily="2" charset="-122"/>
              </a:rPr>
              <a:t>2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文本框 8"/>
          <p:cNvSpPr txBox="1"/>
          <p:nvPr/>
        </p:nvSpPr>
        <p:spPr>
          <a:xfrm>
            <a:off x="214661" y="1853699"/>
            <a:ext cx="4994154" cy="125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评定月嫂服务机构资质的标准不明确，</a:t>
            </a:r>
            <a:endParaRPr lang="en-US" altLang="zh-CN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月嫂市场监管者职责不明。</a:t>
            </a:r>
            <a:endParaRPr lang="en-US" altLang="zh-CN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en-US" altLang="zh-CN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《</a:t>
            </a: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家政服务提质扩容行动方案</a:t>
            </a:r>
            <a:r>
              <a:rPr lang="en-US" altLang="zh-CN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(2017</a:t>
            </a: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年</a:t>
            </a:r>
            <a:r>
              <a:rPr lang="en-US" altLang="zh-CN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)》</a:t>
            </a:r>
          </a:p>
        </p:txBody>
      </p:sp>
      <p:sp>
        <p:nvSpPr>
          <p:cNvPr id="9" name="矩形 8"/>
          <p:cNvSpPr/>
          <p:nvPr/>
        </p:nvSpPr>
        <p:spPr>
          <a:xfrm>
            <a:off x="724771" y="1257189"/>
            <a:ext cx="3973932" cy="5965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09600">
              <a:lnSpc>
                <a:spcPct val="13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月嫂服务行业缺乏监管</a:t>
            </a:r>
          </a:p>
        </p:txBody>
      </p:sp>
      <p:sp>
        <p:nvSpPr>
          <p:cNvPr id="10" name="文本框 10"/>
          <p:cNvSpPr txBox="1"/>
          <p:nvPr/>
        </p:nvSpPr>
        <p:spPr>
          <a:xfrm>
            <a:off x="5007843" y="4761697"/>
            <a:ext cx="3490685" cy="16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月嫂服务需求量大，</a:t>
            </a:r>
            <a:endParaRPr lang="en-US" altLang="zh-CN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“优质月嫂”供给量小</a:t>
            </a:r>
          </a:p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高级育婴师持证者稀缺，</a:t>
            </a:r>
            <a:endParaRPr lang="en-US" altLang="zh-CN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lvl="0">
              <a:lnSpc>
                <a:spcPct val="130000"/>
              </a:lnSpc>
            </a:pPr>
            <a:r>
              <a:rPr lang="zh-CN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行业证书众多含金量难辨</a:t>
            </a:r>
          </a:p>
        </p:txBody>
      </p:sp>
      <p:sp>
        <p:nvSpPr>
          <p:cNvPr id="11" name="矩形 10"/>
          <p:cNvSpPr/>
          <p:nvPr/>
        </p:nvSpPr>
        <p:spPr>
          <a:xfrm>
            <a:off x="4698703" y="4210461"/>
            <a:ext cx="3868288" cy="5965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609600">
              <a:lnSpc>
                <a:spcPct val="13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Century Gothic" panose="020B0502020202020204"/>
                <a:ea typeface="微软雅黑" panose="020B0503020204020204" charset="-122"/>
              </a:rPr>
              <a:t>月嫂市场存在极大缺口</a:t>
            </a:r>
          </a:p>
        </p:txBody>
      </p:sp>
      <p:sp>
        <p:nvSpPr>
          <p:cNvPr id="12" name="文本占位符 1"/>
          <p:cNvSpPr>
            <a:spLocks noGrp="1"/>
          </p:cNvSpPr>
          <p:nvPr/>
        </p:nvSpPr>
        <p:spPr>
          <a:xfrm>
            <a:off x="214660" y="254521"/>
            <a:ext cx="5601366" cy="529569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项目背景</a:t>
            </a:r>
            <a:r>
              <a:rPr kumimoji="1" lang="en-US" altLang="zh-CN" dirty="0">
                <a:solidFill>
                  <a:srgbClr val="000000">
                    <a:lumMod val="65000"/>
                    <a:lumOff val="35000"/>
                  </a:srgbClr>
                </a:solidFill>
              </a:rPr>
              <a:t>——</a:t>
            </a:r>
            <a:r>
              <a:rPr kumimoji="1" lang="zh-CN" alt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月嫂服务的现状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18723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 w="12700" cmpd="sng">
          <a:noFill/>
        </a:ln>
      </a:spPr>
      <a:bodyPr vert="horz" anchor="ctr"/>
      <a:lstStyle>
        <a:defPPr marL="0" marR="0" indent="0" algn="l" defTabSz="914400" rtl="0" eaLnBrk="1" fontAlgn="auto" latinLnBrk="0" hangingPunct="1">
          <a:lnSpc>
            <a:spcPct val="90000"/>
          </a:lnSpc>
          <a:spcBef>
            <a:spcPts val="100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defRPr kumimoji="1" sz="2400" b="1" i="0" u="none" strike="noStrike" kern="1200" cap="none" spc="0" normalizeH="0" baseline="0" noProof="0" dirty="0" smtClean="0">
            <a:ln>
              <a:noFill/>
            </a:ln>
            <a:solidFill>
              <a:srgbClr val="000000">
                <a:lumMod val="65000"/>
                <a:lumOff val="35000"/>
              </a:srgbClr>
            </a:solidFill>
            <a:effectLst/>
            <a:uLnTx/>
            <a:uFillTx/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</TotalTime>
  <Words>563</Words>
  <Application>Microsoft Macintosh PowerPoint</Application>
  <PresentationFormat>全屏显示(4:3)</PresentationFormat>
  <Paragraphs>114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Calibri</vt:lpstr>
      <vt:lpstr>Calibri Light</vt:lpstr>
      <vt:lpstr>Century Gothic</vt:lpstr>
      <vt:lpstr>Wingdings</vt:lpstr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羿宁 黄</dc:creator>
  <cp:lastModifiedBy>Microsoft Office 用户</cp:lastModifiedBy>
  <cp:revision>72</cp:revision>
  <dcterms:created xsi:type="dcterms:W3CDTF">2019-05-04T01:33:00Z</dcterms:created>
  <dcterms:modified xsi:type="dcterms:W3CDTF">2019-05-07T11:01:52Z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2052-11.3.0.8513</vt:lpwstr>
  </property>
</Properties>
</file>