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noProof="0"/>
              <a:t>Click to edit the notes format</a:t>
            </a:r>
            <a:endParaRPr noProof="0"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3438" cy="503238"/>
          </a:xfrm>
          <a:prstGeom prst="rect">
            <a:avLst/>
          </a:prstGeom>
        </p:spPr>
        <p:txBody>
          <a:bodyPr wrap="none" lIns="0" tIns="0" rIns="0" bIns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8963" y="0"/>
            <a:ext cx="3373437" cy="503238"/>
          </a:xfrm>
          <a:prstGeom prst="rect">
            <a:avLst/>
          </a:prstGeom>
        </p:spPr>
        <p:txBody>
          <a:bodyPr wrap="none" lIns="0" tIns="0" rIns="0" bIns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163"/>
            <a:ext cx="3373438" cy="503237"/>
          </a:xfrm>
          <a:prstGeom prst="rect">
            <a:avLst/>
          </a:prstGeom>
        </p:spPr>
        <p:txBody>
          <a:bodyPr wrap="none" lIns="0" tIns="0" rIns="0" bIns="0"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</p:spPr>
        <p:txBody>
          <a:bodyPr wrap="none" lIns="0" tIns="0" rIns="0" bIns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1A1B0C-BC37-47F5-896E-FFC1565DACF1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228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ceHolder 1"/>
          <p:cNvSpPr>
            <a:spLocks noGrp="1"/>
          </p:cNvSpPr>
          <p:nvPr>
            <p:ph type="body"/>
          </p:nvPr>
        </p:nvSpPr>
        <p:spPr bwMode="auto">
          <a:xfrm>
            <a:off x="0" y="0"/>
            <a:ext cx="11796713" cy="1179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47107" name="CustomShape 2"/>
          <p:cNvSpPr>
            <a:spLocks noChangeArrowheads="1"/>
          </p:cNvSpPr>
          <p:nvPr/>
        </p:nvSpPr>
        <p:spPr bwMode="auto">
          <a:xfrm>
            <a:off x="0" y="0"/>
            <a:ext cx="11796713" cy="117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spcBef>
                <a:spcPct val="0"/>
              </a:spcBef>
            </a:pPr>
            <a:fld id="{C26362E2-68F4-46F2-A3AF-24B3D82DDCBE}" type="slidenum">
              <a:rPr lang="en-US" altLang="zh-CN" sz="18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2403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85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89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8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2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83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809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44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672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93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96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796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93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3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9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1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3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6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75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2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  <a:endParaRPr lang="zh-CN" altLang="zh-CN" smtClean="0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963"/>
            <a:ext cx="8047038" cy="3976687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  <a:endParaRPr lang="zh-CN" altLang="zh-CN" smtClean="0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963"/>
            <a:ext cx="8047038" cy="3976687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www.python.org/geti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hyperlink" Target="https://github.com/XiaoMi/minos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ambari/" TargetMode="External"/><Relationship Id="rId2" Type="http://schemas.openxmlformats.org/officeDocument/2006/relationships/hyperlink" Target="http://www.cloudera.com/content/cloudera/en/products/cloudera-manager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XiaoMi/mino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tsdb.net/" TargetMode="External"/><Relationship Id="rId2" Type="http://schemas.openxmlformats.org/officeDocument/2006/relationships/hyperlink" Target="http://supervisord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685800" y="2130425"/>
            <a:ext cx="77724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panose="020F0502020204030204" pitchFamily="34" charset="0"/>
              </a:rPr>
              <a:t>手把手教你玩转小米</a:t>
            </a:r>
            <a:r>
              <a:rPr lang="en-US" altLang="zh-CN" sz="44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endParaRPr lang="zh-CN" altLang="zh-CN" sz="1800"/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CustomShape 2"/>
          <p:cNvSpPr>
            <a:spLocks noChangeArrowheads="1"/>
          </p:cNvSpPr>
          <p:nvPr/>
        </p:nvSpPr>
        <p:spPr bwMode="auto">
          <a:xfrm>
            <a:off x="1371600" y="3886200"/>
            <a:ext cx="64008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>
                <a:solidFill>
                  <a:srgbClr val="8B8B8B"/>
                </a:solidFill>
                <a:latin typeface="Calibri" panose="020F0502020204030204" pitchFamily="34" charset="0"/>
              </a:rPr>
              <a:t>小米科技 武泽胜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70075"/>
            <a:ext cx="53070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CustomShape 1"/>
          <p:cNvSpPr>
            <a:spLocks noChangeArrowheads="1"/>
          </p:cNvSpPr>
          <p:nvPr/>
        </p:nvSpPr>
        <p:spPr bwMode="auto">
          <a:xfrm>
            <a:off x="457200" y="112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组件</a:t>
            </a:r>
            <a:endParaRPr lang="zh-CN" sz="40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CustomShape 2"/>
          <p:cNvSpPr>
            <a:spLocks noChangeArrowheads="1"/>
          </p:cNvSpPr>
          <p:nvPr/>
        </p:nvSpPr>
        <p:spPr bwMode="auto">
          <a:xfrm>
            <a:off x="457200" y="1220788"/>
            <a:ext cx="8229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架构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1433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0000"/>
                </a:solidFill>
                <a:latin typeface="Calibri" panose="020F0502020204030204" pitchFamily="34" charset="0"/>
              </a:rPr>
              <a:t>Part 3: </a:t>
            </a:r>
            <a:r>
              <a:rPr lang="en-US" sz="4800">
                <a:solidFill>
                  <a:srgbClr val="000000"/>
                </a:solidFill>
                <a:latin typeface="Calibri" panose="020F0502020204030204" pitchFamily="34" charset="0"/>
              </a:rPr>
              <a:t>实践篇</a:t>
            </a:r>
            <a:endParaRPr lang="zh-CN" sz="180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ustomShape 1"/>
          <p:cNvSpPr>
            <a:spLocks noChangeArrowheads="1"/>
          </p:cNvSpPr>
          <p:nvPr/>
        </p:nvSpPr>
        <p:spPr bwMode="auto">
          <a:xfrm>
            <a:off x="457200" y="968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构建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endParaRPr lang="zh-CN" altLang="zh-CN" sz="4000"/>
          </a:p>
        </p:txBody>
      </p:sp>
      <p:sp>
        <p:nvSpPr>
          <p:cNvPr id="15363" name="CustomShape 2"/>
          <p:cNvSpPr>
            <a:spLocks noChangeArrowheads="1"/>
          </p:cNvSpPr>
          <p:nvPr/>
        </p:nvSpPr>
        <p:spPr bwMode="auto">
          <a:xfrm>
            <a:off x="268288" y="1008063"/>
            <a:ext cx="852805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Prerequisites</a:t>
            </a:r>
          </a:p>
          <a:p>
            <a:pPr marL="628650" lvl="1" indent="-17145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Python 2.7 </a:t>
            </a:r>
            <a:r>
              <a:rPr lang="en-US" altLang="zh-CN" u="sng" dirty="0" smtClean="0">
                <a:solidFill>
                  <a:srgbClr val="0000FF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altLang="zh-CN" u="sng" dirty="0" smtClean="0">
                <a:solidFill>
                  <a:srgbClr val="0000FF"/>
                </a:solidFill>
                <a:latin typeface="Calibri" panose="020F0502020204030204" pitchFamily="34" charset="0"/>
              </a:rPr>
              <a:t>://www.python.org</a:t>
            </a:r>
            <a:endParaRPr lang="zh-CN" altLang="zh-CN" dirty="0" smtClean="0"/>
          </a:p>
          <a:p>
            <a:pPr marL="628650" lvl="1" indent="-17145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JDK 1.6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http://www.oracle.com/technetwork/java/javase/downloads/index.html</a:t>
            </a:r>
            <a:endParaRPr lang="en-US" altLang="zh-CN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Clone the Minos Repository</a:t>
            </a:r>
            <a:endParaRPr lang="en-US" altLang="zh-CN" sz="2600" dirty="0" smtClean="0"/>
          </a:p>
          <a:p>
            <a:pPr marL="628650" lvl="1" indent="-17145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clone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https://github.com/XiaoMi/minos.git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Building the virtual environment</a:t>
            </a:r>
            <a:endParaRPr lang="zh-CN" altLang="zh-CN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1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405188"/>
            <a:ext cx="5837238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CustomShape 3"/>
          <p:cNvSpPr>
            <a:spLocks noChangeArrowheads="1"/>
          </p:cNvSpPr>
          <p:nvPr/>
        </p:nvSpPr>
        <p:spPr bwMode="auto">
          <a:xfrm>
            <a:off x="3286125" y="3419475"/>
            <a:ext cx="2192338" cy="20637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668463"/>
            <a:ext cx="7021512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ustomShape 1"/>
          <p:cNvSpPr>
            <a:spLocks noChangeArrowheads="1"/>
          </p:cNvSpPr>
          <p:nvPr/>
        </p:nvSpPr>
        <p:spPr bwMode="auto">
          <a:xfrm>
            <a:off x="457200" y="71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endParaRPr lang="zh-CN" altLang="zh-CN" sz="4000"/>
          </a:p>
        </p:txBody>
      </p:sp>
      <p:sp>
        <p:nvSpPr>
          <p:cNvPr id="16388" name="CustomShape 2"/>
          <p:cNvSpPr>
            <a:spLocks noChangeArrowheads="1"/>
          </p:cNvSpPr>
          <p:nvPr/>
        </p:nvSpPr>
        <p:spPr bwMode="auto">
          <a:xfrm>
            <a:off x="457200" y="1016000"/>
            <a:ext cx="822960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Start Tank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CustomShape 3"/>
          <p:cNvSpPr>
            <a:spLocks noChangeArrowheads="1"/>
          </p:cNvSpPr>
          <p:nvPr/>
        </p:nvSpPr>
        <p:spPr bwMode="auto">
          <a:xfrm>
            <a:off x="2736850" y="1690688"/>
            <a:ext cx="5354638" cy="13335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709738"/>
            <a:ext cx="30861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CustomShape 1"/>
          <p:cNvSpPr>
            <a:spLocks noChangeArrowheads="1"/>
          </p:cNvSpPr>
          <p:nvPr/>
        </p:nvSpPr>
        <p:spPr bwMode="auto">
          <a:xfrm>
            <a:off x="457200" y="968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endParaRPr lang="zh-CN" altLang="zh-CN" sz="4000"/>
          </a:p>
        </p:txBody>
      </p:sp>
      <p:sp>
        <p:nvSpPr>
          <p:cNvPr id="17412" name="CustomShape 2"/>
          <p:cNvSpPr>
            <a:spLocks noChangeArrowheads="1"/>
          </p:cNvSpPr>
          <p:nvPr/>
        </p:nvSpPr>
        <p:spPr bwMode="auto">
          <a:xfrm>
            <a:off x="457200" y="1016000"/>
            <a:ext cx="8229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Tank Web</a:t>
            </a:r>
            <a:endParaRPr lang="zh-CN" altLang="zh-CN" sz="180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CustomShape 3"/>
          <p:cNvSpPr>
            <a:spLocks noChangeArrowheads="1"/>
          </p:cNvSpPr>
          <p:nvPr/>
        </p:nvSpPr>
        <p:spPr bwMode="auto">
          <a:xfrm>
            <a:off x="2571750" y="1760538"/>
            <a:ext cx="1557338" cy="22860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pic>
        <p:nvPicPr>
          <p:cNvPr id="17415" name="图片 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5094288"/>
            <a:ext cx="43227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CustomShape 4"/>
          <p:cNvSpPr>
            <a:spLocks noChangeArrowheads="1"/>
          </p:cNvSpPr>
          <p:nvPr/>
        </p:nvSpPr>
        <p:spPr bwMode="auto">
          <a:xfrm>
            <a:off x="3865563" y="5137150"/>
            <a:ext cx="2447925" cy="131763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17417" name="CustomShape 2"/>
          <p:cNvSpPr>
            <a:spLocks noChangeArrowheads="1"/>
          </p:cNvSpPr>
          <p:nvPr/>
        </p:nvSpPr>
        <p:spPr bwMode="auto">
          <a:xfrm>
            <a:off x="457200" y="3829050"/>
            <a:ext cx="8229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Stop Tank</a:t>
            </a: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ustomShape 1"/>
          <p:cNvSpPr>
            <a:spLocks noChangeArrowheads="1"/>
          </p:cNvSpPr>
          <p:nvPr/>
        </p:nvSpPr>
        <p:spPr bwMode="auto">
          <a:xfrm>
            <a:off x="447675" y="1492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endParaRPr lang="zh-CN" altLang="zh-CN" sz="4000"/>
          </a:p>
        </p:txBody>
      </p:sp>
      <p:sp>
        <p:nvSpPr>
          <p:cNvPr id="18435" name="CustomShape 2"/>
          <p:cNvSpPr>
            <a:spLocks noChangeArrowheads="1"/>
          </p:cNvSpPr>
          <p:nvPr/>
        </p:nvSpPr>
        <p:spPr bwMode="auto"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默认配置</a:t>
            </a:r>
            <a:endParaRPr lang="zh-CN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ustomShape 3"/>
          <p:cNvSpPr>
            <a:spLocks noChangeArrowheads="1"/>
          </p:cNvSpPr>
          <p:nvPr/>
        </p:nvSpPr>
        <p:spPr bwMode="auto">
          <a:xfrm>
            <a:off x="1289050" y="4232275"/>
            <a:ext cx="36718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Supervisor webserver </a:t>
            </a:r>
            <a:r>
              <a:rPr lang="zh-CN" altLang="en-US" sz="1200">
                <a:solidFill>
                  <a:srgbClr val="FF0000"/>
                </a:solidFill>
                <a:latin typeface="Calibri" panose="020F0502020204030204" pitchFamily="34" charset="0"/>
              </a:rPr>
              <a:t>默认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用户名、密码及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ip/port</a:t>
            </a:r>
            <a:endParaRPr lang="zh-CN" altLang="zh-CN" sz="1800"/>
          </a:p>
        </p:txBody>
      </p:sp>
      <p:pic>
        <p:nvPicPr>
          <p:cNvPr id="18438" name="图片 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413000"/>
            <a:ext cx="4953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图片 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341688"/>
            <a:ext cx="59912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CustomShape 4"/>
          <p:cNvSpPr>
            <a:spLocks noChangeArrowheads="1"/>
          </p:cNvSpPr>
          <p:nvPr/>
        </p:nvSpPr>
        <p:spPr bwMode="auto">
          <a:xfrm>
            <a:off x="1431925" y="3594100"/>
            <a:ext cx="1614488" cy="496888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ustomShape 1"/>
          <p:cNvSpPr>
            <a:spLocks noChangeArrowheads="1"/>
          </p:cNvSpPr>
          <p:nvPr/>
        </p:nvSpPr>
        <p:spPr bwMode="auto">
          <a:xfrm>
            <a:off x="449263" y="90488"/>
            <a:ext cx="82296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endParaRPr lang="zh-CN" altLang="zh-CN" sz="4000"/>
          </a:p>
        </p:txBody>
      </p:sp>
      <p:sp>
        <p:nvSpPr>
          <p:cNvPr id="19459" name="CustomShape 2"/>
          <p:cNvSpPr>
            <a:spLocks noChangeArrowheads="1"/>
          </p:cNvSpPr>
          <p:nvPr/>
        </p:nvSpPr>
        <p:spPr bwMode="auto">
          <a:xfrm>
            <a:off x="465138" y="1196975"/>
            <a:ext cx="8228012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102870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000000"/>
                </a:solidFill>
                <a:latin typeface="Calibri" panose="020F0502020204030204" pitchFamily="34" charset="0"/>
              </a:rPr>
              <a:t>Prerequisites</a:t>
            </a:r>
            <a:endParaRPr lang="en-US" altLang="zh-CN" sz="26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布署并启动</a:t>
            </a: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endParaRPr lang="zh-CN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000000"/>
                </a:solidFill>
                <a:latin typeface="Calibri" panose="020F0502020204030204" pitchFamily="34" charset="0"/>
              </a:rPr>
              <a:t>Run Supervisor</a:t>
            </a:r>
            <a:endParaRPr lang="zh-CN" altLang="zh-CN" sz="26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824038"/>
            <a:ext cx="5554663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ustomShape 3"/>
          <p:cNvSpPr>
            <a:spLocks noChangeArrowheads="1"/>
          </p:cNvSpPr>
          <p:nvPr/>
        </p:nvSpPr>
        <p:spPr bwMode="auto">
          <a:xfrm>
            <a:off x="4545013" y="1824038"/>
            <a:ext cx="4278312" cy="10160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19463" name="CustomShape 4"/>
          <p:cNvSpPr>
            <a:spLocks noChangeArrowheads="1"/>
          </p:cNvSpPr>
          <p:nvPr/>
        </p:nvSpPr>
        <p:spPr bwMode="auto">
          <a:xfrm>
            <a:off x="3328988" y="5614988"/>
            <a:ext cx="3762375" cy="67310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19464" name="CustomShape 5"/>
          <p:cNvSpPr>
            <a:spLocks noChangeArrowheads="1"/>
          </p:cNvSpPr>
          <p:nvPr/>
        </p:nvSpPr>
        <p:spPr bwMode="auto">
          <a:xfrm>
            <a:off x="6392863" y="5202238"/>
            <a:ext cx="17002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>
                <a:solidFill>
                  <a:srgbClr val="FF0000"/>
                </a:solidFill>
                <a:latin typeface="Calibri" panose="020F0502020204030204" pitchFamily="34" charset="0"/>
              </a:rPr>
              <a:t>Hadoop cluster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</a:rPr>
              <a:t>布署的位置</a:t>
            </a:r>
            <a:endParaRPr 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</a:rPr>
              <a:t>默认：当前用户家目录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68500"/>
            <a:ext cx="8932863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ustomShape 1"/>
          <p:cNvSpPr>
            <a:spLocks noChangeArrowheads="1"/>
          </p:cNvSpPr>
          <p:nvPr/>
        </p:nvSpPr>
        <p:spPr bwMode="auto">
          <a:xfrm>
            <a:off x="457200" y="1460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endParaRPr lang="zh-CN" altLang="zh-CN" sz="4000"/>
          </a:p>
        </p:txBody>
      </p:sp>
      <p:sp>
        <p:nvSpPr>
          <p:cNvPr id="20484" name="CustomShape 2"/>
          <p:cNvSpPr>
            <a:spLocks noChangeArrowheads="1"/>
          </p:cNvSpPr>
          <p:nvPr/>
        </p:nvSpPr>
        <p:spPr bwMode="auto">
          <a:xfrm>
            <a:off x="457200" y="1306513"/>
            <a:ext cx="8229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 sz="2600">
                <a:solidFill>
                  <a:srgbClr val="000000"/>
                </a:solidFill>
                <a:latin typeface="Calibri" panose="020F0502020204030204" pitchFamily="34" charset="0"/>
              </a:rPr>
              <a:t>Supervisor Web</a:t>
            </a:r>
            <a:endParaRPr lang="zh-CN" altLang="zh-CN" sz="260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CustomShape 3"/>
          <p:cNvSpPr>
            <a:spLocks noChangeArrowheads="1"/>
          </p:cNvSpPr>
          <p:nvPr/>
        </p:nvSpPr>
        <p:spPr bwMode="auto">
          <a:xfrm>
            <a:off x="296863" y="1985963"/>
            <a:ext cx="1547812" cy="23812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pic>
        <p:nvPicPr>
          <p:cNvPr id="20487" name="图片 1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5326063"/>
            <a:ext cx="850423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CustomShape 4"/>
          <p:cNvSpPr>
            <a:spLocks noChangeArrowheads="1"/>
          </p:cNvSpPr>
          <p:nvPr/>
        </p:nvSpPr>
        <p:spPr bwMode="auto">
          <a:xfrm>
            <a:off x="2098675" y="5316538"/>
            <a:ext cx="2989263" cy="153987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20489" name="CustomShape 2"/>
          <p:cNvSpPr>
            <a:spLocks noChangeArrowheads="1"/>
          </p:cNvSpPr>
          <p:nvPr/>
        </p:nvSpPr>
        <p:spPr bwMode="auto">
          <a:xfrm>
            <a:off x="457200" y="4449763"/>
            <a:ext cx="8229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000000"/>
                </a:solidFill>
                <a:latin typeface="Calibri" panose="020F0502020204030204" pitchFamily="34" charset="0"/>
              </a:rPr>
              <a:t>Stop Supervisor</a:t>
            </a:r>
            <a:endParaRPr lang="zh-CN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21507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40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40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Using Client</a:t>
            </a:r>
            <a:endParaRPr lang="zh-CN" altLang="zh-CN" sz="400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ustomShape 1"/>
          <p:cNvSpPr>
            <a:spLocks noChangeArrowheads="1"/>
          </p:cNvSpPr>
          <p:nvPr/>
        </p:nvSpPr>
        <p:spPr bwMode="auto">
          <a:xfrm>
            <a:off x="457200" y="114300"/>
            <a:ext cx="8229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集群布署准备</a:t>
            </a:r>
            <a:endParaRPr lang="zh-CN" sz="4000"/>
          </a:p>
        </p:txBody>
      </p:sp>
      <p:sp>
        <p:nvSpPr>
          <p:cNvPr id="21507" name="CustomShape 2"/>
          <p:cNvSpPr>
            <a:spLocks noChangeArrowheads="1"/>
          </p:cNvSpPr>
          <p:nvPr/>
        </p:nvSpPr>
        <p:spPr bwMode="auto">
          <a:xfrm>
            <a:off x="457200" y="1014413"/>
            <a:ext cx="82296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基本约定</a:t>
            </a:r>
            <a:endParaRPr lang="zh-CN" altLang="zh-CN" sz="28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集群命名</a:t>
            </a:r>
            <a:endParaRPr lang="zh-CN" sz="2400" dirty="0" smtClean="0"/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集群类型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serving -&gt;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srv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processing -&gt;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prc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testing -&gt;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tst</a:t>
            </a:r>
            <a:endParaRPr lang="zh-CN" altLang="zh-CN" dirty="0" smtClean="0"/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Zookeeper cluster: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idc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+ type)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Other cluster: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-example (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zk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+ business)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配置文件命名</a:t>
            </a:r>
            <a:endParaRPr 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zookeeper-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dptst.cfg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hdfs-dptst-miliao.cfg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hbase-dptst-miliao.cfg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配置文件结构</a:t>
            </a:r>
            <a:endParaRPr 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373563"/>
            <a:ext cx="2528888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341313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Outline</a:t>
            </a:r>
            <a:endParaRPr lang="zh-CN" altLang="zh-CN" sz="4000"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Minos简介</a:t>
            </a:r>
            <a:endParaRPr lang="en-US" sz="2000" dirty="0">
              <a:latin typeface="Calibri" panose="020F0502020204030204" pitchFamily="34" charset="0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原理篇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Minos架构</a:t>
            </a:r>
            <a:endParaRPr lang="en-US" altLang="zh-CN" dirty="0">
              <a:latin typeface="Calibri" panose="020F0502020204030204" pitchFamily="34" charset="0"/>
              <a:ea typeface="+mn-ea"/>
              <a:cs typeface="+mn-cs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Minos组件介绍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实践篇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构建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Minos</a:t>
            </a:r>
            <a:endParaRPr lang="en-US" altLang="zh-CN" dirty="0">
              <a:latin typeface="Calibri" panose="020F0502020204030204" pitchFamily="34" charset="0"/>
              <a:ea typeface="+mn-ea"/>
              <a:cs typeface="+mn-cs"/>
            </a:endParaRP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+mn-cs"/>
              </a:rPr>
              <a:t>Tank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+mn-cs"/>
              </a:rPr>
              <a:t>Supervisor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+mn-cs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+mn-cs"/>
              </a:rPr>
              <a:t>Client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集群布署准备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Zookeeper</a:t>
            </a:r>
            <a:endParaRPr lang="en-US" altLang="zh-CN" dirty="0">
              <a:latin typeface="Calibri" panose="020F0502020204030204" pitchFamily="34" charset="0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HDFS</a:t>
            </a:r>
            <a:endParaRPr lang="en-US" altLang="zh-CN" dirty="0">
              <a:latin typeface="Calibri" panose="020F0502020204030204" pitchFamily="34" charset="0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Hbase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+mn-cs"/>
              </a:rPr>
              <a:t>布署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+mn-cs"/>
              </a:rPr>
              <a:t>Owl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Minos Future</a:t>
            </a:r>
            <a:endParaRPr lang="en-US" sz="20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ustomShape 1"/>
          <p:cNvSpPr>
            <a:spLocks noChangeArrowheads="1"/>
          </p:cNvSpPr>
          <p:nvPr/>
        </p:nvSpPr>
        <p:spPr bwMode="auto">
          <a:xfrm>
            <a:off x="457200" y="184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集群布署准备</a:t>
            </a:r>
            <a:endParaRPr lang="zh-CN" sz="4000"/>
          </a:p>
        </p:txBody>
      </p:sp>
      <p:sp>
        <p:nvSpPr>
          <p:cNvPr id="23555" name="CustomShape 2"/>
          <p:cNvSpPr>
            <a:spLocks noChangeArrowheads="1"/>
          </p:cNvSpPr>
          <p:nvPr/>
        </p:nvSpPr>
        <p:spPr bwMode="auto"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8001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485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应用程序包准备</a:t>
            </a:r>
            <a:endParaRPr lang="zh-CN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/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zookeeper-3.4.4</a:t>
            </a:r>
            <a:endParaRPr lang="zh-CN" altLang="zh-CN"/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mvn clean package –Pdist –Dtar -DskipTests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hadoop-2.0.0-cdh4.1.0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mvn clean package –Pdist –Dtar -DskipTests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hbase-0.94.3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mvn clean package –Dtar -DskipTests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ustomShape 2"/>
          <p:cNvSpPr>
            <a:spLocks noChangeArrowheads="1"/>
          </p:cNvSpPr>
          <p:nvPr/>
        </p:nvSpPr>
        <p:spPr bwMode="auto">
          <a:xfrm>
            <a:off x="457200" y="1323975"/>
            <a:ext cx="82296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配置</a:t>
            </a:r>
            <a:endParaRPr lang="zh-CN" sz="2800" dirty="0" smtClean="0"/>
          </a:p>
          <a:p>
            <a:pPr marL="1085850" lvl="1" indent="-3429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在作为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Client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端的机器上</a:t>
            </a:r>
            <a:r>
              <a:rPr lang="zh-CN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打开配置文件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deploy.cfg</a:t>
            </a:r>
            <a:endParaRPr lang="zh-CN" sz="2000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dirty="0" smtClean="0"/>
          </a:p>
          <a:p>
            <a:pPr marL="1085850" lvl="1" indent="-3429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修改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相应的配置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1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365375"/>
            <a:ext cx="37512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1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783013"/>
            <a:ext cx="316071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CustomShape 1"/>
          <p:cNvSpPr>
            <a:spLocks noChangeArrowheads="1"/>
          </p:cNvSpPr>
          <p:nvPr/>
        </p:nvSpPr>
        <p:spPr bwMode="auto">
          <a:xfrm>
            <a:off x="457200" y="184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集群布署准备</a:t>
            </a:r>
            <a:endParaRPr 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CustomShape 1"/>
          <p:cNvSpPr>
            <a:spLocks noChangeArrowheads="1"/>
          </p:cNvSpPr>
          <p:nvPr/>
        </p:nvSpPr>
        <p:spPr bwMode="auto">
          <a:xfrm>
            <a:off x="457200" y="88900"/>
            <a:ext cx="8229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 sz="4000"/>
          </a:p>
        </p:txBody>
      </p:sp>
      <p:sp>
        <p:nvSpPr>
          <p:cNvPr id="25604" name="CustomShape 2"/>
          <p:cNvSpPr>
            <a:spLocks noChangeArrowheads="1"/>
          </p:cNvSpPr>
          <p:nvPr/>
        </p:nvSpPr>
        <p:spPr bwMode="auto">
          <a:xfrm>
            <a:off x="457200" y="958850"/>
            <a:ext cx="82296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配置</a:t>
            </a:r>
            <a:endParaRPr lang="zh-CN"/>
          </a:p>
        </p:txBody>
      </p:sp>
      <p:pic>
        <p:nvPicPr>
          <p:cNvPr id="25605" name="图片 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757363"/>
            <a:ext cx="23701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图片 1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1187450"/>
            <a:ext cx="4173537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ustomShape 1"/>
          <p:cNvSpPr>
            <a:spLocks noChangeArrowheads="1"/>
          </p:cNvSpPr>
          <p:nvPr/>
        </p:nvSpPr>
        <p:spPr bwMode="auto">
          <a:xfrm>
            <a:off x="457200" y="152400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 sz="4000"/>
          </a:p>
        </p:txBody>
      </p:sp>
      <p:sp>
        <p:nvSpPr>
          <p:cNvPr id="25603" name="CustomShape 2"/>
          <p:cNvSpPr>
            <a:spLocks noChangeArrowheads="1"/>
          </p:cNvSpPr>
          <p:nvPr/>
        </p:nvSpPr>
        <p:spPr bwMode="auto">
          <a:xfrm>
            <a:off x="457200" y="1081088"/>
            <a:ext cx="82296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服务</a:t>
            </a:r>
            <a:endParaRPr lang="zh-CN" sz="28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Install</a:t>
            </a:r>
            <a:endParaRPr lang="zh-CN" altLang="zh-CN" sz="24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2193925"/>
            <a:ext cx="8994775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图片 1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467225"/>
            <a:ext cx="8936038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ustomShape 1"/>
          <p:cNvSpPr>
            <a:spLocks noChangeArrowheads="1"/>
          </p:cNvSpPr>
          <p:nvPr/>
        </p:nvSpPr>
        <p:spPr bwMode="auto">
          <a:xfrm>
            <a:off x="457200" y="169863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 sz="4000"/>
          </a:p>
        </p:txBody>
      </p:sp>
      <p:sp>
        <p:nvSpPr>
          <p:cNvPr id="26627" name="CustomShape 2"/>
          <p:cNvSpPr>
            <a:spLocks noChangeArrowheads="1"/>
          </p:cNvSpPr>
          <p:nvPr/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服务</a:t>
            </a:r>
            <a:endParaRPr lang="zh-CN" sz="2800" dirty="0" smtClean="0"/>
          </a:p>
          <a:p>
            <a:pPr marL="800100" lvl="1" indent="-342900" eaLnBrk="1" hangingPunct="1">
              <a:buSzPct val="60000"/>
              <a:buFontTx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Bootstrap</a:t>
            </a:r>
            <a:endParaRPr lang="zh-CN" altLang="zh-CN" sz="24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1250"/>
            <a:ext cx="83804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ustomShape 1"/>
          <p:cNvSpPr>
            <a:spLocks noChangeArrowheads="1"/>
          </p:cNvSpPr>
          <p:nvPr/>
        </p:nvSpPr>
        <p:spPr bwMode="auto">
          <a:xfrm>
            <a:off x="457200" y="169863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 sz="4000"/>
          </a:p>
        </p:txBody>
      </p:sp>
      <p:sp>
        <p:nvSpPr>
          <p:cNvPr id="27651" name="CustomShape 2"/>
          <p:cNvSpPr>
            <a:spLocks noChangeArrowheads="1"/>
          </p:cNvSpPr>
          <p:nvPr/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服务</a:t>
            </a:r>
            <a:endParaRPr lang="zh-CN" sz="2800" dirty="0" smtClean="0"/>
          </a:p>
          <a:p>
            <a:pPr marL="800100" lvl="1" indent="-342900" eaLnBrk="1" hangingPunct="1">
              <a:buSzPct val="60000"/>
              <a:buFontTx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Show</a:t>
            </a:r>
            <a:endParaRPr lang="zh-CN" altLang="zh-CN" sz="24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图片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286000"/>
            <a:ext cx="61341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002088"/>
            <a:ext cx="83185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ustomShape 1"/>
          <p:cNvSpPr>
            <a:spLocks noChangeArrowheads="1"/>
          </p:cNvSpPr>
          <p:nvPr/>
        </p:nvSpPr>
        <p:spPr bwMode="auto">
          <a:xfrm>
            <a:off x="457200" y="166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ZooKeeper</a:t>
            </a:r>
            <a:endParaRPr lang="zh-CN" altLang="zh-CN" sz="4000"/>
          </a:p>
        </p:txBody>
      </p:sp>
      <p:sp>
        <p:nvSpPr>
          <p:cNvPr id="28675" name="CustomShape 2"/>
          <p:cNvSpPr>
            <a:spLocks noChangeArrowheads="1"/>
          </p:cNvSpPr>
          <p:nvPr/>
        </p:nvSpPr>
        <p:spPr bwMode="auto">
          <a:xfrm>
            <a:off x="457200" y="1309688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命令使用总结</a:t>
            </a:r>
            <a:endParaRPr lang="zh-CN" sz="28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Pattern: ./deploy.sh $command $service $cluster</a:t>
            </a:r>
            <a:endParaRPr lang="zh-CN" altLang="zh-CN" sz="24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Example: ./deploy.sh install zookeeper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Supported Commands: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Install: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将程序包安装到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服务器</a:t>
            </a:r>
            <a:endParaRPr lang="zh-CN" sz="2000" dirty="0" smtClean="0"/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Bootstrap: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初始化程序运行环境，并启动程序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只需要在第一次布署时执行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zh-CN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Show: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查看程序运行状态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Start: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启动程序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Stop: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停止程序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Restart: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重启程序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Cleanup: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清理程序运行环境，包括集群中的数据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危险操作，只对确定不再需要的集群做此操作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zh-CN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Rolling_update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逐台更新程序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Pack: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将程序和配置文件打包，方便用户使用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85900" lvl="2" indent="-342900" eaLnBrk="1" hangingPunct="1">
              <a:buSzPct val="6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Shell: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通过命令行客户端操作集群的入口</a:t>
            </a:r>
            <a:endParaRPr 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ustomShape 1"/>
          <p:cNvSpPr>
            <a:spLocks noChangeArrowheads="1"/>
          </p:cNvSpPr>
          <p:nvPr/>
        </p:nvSpPr>
        <p:spPr bwMode="auto">
          <a:xfrm>
            <a:off x="457200" y="173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4000"/>
          </a:p>
        </p:txBody>
      </p:sp>
      <p:sp>
        <p:nvSpPr>
          <p:cNvPr id="29699" name="CustomShape 2"/>
          <p:cNvSpPr>
            <a:spLocks noChangeArrowheads="1"/>
          </p:cNvSpPr>
          <p:nvPr/>
        </p:nvSpPr>
        <p:spPr bwMode="auto"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配置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28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修改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$minos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config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conf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hdfs-dptst-example.cfg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对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进行配置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buSzPct val="60000"/>
              <a:defRPr/>
            </a:pPr>
            <a:endParaRPr lang="zh-CN" sz="24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安装、启动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cd $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/client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./deploy.sh install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-example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./deploy.sh bootstrap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dptst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-example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ustomShape 1"/>
          <p:cNvSpPr>
            <a:spLocks noChangeArrowheads="1"/>
          </p:cNvSpPr>
          <p:nvPr/>
        </p:nvSpPr>
        <p:spPr bwMode="auto">
          <a:xfrm>
            <a:off x="457200" y="746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4000"/>
          </a:p>
        </p:txBody>
      </p:sp>
      <p:sp>
        <p:nvSpPr>
          <p:cNvPr id="30723" name="CustomShape 2"/>
          <p:cNvSpPr>
            <a:spLocks noChangeArrowheads="1"/>
          </p:cNvSpPr>
          <p:nvPr/>
        </p:nvSpPr>
        <p:spPr bwMode="auto">
          <a:xfrm>
            <a:off x="457200" y="12176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运行状态</a:t>
            </a:r>
            <a:endParaRPr 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1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2157413"/>
            <a:ext cx="6276975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ustomShape 1"/>
          <p:cNvSpPr>
            <a:spLocks noChangeArrowheads="1"/>
          </p:cNvSpPr>
          <p:nvPr/>
        </p:nvSpPr>
        <p:spPr bwMode="auto">
          <a:xfrm>
            <a:off x="457200" y="0"/>
            <a:ext cx="8229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4000"/>
          </a:p>
        </p:txBody>
      </p:sp>
      <p:sp>
        <p:nvSpPr>
          <p:cNvPr id="32771" name="CustomShape 2"/>
          <p:cNvSpPr>
            <a:spLocks noChangeArrowheads="1"/>
          </p:cNvSpPr>
          <p:nvPr/>
        </p:nvSpPr>
        <p:spPr bwMode="auto">
          <a:xfrm>
            <a:off x="457200" y="1014413"/>
            <a:ext cx="8229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通过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操作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HDFS</a:t>
            </a:r>
            <a:endParaRPr lang="zh-CN" altLang="zh-CN" sz="240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06538"/>
            <a:ext cx="6164263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6147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0000"/>
                </a:solidFill>
                <a:latin typeface="Calibri" panose="020F0502020204030204" pitchFamily="34" charset="0"/>
              </a:rPr>
              <a:t>Part 1: Minos</a:t>
            </a:r>
            <a:r>
              <a:rPr lang="en-US" sz="4800">
                <a:solidFill>
                  <a:srgbClr val="000000"/>
                </a:solidFill>
                <a:latin typeface="Calibri" panose="020F0502020204030204" pitchFamily="34" charset="0"/>
              </a:rPr>
              <a:t>简介</a:t>
            </a:r>
            <a:endParaRPr lang="zh-CN" sz="180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ustomShape 1"/>
          <p:cNvSpPr>
            <a:spLocks noChangeArrowheads="1"/>
          </p:cNvSpPr>
          <p:nvPr/>
        </p:nvSpPr>
        <p:spPr bwMode="auto">
          <a:xfrm>
            <a:off x="457200" y="920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endParaRPr lang="zh-CN" altLang="zh-CN" sz="4000"/>
          </a:p>
        </p:txBody>
      </p:sp>
      <p:sp>
        <p:nvSpPr>
          <p:cNvPr id="32771" name="CustomShape 2"/>
          <p:cNvSpPr>
            <a:spLocks noChangeArrowheads="1"/>
          </p:cNvSpPr>
          <p:nvPr/>
        </p:nvSpPr>
        <p:spPr bwMode="auto">
          <a:xfrm>
            <a:off x="457200" y="1309688"/>
            <a:ext cx="82296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配署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endParaRPr lang="en-US" altLang="zh-CN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en-US" altLang="zh-CN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cd </a:t>
            </a:r>
            <a:r>
              <a:rPr lang="en-US" altLang="zh-CN" dirty="0" err="1" smtClean="0">
                <a:latin typeface="Calibri" panose="020F0502020204030204" pitchFamily="34" charset="0"/>
              </a:rPr>
              <a:t>config</a:t>
            </a:r>
            <a:r>
              <a:rPr lang="en-US" altLang="zh-CN" dirty="0" smtClean="0">
                <a:latin typeface="Calibri" panose="020F0502020204030204" pitchFamily="34" charset="0"/>
              </a:rPr>
              <a:t>/</a:t>
            </a:r>
            <a:r>
              <a:rPr lang="en-US" altLang="zh-CN" dirty="0" err="1" smtClean="0">
                <a:latin typeface="Calibri" panose="020F0502020204030204" pitchFamily="34" charset="0"/>
              </a:rPr>
              <a:t>conf</a:t>
            </a:r>
            <a:r>
              <a:rPr lang="en-US" altLang="zh-CN" dirty="0" smtClean="0">
                <a:latin typeface="Calibri" panose="020F0502020204030204" pitchFamily="34" charset="0"/>
              </a:rPr>
              <a:t>/</a:t>
            </a:r>
            <a:r>
              <a:rPr lang="en-US" altLang="zh-CN" dirty="0" err="1" smtClean="0">
                <a:latin typeface="Calibri" panose="020F0502020204030204" pitchFamily="34" charset="0"/>
              </a:rPr>
              <a:t>hbase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vi </a:t>
            </a:r>
            <a:r>
              <a:rPr lang="en-US" altLang="zh-CN" dirty="0" err="1" smtClean="0">
                <a:latin typeface="Calibri" panose="020F0502020204030204" pitchFamily="34" charset="0"/>
              </a:rPr>
              <a:t>hbase-dptst-example.cfg</a:t>
            </a:r>
            <a:endParaRPr lang="zh-CN" altLang="zh-CN" dirty="0" smtClean="0">
              <a:latin typeface="Calibri" panose="020F0502020204030204" pitchFamily="34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1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579438"/>
            <a:ext cx="3251200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CustomShape 3"/>
          <p:cNvSpPr>
            <a:spLocks noChangeArrowheads="1"/>
          </p:cNvSpPr>
          <p:nvPr/>
        </p:nvSpPr>
        <p:spPr bwMode="auto">
          <a:xfrm>
            <a:off x="3459163" y="2511425"/>
            <a:ext cx="1482725" cy="169863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3799" name="CustomShape 4"/>
          <p:cNvSpPr>
            <a:spLocks noChangeArrowheads="1"/>
          </p:cNvSpPr>
          <p:nvPr/>
        </p:nvSpPr>
        <p:spPr bwMode="auto">
          <a:xfrm>
            <a:off x="3459163" y="6337300"/>
            <a:ext cx="1239837" cy="37147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3800" name="CustomShape 5"/>
          <p:cNvSpPr>
            <a:spLocks noChangeArrowheads="1"/>
          </p:cNvSpPr>
          <p:nvPr/>
        </p:nvSpPr>
        <p:spPr bwMode="auto">
          <a:xfrm>
            <a:off x="4897438" y="6408738"/>
            <a:ext cx="12017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</a:rPr>
              <a:t>多实例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ustomShape 1"/>
          <p:cNvSpPr>
            <a:spLocks noChangeArrowheads="1"/>
          </p:cNvSpPr>
          <p:nvPr/>
        </p:nvSpPr>
        <p:spPr bwMode="auto">
          <a:xfrm>
            <a:off x="457200" y="157163"/>
            <a:ext cx="8229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endParaRPr lang="zh-CN" altLang="zh-CN" sz="4000"/>
          </a:p>
        </p:txBody>
      </p:sp>
      <p:sp>
        <p:nvSpPr>
          <p:cNvPr id="34819" name="CustomShape 2"/>
          <p:cNvSpPr>
            <a:spLocks noChangeArrowheads="1"/>
          </p:cNvSpPr>
          <p:nvPr/>
        </p:nvSpPr>
        <p:spPr bwMode="auto">
          <a:xfrm>
            <a:off x="457200" y="1138238"/>
            <a:ext cx="8229600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8001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安装、启动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endParaRPr lang="zh-CN" altLang="zh-CN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Tx/>
              <a:buChar char="─"/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./deploy.sh install hbase dptst-example</a:t>
            </a:r>
            <a:endParaRPr lang="zh-CN" altLang="zh-CN" sz="18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Tx/>
              <a:buChar char="─"/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./deploy.sh bootstrap hbase dptst-example</a:t>
            </a:r>
            <a:endParaRPr lang="zh-CN" alt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HBase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运行状态</a:t>
            </a:r>
            <a:endParaRPr 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Tx/>
              <a:buChar char="─"/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./deploy.sh show hbase dptst-example</a:t>
            </a:r>
            <a:endParaRPr lang="zh-CN" altLang="zh-CN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308350"/>
            <a:ext cx="63627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CustomShape 3"/>
          <p:cNvSpPr>
            <a:spLocks noChangeArrowheads="1"/>
          </p:cNvSpPr>
          <p:nvPr/>
        </p:nvSpPr>
        <p:spPr bwMode="auto">
          <a:xfrm>
            <a:off x="2738438" y="3817938"/>
            <a:ext cx="4602162" cy="72707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ustomShape 1"/>
          <p:cNvSpPr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34819" name="CustomShape 2"/>
          <p:cNvSpPr>
            <a:spLocks noChangeArrowheads="1"/>
          </p:cNvSpPr>
          <p:nvPr/>
        </p:nvSpPr>
        <p:spPr bwMode="auto">
          <a:xfrm>
            <a:off x="457200" y="1330325"/>
            <a:ext cx="68072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Prerequisites</a:t>
            </a:r>
            <a:endParaRPr lang="zh-CN" altLang="zh-CN" sz="2800" dirty="0" smtClean="0"/>
          </a:p>
          <a:p>
            <a:pPr marL="800100" lvl="1" indent="-3429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Gnuplot</a:t>
            </a:r>
            <a:endParaRPr lang="zh-CN" altLang="zh-CN" sz="2400" dirty="0" smtClean="0"/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Centos:  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yum install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gnuplot</a:t>
            </a:r>
            <a:endParaRPr lang="zh-CN" altLang="zh-CN" dirty="0" smtClean="0"/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Ubuntu: 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apt-get install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gnuplot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Centos:   yum install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-server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mysql-devel</a:t>
            </a:r>
            <a:endParaRPr lang="en-US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428750" lvl="2" indent="-285750" eaLnBrk="1" hangingPunct="1"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Ubuntu:  </a:t>
            </a:r>
          </a:p>
          <a:p>
            <a:pPr lvl="2" indent="0" eaLnBrk="1" hangingPunct="1">
              <a:buSzPct val="50000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apt-get install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-server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indent="0" eaLnBrk="1" hangingPunct="1">
              <a:buSzPct val="50000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apt-get install 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-client </a:t>
            </a:r>
            <a:endParaRPr lang="zh-CN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CustomShape 3"/>
          <p:cNvSpPr>
            <a:spLocks noChangeArrowheads="1"/>
          </p:cNvSpPr>
          <p:nvPr/>
        </p:nvSpPr>
        <p:spPr bwMode="auto">
          <a:xfrm>
            <a:off x="457200" y="4506913"/>
            <a:ext cx="75533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Attention</a:t>
            </a:r>
          </a:p>
          <a:p>
            <a:pPr marL="800100" lvl="1" indent="-3429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需要布署在作为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Client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端的机器上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使用同一套配置文件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zh-CN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743075"/>
            <a:ext cx="3478212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CustomShape 1"/>
          <p:cNvSpPr>
            <a:spLocks noChangeArrowheads="1"/>
          </p:cNvSpPr>
          <p:nvPr/>
        </p:nvSpPr>
        <p:spPr bwMode="auto">
          <a:xfrm>
            <a:off x="457200" y="107950"/>
            <a:ext cx="82296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36868" name="CustomShape 2"/>
          <p:cNvSpPr>
            <a:spLocks noChangeArrowheads="1"/>
          </p:cNvSpPr>
          <p:nvPr/>
        </p:nvSpPr>
        <p:spPr bwMode="auto">
          <a:xfrm>
            <a:off x="457200" y="962025"/>
            <a:ext cx="82296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配置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Owl Collector</a:t>
            </a:r>
            <a:endParaRPr lang="zh-CN" altLang="zh-CN" sz="180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395413"/>
            <a:ext cx="38750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CustomShape 3"/>
          <p:cNvSpPr>
            <a:spLocks noChangeArrowheads="1"/>
          </p:cNvSpPr>
          <p:nvPr/>
        </p:nvSpPr>
        <p:spPr bwMode="auto">
          <a:xfrm>
            <a:off x="3249613" y="2152650"/>
            <a:ext cx="733425" cy="173038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6872" name="CustomShape 4"/>
          <p:cNvSpPr>
            <a:spLocks noChangeArrowheads="1"/>
          </p:cNvSpPr>
          <p:nvPr/>
        </p:nvSpPr>
        <p:spPr bwMode="auto">
          <a:xfrm>
            <a:off x="2643188" y="4367213"/>
            <a:ext cx="1960562" cy="17462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6873" name="CustomShape 5"/>
          <p:cNvSpPr>
            <a:spLocks noChangeArrowheads="1"/>
          </p:cNvSpPr>
          <p:nvPr/>
        </p:nvSpPr>
        <p:spPr bwMode="auto">
          <a:xfrm>
            <a:off x="4081463" y="2111375"/>
            <a:ext cx="12017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FFFF"/>
                </a:solidFill>
                <a:latin typeface="Calibri" panose="020F0502020204030204" pitchFamily="34" charset="0"/>
              </a:rPr>
              <a:t>支持的服务支持</a:t>
            </a:r>
            <a:endParaRPr lang="zh-CN" sz="1800"/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678363" y="4375150"/>
            <a:ext cx="1387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FFFF"/>
                </a:solidFill>
                <a:latin typeface="Calibri" panose="020F0502020204030204" pitchFamily="34" charset="0"/>
              </a:rPr>
              <a:t>收集</a:t>
            </a:r>
            <a:r>
              <a:rPr lang="en-US" altLang="zh-CN" sz="1200">
                <a:solidFill>
                  <a:srgbClr val="FFFFFF"/>
                </a:solidFill>
                <a:latin typeface="Calibri" panose="020F0502020204030204" pitchFamily="34" charset="0"/>
              </a:rPr>
              <a:t>metrics</a:t>
            </a:r>
            <a:r>
              <a:rPr lang="en-US" sz="1200">
                <a:solidFill>
                  <a:srgbClr val="FFFFFF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1200">
                <a:solidFill>
                  <a:srgbClr val="FFFFFF"/>
                </a:solidFill>
                <a:latin typeface="Calibri" panose="020F0502020204030204" pitchFamily="34" charset="0"/>
              </a:rPr>
              <a:t>url</a:t>
            </a: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125663"/>
            <a:ext cx="58308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0988"/>
            <a:ext cx="647541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CustomShape 1"/>
          <p:cNvSpPr>
            <a:spLocks noChangeArrowheads="1"/>
          </p:cNvSpPr>
          <p:nvPr/>
        </p:nvSpPr>
        <p:spPr bwMode="auto">
          <a:xfrm>
            <a:off x="465138" y="96838"/>
            <a:ext cx="822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37893" name="CustomShape 2"/>
          <p:cNvSpPr>
            <a:spLocks noChangeArrowheads="1"/>
          </p:cNvSpPr>
          <p:nvPr/>
        </p:nvSpPr>
        <p:spPr bwMode="auto">
          <a:xfrm>
            <a:off x="523875" y="1073150"/>
            <a:ext cx="82280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/>
          </a:p>
        </p:txBody>
      </p:sp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CustomShape 3"/>
          <p:cNvSpPr>
            <a:spLocks noChangeArrowheads="1"/>
          </p:cNvSpPr>
          <p:nvPr/>
        </p:nvSpPr>
        <p:spPr bwMode="auto">
          <a:xfrm>
            <a:off x="3900488" y="1571625"/>
            <a:ext cx="3851275" cy="169863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7896" name="CustomShape 4"/>
          <p:cNvSpPr>
            <a:spLocks noChangeArrowheads="1"/>
          </p:cNvSpPr>
          <p:nvPr/>
        </p:nvSpPr>
        <p:spPr bwMode="auto">
          <a:xfrm>
            <a:off x="1674813" y="2125663"/>
            <a:ext cx="3168650" cy="57467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7897" name="CustomShape 5"/>
          <p:cNvSpPr>
            <a:spLocks noChangeArrowheads="1"/>
          </p:cNvSpPr>
          <p:nvPr/>
        </p:nvSpPr>
        <p:spPr bwMode="auto">
          <a:xfrm>
            <a:off x="4878388" y="2263775"/>
            <a:ext cx="2297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选择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mysql server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并输入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root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用户密码</a:t>
            </a:r>
            <a:endParaRPr lang="zh-CN" sz="1800"/>
          </a:p>
        </p:txBody>
      </p:sp>
      <p:sp>
        <p:nvSpPr>
          <p:cNvPr id="37898" name="CustomShape 6"/>
          <p:cNvSpPr>
            <a:spLocks noChangeArrowheads="1"/>
          </p:cNvSpPr>
          <p:nvPr/>
        </p:nvSpPr>
        <p:spPr bwMode="auto">
          <a:xfrm>
            <a:off x="1704975" y="2833688"/>
            <a:ext cx="5573713" cy="3595687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7899" name="CustomShape 7"/>
          <p:cNvSpPr>
            <a:spLocks noChangeArrowheads="1"/>
          </p:cNvSpPr>
          <p:nvPr/>
        </p:nvSpPr>
        <p:spPr bwMode="auto">
          <a:xfrm>
            <a:off x="4383088" y="4273550"/>
            <a:ext cx="24384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自动配置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mysql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、创建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django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数据库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876425"/>
            <a:ext cx="8429625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CustomShape 1"/>
          <p:cNvSpPr>
            <a:spLocks noChangeArrowheads="1"/>
          </p:cNvSpPr>
          <p:nvPr/>
        </p:nvSpPr>
        <p:spPr bwMode="auto">
          <a:xfrm>
            <a:off x="465138" y="96838"/>
            <a:ext cx="822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38916" name="CustomShape 2"/>
          <p:cNvSpPr>
            <a:spLocks noChangeArrowheads="1"/>
          </p:cNvSpPr>
          <p:nvPr/>
        </p:nvSpPr>
        <p:spPr bwMode="auto">
          <a:xfrm>
            <a:off x="523875" y="1073150"/>
            <a:ext cx="82280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CustomShape 3"/>
          <p:cNvSpPr>
            <a:spLocks noChangeArrowheads="1"/>
          </p:cNvSpPr>
          <p:nvPr/>
        </p:nvSpPr>
        <p:spPr bwMode="auto">
          <a:xfrm>
            <a:off x="2141538" y="1916113"/>
            <a:ext cx="4044950" cy="169862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8919" name="CustomShape 4"/>
          <p:cNvSpPr>
            <a:spLocks noChangeArrowheads="1"/>
          </p:cNvSpPr>
          <p:nvPr/>
        </p:nvSpPr>
        <p:spPr bwMode="auto">
          <a:xfrm>
            <a:off x="6243638" y="1908175"/>
            <a:ext cx="21129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自动布署单机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hbase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并启动</a:t>
            </a:r>
            <a:endParaRPr lang="zh-CN" sz="1800"/>
          </a:p>
        </p:txBody>
      </p:sp>
      <p:pic>
        <p:nvPicPr>
          <p:cNvPr id="38920" name="图片 2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610100"/>
            <a:ext cx="71247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CustomShape 5"/>
          <p:cNvSpPr>
            <a:spLocks noChangeArrowheads="1"/>
          </p:cNvSpPr>
          <p:nvPr/>
        </p:nvSpPr>
        <p:spPr bwMode="auto">
          <a:xfrm>
            <a:off x="2946400" y="4625975"/>
            <a:ext cx="5284788" cy="169863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38922" name="CustomShape 6"/>
          <p:cNvSpPr>
            <a:spLocks noChangeArrowheads="1"/>
          </p:cNvSpPr>
          <p:nvPr/>
        </p:nvSpPr>
        <p:spPr bwMode="auto">
          <a:xfrm>
            <a:off x="5364163" y="5002213"/>
            <a:ext cx="21145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自动布署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opentsdb</a:t>
            </a: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727200"/>
            <a:ext cx="5711825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CustomShape 1"/>
          <p:cNvSpPr>
            <a:spLocks noChangeArrowheads="1"/>
          </p:cNvSpPr>
          <p:nvPr/>
        </p:nvSpPr>
        <p:spPr bwMode="auto">
          <a:xfrm>
            <a:off x="465138" y="96838"/>
            <a:ext cx="822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39940" name="CustomShape 2"/>
          <p:cNvSpPr>
            <a:spLocks noChangeArrowheads="1"/>
          </p:cNvSpPr>
          <p:nvPr/>
        </p:nvSpPr>
        <p:spPr bwMode="auto">
          <a:xfrm>
            <a:off x="523875" y="1073150"/>
            <a:ext cx="82280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CustomShape 3"/>
          <p:cNvSpPr>
            <a:spLocks noChangeArrowheads="1"/>
          </p:cNvSpPr>
          <p:nvPr/>
        </p:nvSpPr>
        <p:spPr bwMode="auto">
          <a:xfrm>
            <a:off x="4435475" y="3203575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自动编译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opentsdb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并安装第三方依赖包</a:t>
            </a:r>
            <a:endParaRPr 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由于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opentsdb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依赖包较多</a:t>
            </a:r>
            <a:endParaRPr 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这部分的安装需要耗费一段时间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741488"/>
            <a:ext cx="86106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CustomShape 1"/>
          <p:cNvSpPr>
            <a:spLocks noChangeArrowheads="1"/>
          </p:cNvSpPr>
          <p:nvPr/>
        </p:nvSpPr>
        <p:spPr bwMode="auto">
          <a:xfrm>
            <a:off x="465138" y="96838"/>
            <a:ext cx="822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40964" name="CustomShape 2"/>
          <p:cNvSpPr>
            <a:spLocks noChangeArrowheads="1"/>
          </p:cNvSpPr>
          <p:nvPr/>
        </p:nvSpPr>
        <p:spPr bwMode="auto">
          <a:xfrm>
            <a:off x="523875" y="1073150"/>
            <a:ext cx="82280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/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CustomShape 3"/>
          <p:cNvSpPr>
            <a:spLocks noChangeArrowheads="1"/>
          </p:cNvSpPr>
          <p:nvPr/>
        </p:nvSpPr>
        <p:spPr bwMode="auto">
          <a:xfrm>
            <a:off x="4138613" y="3144838"/>
            <a:ext cx="14128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自动创建</a:t>
            </a: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hbase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表</a:t>
            </a:r>
            <a:endParaRPr lang="zh-CN" sz="1800"/>
          </a:p>
        </p:txBody>
      </p:sp>
      <p:sp>
        <p:nvSpPr>
          <p:cNvPr id="40967" name="CustomShape 4"/>
          <p:cNvSpPr>
            <a:spLocks noChangeArrowheads="1"/>
          </p:cNvSpPr>
          <p:nvPr/>
        </p:nvSpPr>
        <p:spPr bwMode="auto">
          <a:xfrm>
            <a:off x="301625" y="2803525"/>
            <a:ext cx="3662363" cy="159702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0968" name="CustomShape 5"/>
          <p:cNvSpPr>
            <a:spLocks noChangeArrowheads="1"/>
          </p:cNvSpPr>
          <p:nvPr/>
        </p:nvSpPr>
        <p:spPr bwMode="auto">
          <a:xfrm>
            <a:off x="2008188" y="5197475"/>
            <a:ext cx="2392362" cy="835025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6051550" y="5049838"/>
            <a:ext cx="14128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owl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布署成功</a:t>
            </a:r>
            <a:endParaRPr lang="zh-CN" sz="1800"/>
          </a:p>
        </p:txBody>
      </p:sp>
      <p:sp>
        <p:nvSpPr>
          <p:cNvPr id="40970" name="CustomShape 7"/>
          <p:cNvSpPr>
            <a:spLocks noChangeArrowheads="1"/>
          </p:cNvSpPr>
          <p:nvPr/>
        </p:nvSpPr>
        <p:spPr bwMode="auto">
          <a:xfrm>
            <a:off x="4494213" y="5610225"/>
            <a:ext cx="14128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Calibri" panose="020F0502020204030204" pitchFamily="34" charset="0"/>
              </a:rPr>
              <a:t>owl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</a:rPr>
              <a:t>启动</a:t>
            </a:r>
            <a:endParaRPr 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41987" name="CustomShape 2"/>
          <p:cNvSpPr>
            <a:spLocks noChangeArrowheads="1"/>
          </p:cNvSpPr>
          <p:nvPr/>
        </p:nvSpPr>
        <p:spPr bwMode="auto"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2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192338"/>
            <a:ext cx="84105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ustomShape 1"/>
          <p:cNvSpPr>
            <a:spLocks noChangeArrowheads="1"/>
          </p:cNvSpPr>
          <p:nvPr/>
        </p:nvSpPr>
        <p:spPr bwMode="auto">
          <a:xfrm>
            <a:off x="457200" y="174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41987" name="CustomShape 2"/>
          <p:cNvSpPr>
            <a:spLocks noChangeArrowheads="1"/>
          </p:cNvSpPr>
          <p:nvPr/>
        </p:nvSpPr>
        <p:spPr bwMode="auto">
          <a:xfrm>
            <a:off x="457200" y="1189038"/>
            <a:ext cx="82296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2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824038"/>
            <a:ext cx="7907337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1"/>
          <p:cNvSpPr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简介</a:t>
            </a:r>
            <a:endParaRPr lang="zh-CN" sz="4000"/>
          </a:p>
        </p:txBody>
      </p:sp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8001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目标</a:t>
            </a:r>
            <a:endParaRPr lang="en-US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集群级别的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Hadoop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配置、布署、监控系统</a:t>
            </a:r>
            <a:endParaRPr lang="zh-CN" sz="200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79725"/>
            <a:ext cx="3490913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图片 2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728788"/>
            <a:ext cx="60150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CustomShape 1"/>
          <p:cNvSpPr>
            <a:spLocks noChangeArrowheads="1"/>
          </p:cNvSpPr>
          <p:nvPr/>
        </p:nvSpPr>
        <p:spPr bwMode="auto">
          <a:xfrm>
            <a:off x="457200" y="15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9" name="CustomShape 2"/>
          <p:cNvSpPr>
            <a:spLocks noChangeArrowheads="1"/>
          </p:cNvSpPr>
          <p:nvPr/>
        </p:nvSpPr>
        <p:spPr bwMode="auto">
          <a:xfrm>
            <a:off x="457200" y="1030288"/>
            <a:ext cx="82296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图片 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860550"/>
            <a:ext cx="7997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CustomShape 3"/>
          <p:cNvSpPr>
            <a:spLocks noChangeArrowheads="1"/>
          </p:cNvSpPr>
          <p:nvPr/>
        </p:nvSpPr>
        <p:spPr bwMode="auto">
          <a:xfrm>
            <a:off x="1784350" y="2932113"/>
            <a:ext cx="2254250" cy="293687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5061" name="CustomShape 1"/>
          <p:cNvSpPr>
            <a:spLocks noChangeArrowheads="1"/>
          </p:cNvSpPr>
          <p:nvPr/>
        </p:nvSpPr>
        <p:spPr bwMode="auto">
          <a:xfrm>
            <a:off x="444500" y="88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8" name="CustomShape 2"/>
          <p:cNvSpPr>
            <a:spLocks noChangeArrowheads="1"/>
          </p:cNvSpPr>
          <p:nvPr/>
        </p:nvSpPr>
        <p:spPr bwMode="auto">
          <a:xfrm>
            <a:off x="444500" y="1103313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查看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图片 2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949450"/>
            <a:ext cx="48736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CustomShape 3"/>
          <p:cNvSpPr>
            <a:spLocks noChangeArrowheads="1"/>
          </p:cNvSpPr>
          <p:nvPr/>
        </p:nvSpPr>
        <p:spPr bwMode="auto">
          <a:xfrm>
            <a:off x="2840038" y="1938338"/>
            <a:ext cx="1928812" cy="24765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6085" name="CustomShape 4"/>
          <p:cNvSpPr>
            <a:spLocks noChangeArrowheads="1"/>
          </p:cNvSpPr>
          <p:nvPr/>
        </p:nvSpPr>
        <p:spPr bwMode="auto">
          <a:xfrm>
            <a:off x="3003550" y="2595563"/>
            <a:ext cx="1795463" cy="16510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6086" name="CustomShape 5"/>
          <p:cNvSpPr>
            <a:spLocks noChangeArrowheads="1"/>
          </p:cNvSpPr>
          <p:nvPr/>
        </p:nvSpPr>
        <p:spPr bwMode="auto">
          <a:xfrm>
            <a:off x="2368550" y="6049963"/>
            <a:ext cx="1912938" cy="166687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6087" name="CustomShape 1"/>
          <p:cNvSpPr>
            <a:spLocks noChangeArrowheads="1"/>
          </p:cNvSpPr>
          <p:nvPr/>
        </p:nvSpPr>
        <p:spPr bwMode="auto">
          <a:xfrm>
            <a:off x="457200" y="174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布署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 sz="4000"/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457200" y="1189038"/>
            <a:ext cx="82296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扩展</a:t>
            </a: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4813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0000"/>
                </a:solidFill>
                <a:latin typeface="Calibri" panose="020F0502020204030204" pitchFamily="34" charset="0"/>
              </a:rPr>
              <a:t>Part 4: Minos Future</a:t>
            </a:r>
            <a:endParaRPr lang="zh-CN" altLang="zh-CN" sz="180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 Future</a:t>
            </a:r>
            <a:endParaRPr lang="zh-CN" altLang="zh-CN" sz="4000"/>
          </a:p>
        </p:txBody>
      </p:sp>
      <p:sp>
        <p:nvSpPr>
          <p:cNvPr id="49155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支持异构机型</a:t>
            </a:r>
            <a:endParaRPr 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端口动态分配</a:t>
            </a:r>
            <a:endParaRPr 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性能优化</a:t>
            </a:r>
            <a:endParaRPr 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多线程布署</a:t>
            </a:r>
            <a:endParaRPr 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支持远程操控集群机器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Q &amp; A</a:t>
            </a:r>
            <a:endParaRPr lang="zh-CN" altLang="zh-CN" sz="4000"/>
          </a:p>
        </p:txBody>
      </p:sp>
      <p:sp>
        <p:nvSpPr>
          <p:cNvPr id="280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Questions?</a:t>
            </a:r>
            <a:endParaRPr lang="zh-CN" altLang="zh-CN" sz="28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Contact Me:</a:t>
            </a:r>
            <a:endParaRPr lang="zh-CN" altLang="zh-CN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Mail: wuzesheng@xiaomi.com</a:t>
            </a:r>
            <a:endParaRPr lang="zh-CN" altLang="zh-CN" sz="2400" dirty="0" smtClean="0"/>
          </a:p>
          <a:p>
            <a:pPr marL="914400" lvl="1" indent="-457200" eaLnBrk="1" hangingPunct="1"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Weibo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@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wuzesheng</a:t>
            </a:r>
            <a:endParaRPr lang="zh-CN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ustomShape 1"/>
          <p:cNvSpPr>
            <a:spLocks noChangeArrowheads="1"/>
          </p:cNvSpPr>
          <p:nvPr/>
        </p:nvSpPr>
        <p:spPr bwMode="auto">
          <a:xfrm>
            <a:off x="457200" y="209550"/>
            <a:ext cx="82296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简介</a:t>
            </a:r>
            <a:endParaRPr lang="zh-CN" sz="4000"/>
          </a:p>
        </p:txBody>
      </p:sp>
      <p:sp>
        <p:nvSpPr>
          <p:cNvPr id="87" name="CustomShape 2"/>
          <p:cNvSpPr/>
          <p:nvPr/>
        </p:nvSpPr>
        <p:spPr>
          <a:xfrm>
            <a:off x="215900" y="1016000"/>
            <a:ext cx="8712200" cy="56642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参考方案</a:t>
            </a:r>
            <a:endParaRPr lang="en-US" sz="2800" dirty="0">
              <a:latin typeface="+mn-lt"/>
              <a:ea typeface="+mn-ea"/>
              <a:cs typeface="+mn-cs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Hadoop原生脚本</a:t>
            </a:r>
            <a:endParaRPr sz="2400" dirty="0">
              <a:latin typeface="+mn-lt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大部分是进程级管理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很多手工工作，不自动，无状态监控</a:t>
            </a:r>
            <a:endParaRPr sz="1600" dirty="0">
              <a:latin typeface="+mn-lt"/>
              <a:ea typeface="+mn-ea"/>
              <a:cs typeface="+mn-cs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Cloudera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Manager</a:t>
            </a:r>
            <a:endParaRPr sz="24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  <a:hlinkClick r:id="rId2"/>
              </a:rPr>
              <a:t>http://www.cloudera.com/content/cloudera/en/products/cloudera-manager.html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Cloudera商业软件，免费版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: 50 nodes;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收费版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高级feature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support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安装为系统服务，难支持同机多实例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比较黑盒，不方便定位错误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为Hadoop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Ecosystem定制，扩展支持其它服务的门槛相对比较高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缺乏灵活的包版本管理，方便用官方发布包，不方便开发团队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不支持metrics收集与展示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Apache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Ambari</a:t>
            </a:r>
            <a:endParaRPr sz="24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  <a:hlinkClick r:id="rId3"/>
              </a:rPr>
              <a:t>http://incubator.apache.org/ambari/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由Hortonworks主导，免费、开源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与Cloudera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Manager 3/4/5/6类似的特点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布署依赖ssh，需要用public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key做无密码登录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Metrics通过Ganglia支持，Monitor通过Nagios支持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Calibri" panose="020F0502020204030204" pitchFamily="34" charset="0"/>
              <a:buChar char="─"/>
              <a:defRPr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大厂通用方案</a:t>
            </a:r>
            <a:endParaRPr sz="24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Microsoft’s Autopilot, Google’s Borg,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Tencent’s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Torca</a:t>
            </a:r>
            <a:endParaRPr sz="1600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ustomShape 1"/>
          <p:cNvSpPr>
            <a:spLocks noChangeArrowheads="1"/>
          </p:cNvSpPr>
          <p:nvPr/>
        </p:nvSpPr>
        <p:spPr bwMode="auto">
          <a:xfrm>
            <a:off x="366713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简介</a:t>
            </a:r>
            <a:endParaRPr lang="zh-CN" sz="4000"/>
          </a:p>
        </p:txBody>
      </p:sp>
      <p:sp>
        <p:nvSpPr>
          <p:cNvPr id="9219" name="CustomShape 2"/>
          <p:cNvSpPr>
            <a:spLocks noChangeArrowheads="1"/>
          </p:cNvSpPr>
          <p:nvPr/>
        </p:nvSpPr>
        <p:spPr bwMode="auto">
          <a:xfrm>
            <a:off x="203200" y="1295400"/>
            <a:ext cx="8812213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9144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endParaRPr lang="zh-CN" altLang="zh-CN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u="sng">
                <a:solidFill>
                  <a:srgbClr val="0000FF"/>
                </a:solidFill>
                <a:latin typeface="Calibri" panose="020F0502020204030204" pitchFamily="34" charset="0"/>
                <a:hlinkClick r:id="rId2"/>
              </a:rPr>
              <a:t>https://github.com/XiaoMi/minos</a:t>
            </a:r>
            <a:endParaRPr lang="en-US" altLang="zh-CN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由小米大数据团队自主研发，免费、开源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不强制要求布署为系统服务，能够灵活支持同机多实例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灵活便捷的包管理，对开发团队更为友好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直观的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WebUI Dashboard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，方便的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Command Line Tool</a:t>
            </a:r>
            <a:endParaRPr lang="en-US" altLang="zh-CN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抽象出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service/job/task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的概念，直观的配置文件描述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既支持集群级别的管理，也支持指定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job/task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级别的管理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支持一键安装，方便用户使用</a:t>
            </a:r>
            <a:endParaRPr lang="en-US" sz="20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方便扩展支持其它服务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: Minos is beyond a hadoop deployment system!</a:t>
            </a:r>
            <a:endParaRPr lang="zh-CN" altLang="zh-CN" sz="200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zh-CN" altLang="en-US"/>
          </a:p>
        </p:txBody>
      </p:sp>
      <p:sp>
        <p:nvSpPr>
          <p:cNvPr id="10243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0000"/>
                </a:solidFill>
                <a:latin typeface="Calibri" panose="020F0502020204030204" pitchFamily="34" charset="0"/>
              </a:rPr>
              <a:t>Part 2: </a:t>
            </a:r>
            <a:r>
              <a:rPr lang="en-US" sz="4800">
                <a:solidFill>
                  <a:srgbClr val="000000"/>
                </a:solidFill>
                <a:latin typeface="Calibri" panose="020F0502020204030204" pitchFamily="34" charset="0"/>
              </a:rPr>
              <a:t>原理篇</a:t>
            </a:r>
            <a:endParaRPr lang="zh-CN" sz="180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47775"/>
            <a:ext cx="8551863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CustomShape 1"/>
          <p:cNvSpPr>
            <a:spLocks noChangeArrowheads="1"/>
          </p:cNvSpPr>
          <p:nvPr/>
        </p:nvSpPr>
        <p:spPr bwMode="auto">
          <a:xfrm>
            <a:off x="477838" y="1047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架构</a:t>
            </a:r>
            <a:endParaRPr lang="zh-CN" sz="400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ustomShape 1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</a:rPr>
              <a:t>Minos</a:t>
            </a:r>
            <a:r>
              <a:rPr lang="en-US" sz="4000">
                <a:solidFill>
                  <a:srgbClr val="000000"/>
                </a:solidFill>
                <a:latin typeface="Calibri" panose="020F0502020204030204" pitchFamily="34" charset="0"/>
              </a:rPr>
              <a:t>组件</a:t>
            </a:r>
            <a:endParaRPr lang="zh-CN" sz="4000"/>
          </a:p>
        </p:txBody>
      </p:sp>
      <p:sp>
        <p:nvSpPr>
          <p:cNvPr id="12291" name="CustomShape 2"/>
          <p:cNvSpPr>
            <a:spLocks noChangeArrowheads="1"/>
          </p:cNvSpPr>
          <p:nvPr/>
        </p:nvSpPr>
        <p:spPr bwMode="auto">
          <a:xfrm>
            <a:off x="457200" y="1425575"/>
            <a:ext cx="82296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8001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Client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命令行工具，集群管理入口</a:t>
            </a:r>
            <a:endParaRPr lang="zh-CN" sz="20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Tank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包管理服务器</a:t>
            </a:r>
            <a:endParaRPr 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Revision No, Timestamp, Package Name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唯一标识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Package</a:t>
            </a:r>
            <a:endParaRPr lang="zh-CN" alt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进程管理与监控服务器</a:t>
            </a:r>
            <a:endParaRPr 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基于开源的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Supervisor(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http://supervisord.org/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 )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二次开发</a:t>
            </a:r>
            <a:endParaRPr 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通过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xmlrpc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通信，不再依赖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ssh</a:t>
            </a:r>
            <a:endParaRPr lang="zh-CN" alt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Owl</a:t>
            </a:r>
            <a:endParaRPr lang="zh-CN" altLang="zh-CN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收集，存储，展示</a:t>
            </a:r>
            <a:endParaRPr lang="zh-CN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Calibri" panose="020F0502020204030204" pitchFamily="34" charset="0"/>
              <a:buChar char="─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存储基于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Opentsdb(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http://opentsdb.net/</a:t>
            </a:r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</a:rPr>
              <a:t> )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，具有强大的线型扩展性</a:t>
            </a:r>
            <a:endParaRPr lang="zh-CN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0"/>
            <a:ext cx="25669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713</Words>
  <Application>Microsoft Office PowerPoint</Application>
  <PresentationFormat>全屏显示(4:3)</PresentationFormat>
  <Paragraphs>273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DejaVu Sans</vt:lpstr>
      <vt:lpstr>Calibri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</dc:creator>
  <cp:lastModifiedBy>Yx</cp:lastModifiedBy>
  <cp:revision>44</cp:revision>
  <dcterms:modified xsi:type="dcterms:W3CDTF">2014-02-09T03:53:44Z</dcterms:modified>
</cp:coreProperties>
</file>