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35" r:id="rId2"/>
    <p:sldMasterId id="2147483848" r:id="rId3"/>
    <p:sldMasterId id="2147483860" r:id="rId4"/>
    <p:sldMasterId id="2147483876" r:id="rId5"/>
  </p:sldMasterIdLst>
  <p:notesMasterIdLst>
    <p:notesMasterId r:id="rId40"/>
  </p:notesMasterIdLst>
  <p:sldIdLst>
    <p:sldId id="256" r:id="rId6"/>
    <p:sldId id="258" r:id="rId7"/>
    <p:sldId id="958" r:id="rId8"/>
    <p:sldId id="941" r:id="rId9"/>
    <p:sldId id="942" r:id="rId10"/>
    <p:sldId id="944" r:id="rId11"/>
    <p:sldId id="945" r:id="rId12"/>
    <p:sldId id="947" r:id="rId13"/>
    <p:sldId id="955" r:id="rId14"/>
    <p:sldId id="946" r:id="rId15"/>
    <p:sldId id="948" r:id="rId16"/>
    <p:sldId id="949" r:id="rId17"/>
    <p:sldId id="950" r:id="rId18"/>
    <p:sldId id="951" r:id="rId19"/>
    <p:sldId id="952" r:id="rId20"/>
    <p:sldId id="953" r:id="rId21"/>
    <p:sldId id="954" r:id="rId22"/>
    <p:sldId id="943" r:id="rId23"/>
    <p:sldId id="956" r:id="rId24"/>
    <p:sldId id="935" r:id="rId25"/>
    <p:sldId id="959" r:id="rId26"/>
    <p:sldId id="960" r:id="rId27"/>
    <p:sldId id="961" r:id="rId28"/>
    <p:sldId id="962" r:id="rId29"/>
    <p:sldId id="963" r:id="rId30"/>
    <p:sldId id="964" r:id="rId31"/>
    <p:sldId id="965" r:id="rId32"/>
    <p:sldId id="966" r:id="rId33"/>
    <p:sldId id="967" r:id="rId34"/>
    <p:sldId id="968" r:id="rId35"/>
    <p:sldId id="969" r:id="rId36"/>
    <p:sldId id="970" r:id="rId37"/>
    <p:sldId id="971" r:id="rId38"/>
    <p:sldId id="972" r:id="rId3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PAKSE, Damith Chatura" initials="DC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4073" autoAdjust="0"/>
  </p:normalViewPr>
  <p:slideViewPr>
    <p:cSldViewPr snapToGrid="0"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56.83398" units="1/cm"/>
          <inkml:channelProperty channel="Y" name="resolution" value="39.50617" units="1/cm"/>
          <inkml:channelProperty channel="T" name="resolution" value="1" units="1/dev"/>
        </inkml:channelProperties>
      </inkml:inkSource>
      <inkml:timestamp xml:id="ts0" timeString="2019-08-20T04:28:39.1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10716 9795 0,'0'-16'94,"32"16"-79,-17 0 1,17 0 78,-16 0-79,32 0 79,-17 0-78,1 0-16,16 0 15,-1 0-15,-15 0 16,-16 16-16,0-16 16,16 0 124,15 0-124,17 0-16,-1 0 15,-15 0 1,15 0-16,1 0 16,-32 0-16,-16 0 15,-1 0 48,17 0-48,16 0-15,-16 0 16,15 0-16,17 0 16,-1 0-16,-15 0 15,-32 0-15,0 0 16,-1 0 31,1 0 15,0 0-46,0 0 0,0 0-1,0 0 1,0 0-1,0 0 1,-1 0 15,1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D314-8BCF-42F4-BEBE-F6852BC790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B26C-B05C-4612-891A-71FAA7259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8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6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9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14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5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3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e83c695-5345-4000-acc2-76f76a8f63c2"/>
          <p:cNvSpPr>
            <a:spLocks noChangeArrowheads="1"/>
          </p:cNvSpPr>
          <p:nvPr userDrawn="1"/>
        </p:nvSpPr>
        <p:spPr bwMode="auto">
          <a:xfrm>
            <a:off x="491490" y="1168806"/>
            <a:ext cx="5817870" cy="33754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move(Point p,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d;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 d;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Point original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distance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(original, distance);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(original);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(distance);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3ed65678-a0d8-4959-9734-fdd6db8feecf"/>
          <p:cNvSpPr/>
          <p:nvPr userDrawn="1"/>
        </p:nvSpPr>
        <p:spPr>
          <a:xfrm>
            <a:off x="6309360" y="4544292"/>
            <a:ext cx="978010" cy="6399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original</a:t>
            </a:r>
            <a:br>
              <a:rPr lang="en-US" sz="1800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7030A0"/>
                </a:solidFill>
              </a:rPr>
              <a:t>(Point)</a:t>
            </a:r>
          </a:p>
        </p:txBody>
      </p:sp>
      <p:sp>
        <p:nvSpPr>
          <p:cNvPr id="19" name="a8b0a59c-ce61-4439-9361-45557bf6fec9"/>
          <p:cNvSpPr/>
          <p:nvPr userDrawn="1"/>
        </p:nvSpPr>
        <p:spPr>
          <a:xfrm>
            <a:off x="7559041" y="4545187"/>
            <a:ext cx="1139687" cy="5356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distance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7128d590-e731-43ae-b2fa-a2fa40886b79"/>
          <p:cNvSpPr/>
          <p:nvPr userDrawn="1"/>
        </p:nvSpPr>
        <p:spPr>
          <a:xfrm>
            <a:off x="6370984" y="3085106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x = 0</a:t>
            </a:r>
          </a:p>
          <a:p>
            <a:pPr algn="ctr"/>
            <a:r>
              <a:rPr lang="en-US" sz="1800" dirty="0"/>
              <a:t>y = 0</a:t>
            </a:r>
          </a:p>
        </p:txBody>
      </p:sp>
      <p:sp>
        <p:nvSpPr>
          <p:cNvPr id="21" name="aac9fc41-24e9-4852-a62e-9bd12e7c0483"/>
          <p:cNvSpPr txBox="1"/>
          <p:nvPr userDrawn="1"/>
        </p:nvSpPr>
        <p:spPr>
          <a:xfrm>
            <a:off x="7847937" y="3354705"/>
            <a:ext cx="58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2" name="fa6f9bca-2bda-453a-928d-87197221e8ee"/>
          <p:cNvSpPr/>
          <p:nvPr userDrawn="1"/>
        </p:nvSpPr>
        <p:spPr>
          <a:xfrm>
            <a:off x="6326505" y="1056897"/>
            <a:ext cx="978010" cy="643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p</a:t>
            </a:r>
            <a:br>
              <a:rPr lang="en-US" sz="1800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7030A0"/>
                </a:solidFill>
              </a:rPr>
              <a:t>(Point)</a:t>
            </a:r>
          </a:p>
        </p:txBody>
      </p:sp>
      <p:sp>
        <p:nvSpPr>
          <p:cNvPr id="23" name="bc5227e9-ddb8-4ac2-b95d-d6877ea84067"/>
          <p:cNvSpPr/>
          <p:nvPr userDrawn="1"/>
        </p:nvSpPr>
        <p:spPr>
          <a:xfrm>
            <a:off x="7497418" y="1165880"/>
            <a:ext cx="1139687" cy="3744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d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(</a:t>
            </a:r>
            <a:r>
              <a:rPr lang="en-US" sz="1800" dirty="0" err="1">
                <a:solidFill>
                  <a:srgbClr val="7030A0"/>
                </a:solidFill>
              </a:rPr>
              <a:t>int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4" name="fe79cd9c-6ece-4b56-81fd-3e75821e662b"/>
          <p:cNvSpPr txBox="1"/>
          <p:nvPr userDrawn="1"/>
        </p:nvSpPr>
        <p:spPr>
          <a:xfrm>
            <a:off x="7847937" y="2164226"/>
            <a:ext cx="58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25" name="8f5fa46a-ba6f-4e55-b851-1a063a49d002"/>
          <p:cNvCxnSpPr>
            <a:stCxn id="18" idx="0"/>
            <a:endCxn id="20" idx="2"/>
          </p:cNvCxnSpPr>
          <p:nvPr userDrawn="1"/>
        </p:nvCxnSpPr>
        <p:spPr>
          <a:xfrm flipV="1">
            <a:off x="6798365" y="3760470"/>
            <a:ext cx="0" cy="78382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86ae043-f9a2-4a4c-9cd1-f04c4e9d8b46"/>
          <p:cNvCxnSpPr>
            <a:stCxn id="19" idx="0"/>
            <a:endCxn id="21" idx="2"/>
          </p:cNvCxnSpPr>
          <p:nvPr userDrawn="1"/>
        </p:nvCxnSpPr>
        <p:spPr>
          <a:xfrm flipV="1">
            <a:off x="8128885" y="3724037"/>
            <a:ext cx="9277" cy="82114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04a314cc-31b4-495b-b5a0-a73f3e9ae143"/>
          <p:cNvCxnSpPr>
            <a:endCxn id="24" idx="0"/>
          </p:cNvCxnSpPr>
          <p:nvPr userDrawn="1"/>
        </p:nvCxnSpPr>
        <p:spPr>
          <a:xfrm>
            <a:off x="8128885" y="1701579"/>
            <a:ext cx="9277" cy="46264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5a8397c1-49c8-447e-a8b9-903eb513f7f0"/>
          <p:cNvCxnSpPr>
            <a:stCxn id="22" idx="2"/>
            <a:endCxn id="20" idx="0"/>
          </p:cNvCxnSpPr>
          <p:nvPr userDrawn="1"/>
        </p:nvCxnSpPr>
        <p:spPr>
          <a:xfrm flipH="1">
            <a:off x="6798365" y="1700300"/>
            <a:ext cx="17145" cy="138480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33080" y="155325"/>
            <a:ext cx="6134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Example of passing objects as arguments</a:t>
            </a:r>
          </a:p>
        </p:txBody>
      </p:sp>
    </p:spTree>
    <p:extLst>
      <p:ext uri="{BB962C8B-B14F-4D97-AF65-F5344CB8AC3E}">
        <p14:creationId xmlns:p14="http://schemas.microsoft.com/office/powerpoint/2010/main" val="2644140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14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05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3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4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20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08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46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713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75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71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976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89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44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77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596"/>
            <a:ext cx="7886700" cy="493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0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30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4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340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15" y="3278656"/>
            <a:ext cx="7886700" cy="665652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7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6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e2ad07c-3dcb-4412-b184-048f8ba731c8"/>
          <p:cNvSpPr>
            <a:spLocks noChangeArrowheads="1"/>
          </p:cNvSpPr>
          <p:nvPr userDrawn="1"/>
        </p:nvSpPr>
        <p:spPr bwMode="auto">
          <a:xfrm>
            <a:off x="274320" y="274320"/>
            <a:ext cx="7086600" cy="6309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hours;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minutes;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seconds;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hours;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secondsSinceMidnight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31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rt and end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01161" y="639551"/>
            <a:ext cx="77481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 to Java</a:t>
            </a:r>
          </a:p>
          <a:p>
            <a:pPr marL="914400" lvl="1" indent="-457200">
              <a:buFont typeface="Calibri" panose="020F0502020204030204" pitchFamily="34" charset="0"/>
              <a:buChar char="→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12272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4660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77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2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6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4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9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2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2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05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90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465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49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371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89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8018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>
            <a:off x="0" y="0"/>
            <a:ext cx="4608000" cy="3456000"/>
          </a:xfrm>
          <a:prstGeom prst="rect">
            <a:avLst/>
          </a:prstGeom>
          <a:noFill/>
        </p:spPr>
      </p:pic>
      <p:pic>
        <p:nvPicPr>
          <p:cNvPr id="15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 flipH="1">
            <a:off x="4572000" y="0"/>
            <a:ext cx="4608000" cy="3456000"/>
          </a:xfrm>
          <a:prstGeom prst="rect">
            <a:avLst/>
          </a:prstGeom>
          <a:noFill/>
        </p:spPr>
      </p:pic>
      <p:pic>
        <p:nvPicPr>
          <p:cNvPr id="16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 flipV="1">
            <a:off x="0" y="3429000"/>
            <a:ext cx="4608000" cy="3456000"/>
          </a:xfrm>
          <a:prstGeom prst="rect">
            <a:avLst/>
          </a:prstGeom>
          <a:noFill/>
        </p:spPr>
      </p:pic>
      <p:pic>
        <p:nvPicPr>
          <p:cNvPr id="17" name="Picture 2" descr="C:\myCourses\Common\ppt stuff\987818_43398774.jpg"/>
          <p:cNvPicPr>
            <a:picLocks noChangeAspect="1" noChangeArrowheads="1"/>
          </p:cNvPicPr>
          <p:nvPr/>
        </p:nvPicPr>
        <p:blipFill>
          <a:blip r:embed="rId13" cstate="print"/>
          <a:srcRect l="7087" t="11741" r="23680" b="31579"/>
          <a:stretch>
            <a:fillRect/>
          </a:stretch>
        </p:blipFill>
        <p:spPr bwMode="auto">
          <a:xfrm flipH="1" flipV="1">
            <a:off x="4571997" y="3428999"/>
            <a:ext cx="4608000" cy="345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0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20/8/2021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06D2-AEA6-4512-BEA9-61A2CCAB031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4212-259A-4D6D-A5BE-C3625AC8B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33F2-15B2-4F0B-AB72-20652D8B8AD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3400-0DAE-4F80-801B-3DB70EA8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4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Layout" Target="../slideLayouts/slideLayout4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NUS Course Materials: Ethical </a:t>
            </a:r>
            <a:r>
              <a:rPr lang="en-US" sz="2700" b="1" dirty="0" err="1">
                <a:solidFill>
                  <a:srgbClr val="FF0000"/>
                </a:solidFill>
              </a:rPr>
              <a:t>Behaviour</a:t>
            </a:r>
            <a:r>
              <a:rPr lang="en-US" sz="2700" b="1" dirty="0">
                <a:solidFill>
                  <a:srgbClr val="FF0000"/>
                </a:solidFill>
              </a:rPr>
              <a:t> and Respecting Copyright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51" y="1650208"/>
            <a:ext cx="1932385" cy="94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3549611"/>
          <a:ext cx="7886700" cy="5143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88235919"/>
                    </a:ext>
                  </a:extLst>
                </a:gridCol>
                <a:gridCol w="7372350">
                  <a:extLst>
                    <a:ext uri="{9D8B030D-6E8A-4147-A177-3AD203B41FA5}">
                      <a16:colId xmlns:a16="http://schemas.microsoft.com/office/drawing/2014/main" val="340681602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29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8549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29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16445"/>
                  </a:ext>
                </a:extLst>
              </a:tr>
            </a:tbl>
          </a:graphicData>
        </a:graphic>
      </p:graphicFrame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All course participants (including permitted guest students) who have access to the course materials on </a:t>
            </a:r>
            <a:r>
              <a:rPr lang="en-US" dirty="0" err="1"/>
              <a:t>LumiNUS</a:t>
            </a:r>
            <a:r>
              <a:rPr lang="en-US" dirty="0"/>
              <a:t> or any approved platforms by NUS for delivery of  NUS modules are not allowed to re-distribute the contents  in any forms to third parties without the explicit consent from the module instructors or authorized NUS officials</a:t>
            </a:r>
          </a:p>
        </p:txBody>
      </p:sp>
    </p:spTree>
    <p:extLst>
      <p:ext uri="{BB962C8B-B14F-4D97-AF65-F5344CB8AC3E}">
        <p14:creationId xmlns:p14="http://schemas.microsoft.com/office/powerpoint/2010/main" val="254503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1239401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rgbClr val="FFFF00"/>
                </a:solidFill>
              </a:rPr>
              <a:t>5</a:t>
            </a:r>
          </a:p>
          <a:p>
            <a:pPr algn="ctr"/>
            <a:r>
              <a:rPr lang="en-US" dirty="0"/>
              <a:t>y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7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1501794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70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1788038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42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85192" y="203452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6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292212" y="234024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00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9" y="398616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491491" y="4954559"/>
            <a:ext cx="4758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output?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(0, 0)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(1, 1)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(5, 5)</a:t>
            </a:r>
          </a:p>
        </p:txBody>
      </p:sp>
    </p:spTree>
    <p:extLst>
      <p:ext uri="{BB962C8B-B14F-4D97-AF65-F5344CB8AC3E}">
        <p14:creationId xmlns:p14="http://schemas.microsoft.com/office/powerpoint/2010/main" val="71384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9" y="4232656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491491" y="4954558"/>
            <a:ext cx="4758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output?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5</a:t>
            </a:r>
          </a:p>
          <a:p>
            <a:pPr marL="342891" indent="-342891">
              <a:buFont typeface="+mj-lt"/>
              <a:buAutoNum type="alphaLcPeriod"/>
            </a:pPr>
            <a:r>
              <a:rPr lang="en-US" sz="2000" dirty="0">
                <a:solidFill>
                  <a:srgbClr val="0070C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567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459687" y="5550907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>
                <a:solidFill>
                  <a:srgbClr val="0070C0"/>
                </a:solidFill>
              </a:rPr>
              <a:t>: passed by reference (i.e., the same object)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Primitives</a:t>
            </a:r>
            <a:r>
              <a:rPr lang="en-US" sz="2400" dirty="0">
                <a:solidFill>
                  <a:srgbClr val="0070C0"/>
                </a:solidFill>
              </a:rPr>
              <a:t>: passed by value (i.e., a copy)</a:t>
            </a:r>
          </a:p>
        </p:txBody>
      </p:sp>
    </p:spTree>
    <p:extLst>
      <p:ext uri="{BB962C8B-B14F-4D97-AF65-F5344CB8AC3E}">
        <p14:creationId xmlns:p14="http://schemas.microsoft.com/office/powerpoint/2010/main" val="42520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1390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23" y="2592679"/>
            <a:ext cx="5229879" cy="1013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119" y="1233656"/>
            <a:ext cx="72486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Java Garbage Collector will run periodically to remove unused objects.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84259" y="3295910"/>
            <a:ext cx="2617068" cy="621123"/>
          </a:xfrm>
          <a:prstGeom prst="wedgeRoundRectCallout">
            <a:avLst>
              <a:gd name="adj1" fmla="val -114357"/>
              <a:gd name="adj2" fmla="val -3984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This means the object is no longer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41883" y="3976438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0252" y="1677728"/>
            <a:ext cx="735496" cy="140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6370985" y="3085107"/>
            <a:ext cx="854765" cy="6753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en-US" dirty="0"/>
              <a:t>y =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Rectangle 40"/>
          <p:cNvSpPr/>
          <p:nvPr/>
        </p:nvSpPr>
        <p:spPr>
          <a:xfrm>
            <a:off x="5280291" y="1867145"/>
            <a:ext cx="854765" cy="67536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1</a:t>
            </a:r>
          </a:p>
          <a:p>
            <a:pPr algn="ctr"/>
            <a:r>
              <a:rPr lang="en-US" dirty="0"/>
              <a:t>y = 1</a:t>
            </a:r>
          </a:p>
        </p:txBody>
      </p:sp>
      <p:cxnSp>
        <p:nvCxnSpPr>
          <p:cNvPr id="8" name="Straight Arrow Connector 32"/>
          <p:cNvCxnSpPr>
            <a:endCxn id="6" idx="0"/>
          </p:cNvCxnSpPr>
          <p:nvPr/>
        </p:nvCxnSpPr>
        <p:spPr>
          <a:xfrm flipH="1">
            <a:off x="5707675" y="1470994"/>
            <a:ext cx="663311" cy="396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7847939" y="2164225"/>
            <a:ext cx="580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459686" y="5550904"/>
            <a:ext cx="482060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 is ready to be garbage collected!</a:t>
            </a:r>
          </a:p>
        </p:txBody>
      </p:sp>
      <p:sp>
        <p:nvSpPr>
          <p:cNvPr id="13" name="Rectangle 5"/>
          <p:cNvSpPr/>
          <p:nvPr/>
        </p:nvSpPr>
        <p:spPr>
          <a:xfrm>
            <a:off x="126405" y="126158"/>
            <a:ext cx="6673233" cy="6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9004"/>
      </p:ext>
    </p:extLst>
  </p:cSld>
  <p:clrMapOvr>
    <a:masterClrMapping/>
  </p:clrMapOvr>
  <p:transition spd="slow">
    <p:push dir="u"/>
  </p:transition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Examples of Disallowed Things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51" y="1650208"/>
            <a:ext cx="1932385" cy="94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8650" y="3549611"/>
          <a:ext cx="7886700" cy="51435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88235919"/>
                    </a:ext>
                  </a:extLst>
                </a:gridCol>
                <a:gridCol w="7372350">
                  <a:extLst>
                    <a:ext uri="{9D8B030D-6E8A-4147-A177-3AD203B41FA5}">
                      <a16:colId xmlns:a16="http://schemas.microsoft.com/office/drawing/2014/main" val="340681602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r" fontAlgn="t"/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29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8549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r" fontAlgn="t"/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290" marR="68580" marT="6858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16445"/>
                  </a:ext>
                </a:extLst>
              </a:tr>
            </a:tbl>
          </a:graphicData>
        </a:graphic>
      </p:graphicFrame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7024255" cy="1918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 Posting on any websites </a:t>
            </a:r>
            <a:r>
              <a:rPr lang="en-SG" dirty="0"/>
              <a:t>(except  for the materials explicitly allowed by your lecturer in the respective module)</a:t>
            </a:r>
            <a:endParaRPr lang="en-US" dirty="0"/>
          </a:p>
          <a:p>
            <a:r>
              <a:rPr lang="en-US" dirty="0"/>
              <a:t>No selling of material</a:t>
            </a:r>
          </a:p>
          <a:p>
            <a:r>
              <a:rPr lang="en-US" dirty="0"/>
              <a:t>No sharing of questions/answers which could lead to cheating/plagiarism</a:t>
            </a:r>
          </a:p>
        </p:txBody>
      </p:sp>
    </p:spTree>
    <p:extLst>
      <p:ext uri="{BB962C8B-B14F-4D97-AF65-F5344CB8AC3E}">
        <p14:creationId xmlns:p14="http://schemas.microsoft.com/office/powerpoint/2010/main" val="162956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500329" y="3869123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Java </a:t>
            </a:r>
            <a:r>
              <a:rPr lang="en-US" b="1" dirty="0"/>
              <a:t>Garbage Collector </a:t>
            </a:r>
            <a:r>
              <a:rPr lang="en-US" dirty="0"/>
              <a:t>will run periodically to remove unused objects.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329" y="2831559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>
                <a:solidFill>
                  <a:srgbClr val="0070C0"/>
                </a:solidFill>
              </a:rPr>
              <a:t>: passed by reference (i.e., the same object)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Primitives</a:t>
            </a:r>
            <a:r>
              <a:rPr lang="en-US" sz="2400" dirty="0">
                <a:solidFill>
                  <a:srgbClr val="0070C0"/>
                </a:solidFill>
              </a:rPr>
              <a:t>: passed by value (i.e., a copy)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500329" y="2163324"/>
            <a:ext cx="70597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Java uses </a:t>
            </a:r>
            <a:r>
              <a:rPr lang="en-US" sz="2400" b="1" dirty="0">
                <a:solidFill>
                  <a:srgbClr val="0070C0"/>
                </a:solidFill>
              </a:rPr>
              <a:t>dot notation </a:t>
            </a:r>
            <a:r>
              <a:rPr lang="en-US" sz="2400" dirty="0">
                <a:solidFill>
                  <a:srgbClr val="0070C0"/>
                </a:solidFill>
              </a:rPr>
              <a:t>to access object members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914400" y="274639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00"/>
                </a:solidFill>
              </a:rPr>
              <a:t>Java: Objects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Java: Classes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4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PTLabsHighlightTextFragmentsShape2f876b8d-438b-4cab-8a86-0a91e0251a81"/>
          <p:cNvSpPr/>
          <p:nvPr>
            <p:custDataLst>
              <p:tags r:id="rId5"/>
            </p:custDataLst>
          </p:nvPr>
        </p:nvSpPr>
        <p:spPr>
          <a:xfrm>
            <a:off x="1961198" y="3429000"/>
            <a:ext cx="85096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PTLabsHighlightTextFragmentsShapec3ad0f5c-ced7-45a1-94a9-a637e322eff3"/>
          <p:cNvSpPr/>
          <p:nvPr>
            <p:custDataLst>
              <p:tags r:id="rId6"/>
            </p:custDataLst>
          </p:nvPr>
        </p:nvSpPr>
        <p:spPr>
          <a:xfrm>
            <a:off x="2067560" y="4282440"/>
            <a:ext cx="2020951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</a:p>
        </p:txBody>
      </p:sp>
      <p:sp>
        <p:nvSpPr>
          <p:cNvPr id="10" name="Rounded Rectangular Callout 4"/>
          <p:cNvSpPr/>
          <p:nvPr/>
        </p:nvSpPr>
        <p:spPr>
          <a:xfrm>
            <a:off x="3012615" y="3696761"/>
            <a:ext cx="1971791" cy="306033"/>
          </a:xfrm>
          <a:prstGeom prst="wedgeRoundRectCallout">
            <a:avLst>
              <a:gd name="adj1" fmla="val -72111"/>
              <a:gd name="adj2" fmla="val -6698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getter method</a:t>
            </a:r>
          </a:p>
        </p:txBody>
      </p:sp>
      <p:sp>
        <p:nvSpPr>
          <p:cNvPr id="11" name="Rounded Rectangular Callout 4"/>
          <p:cNvSpPr/>
          <p:nvPr/>
        </p:nvSpPr>
        <p:spPr>
          <a:xfrm>
            <a:off x="4738820" y="4255314"/>
            <a:ext cx="1971791" cy="258449"/>
          </a:xfrm>
          <a:prstGeom prst="wedgeRoundRectCallout">
            <a:avLst>
              <a:gd name="adj1" fmla="val -62174"/>
              <a:gd name="adj2" fmla="val 1606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setter method</a:t>
            </a: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</a:p>
        </p:txBody>
      </p:sp>
    </p:spTree>
    <p:extLst>
      <p:ext uri="{BB962C8B-B14F-4D97-AF65-F5344CB8AC3E}">
        <p14:creationId xmlns:p14="http://schemas.microsoft.com/office/powerpoint/2010/main" val="46668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402855"/>
      </p:ext>
    </p:extLst>
  </p:cSld>
  <p:clrMapOvr>
    <a:masterClrMapping/>
  </p:clrMapOvr>
  <p:transition spd="slow">
    <p:push dir="u"/>
  </p:transition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3566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3605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3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4760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972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PTLabsHighlightTextFragmentsShape2f876b8d-438b-4cab-8a86-0a91e0251a81"/>
          <p:cNvSpPr/>
          <p:nvPr>
            <p:custDataLst>
              <p:tags r:id="rId5"/>
            </p:custDataLst>
          </p:nvPr>
        </p:nvSpPr>
        <p:spPr>
          <a:xfrm>
            <a:off x="1961198" y="3429000"/>
            <a:ext cx="85096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</a:p>
        </p:txBody>
      </p:sp>
      <p:sp>
        <p:nvSpPr>
          <p:cNvPr id="10" name="Rounded Rectangular Callout 4"/>
          <p:cNvSpPr/>
          <p:nvPr/>
        </p:nvSpPr>
        <p:spPr>
          <a:xfrm>
            <a:off x="3012615" y="3696761"/>
            <a:ext cx="1971791" cy="306033"/>
          </a:xfrm>
          <a:prstGeom prst="wedgeRoundRectCallout">
            <a:avLst>
              <a:gd name="adj1" fmla="val -72111"/>
              <a:gd name="adj2" fmla="val -6698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getter method</a:t>
            </a: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5155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LabsHighlightTextFragmentsShape3fceed9f-eac5-4176-91ed-f7db6a2df36a"/>
          <p:cNvSpPr/>
          <p:nvPr>
            <p:custDataLst>
              <p:tags r:id="rId1"/>
            </p:custDataLst>
          </p:nvPr>
        </p:nvSpPr>
        <p:spPr>
          <a:xfrm>
            <a:off x="1110298" y="228600"/>
            <a:ext cx="531876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PTLabsHighlightTextFragmentsShapeba8979c1-ecc3-444f-8adf-ebd5e2a8df6d"/>
          <p:cNvSpPr/>
          <p:nvPr>
            <p:custDataLst>
              <p:tags r:id="rId2"/>
            </p:custDataLst>
          </p:nvPr>
        </p:nvSpPr>
        <p:spPr>
          <a:xfrm>
            <a:off x="1535748" y="1295400"/>
            <a:ext cx="42551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PTLabsHighlightTextFragmentsShape669b9ec2-4028-4e63-acd8-30d5a3dac2b6"/>
          <p:cNvSpPr/>
          <p:nvPr>
            <p:custDataLst>
              <p:tags r:id="rId3"/>
            </p:custDataLst>
          </p:nvPr>
        </p:nvSpPr>
        <p:spPr>
          <a:xfrm>
            <a:off x="1216660" y="278892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PTLabsHighlightTextFragmentsShape957fba68-2959-4b8c-aa9a-18bbb7c7db34"/>
          <p:cNvSpPr/>
          <p:nvPr>
            <p:custDataLst>
              <p:tags r:id="rId4"/>
            </p:custDataLst>
          </p:nvPr>
        </p:nvSpPr>
        <p:spPr>
          <a:xfrm>
            <a:off x="1216660" y="1508760"/>
            <a:ext cx="425514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PTLabsHighlightTextFragmentsShape2f876b8d-438b-4cab-8a86-0a91e0251a81"/>
          <p:cNvSpPr/>
          <p:nvPr>
            <p:custDataLst>
              <p:tags r:id="rId5"/>
            </p:custDataLst>
          </p:nvPr>
        </p:nvSpPr>
        <p:spPr>
          <a:xfrm>
            <a:off x="1961198" y="3429000"/>
            <a:ext cx="850963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PTLabsHighlightTextFragmentsShapec3ad0f5c-ced7-45a1-94a9-a637e322eff3"/>
          <p:cNvSpPr/>
          <p:nvPr>
            <p:custDataLst>
              <p:tags r:id="rId6"/>
            </p:custDataLst>
          </p:nvPr>
        </p:nvSpPr>
        <p:spPr>
          <a:xfrm>
            <a:off x="2067560" y="4282440"/>
            <a:ext cx="2020951" cy="213360"/>
          </a:xfrm>
          <a:prstGeom prst="roundRect">
            <a:avLst>
              <a:gd name="adj" fmla="val 25000"/>
            </a:avLst>
          </a:prstGeom>
          <a:solidFill>
            <a:srgbClr val="FFFF00">
              <a:alpha val="33000"/>
            </a:srgb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ular Callout 4"/>
          <p:cNvSpPr/>
          <p:nvPr/>
        </p:nvSpPr>
        <p:spPr>
          <a:xfrm>
            <a:off x="3391229" y="681135"/>
            <a:ext cx="1815253" cy="478000"/>
          </a:xfrm>
          <a:prstGeom prst="wedgeRoundRectCallout">
            <a:avLst>
              <a:gd name="adj1" fmla="val -127260"/>
              <a:gd name="adj2" fmla="val 7216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constructor</a:t>
            </a:r>
          </a:p>
        </p:txBody>
      </p:sp>
      <p:sp>
        <p:nvSpPr>
          <p:cNvPr id="10" name="Rounded Rectangular Callout 4"/>
          <p:cNvSpPr/>
          <p:nvPr/>
        </p:nvSpPr>
        <p:spPr>
          <a:xfrm>
            <a:off x="3012615" y="3696761"/>
            <a:ext cx="1971791" cy="306033"/>
          </a:xfrm>
          <a:prstGeom prst="wedgeRoundRectCallout">
            <a:avLst>
              <a:gd name="adj1" fmla="val -72111"/>
              <a:gd name="adj2" fmla="val -66985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getter method</a:t>
            </a:r>
          </a:p>
        </p:txBody>
      </p:sp>
      <p:sp>
        <p:nvSpPr>
          <p:cNvPr id="11" name="Rounded Rectangular Callout 4"/>
          <p:cNvSpPr/>
          <p:nvPr/>
        </p:nvSpPr>
        <p:spPr>
          <a:xfrm>
            <a:off x="4738820" y="4255314"/>
            <a:ext cx="1971791" cy="258449"/>
          </a:xfrm>
          <a:prstGeom prst="wedgeRoundRectCallout">
            <a:avLst>
              <a:gd name="adj1" fmla="val -62174"/>
              <a:gd name="adj2" fmla="val 1606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setter method</a:t>
            </a:r>
          </a:p>
        </p:txBody>
      </p:sp>
      <p:sp>
        <p:nvSpPr>
          <p:cNvPr id="13" name="Rounded Rectangular Callout 4"/>
          <p:cNvSpPr/>
          <p:nvPr/>
        </p:nvSpPr>
        <p:spPr>
          <a:xfrm>
            <a:off x="2650832" y="2230119"/>
            <a:ext cx="2333575" cy="327845"/>
          </a:xfrm>
          <a:prstGeom prst="wedgeRoundRectCallout">
            <a:avLst>
              <a:gd name="adj1" fmla="val -67453"/>
              <a:gd name="adj2" fmla="val 5248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 constructor</a:t>
            </a:r>
          </a:p>
        </p:txBody>
      </p:sp>
      <p:sp>
        <p:nvSpPr>
          <p:cNvPr id="14" name="Rounded Rectangular Callout 4"/>
          <p:cNvSpPr/>
          <p:nvPr/>
        </p:nvSpPr>
        <p:spPr>
          <a:xfrm>
            <a:off x="1686367" y="3016868"/>
            <a:ext cx="3523762" cy="327845"/>
          </a:xfrm>
          <a:prstGeom prst="wedgeRoundRectCallout">
            <a:avLst>
              <a:gd name="adj1" fmla="val -56861"/>
              <a:gd name="adj2" fmla="val -52821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other constructor</a:t>
            </a:r>
          </a:p>
        </p:txBody>
      </p:sp>
      <p:sp>
        <p:nvSpPr>
          <p:cNvPr id="15" name="Rounded Rectangular Callout 4"/>
          <p:cNvSpPr/>
          <p:nvPr/>
        </p:nvSpPr>
        <p:spPr>
          <a:xfrm>
            <a:off x="3837158" y="1714148"/>
            <a:ext cx="3142140" cy="327845"/>
          </a:xfrm>
          <a:prstGeom prst="wedgeRoundRectCallout">
            <a:avLst>
              <a:gd name="adj1" fmla="val -117142"/>
              <a:gd name="adj2" fmla="val -78436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Refers to the current object</a:t>
            </a:r>
          </a:p>
        </p:txBody>
      </p:sp>
      <p:sp>
        <p:nvSpPr>
          <p:cNvPr id="16" name="Rounded Rectangular Callout 4"/>
          <p:cNvSpPr/>
          <p:nvPr/>
        </p:nvSpPr>
        <p:spPr>
          <a:xfrm>
            <a:off x="3129972" y="96280"/>
            <a:ext cx="1367383" cy="478000"/>
          </a:xfrm>
          <a:prstGeom prst="wedgeRoundRectCallout">
            <a:avLst>
              <a:gd name="adj1" fmla="val -66093"/>
              <a:gd name="adj2" fmla="val 5069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623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Java: Objects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9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Java: Class level members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080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9" y="98904"/>
            <a:ext cx="760000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6945"/>
      </p:ext>
    </p:extLst>
  </p:cSld>
  <p:clrMapOvr>
    <a:masterClrMapping/>
  </p:clrMapOvr>
  <p:transition spd="slow">
    <p:push dir="u"/>
  </p:transition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9" y="98904"/>
            <a:ext cx="7600000" cy="40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17" r="3325"/>
          <a:stretch/>
        </p:blipFill>
        <p:spPr>
          <a:xfrm>
            <a:off x="161061" y="4236115"/>
            <a:ext cx="758578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9" y="98904"/>
            <a:ext cx="7600000" cy="40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17" r="3325"/>
          <a:stretch/>
        </p:blipFill>
        <p:spPr>
          <a:xfrm>
            <a:off x="161061" y="4236115"/>
            <a:ext cx="7585788" cy="18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7053" y="5388428"/>
            <a:ext cx="525313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Bicycle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 = new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Bicycle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(0,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b.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getNumberOfBicycles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Bicycle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getNumberOfBicycles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Java: Class level members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something class level use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/>
              <a:t> </a:t>
            </a:r>
            <a:r>
              <a:rPr lang="en-US" dirty="0"/>
              <a:t>keyword</a:t>
            </a:r>
          </a:p>
          <a:p>
            <a:endParaRPr lang="en-US" dirty="0"/>
          </a:p>
          <a:p>
            <a:r>
              <a:rPr lang="en-US" dirty="0"/>
              <a:t>To access a class level member, use the class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59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b="-729"/>
          <a:stretch/>
        </p:blipFill>
        <p:spPr>
          <a:xfrm>
            <a:off x="384079" y="1669103"/>
            <a:ext cx="7089583" cy="382662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23570" y="3312369"/>
            <a:ext cx="7114299" cy="1289123"/>
            <a:chOff x="1623567" y="3312368"/>
            <a:chExt cx="7114299" cy="12891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7203"/>
            <a:stretch/>
          </p:blipFill>
          <p:spPr>
            <a:xfrm>
              <a:off x="1623567" y="3312368"/>
              <a:ext cx="7114299" cy="128912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/>
                <p14:cNvContentPartPr/>
                <p14:nvPr/>
              </p14:nvContentPartPr>
              <p14:xfrm>
                <a:off x="3857760" y="3520440"/>
                <a:ext cx="480240" cy="612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41920" y="3457080"/>
                  <a:ext cx="511920" cy="13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ounded Rectangular Callout 4"/>
          <p:cNvSpPr/>
          <p:nvPr/>
        </p:nvSpPr>
        <p:spPr>
          <a:xfrm>
            <a:off x="3596507" y="2094984"/>
            <a:ext cx="1283407" cy="791509"/>
          </a:xfrm>
          <a:prstGeom prst="wedgeRoundRectCallout">
            <a:avLst>
              <a:gd name="adj1" fmla="val -17222"/>
              <a:gd name="adj2" fmla="val 12131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Creates an object</a:t>
            </a:r>
          </a:p>
        </p:txBody>
      </p:sp>
      <p:sp>
        <p:nvSpPr>
          <p:cNvPr id="8" name="Rounded Rectangular Callout 4"/>
          <p:cNvSpPr/>
          <p:nvPr/>
        </p:nvSpPr>
        <p:spPr>
          <a:xfrm>
            <a:off x="1780146" y="379109"/>
            <a:ext cx="2297335" cy="791509"/>
          </a:xfrm>
          <a:prstGeom prst="wedgeRoundRectCallout">
            <a:avLst>
              <a:gd name="adj1" fmla="val -18034"/>
              <a:gd name="adj2" fmla="val 129562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Package containing the </a:t>
            </a: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class</a:t>
            </a:r>
          </a:p>
        </p:txBody>
      </p:sp>
      <p:sp>
        <p:nvSpPr>
          <p:cNvPr id="9" name="Rounded Rectangular Callout 4"/>
          <p:cNvSpPr/>
          <p:nvPr/>
        </p:nvSpPr>
        <p:spPr>
          <a:xfrm>
            <a:off x="5272906" y="4308471"/>
            <a:ext cx="2527489" cy="791509"/>
          </a:xfrm>
          <a:prstGeom prst="wedgeRoundRectCallout">
            <a:avLst>
              <a:gd name="adj1" fmla="val -31677"/>
              <a:gd name="adj2" fmla="val -76734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Accesses an attribute of the object</a:t>
            </a:r>
          </a:p>
        </p:txBody>
      </p:sp>
      <p:sp>
        <p:nvSpPr>
          <p:cNvPr id="10" name="Rounded Rectangular Callout 4"/>
          <p:cNvSpPr/>
          <p:nvPr/>
        </p:nvSpPr>
        <p:spPr>
          <a:xfrm>
            <a:off x="2123166" y="4809563"/>
            <a:ext cx="1954315" cy="745135"/>
          </a:xfrm>
          <a:prstGeom prst="wedgeRoundRectCallout">
            <a:avLst>
              <a:gd name="adj1" fmla="val -19426"/>
              <a:gd name="adj2" fmla="val -72019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Invokes method of the object</a:t>
            </a:r>
          </a:p>
        </p:txBody>
      </p:sp>
      <p:sp>
        <p:nvSpPr>
          <p:cNvPr id="12" name="TextBox 2"/>
          <p:cNvSpPr txBox="1"/>
          <p:nvPr/>
        </p:nvSpPr>
        <p:spPr>
          <a:xfrm>
            <a:off x="413864" y="5827490"/>
            <a:ext cx="70597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Java uses dot notation to access object members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76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491" y="4954556"/>
            <a:ext cx="475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What is the output?</a:t>
            </a:r>
          </a:p>
        </p:txBody>
      </p:sp>
      <p:sp>
        <p:nvSpPr>
          <p:cNvPr id="42" name="Rectangle 7"/>
          <p:cNvSpPr/>
          <p:nvPr/>
        </p:nvSpPr>
        <p:spPr>
          <a:xfrm>
            <a:off x="5693135" y="826937"/>
            <a:ext cx="3236180" cy="449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8171"/>
      </p:ext>
    </p:extLst>
  </p:cSld>
  <p:clrMapOvr>
    <a:masterClrMapping/>
  </p:clrMapOvr>
  <p:transition spd="slow">
    <p:push dir="u"/>
  </p:transition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77242" y="3147721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335" y="1057526"/>
            <a:ext cx="1470991" cy="200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2027" y="3061253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8327" y="826937"/>
            <a:ext cx="1470991" cy="449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1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77242" y="3433965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335" y="1076219"/>
            <a:ext cx="1470991" cy="200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772" y="3291840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8327" y="826936"/>
            <a:ext cx="1470991" cy="2369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5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8" y="3712260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0223" y="906449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1214" y="772602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-red (square)"/>
          <p:cNvSpPr/>
          <p:nvPr/>
        </p:nvSpPr>
        <p:spPr>
          <a:xfrm>
            <a:off x="3762295" y="1581906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Parameters 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callout-red (square)"/>
          <p:cNvSpPr/>
          <p:nvPr/>
        </p:nvSpPr>
        <p:spPr>
          <a:xfrm>
            <a:off x="2324434" y="4183308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Arguments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3" name="bg highlight"/>
          <p:cNvSpPr/>
          <p:nvPr/>
        </p:nvSpPr>
        <p:spPr>
          <a:xfrm flipV="1">
            <a:off x="2694167" y="906449"/>
            <a:ext cx="1758564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g highlight"/>
          <p:cNvSpPr/>
          <p:nvPr/>
        </p:nvSpPr>
        <p:spPr>
          <a:xfrm flipV="1">
            <a:off x="1718160" y="3649146"/>
            <a:ext cx="2260455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"/>
          <p:cNvSpPr txBox="1"/>
          <p:nvPr/>
        </p:nvSpPr>
        <p:spPr>
          <a:xfrm>
            <a:off x="459687" y="5550906"/>
            <a:ext cx="520181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Arguments</a:t>
            </a:r>
            <a:r>
              <a:rPr lang="en-US" sz="2400" dirty="0">
                <a:solidFill>
                  <a:srgbClr val="0070C0"/>
                </a:solidFill>
              </a:rPr>
              <a:t> are assigned to </a:t>
            </a:r>
            <a:r>
              <a:rPr lang="en-US" sz="2400" i="1" dirty="0">
                <a:solidFill>
                  <a:srgbClr val="0070C0"/>
                </a:solidFill>
              </a:rPr>
              <a:t>parameters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7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SlideAnimateShape2454049e-e5b5-42b5-87fc-879b8850d39b"/>
          <p:cNvSpPr/>
          <p:nvPr/>
        </p:nvSpPr>
        <p:spPr>
          <a:xfrm>
            <a:off x="761338" y="3712260"/>
            <a:ext cx="240031" cy="26289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0223" y="906449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1214" y="772602"/>
            <a:ext cx="1470991" cy="217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-red (square)"/>
          <p:cNvSpPr/>
          <p:nvPr/>
        </p:nvSpPr>
        <p:spPr>
          <a:xfrm>
            <a:off x="3762295" y="1581906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Parameters 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1" name="callout-red (square)"/>
          <p:cNvSpPr/>
          <p:nvPr/>
        </p:nvSpPr>
        <p:spPr>
          <a:xfrm>
            <a:off x="2324434" y="4183308"/>
            <a:ext cx="1755913" cy="676267"/>
          </a:xfrm>
          <a:prstGeom prst="wedgeRoundRectCallout">
            <a:avLst>
              <a:gd name="adj1" fmla="val -25339"/>
              <a:gd name="adj2" fmla="val -76797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Arguments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3" name="bg highlight"/>
          <p:cNvSpPr/>
          <p:nvPr/>
        </p:nvSpPr>
        <p:spPr>
          <a:xfrm flipV="1">
            <a:off x="2694167" y="906449"/>
            <a:ext cx="1758564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g highlight"/>
          <p:cNvSpPr/>
          <p:nvPr/>
        </p:nvSpPr>
        <p:spPr>
          <a:xfrm flipV="1">
            <a:off x="1718160" y="3649146"/>
            <a:ext cx="2260455" cy="326004"/>
          </a:xfrm>
          <a:prstGeom prst="round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/>
          <p:cNvSpPr txBox="1"/>
          <p:nvPr/>
        </p:nvSpPr>
        <p:spPr>
          <a:xfrm>
            <a:off x="459687" y="5550907"/>
            <a:ext cx="70597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Objects</a:t>
            </a:r>
            <a:r>
              <a:rPr lang="en-US" sz="2400" dirty="0">
                <a:solidFill>
                  <a:srgbClr val="0070C0"/>
                </a:solidFill>
              </a:rPr>
              <a:t>: passed by reference (i.e., the same object)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Primitives</a:t>
            </a:r>
            <a:r>
              <a:rPr lang="en-US" sz="2400" dirty="0">
                <a:solidFill>
                  <a:srgbClr val="0070C0"/>
                </a:solidFill>
              </a:rPr>
              <a:t>: passed by value (i.e., a copy)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3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0.2|26.8|44.7|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876b8d-438b-4cab-8a86-0a91e0251a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3ad0f5c-ced7-45a1-94a9-a637e322eff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876b8d-438b-4cab-8a86-0a91e0251a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fceed9f-eac5-4176-91ed-f7db6a2df36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ba8979c1-ecc3-444f-8adf-ebd5e2a8df6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69b9ec2-4028-4e63-acd8-30d5a3dac2b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57fba68-2959-4b8c-aa9a-18bbb7c7db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f876b8d-438b-4cab-8a86-0a91e0251a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3ad0f5c-ced7-45a1-94a9-a637e322ef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8.8|3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5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2"/>
</p:tagLst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558</Words>
  <Application>Microsoft Office PowerPoint</Application>
  <PresentationFormat>On-screen Show (4:3)</PresentationFormat>
  <Paragraphs>118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2_green-UP</vt:lpstr>
      <vt:lpstr>Office Theme</vt:lpstr>
      <vt:lpstr>3_green-UP</vt:lpstr>
      <vt:lpstr>1_Office Theme</vt:lpstr>
      <vt:lpstr>2_Office Theme</vt:lpstr>
      <vt:lpstr>NUS Course Materials: Ethical Behaviour and Respecting Copyright</vt:lpstr>
      <vt:lpstr>Examples of Disallowed Things</vt:lpstr>
      <vt:lpstr>Java: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Garbage Collection</vt:lpstr>
      <vt:lpstr>PowerPoint Presentation</vt:lpstr>
      <vt:lpstr>PowerPoint Presentation</vt:lpstr>
      <vt:lpstr>Java: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Java: Class level members</vt:lpstr>
      <vt:lpstr>PowerPoint Presentation</vt:lpstr>
      <vt:lpstr>PowerPoint Presentation</vt:lpstr>
      <vt:lpstr>PowerPoint Presentation</vt:lpstr>
      <vt:lpstr>Java: Class level members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Resources</dc:title>
  <dc:creator>ReviewerX</dc:creator>
  <cp:lastModifiedBy>Akshay Narayan</cp:lastModifiedBy>
  <cp:revision>321</cp:revision>
  <cp:lastPrinted>2019-04-01T12:10:48Z</cp:lastPrinted>
  <dcterms:created xsi:type="dcterms:W3CDTF">2018-01-14T07:22:18Z</dcterms:created>
  <dcterms:modified xsi:type="dcterms:W3CDTF">2021-08-20T14:30:12Z</dcterms:modified>
</cp:coreProperties>
</file>