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75" r:id="rId3"/>
    <p:sldId id="276" r:id="rId4"/>
    <p:sldId id="277" r:id="rId5"/>
    <p:sldId id="278" r:id="rId6"/>
    <p:sldId id="279" r:id="rId7"/>
    <p:sldId id="280" r:id="rId8"/>
    <p:sldId id="281" r:id="rId9"/>
    <p:sldId id="282" r:id="rId10"/>
    <p:sldId id="283" r:id="rId11"/>
    <p:sldId id="284" r:id="rId12"/>
    <p:sldId id="285" r:id="rId13"/>
    <p:sldId id="286" r:id="rId14"/>
    <p:sldId id="289" r:id="rId15"/>
    <p:sldId id="290" r:id="rId16"/>
    <p:sldId id="264" r:id="rId1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p:cViewPr varScale="1">
        <p:scale>
          <a:sx n="67" d="100"/>
          <a:sy n="67" d="100"/>
        </p:scale>
        <p:origin x="84" y="116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2018/11/26 Monday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2018/11/26 Monday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19289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32923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403322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4095999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97142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54752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16</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152808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408887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225611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22512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333626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3617663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302367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549116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2018/11/26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2018/11/26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2018/11/26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2018/11/26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2018/11/26 Monday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2018/11/26 Monday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2018/11/26 Monday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2018/11/26 Monday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2018/11/26 Monday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2018/11/26 Monday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2018/11/26 Monday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11</a:t>
            </a:r>
            <a:r>
              <a:rPr lang="zh-CN" altLang="en-US" dirty="0">
                <a:solidFill>
                  <a:schemeClr val="tx1">
                    <a:lumMod val="50000"/>
                  </a:schemeClr>
                </a:solidFill>
              </a:rPr>
              <a:t>月</a:t>
            </a:r>
            <a:r>
              <a:rPr lang="en-US" altLang="zh-CN" dirty="0">
                <a:solidFill>
                  <a:schemeClr val="tx1">
                    <a:lumMod val="50000"/>
                  </a:schemeClr>
                </a:solidFill>
              </a:rPr>
              <a:t>27</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F7E61E-001C-4F0F-916B-2F0924C37C92}"/>
              </a:ext>
            </a:extLst>
          </p:cNvPr>
          <p:cNvSpPr txBox="1"/>
          <p:nvPr/>
        </p:nvSpPr>
        <p:spPr>
          <a:xfrm>
            <a:off x="405780" y="404664"/>
            <a:ext cx="1980029" cy="523220"/>
          </a:xfrm>
          <a:prstGeom prst="rect">
            <a:avLst/>
          </a:prstGeom>
          <a:noFill/>
        </p:spPr>
        <p:txBody>
          <a:bodyPr wrap="none" rtlCol="0">
            <a:spAutoFit/>
          </a:bodyPr>
          <a:lstStyle/>
          <a:p>
            <a:r>
              <a:rPr lang="zh-CN" altLang="en-US" sz="2800" dirty="0"/>
              <a:t>对比度算法</a:t>
            </a:r>
          </a:p>
        </p:txBody>
      </p:sp>
      <p:sp>
        <p:nvSpPr>
          <p:cNvPr id="3" name="矩形 2">
            <a:extLst>
              <a:ext uri="{FF2B5EF4-FFF2-40B4-BE49-F238E27FC236}">
                <a16:creationId xmlns:a16="http://schemas.microsoft.com/office/drawing/2014/main" id="{2E0300E8-2931-4909-8695-C9A861D2EF2E}"/>
              </a:ext>
            </a:extLst>
          </p:cNvPr>
          <p:cNvSpPr/>
          <p:nvPr/>
        </p:nvSpPr>
        <p:spPr>
          <a:xfrm>
            <a:off x="945840" y="2132856"/>
            <a:ext cx="10297144" cy="2034275"/>
          </a:xfrm>
          <a:prstGeom prst="rect">
            <a:avLst/>
          </a:prstGeom>
        </p:spPr>
        <p:txBody>
          <a:bodyPr wrap="square">
            <a:spAutoFit/>
          </a:bodyPr>
          <a:lstStyle/>
          <a:p>
            <a:pPr indent="304800">
              <a:lnSpc>
                <a:spcPct val="106000"/>
              </a:lnSpc>
              <a:tabLst>
                <a:tab pos="1000760" algn="ctr"/>
              </a:tabLst>
            </a:pPr>
            <a:r>
              <a:rPr lang="en-US" altLang="zh-CN" sz="2400" kern="0" dirty="0">
                <a:latin typeface="等线" panose="02010600030101010101" pitchFamily="2" charset="-122"/>
                <a:ea typeface="等线" panose="02010600030101010101" pitchFamily="2" charset="-122"/>
                <a:cs typeface="Arial" panose="020B0604020202020204" pitchFamily="34" charset="0"/>
              </a:rPr>
              <a:t>1.</a:t>
            </a:r>
            <a:r>
              <a:rPr lang="zh-CN" altLang="zh-CN" sz="2400" kern="0" dirty="0">
                <a:latin typeface="等线" panose="02010600030101010101" pitchFamily="2" charset="-122"/>
                <a:ea typeface="等线" panose="02010600030101010101" pitchFamily="2" charset="-122"/>
                <a:cs typeface="Arial" panose="020B0604020202020204" pitchFamily="34" charset="0"/>
              </a:rPr>
              <a:t>基于用户的协同过滤（基于用户的</a:t>
            </a:r>
            <a:r>
              <a:rPr lang="en-US" altLang="zh-CN" sz="2400" kern="0" dirty="0">
                <a:latin typeface="等线" panose="02010600030101010101" pitchFamily="2" charset="-122"/>
                <a:ea typeface="等线" panose="02010600030101010101" pitchFamily="2" charset="-122"/>
                <a:cs typeface="Arial" panose="020B0604020202020204" pitchFamily="34" charset="0"/>
              </a:rPr>
              <a:t>CF</a:t>
            </a:r>
            <a:r>
              <a:rPr lang="zh-CN" altLang="zh-CN" sz="2400" kern="0" dirty="0">
                <a:latin typeface="等线" panose="02010600030101010101" pitchFamily="2" charset="-122"/>
                <a:ea typeface="等线" panose="02010600030101010101" pitchFamily="2" charset="-122"/>
                <a:cs typeface="Arial" panose="020B0604020202020204" pitchFamily="34" charset="0"/>
              </a:rPr>
              <a:t>）：该算法首先为目标用户找到具有相似兴趣的一组用户，找到目标用户从未听说过的用户友好的集合，并向</a:t>
            </a:r>
            <a:r>
              <a:rPr lang="zh-CN" altLang="en-US" sz="2400" kern="0" dirty="0">
                <a:latin typeface="等线" panose="02010600030101010101" pitchFamily="2" charset="-122"/>
                <a:ea typeface="等线" panose="02010600030101010101" pitchFamily="2" charset="-122"/>
                <a:cs typeface="Arial" panose="020B0604020202020204" pitchFamily="34" charset="0"/>
              </a:rPr>
              <a:t>用户推荐项目。</a:t>
            </a:r>
            <a:endParaRPr lang="en-US" altLang="zh-CN" sz="2400" kern="0" dirty="0">
              <a:latin typeface="等线" panose="02010600030101010101" pitchFamily="2" charset="-122"/>
              <a:ea typeface="等线" panose="02010600030101010101" pitchFamily="2" charset="-122"/>
              <a:cs typeface="Arial" panose="020B0604020202020204" pitchFamily="34" charset="0"/>
            </a:endParaRPr>
          </a:p>
          <a:p>
            <a:pPr indent="304800">
              <a:lnSpc>
                <a:spcPct val="106000"/>
              </a:lnSpc>
              <a:tabLst>
                <a:tab pos="1000760" algn="ctr"/>
              </a:tabLst>
            </a:pPr>
            <a:r>
              <a:rPr lang="en-US" altLang="zh-CN" sz="2400" kern="0" dirty="0">
                <a:latin typeface="等线" panose="02010600030101010101" pitchFamily="2" charset="-122"/>
                <a:ea typeface="等线" panose="02010600030101010101" pitchFamily="2" charset="-122"/>
                <a:cs typeface="Arial" panose="020B0604020202020204" pitchFamily="34" charset="0"/>
              </a:rPr>
              <a:t>2.</a:t>
            </a:r>
            <a:r>
              <a:rPr lang="zh-CN" altLang="zh-CN" sz="2400" kern="0" dirty="0">
                <a:latin typeface="等线" panose="02010600030101010101" pitchFamily="2" charset="-122"/>
                <a:ea typeface="等线" panose="02010600030101010101" pitchFamily="2" charset="-122"/>
                <a:cs typeface="Arial" panose="020B0604020202020204" pitchFamily="34" charset="0"/>
              </a:rPr>
              <a:t>基于项目的协同过滤（基于项目的</a:t>
            </a:r>
            <a:r>
              <a:rPr lang="en-US" altLang="zh-CN" sz="2400" kern="0" dirty="0">
                <a:latin typeface="等线" panose="02010600030101010101" pitchFamily="2" charset="-122"/>
                <a:ea typeface="等线" panose="02010600030101010101" pitchFamily="2" charset="-122"/>
                <a:cs typeface="Arial" panose="020B0604020202020204" pitchFamily="34" charset="0"/>
              </a:rPr>
              <a:t>CF</a:t>
            </a:r>
            <a:r>
              <a:rPr lang="zh-CN" altLang="zh-CN" sz="2400" kern="0" dirty="0">
                <a:latin typeface="等线" panose="02010600030101010101" pitchFamily="2" charset="-122"/>
                <a:ea typeface="等线" panose="02010600030101010101" pitchFamily="2" charset="-122"/>
                <a:cs typeface="Arial" panose="020B0604020202020204" pitchFamily="34" charset="0"/>
              </a:rPr>
              <a:t>）：该算法计算项目之间的相似性，并基于相似性和用户行为历史项目为用户生成推荐列表。</a:t>
            </a:r>
            <a:endParaRPr lang="zh-CN" altLang="zh-CN" kern="100" dirty="0">
              <a:effectLst/>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53347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69F115-CDED-4964-AA0B-9C1E373D1EE6}"/>
              </a:ext>
            </a:extLst>
          </p:cNvPr>
          <p:cNvSpPr txBox="1"/>
          <p:nvPr/>
        </p:nvSpPr>
        <p:spPr>
          <a:xfrm>
            <a:off x="405780" y="404664"/>
            <a:ext cx="1620957" cy="523220"/>
          </a:xfrm>
          <a:prstGeom prst="rect">
            <a:avLst/>
          </a:prstGeom>
          <a:noFill/>
        </p:spPr>
        <p:txBody>
          <a:bodyPr wrap="none" rtlCol="0">
            <a:spAutoFit/>
          </a:bodyPr>
          <a:lstStyle/>
          <a:p>
            <a:r>
              <a:rPr lang="zh-CN" altLang="en-US" sz="2800" dirty="0"/>
              <a:t>实验结果</a:t>
            </a:r>
          </a:p>
        </p:txBody>
      </p:sp>
      <p:pic>
        <p:nvPicPr>
          <p:cNvPr id="4" name="图片 3">
            <a:extLst>
              <a:ext uri="{FF2B5EF4-FFF2-40B4-BE49-F238E27FC236}">
                <a16:creationId xmlns:a16="http://schemas.microsoft.com/office/drawing/2014/main" id="{AB3D7323-F2BC-4866-9FA2-7BC7CB4C4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036" y="946760"/>
            <a:ext cx="5640547" cy="1478434"/>
          </a:xfrm>
          <a:prstGeom prst="rect">
            <a:avLst/>
          </a:prstGeom>
        </p:spPr>
      </p:pic>
      <p:sp>
        <p:nvSpPr>
          <p:cNvPr id="5" name="矩形 4">
            <a:extLst>
              <a:ext uri="{FF2B5EF4-FFF2-40B4-BE49-F238E27FC236}">
                <a16:creationId xmlns:a16="http://schemas.microsoft.com/office/drawing/2014/main" id="{6B780813-9FCB-4EA4-943F-A95A1EEF8FA6}"/>
              </a:ext>
            </a:extLst>
          </p:cNvPr>
          <p:cNvSpPr/>
          <p:nvPr/>
        </p:nvSpPr>
        <p:spPr>
          <a:xfrm>
            <a:off x="8614692" y="1501311"/>
            <a:ext cx="2848857" cy="369332"/>
          </a:xfrm>
          <a:prstGeom prst="rect">
            <a:avLst/>
          </a:prstGeom>
        </p:spPr>
        <p:txBody>
          <a:bodyPr wrap="none">
            <a:spAutoFit/>
          </a:bodyPr>
          <a:lstStyle/>
          <a:p>
            <a:r>
              <a:rPr lang="zh-CN" altLang="zh-CN" kern="0" dirty="0">
                <a:ea typeface="等线" panose="02010600030101010101" pitchFamily="2" charset="-122"/>
                <a:cs typeface="Arial" panose="020B0604020202020204" pitchFamily="34" charset="0"/>
              </a:rPr>
              <a:t>提高了</a:t>
            </a:r>
            <a:r>
              <a:rPr lang="en-US" altLang="zh-CN" kern="0" dirty="0">
                <a:ea typeface="等线" panose="02010600030101010101" pitchFamily="2" charset="-122"/>
                <a:cs typeface="Arial" panose="020B0604020202020204" pitchFamily="34" charset="0"/>
              </a:rPr>
              <a:t>top-K</a:t>
            </a:r>
            <a:r>
              <a:rPr lang="zh-CN" altLang="zh-CN" kern="0" dirty="0">
                <a:ea typeface="等线" panose="02010600030101010101" pitchFamily="2" charset="-122"/>
                <a:cs typeface="Arial" panose="020B0604020202020204" pitchFamily="34" charset="0"/>
              </a:rPr>
              <a:t>的推荐准确率</a:t>
            </a:r>
            <a:endParaRPr lang="zh-CN" altLang="en-US" dirty="0"/>
          </a:p>
        </p:txBody>
      </p:sp>
      <p:pic>
        <p:nvPicPr>
          <p:cNvPr id="9" name="图片 8">
            <a:extLst>
              <a:ext uri="{FF2B5EF4-FFF2-40B4-BE49-F238E27FC236}">
                <a16:creationId xmlns:a16="http://schemas.microsoft.com/office/drawing/2014/main" id="{6860BE5E-275F-400B-9B3E-C23DD55B4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0036" y="2815960"/>
            <a:ext cx="5640547" cy="3107368"/>
          </a:xfrm>
          <a:prstGeom prst="rect">
            <a:avLst/>
          </a:prstGeom>
        </p:spPr>
      </p:pic>
    </p:spTree>
    <p:extLst>
      <p:ext uri="{BB962C8B-B14F-4D97-AF65-F5344CB8AC3E}">
        <p14:creationId xmlns:p14="http://schemas.microsoft.com/office/powerpoint/2010/main" val="90618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266D9F9-1E6E-43A6-9018-DD6E32383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808" y="476672"/>
            <a:ext cx="6435207" cy="1324347"/>
          </a:xfrm>
          <a:prstGeom prst="rect">
            <a:avLst/>
          </a:prstGeom>
        </p:spPr>
      </p:pic>
      <p:sp>
        <p:nvSpPr>
          <p:cNvPr id="7" name="文本框 6">
            <a:extLst>
              <a:ext uri="{FF2B5EF4-FFF2-40B4-BE49-F238E27FC236}">
                <a16:creationId xmlns:a16="http://schemas.microsoft.com/office/drawing/2014/main" id="{728A7A4A-DF68-49CC-94E6-EA067E8ECE16}"/>
              </a:ext>
            </a:extLst>
          </p:cNvPr>
          <p:cNvSpPr txBox="1"/>
          <p:nvPr/>
        </p:nvSpPr>
        <p:spPr>
          <a:xfrm>
            <a:off x="693812" y="954179"/>
            <a:ext cx="1396536" cy="1015663"/>
          </a:xfrm>
          <a:prstGeom prst="rect">
            <a:avLst/>
          </a:prstGeom>
          <a:noFill/>
        </p:spPr>
        <p:txBody>
          <a:bodyPr wrap="none" rtlCol="0">
            <a:spAutoFit/>
          </a:bodyPr>
          <a:lstStyle/>
          <a:p>
            <a:r>
              <a:rPr lang="zh-CN" altLang="en-US" sz="2000" dirty="0"/>
              <a:t>不同维度</a:t>
            </a:r>
            <a:r>
              <a:rPr lang="en-US" altLang="zh-CN" sz="2000" dirty="0"/>
              <a:t>K</a:t>
            </a:r>
          </a:p>
          <a:p>
            <a:r>
              <a:rPr lang="zh-CN" altLang="en-US" sz="2000" dirty="0"/>
              <a:t>影响不大</a:t>
            </a:r>
            <a:endParaRPr lang="en-US" altLang="zh-CN" sz="2000" dirty="0"/>
          </a:p>
          <a:p>
            <a:r>
              <a:rPr lang="zh-CN" altLang="en-US" sz="2000" dirty="0"/>
              <a:t>建议</a:t>
            </a:r>
            <a:r>
              <a:rPr lang="en-US" altLang="zh-CN" sz="2000" dirty="0"/>
              <a:t>10-20</a:t>
            </a:r>
            <a:endParaRPr lang="zh-CN" altLang="en-US" sz="2000" dirty="0"/>
          </a:p>
        </p:txBody>
      </p:sp>
      <p:pic>
        <p:nvPicPr>
          <p:cNvPr id="10" name="图片 9">
            <a:extLst>
              <a:ext uri="{FF2B5EF4-FFF2-40B4-BE49-F238E27FC236}">
                <a16:creationId xmlns:a16="http://schemas.microsoft.com/office/drawing/2014/main" id="{9B14A18B-B270-4A17-AEDA-055C11F75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807" y="2348880"/>
            <a:ext cx="6435206" cy="3402299"/>
          </a:xfrm>
          <a:prstGeom prst="rect">
            <a:avLst/>
          </a:prstGeom>
        </p:spPr>
      </p:pic>
    </p:spTree>
    <p:extLst>
      <p:ext uri="{BB962C8B-B14F-4D97-AF65-F5344CB8AC3E}">
        <p14:creationId xmlns:p14="http://schemas.microsoft.com/office/powerpoint/2010/main" val="4205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46060BC-2622-463A-9AF3-C94EBFB71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385" y="908720"/>
            <a:ext cx="7654054" cy="1557511"/>
          </a:xfrm>
          <a:prstGeom prst="rect">
            <a:avLst/>
          </a:prstGeom>
        </p:spPr>
      </p:pic>
      <p:sp>
        <p:nvSpPr>
          <p:cNvPr id="8" name="文本框 7">
            <a:extLst>
              <a:ext uri="{FF2B5EF4-FFF2-40B4-BE49-F238E27FC236}">
                <a16:creationId xmlns:a16="http://schemas.microsoft.com/office/drawing/2014/main" id="{26AC606F-550C-44B9-874C-53D7362135F9}"/>
              </a:ext>
            </a:extLst>
          </p:cNvPr>
          <p:cNvSpPr txBox="1"/>
          <p:nvPr/>
        </p:nvSpPr>
        <p:spPr>
          <a:xfrm>
            <a:off x="333772" y="1958399"/>
            <a:ext cx="3518912" cy="1323439"/>
          </a:xfrm>
          <a:prstGeom prst="rect">
            <a:avLst/>
          </a:prstGeom>
          <a:noFill/>
        </p:spPr>
        <p:txBody>
          <a:bodyPr wrap="none" rtlCol="0">
            <a:spAutoFit/>
          </a:bodyPr>
          <a:lstStyle/>
          <a:p>
            <a:r>
              <a:rPr lang="zh-CN" altLang="en-US" sz="2000" dirty="0"/>
              <a:t>参数</a:t>
            </a:r>
            <a:endParaRPr lang="en-US" altLang="zh-CN" sz="2000" dirty="0"/>
          </a:p>
          <a:p>
            <a:r>
              <a:rPr lang="zh-CN" altLang="en-US" sz="2000" dirty="0"/>
              <a:t>影响不大</a:t>
            </a:r>
            <a:endParaRPr lang="en-US" altLang="zh-CN" sz="2000" dirty="0"/>
          </a:p>
          <a:p>
            <a:r>
              <a:rPr lang="zh-CN" altLang="zh-CN" sz="2000" dirty="0"/>
              <a:t>通过防止过度拟合提供了优势</a:t>
            </a:r>
            <a:endParaRPr lang="en-US" altLang="zh-CN" sz="2000" dirty="0"/>
          </a:p>
          <a:p>
            <a:r>
              <a:rPr lang="zh-CN" altLang="en-US" sz="2000" dirty="0"/>
              <a:t>建议</a:t>
            </a:r>
            <a:r>
              <a:rPr lang="en-US" altLang="zh-CN" sz="2000" dirty="0"/>
              <a:t>10^</a:t>
            </a:r>
            <a:r>
              <a:rPr lang="zh-CN" altLang="en-US" sz="2000" dirty="0"/>
              <a:t>（</a:t>
            </a:r>
            <a:r>
              <a:rPr lang="en-US" altLang="zh-CN" sz="2000" dirty="0"/>
              <a:t>-3</a:t>
            </a:r>
            <a:r>
              <a:rPr lang="zh-CN" altLang="en-US" sz="2000" dirty="0"/>
              <a:t>）</a:t>
            </a:r>
            <a:r>
              <a:rPr lang="en-US" altLang="zh-CN" sz="2000" dirty="0"/>
              <a:t>-10^</a:t>
            </a:r>
            <a:r>
              <a:rPr lang="zh-CN" altLang="en-US" sz="2000" dirty="0"/>
              <a:t>（</a:t>
            </a:r>
            <a:r>
              <a:rPr lang="en-US" altLang="zh-CN" sz="2000" dirty="0"/>
              <a:t>-5</a:t>
            </a:r>
            <a:r>
              <a:rPr lang="zh-CN" altLang="en-US" sz="2000" dirty="0"/>
              <a:t>）</a:t>
            </a:r>
          </a:p>
        </p:txBody>
      </p:sp>
      <p:pic>
        <p:nvPicPr>
          <p:cNvPr id="10" name="图片 9">
            <a:extLst>
              <a:ext uri="{FF2B5EF4-FFF2-40B4-BE49-F238E27FC236}">
                <a16:creationId xmlns:a16="http://schemas.microsoft.com/office/drawing/2014/main" id="{6BC72B9E-6A9E-4E74-95AF-8A782A053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4092" y="2943269"/>
            <a:ext cx="6103110" cy="3324015"/>
          </a:xfrm>
          <a:prstGeom prst="rect">
            <a:avLst/>
          </a:prstGeom>
        </p:spPr>
      </p:pic>
    </p:spTree>
    <p:extLst>
      <p:ext uri="{BB962C8B-B14F-4D97-AF65-F5344CB8AC3E}">
        <p14:creationId xmlns:p14="http://schemas.microsoft.com/office/powerpoint/2010/main" val="370944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421996-5354-442F-B3B3-128DFC997DFC}"/>
              </a:ext>
            </a:extLst>
          </p:cNvPr>
          <p:cNvSpPr txBox="1"/>
          <p:nvPr/>
        </p:nvSpPr>
        <p:spPr>
          <a:xfrm>
            <a:off x="405780" y="404664"/>
            <a:ext cx="1107996" cy="646331"/>
          </a:xfrm>
          <a:prstGeom prst="rect">
            <a:avLst/>
          </a:prstGeom>
          <a:noFill/>
        </p:spPr>
        <p:txBody>
          <a:bodyPr wrap="none" rtlCol="0">
            <a:spAutoFit/>
          </a:bodyPr>
          <a:lstStyle/>
          <a:p>
            <a:r>
              <a:rPr lang="zh-CN" altLang="en-US" sz="3600" dirty="0"/>
              <a:t>不足</a:t>
            </a:r>
            <a:endParaRPr lang="zh-CN" altLang="en-US" sz="2800" dirty="0"/>
          </a:p>
        </p:txBody>
      </p:sp>
      <p:sp>
        <p:nvSpPr>
          <p:cNvPr id="3" name="矩形 2">
            <a:extLst>
              <a:ext uri="{FF2B5EF4-FFF2-40B4-BE49-F238E27FC236}">
                <a16:creationId xmlns:a16="http://schemas.microsoft.com/office/drawing/2014/main" id="{A0ADFE38-BEF8-466D-9897-0B1F5B158F03}"/>
              </a:ext>
            </a:extLst>
          </p:cNvPr>
          <p:cNvSpPr/>
          <p:nvPr/>
        </p:nvSpPr>
        <p:spPr>
          <a:xfrm>
            <a:off x="4565786" y="1628800"/>
            <a:ext cx="3057247" cy="523220"/>
          </a:xfrm>
          <a:prstGeom prst="rect">
            <a:avLst/>
          </a:prstGeom>
        </p:spPr>
        <p:txBody>
          <a:bodyPr wrap="none">
            <a:spAutoFit/>
          </a:bodyPr>
          <a:lstStyle/>
          <a:p>
            <a:r>
              <a:rPr lang="zh-CN" altLang="zh-CN" sz="2800" kern="0" dirty="0">
                <a:ea typeface="等线" panose="02010600030101010101" pitchFamily="2" charset="-122"/>
                <a:cs typeface="Arial" panose="020B0604020202020204" pitchFamily="34" charset="0"/>
              </a:rPr>
              <a:t>没有实现在线推荐</a:t>
            </a:r>
            <a:endParaRPr lang="zh-CN" altLang="en-US" sz="2800" dirty="0"/>
          </a:p>
        </p:txBody>
      </p:sp>
      <p:sp>
        <p:nvSpPr>
          <p:cNvPr id="4" name="矩形 3">
            <a:extLst>
              <a:ext uri="{FF2B5EF4-FFF2-40B4-BE49-F238E27FC236}">
                <a16:creationId xmlns:a16="http://schemas.microsoft.com/office/drawing/2014/main" id="{4D741015-D681-441A-A47E-EB69C0361B17}"/>
              </a:ext>
            </a:extLst>
          </p:cNvPr>
          <p:cNvSpPr/>
          <p:nvPr/>
        </p:nvSpPr>
        <p:spPr>
          <a:xfrm>
            <a:off x="3668105" y="3167390"/>
            <a:ext cx="4852610" cy="523220"/>
          </a:xfrm>
          <a:prstGeom prst="rect">
            <a:avLst/>
          </a:prstGeom>
        </p:spPr>
        <p:txBody>
          <a:bodyPr wrap="none">
            <a:spAutoFit/>
          </a:bodyPr>
          <a:lstStyle/>
          <a:p>
            <a:r>
              <a:rPr lang="zh-CN" altLang="zh-CN" sz="2800" kern="0" dirty="0">
                <a:ea typeface="等线" panose="02010600030101010101" pitchFamily="2" charset="-122"/>
                <a:cs typeface="Arial" panose="020B0604020202020204" pitchFamily="34" charset="0"/>
              </a:rPr>
              <a:t>该模型仅适用于隐式反馈数据</a:t>
            </a:r>
            <a:endParaRPr lang="zh-CN" altLang="en-US" sz="2800" dirty="0"/>
          </a:p>
        </p:txBody>
      </p:sp>
    </p:spTree>
    <p:extLst>
      <p:ext uri="{BB962C8B-B14F-4D97-AF65-F5344CB8AC3E}">
        <p14:creationId xmlns:p14="http://schemas.microsoft.com/office/powerpoint/2010/main" val="1149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0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dirty="0"/>
              <a:t>添加幻灯片标题 - 5</a:t>
            </a:r>
          </a:p>
        </p:txBody>
      </p:sp>
      <p:sp>
        <p:nvSpPr>
          <p:cNvPr id="4" name="文本占位符 3"/>
          <p:cNvSpPr>
            <a:spLocks noGrp="1"/>
          </p:cNvSpPr>
          <p:nvPr>
            <p:ph type="body" sz="half" idx="2"/>
          </p:nvPr>
        </p:nvSpPr>
        <p:spPr/>
        <p:txBody>
          <a:bodyPr rtlCol="0"/>
          <a:lstStyle/>
          <a:p>
            <a:pPr rtl="0"/>
            <a:endParaRPr lang="zh-CN" altLang="en-US" dirty="0"/>
          </a:p>
        </p:txBody>
      </p:sp>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74">
            <a:extLst>
              <a:ext uri="{FF2B5EF4-FFF2-40B4-BE49-F238E27FC236}">
                <a16:creationId xmlns:a16="http://schemas.microsoft.com/office/drawing/2014/main" id="{7D22F39A-703F-4467-BEC0-B0890A7AC3C6}"/>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5" name="Rectangle 76">
            <a:extLst>
              <a:ext uri="{FF2B5EF4-FFF2-40B4-BE49-F238E27FC236}">
                <a16:creationId xmlns:a16="http://schemas.microsoft.com/office/drawing/2014/main" id="{550E0BDD-A9FC-41DF-BA8E-55F6C55912BF}"/>
              </a:ext>
            </a:extLst>
          </p:cNvPr>
          <p:cNvSpPr>
            <a:spLocks noChangeArrowheads="1"/>
          </p:cNvSpPr>
          <p:nvPr/>
        </p:nvSpPr>
        <p:spPr bwMode="auto">
          <a:xfrm>
            <a:off x="1233871" y="1249288"/>
            <a:ext cx="972108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Arial" panose="020B0604020202020204" pitchFamily="34" charset="0"/>
              </a:rPr>
              <a:t>EARS: Emotion-aware recommender system based on hybrid information fusion</a:t>
            </a:r>
          </a:p>
        </p:txBody>
      </p:sp>
      <p:sp>
        <p:nvSpPr>
          <p:cNvPr id="76" name="矩形 75">
            <a:extLst>
              <a:ext uri="{FF2B5EF4-FFF2-40B4-BE49-F238E27FC236}">
                <a16:creationId xmlns:a16="http://schemas.microsoft.com/office/drawing/2014/main" id="{DD07E917-7E98-41B3-BE57-56A862E0C0E3}"/>
              </a:ext>
            </a:extLst>
          </p:cNvPr>
          <p:cNvSpPr/>
          <p:nvPr/>
        </p:nvSpPr>
        <p:spPr>
          <a:xfrm>
            <a:off x="2869293" y="3023440"/>
            <a:ext cx="6450236" cy="405560"/>
          </a:xfrm>
          <a:prstGeom prst="rect">
            <a:avLst/>
          </a:prstGeom>
        </p:spPr>
        <p:txBody>
          <a:bodyPr wrap="square">
            <a:spAutoFit/>
          </a:bodyPr>
          <a:lstStyle/>
          <a:p>
            <a:pPr>
              <a:lnSpc>
                <a:spcPct val="106000"/>
              </a:lnSpc>
              <a:spcAft>
                <a:spcPts val="440"/>
              </a:spcAft>
            </a:pPr>
            <a:r>
              <a:rPr lang="en-US" altLang="zh-CN" sz="2000" kern="100" dirty="0" err="1">
                <a:latin typeface="等线" panose="02010600030101010101" pitchFamily="2" charset="-122"/>
                <a:ea typeface="等线" panose="02010600030101010101" pitchFamily="2" charset="-122"/>
                <a:cs typeface="Arial" panose="020B0604020202020204" pitchFamily="34" charset="0"/>
              </a:rPr>
              <a:t>Yongfeng</a:t>
            </a:r>
            <a:r>
              <a:rPr lang="en-US" altLang="zh-CN" sz="2000" kern="100" dirty="0">
                <a:latin typeface="等线" panose="02010600030101010101" pitchFamily="2" charset="-122"/>
                <a:ea typeface="等线" panose="02010600030101010101" pitchFamily="2" charset="-122"/>
                <a:cs typeface="Arial" panose="020B0604020202020204" pitchFamily="34" charset="0"/>
              </a:rPr>
              <a:t> Qian, Yin Zhang, Xiao Ma, Han Yu, Limei Peng</a:t>
            </a:r>
            <a:endParaRPr lang="zh-CN" altLang="zh-CN" sz="1600" kern="1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77" name="矩形 76">
            <a:extLst>
              <a:ext uri="{FF2B5EF4-FFF2-40B4-BE49-F238E27FC236}">
                <a16:creationId xmlns:a16="http://schemas.microsoft.com/office/drawing/2014/main" id="{B055AABA-B73A-4CB9-91DC-70394F8D36DF}"/>
              </a:ext>
            </a:extLst>
          </p:cNvPr>
          <p:cNvSpPr/>
          <p:nvPr/>
        </p:nvSpPr>
        <p:spPr>
          <a:xfrm>
            <a:off x="3303423" y="4221088"/>
            <a:ext cx="5581977" cy="400110"/>
          </a:xfrm>
          <a:prstGeom prst="rect">
            <a:avLst/>
          </a:prstGeom>
        </p:spPr>
        <p:txBody>
          <a:bodyPr wrap="none">
            <a:spAutoFit/>
          </a:bodyPr>
          <a:lstStyle/>
          <a:p>
            <a:r>
              <a:rPr lang="en-US" altLang="zh-CN" sz="2000" dirty="0"/>
              <a:t>Information </a:t>
            </a:r>
            <a:r>
              <a:rPr lang="zh-CN" altLang="en-US" sz="2000" dirty="0"/>
              <a:t> Fusion 46 (2019) 141–146   </a:t>
            </a:r>
            <a:r>
              <a:rPr lang="en-US" altLang="zh-CN" sz="2000" dirty="0"/>
              <a:t>SCI</a:t>
            </a:r>
            <a:r>
              <a:rPr lang="zh-CN" altLang="en-US" sz="2000" dirty="0"/>
              <a:t>一区</a:t>
            </a:r>
          </a:p>
        </p:txBody>
      </p:sp>
    </p:spTree>
    <p:extLst>
      <p:ext uri="{BB962C8B-B14F-4D97-AF65-F5344CB8AC3E}">
        <p14:creationId xmlns:p14="http://schemas.microsoft.com/office/powerpoint/2010/main" val="175796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7A3271-8560-4F69-8E58-2A135DFD0EB7}"/>
              </a:ext>
            </a:extLst>
          </p:cNvPr>
          <p:cNvSpPr/>
          <p:nvPr/>
        </p:nvSpPr>
        <p:spPr>
          <a:xfrm>
            <a:off x="837828" y="1506032"/>
            <a:ext cx="10729192" cy="1938992"/>
          </a:xfrm>
          <a:prstGeom prst="rect">
            <a:avLst/>
          </a:prstGeom>
        </p:spPr>
        <p:txBody>
          <a:bodyPr wrap="square">
            <a:spAutoFit/>
          </a:bodyPr>
          <a:lstStyle/>
          <a:p>
            <a:r>
              <a:rPr lang="en-US" altLang="zh-CN" sz="2400" dirty="0">
                <a:ea typeface="等线" panose="02010600030101010101" pitchFamily="2" charset="-122"/>
                <a:cs typeface="Arial" panose="020B0604020202020204" pitchFamily="34" charset="0"/>
              </a:rPr>
              <a:t>        </a:t>
            </a:r>
            <a:r>
              <a:rPr lang="zh-CN" altLang="zh-CN" sz="2400" dirty="0">
                <a:ea typeface="等线" panose="02010600030101010101" pitchFamily="2" charset="-122"/>
                <a:cs typeface="Arial" panose="020B0604020202020204" pitchFamily="34" charset="0"/>
              </a:rPr>
              <a:t>提出了一种基于</a:t>
            </a:r>
            <a:r>
              <a:rPr lang="zh-CN" altLang="zh-CN" sz="2400" dirty="0">
                <a:solidFill>
                  <a:schemeClr val="bg2">
                    <a:lumMod val="50000"/>
                  </a:schemeClr>
                </a:solidFill>
                <a:ea typeface="等线" panose="02010600030101010101" pitchFamily="2" charset="-122"/>
                <a:cs typeface="Arial" panose="020B0604020202020204" pitchFamily="34" charset="0"/>
              </a:rPr>
              <a:t>混合信息融合</a:t>
            </a:r>
            <a:r>
              <a:rPr lang="zh-CN" altLang="zh-CN" sz="2400" dirty="0">
                <a:ea typeface="等线" panose="02010600030101010101" pitchFamily="2" charset="-122"/>
                <a:cs typeface="Arial" panose="020B0604020202020204" pitchFamily="34" charset="0"/>
              </a:rPr>
              <a:t>的</a:t>
            </a:r>
            <a:r>
              <a:rPr lang="zh-CN" altLang="zh-CN" sz="2400" dirty="0">
                <a:solidFill>
                  <a:schemeClr val="bg2">
                    <a:lumMod val="50000"/>
                  </a:schemeClr>
                </a:solidFill>
                <a:ea typeface="等线" panose="02010600030101010101" pitchFamily="2" charset="-122"/>
                <a:cs typeface="Arial" panose="020B0604020202020204" pitchFamily="34" charset="0"/>
              </a:rPr>
              <a:t>情感感知</a:t>
            </a:r>
            <a:r>
              <a:rPr lang="zh-CN" altLang="zh-CN" sz="2400" dirty="0">
                <a:ea typeface="等线" panose="02010600030101010101" pitchFamily="2" charset="-122"/>
                <a:cs typeface="Arial" panose="020B0604020202020204" pitchFamily="34" charset="0"/>
              </a:rPr>
              <a:t>推荐系统，融合了三种典型信息，全面分析用户的特征：</a:t>
            </a:r>
            <a:endParaRPr lang="en-US" altLang="zh-CN" sz="2400" dirty="0">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                                       1.</a:t>
            </a:r>
            <a:r>
              <a:rPr lang="zh-CN" altLang="zh-CN" sz="2400" dirty="0">
                <a:ea typeface="等线" panose="02010600030101010101" pitchFamily="2" charset="-122"/>
                <a:cs typeface="Arial" panose="020B0604020202020204" pitchFamily="34" charset="0"/>
              </a:rPr>
              <a:t>用户</a:t>
            </a:r>
            <a:r>
              <a:rPr lang="zh-CN" altLang="zh-CN" sz="2400" dirty="0">
                <a:solidFill>
                  <a:schemeClr val="tx2">
                    <a:lumMod val="75000"/>
                  </a:schemeClr>
                </a:solidFill>
                <a:ea typeface="等线" panose="02010600030101010101" pitchFamily="2" charset="-122"/>
                <a:cs typeface="Arial" panose="020B0604020202020204" pitchFamily="34" charset="0"/>
              </a:rPr>
              <a:t>评价数据</a:t>
            </a:r>
            <a:r>
              <a:rPr lang="zh-CN" altLang="zh-CN" sz="2400" dirty="0">
                <a:ea typeface="等线" panose="02010600030101010101" pitchFamily="2" charset="-122"/>
                <a:cs typeface="Arial" panose="020B0604020202020204" pitchFamily="34" charset="0"/>
              </a:rPr>
              <a:t>作为显性信息</a:t>
            </a:r>
            <a:endParaRPr lang="en-US" altLang="zh-CN" sz="2400" dirty="0">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                                       2.</a:t>
            </a:r>
            <a:r>
              <a:rPr lang="zh-CN" altLang="zh-CN" sz="2400" dirty="0">
                <a:ea typeface="等线" panose="02010600030101010101" pitchFamily="2" charset="-122"/>
                <a:cs typeface="Arial" panose="020B0604020202020204" pitchFamily="34" charset="0"/>
              </a:rPr>
              <a:t>用户</a:t>
            </a:r>
            <a:r>
              <a:rPr lang="zh-CN" altLang="zh-CN" sz="2400" dirty="0">
                <a:solidFill>
                  <a:schemeClr val="tx2">
                    <a:lumMod val="75000"/>
                  </a:schemeClr>
                </a:solidFill>
                <a:ea typeface="等线" panose="02010600030101010101" pitchFamily="2" charset="-122"/>
                <a:cs typeface="Arial" panose="020B0604020202020204" pitchFamily="34" charset="0"/>
              </a:rPr>
              <a:t>社交网络数据</a:t>
            </a:r>
            <a:r>
              <a:rPr lang="zh-CN" altLang="zh-CN" sz="2400" dirty="0">
                <a:ea typeface="等线" panose="02010600030101010101" pitchFamily="2" charset="-122"/>
                <a:cs typeface="Arial" panose="020B0604020202020204" pitchFamily="34" charset="0"/>
              </a:rPr>
              <a:t>作为隐含信息</a:t>
            </a:r>
            <a:endParaRPr lang="en-US" altLang="zh-CN" sz="2400" dirty="0">
              <a:ea typeface="等线" panose="02010600030101010101" pitchFamily="2" charset="-122"/>
              <a:cs typeface="Arial" panose="020B0604020202020204" pitchFamily="34" charset="0"/>
            </a:endParaRPr>
          </a:p>
          <a:p>
            <a:r>
              <a:rPr lang="en-US" altLang="zh-CN" sz="2400" dirty="0">
                <a:ea typeface="等线" panose="02010600030101010101" pitchFamily="2" charset="-122"/>
                <a:cs typeface="Arial" panose="020B0604020202020204" pitchFamily="34" charset="0"/>
              </a:rPr>
              <a:t>                                       3.</a:t>
            </a:r>
            <a:r>
              <a:rPr lang="zh-CN" altLang="zh-CN" sz="2400" dirty="0">
                <a:ea typeface="等线" panose="02010600030101010101" pitchFamily="2" charset="-122"/>
                <a:cs typeface="Arial" panose="020B0604020202020204" pitchFamily="34" charset="0"/>
              </a:rPr>
              <a:t>来自用户评论的</a:t>
            </a:r>
            <a:r>
              <a:rPr lang="zh-CN" altLang="zh-CN" sz="2400" dirty="0">
                <a:solidFill>
                  <a:schemeClr val="tx2">
                    <a:lumMod val="75000"/>
                  </a:schemeClr>
                </a:solidFill>
                <a:ea typeface="等线" panose="02010600030101010101" pitchFamily="2" charset="-122"/>
                <a:cs typeface="Arial" panose="020B0604020202020204" pitchFamily="34" charset="0"/>
              </a:rPr>
              <a:t>情绪信息</a:t>
            </a:r>
            <a:r>
              <a:rPr lang="zh-CN" altLang="zh-CN" sz="2400" dirty="0">
                <a:ea typeface="等线" panose="02010600030101010101" pitchFamily="2" charset="-122"/>
                <a:cs typeface="Arial" panose="020B0604020202020204" pitchFamily="34" charset="0"/>
              </a:rPr>
              <a:t>。</a:t>
            </a:r>
            <a:endParaRPr lang="zh-CN" altLang="en-US" sz="2400" dirty="0"/>
          </a:p>
        </p:txBody>
      </p:sp>
      <p:sp>
        <p:nvSpPr>
          <p:cNvPr id="3" name="文本框 2">
            <a:extLst>
              <a:ext uri="{FF2B5EF4-FFF2-40B4-BE49-F238E27FC236}">
                <a16:creationId xmlns:a16="http://schemas.microsoft.com/office/drawing/2014/main" id="{F78D8C63-9E4C-4914-87B4-60A7F86B84C5}"/>
              </a:ext>
            </a:extLst>
          </p:cNvPr>
          <p:cNvSpPr txBox="1"/>
          <p:nvPr/>
        </p:nvSpPr>
        <p:spPr>
          <a:xfrm>
            <a:off x="405780" y="476672"/>
            <a:ext cx="1826141" cy="584775"/>
          </a:xfrm>
          <a:prstGeom prst="rect">
            <a:avLst/>
          </a:prstGeom>
          <a:noFill/>
        </p:spPr>
        <p:txBody>
          <a:bodyPr wrap="none" rtlCol="0">
            <a:spAutoFit/>
          </a:bodyPr>
          <a:lstStyle/>
          <a:p>
            <a:r>
              <a:rPr lang="zh-CN" altLang="en-US" sz="3200" dirty="0"/>
              <a:t>主要内容</a:t>
            </a:r>
          </a:p>
        </p:txBody>
      </p:sp>
      <p:sp>
        <p:nvSpPr>
          <p:cNvPr id="5" name="文本框 4">
            <a:extLst>
              <a:ext uri="{FF2B5EF4-FFF2-40B4-BE49-F238E27FC236}">
                <a16:creationId xmlns:a16="http://schemas.microsoft.com/office/drawing/2014/main" id="{CEFEC03A-1076-409B-8A30-3C173950116F}"/>
              </a:ext>
            </a:extLst>
          </p:cNvPr>
          <p:cNvSpPr txBox="1"/>
          <p:nvPr/>
        </p:nvSpPr>
        <p:spPr>
          <a:xfrm>
            <a:off x="610964" y="3889609"/>
            <a:ext cx="1415772" cy="584775"/>
          </a:xfrm>
          <a:prstGeom prst="rect">
            <a:avLst/>
          </a:prstGeom>
          <a:noFill/>
        </p:spPr>
        <p:txBody>
          <a:bodyPr wrap="none" rtlCol="0">
            <a:spAutoFit/>
          </a:bodyPr>
          <a:lstStyle/>
          <a:p>
            <a:r>
              <a:rPr lang="zh-CN" altLang="en-US" sz="3200" dirty="0"/>
              <a:t>数据集</a:t>
            </a:r>
          </a:p>
        </p:txBody>
      </p:sp>
      <p:sp>
        <p:nvSpPr>
          <p:cNvPr id="6" name="矩形 5">
            <a:extLst>
              <a:ext uri="{FF2B5EF4-FFF2-40B4-BE49-F238E27FC236}">
                <a16:creationId xmlns:a16="http://schemas.microsoft.com/office/drawing/2014/main" id="{60C9AF97-CA74-4132-BD4B-D942F65B1EF2}"/>
              </a:ext>
            </a:extLst>
          </p:cNvPr>
          <p:cNvSpPr/>
          <p:nvPr/>
        </p:nvSpPr>
        <p:spPr>
          <a:xfrm>
            <a:off x="2231921" y="4653136"/>
            <a:ext cx="3506729" cy="461665"/>
          </a:xfrm>
          <a:prstGeom prst="rect">
            <a:avLst/>
          </a:prstGeom>
        </p:spPr>
        <p:txBody>
          <a:bodyPr wrap="none">
            <a:spAutoFit/>
          </a:bodyPr>
          <a:lstStyle/>
          <a:p>
            <a:r>
              <a:rPr lang="en-US" altLang="zh-CN" sz="2400" dirty="0"/>
              <a:t>W</a:t>
            </a:r>
            <a:r>
              <a:rPr lang="zh-CN" altLang="en-US" sz="2400" dirty="0"/>
              <a:t>atercress（社区网站）</a:t>
            </a:r>
          </a:p>
        </p:txBody>
      </p:sp>
    </p:spTree>
    <p:extLst>
      <p:ext uri="{BB962C8B-B14F-4D97-AF65-F5344CB8AC3E}">
        <p14:creationId xmlns:p14="http://schemas.microsoft.com/office/powerpoint/2010/main" val="5685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4AB229-B5DD-472D-8C09-99AD2AE8C9A9}"/>
              </a:ext>
            </a:extLst>
          </p:cNvPr>
          <p:cNvSpPr/>
          <p:nvPr/>
        </p:nvSpPr>
        <p:spPr>
          <a:xfrm>
            <a:off x="1629916" y="1283276"/>
            <a:ext cx="8208912" cy="1569660"/>
          </a:xfrm>
          <a:prstGeom prst="rect">
            <a:avLst/>
          </a:prstGeom>
        </p:spPr>
        <p:txBody>
          <a:bodyPr wrap="square">
            <a:spAutoFit/>
          </a:bodyPr>
          <a:lstStyle/>
          <a:p>
            <a:pPr indent="304800">
              <a:spcAft>
                <a:spcPts val="0"/>
              </a:spcAft>
            </a:pPr>
            <a:r>
              <a:rPr lang="zh-CN" altLang="zh-CN" sz="2400" dirty="0">
                <a:ea typeface="等线" panose="02010600030101010101" pitchFamily="2" charset="-122"/>
                <a:cs typeface="Arial" panose="020B0604020202020204" pitchFamily="34" charset="0"/>
              </a:rPr>
              <a:t>目前，基于隐式反馈数据的推荐系统面临以下三个挑战：</a:t>
            </a:r>
          </a:p>
          <a:p>
            <a:pPr lvl="0">
              <a:spcAft>
                <a:spcPts val="0"/>
              </a:spcAft>
            </a:pPr>
            <a:r>
              <a:rPr lang="en-US" altLang="zh-CN" sz="2400" dirty="0">
                <a:ea typeface="等线" panose="02010600030101010101" pitchFamily="2" charset="-122"/>
                <a:cs typeface="Arial" panose="020B0604020202020204" pitchFamily="34" charset="0"/>
              </a:rPr>
              <a:t>                   1.</a:t>
            </a:r>
            <a:r>
              <a:rPr lang="zh-CN" altLang="zh-CN" sz="2400" dirty="0">
                <a:ea typeface="等线" panose="02010600030101010101" pitchFamily="2" charset="-122"/>
                <a:cs typeface="Arial" panose="020B0604020202020204" pitchFamily="34" charset="0"/>
              </a:rPr>
              <a:t>样本不平衡。 </a:t>
            </a:r>
            <a:r>
              <a:rPr lang="zh-CN" altLang="en-US"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通常只有正反馈而没有负反馈</a:t>
            </a:r>
            <a:r>
              <a:rPr lang="zh-CN" altLang="en-US" sz="2400" dirty="0">
                <a:ea typeface="等线" panose="02010600030101010101" pitchFamily="2" charset="-122"/>
                <a:cs typeface="Arial" panose="020B0604020202020204" pitchFamily="34" charset="0"/>
              </a:rPr>
              <a:t>）</a:t>
            </a:r>
            <a:endParaRPr lang="en-US" altLang="zh-CN" sz="2400" dirty="0">
              <a:ea typeface="等线" panose="02010600030101010101" pitchFamily="2" charset="-122"/>
              <a:cs typeface="Arial" panose="020B0604020202020204" pitchFamily="34" charset="0"/>
            </a:endParaRPr>
          </a:p>
          <a:p>
            <a:pPr lvl="0">
              <a:spcAft>
                <a:spcPts val="0"/>
              </a:spcAft>
            </a:pPr>
            <a:r>
              <a:rPr lang="en-US" altLang="zh-CN" sz="2400" dirty="0">
                <a:ea typeface="等线" panose="02010600030101010101" pitchFamily="2" charset="-122"/>
                <a:cs typeface="Arial" panose="020B0604020202020204" pitchFamily="34" charset="0"/>
              </a:rPr>
              <a:t>                   2.</a:t>
            </a:r>
            <a:r>
              <a:rPr lang="zh-CN" altLang="zh-CN" sz="2400" dirty="0">
                <a:ea typeface="等线" panose="02010600030101010101" pitchFamily="2" charset="-122"/>
                <a:cs typeface="Arial" panose="020B0604020202020204" pitchFamily="34" charset="0"/>
              </a:rPr>
              <a:t>噪声。</a:t>
            </a:r>
            <a:endParaRPr lang="en-US" altLang="zh-CN" sz="2400" dirty="0">
              <a:ea typeface="等线" panose="02010600030101010101" pitchFamily="2" charset="-122"/>
              <a:cs typeface="Arial" panose="020B0604020202020204" pitchFamily="34" charset="0"/>
            </a:endParaRPr>
          </a:p>
          <a:p>
            <a:pPr lvl="0">
              <a:spcAft>
                <a:spcPts val="0"/>
              </a:spcAft>
            </a:pPr>
            <a:r>
              <a:rPr lang="en-US" altLang="zh-CN" sz="2400" dirty="0">
                <a:ea typeface="等线" panose="02010600030101010101" pitchFamily="2" charset="-122"/>
                <a:cs typeface="Arial" panose="020B0604020202020204" pitchFamily="34" charset="0"/>
              </a:rPr>
              <a:t>                   3.</a:t>
            </a:r>
            <a:r>
              <a:rPr lang="zh-CN" altLang="zh-CN" sz="2400" dirty="0">
                <a:ea typeface="等线" panose="02010600030101010101" pitchFamily="2" charset="-122"/>
                <a:cs typeface="Arial" panose="020B0604020202020204" pitchFamily="34" charset="0"/>
              </a:rPr>
              <a:t>规模大</a:t>
            </a:r>
            <a:r>
              <a:rPr lang="zh-CN" altLang="en-US" sz="2400" dirty="0">
                <a:ea typeface="等线" panose="02010600030101010101" pitchFamily="2" charset="-122"/>
                <a:cs typeface="Arial" panose="020B0604020202020204" pitchFamily="34" charset="0"/>
              </a:rPr>
              <a:t>。</a:t>
            </a:r>
            <a:endParaRPr lang="zh-CN" altLang="zh-CN" sz="2400" dirty="0">
              <a:ea typeface="等线" panose="02010600030101010101" pitchFamily="2" charset="-122"/>
              <a:cs typeface="Arial" panose="020B0604020202020204" pitchFamily="34" charset="0"/>
            </a:endParaRPr>
          </a:p>
        </p:txBody>
      </p:sp>
      <p:sp>
        <p:nvSpPr>
          <p:cNvPr id="3" name="矩形 2">
            <a:extLst>
              <a:ext uri="{FF2B5EF4-FFF2-40B4-BE49-F238E27FC236}">
                <a16:creationId xmlns:a16="http://schemas.microsoft.com/office/drawing/2014/main" id="{0A1E0331-6E62-4A62-842C-593B92666E48}"/>
              </a:ext>
            </a:extLst>
          </p:cNvPr>
          <p:cNvSpPr/>
          <p:nvPr/>
        </p:nvSpPr>
        <p:spPr>
          <a:xfrm>
            <a:off x="1377888" y="3280916"/>
            <a:ext cx="9433048" cy="2308324"/>
          </a:xfrm>
          <a:prstGeom prst="rect">
            <a:avLst/>
          </a:prstGeom>
        </p:spPr>
        <p:txBody>
          <a:bodyPr wrap="square">
            <a:spAutoFit/>
          </a:bodyPr>
          <a:lstStyle/>
          <a:p>
            <a:pPr indent="304800"/>
            <a:r>
              <a:rPr lang="zh-CN" altLang="en-US" sz="2400" dirty="0">
                <a:ea typeface="等线" panose="02010600030101010101" pitchFamily="2" charset="-122"/>
                <a:cs typeface="Arial" panose="020B0604020202020204" pitchFamily="34" charset="0"/>
              </a:rPr>
              <a:t>    该</a:t>
            </a:r>
            <a:r>
              <a:rPr lang="zh-CN" altLang="zh-CN" sz="2400" dirty="0">
                <a:ea typeface="等线" panose="02010600030101010101" pitchFamily="2" charset="-122"/>
                <a:cs typeface="Arial" panose="020B0604020202020204" pitchFamily="34" charset="0"/>
              </a:rPr>
              <a:t>模型用于直接通过将推荐任务转换为</a:t>
            </a:r>
            <a:r>
              <a:rPr lang="zh-CN" altLang="zh-CN" sz="2400" dirty="0">
                <a:solidFill>
                  <a:schemeClr val="bg2">
                    <a:lumMod val="50000"/>
                  </a:schemeClr>
                </a:solidFill>
                <a:ea typeface="等线" panose="02010600030101010101" pitchFamily="2" charset="-122"/>
                <a:cs typeface="Arial" panose="020B0604020202020204" pitchFamily="34" charset="0"/>
              </a:rPr>
              <a:t>最大化用户选择行为概率的概率</a:t>
            </a:r>
            <a:r>
              <a:rPr lang="zh-CN" altLang="zh-CN" sz="2400" dirty="0">
                <a:ea typeface="等线" panose="02010600030101010101" pitchFamily="2" charset="-122"/>
                <a:cs typeface="Arial" panose="020B0604020202020204" pitchFamily="34" charset="0"/>
              </a:rPr>
              <a:t>来模拟隐式反馈数据。</a:t>
            </a:r>
            <a:endParaRPr lang="en-US" altLang="zh-CN" sz="2400" dirty="0">
              <a:ea typeface="等线" panose="02010600030101010101" pitchFamily="2" charset="-122"/>
              <a:cs typeface="Arial" panose="020B0604020202020204" pitchFamily="34" charset="0"/>
            </a:endParaRPr>
          </a:p>
          <a:p>
            <a:pPr indent="304800"/>
            <a:r>
              <a:rPr lang="zh-CN" altLang="zh-CN" sz="2400" dirty="0">
                <a:ea typeface="等线" panose="02010600030101010101" pitchFamily="2" charset="-122"/>
                <a:cs typeface="Arial" panose="020B0604020202020204" pitchFamily="34" charset="0"/>
              </a:rPr>
              <a:t>（</a:t>
            </a:r>
            <a:r>
              <a:rPr lang="en-US" altLang="zh-CN" sz="2400" dirty="0">
                <a:ea typeface="等线" panose="02010600030101010101" pitchFamily="2" charset="-122"/>
                <a:cs typeface="Arial" panose="020B0604020202020204" pitchFamily="34" charset="0"/>
              </a:rPr>
              <a:t>1</a:t>
            </a:r>
            <a:r>
              <a:rPr lang="zh-CN" altLang="zh-CN" sz="2400" dirty="0">
                <a:ea typeface="等线" panose="02010600030101010101" pitchFamily="2" charset="-122"/>
                <a:cs typeface="Arial" panose="020B0604020202020204" pitchFamily="34" charset="0"/>
              </a:rPr>
              <a:t>）它为推荐系统开发了融合社会信息</a:t>
            </a:r>
            <a:r>
              <a:rPr lang="zh-CN" altLang="en-US"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评级信息和情感信息的有效方法</a:t>
            </a:r>
            <a:r>
              <a:rPr lang="en-US" altLang="zh-CN" sz="2400" dirty="0">
                <a:ea typeface="等线" panose="02010600030101010101" pitchFamily="2" charset="-122"/>
                <a:cs typeface="Arial" panose="020B0604020202020204" pitchFamily="34" charset="0"/>
              </a:rPr>
              <a:t>; </a:t>
            </a:r>
          </a:p>
          <a:p>
            <a:pPr indent="304800"/>
            <a:r>
              <a:rPr lang="zh-CN" altLang="zh-CN" sz="2400" dirty="0">
                <a:ea typeface="等线" panose="02010600030101010101" pitchFamily="2" charset="-122"/>
                <a:cs typeface="Arial" panose="020B0604020202020204" pitchFamily="34" charset="0"/>
              </a:rPr>
              <a:t>（</a:t>
            </a:r>
            <a:r>
              <a:rPr lang="en-US" altLang="zh-CN" sz="2400" dirty="0">
                <a:ea typeface="等线" panose="02010600030101010101" pitchFamily="2" charset="-122"/>
                <a:cs typeface="Arial" panose="020B0604020202020204" pitchFamily="34" charset="0"/>
              </a:rPr>
              <a:t>2</a:t>
            </a:r>
            <a:r>
              <a:rPr lang="zh-CN" altLang="zh-CN" sz="2400" dirty="0">
                <a:ea typeface="等线" panose="02010600030101010101" pitchFamily="2" charset="-122"/>
                <a:cs typeface="Arial" panose="020B0604020202020204" pitchFamily="34" charset="0"/>
              </a:rPr>
              <a:t>）在隐式和显式数据的混合特征的辅助下，所提出的推荐系统的性能得到显着提高。</a:t>
            </a:r>
          </a:p>
        </p:txBody>
      </p:sp>
      <p:sp>
        <p:nvSpPr>
          <p:cNvPr id="4" name="矩形 3">
            <a:extLst>
              <a:ext uri="{FF2B5EF4-FFF2-40B4-BE49-F238E27FC236}">
                <a16:creationId xmlns:a16="http://schemas.microsoft.com/office/drawing/2014/main" id="{7B85B618-BF8B-4AF0-89D3-C2013126B8A3}"/>
              </a:ext>
            </a:extLst>
          </p:cNvPr>
          <p:cNvSpPr/>
          <p:nvPr/>
        </p:nvSpPr>
        <p:spPr>
          <a:xfrm>
            <a:off x="515533" y="417011"/>
            <a:ext cx="1005403" cy="584775"/>
          </a:xfrm>
          <a:prstGeom prst="rect">
            <a:avLst/>
          </a:prstGeom>
        </p:spPr>
        <p:txBody>
          <a:bodyPr wrap="none">
            <a:spAutoFit/>
          </a:bodyPr>
          <a:lstStyle/>
          <a:p>
            <a:r>
              <a:rPr lang="zh-CN" altLang="zh-CN" sz="3200" dirty="0">
                <a:ea typeface="等线" panose="02010600030101010101" pitchFamily="2" charset="-122"/>
                <a:cs typeface="Arial" panose="020B0604020202020204" pitchFamily="34" charset="0"/>
              </a:rPr>
              <a:t>贡献</a:t>
            </a:r>
            <a:endParaRPr lang="zh-CN" altLang="en-US" sz="3200" dirty="0"/>
          </a:p>
        </p:txBody>
      </p:sp>
    </p:spTree>
    <p:extLst>
      <p:ext uri="{BB962C8B-B14F-4D97-AF65-F5344CB8AC3E}">
        <p14:creationId xmlns:p14="http://schemas.microsoft.com/office/powerpoint/2010/main" val="13070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40A36E-858F-44B1-AB9E-BF3E430FC655}"/>
              </a:ext>
            </a:extLst>
          </p:cNvPr>
          <p:cNvSpPr/>
          <p:nvPr/>
        </p:nvSpPr>
        <p:spPr>
          <a:xfrm>
            <a:off x="405780" y="256292"/>
            <a:ext cx="1826141" cy="584775"/>
          </a:xfrm>
          <a:prstGeom prst="rect">
            <a:avLst/>
          </a:prstGeom>
        </p:spPr>
        <p:txBody>
          <a:bodyPr wrap="none">
            <a:spAutoFit/>
          </a:bodyPr>
          <a:lstStyle/>
          <a:p>
            <a:r>
              <a:rPr lang="zh-CN" altLang="zh-CN" sz="3200" dirty="0">
                <a:ea typeface="等线" panose="02010600030101010101" pitchFamily="2" charset="-122"/>
                <a:cs typeface="Arial" panose="020B0604020202020204" pitchFamily="34" charset="0"/>
              </a:rPr>
              <a:t>系统架构</a:t>
            </a:r>
            <a:endParaRPr lang="zh-CN" altLang="en-US" sz="3200" dirty="0"/>
          </a:p>
        </p:txBody>
      </p:sp>
      <p:pic>
        <p:nvPicPr>
          <p:cNvPr id="4" name="图片 3">
            <a:extLst>
              <a:ext uri="{FF2B5EF4-FFF2-40B4-BE49-F238E27FC236}">
                <a16:creationId xmlns:a16="http://schemas.microsoft.com/office/drawing/2014/main" id="{8038A4EE-C47D-465B-894A-B3A668DC5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004" y="487432"/>
            <a:ext cx="4539009" cy="5883135"/>
          </a:xfrm>
          <a:prstGeom prst="rect">
            <a:avLst/>
          </a:prstGeom>
        </p:spPr>
      </p:pic>
      <p:sp>
        <p:nvSpPr>
          <p:cNvPr id="5" name="矩形 4">
            <a:extLst>
              <a:ext uri="{FF2B5EF4-FFF2-40B4-BE49-F238E27FC236}">
                <a16:creationId xmlns:a16="http://schemas.microsoft.com/office/drawing/2014/main" id="{0E9CF346-8BCE-48EA-8F83-77CD117706F1}"/>
              </a:ext>
            </a:extLst>
          </p:cNvPr>
          <p:cNvSpPr/>
          <p:nvPr/>
        </p:nvSpPr>
        <p:spPr>
          <a:xfrm>
            <a:off x="7371829" y="5301208"/>
            <a:ext cx="4357936" cy="1323439"/>
          </a:xfrm>
          <a:prstGeom prst="rect">
            <a:avLst/>
          </a:prstGeom>
        </p:spPr>
        <p:txBody>
          <a:bodyPr wrap="square">
            <a:spAutoFit/>
          </a:bodyPr>
          <a:lstStyle/>
          <a:p>
            <a:pPr lvl="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数据收集：在所提出的方案中，收集用于信息融合的三种类型的原始数据，即社交网络数据，评级数据和用户评论数据。</a:t>
            </a:r>
            <a:endParaRPr lang="zh-CN" altLang="zh-CN" sz="1600" kern="1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6" name="矩形 5">
            <a:extLst>
              <a:ext uri="{FF2B5EF4-FFF2-40B4-BE49-F238E27FC236}">
                <a16:creationId xmlns:a16="http://schemas.microsoft.com/office/drawing/2014/main" id="{03A42937-015D-493C-ACB9-66B355B2FC59}"/>
              </a:ext>
            </a:extLst>
          </p:cNvPr>
          <p:cNvSpPr/>
          <p:nvPr/>
        </p:nvSpPr>
        <p:spPr>
          <a:xfrm>
            <a:off x="7371829" y="3861048"/>
            <a:ext cx="4357936" cy="1323439"/>
          </a:xfrm>
          <a:prstGeom prst="rect">
            <a:avLst/>
          </a:prstGeom>
        </p:spPr>
        <p:txBody>
          <a:bodyPr wrap="square">
            <a:spAutoFit/>
          </a:bodyPr>
          <a:lstStyle/>
          <a:p>
            <a:pPr lvl="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信息融合：特别地，可以通过社交计算从社交网络数据中提取社交信息，并且可以通过情感分析从用户评论数据中提取情绪信息。</a:t>
            </a:r>
            <a:endParaRPr lang="zh-CN" altLang="zh-CN" sz="1600" kern="1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7" name="矩形 6">
            <a:extLst>
              <a:ext uri="{FF2B5EF4-FFF2-40B4-BE49-F238E27FC236}">
                <a16:creationId xmlns:a16="http://schemas.microsoft.com/office/drawing/2014/main" id="{CBA5AF37-2CE4-4027-89AB-B49FEE7D4F74}"/>
              </a:ext>
            </a:extLst>
          </p:cNvPr>
          <p:cNvSpPr/>
          <p:nvPr/>
        </p:nvSpPr>
        <p:spPr>
          <a:xfrm>
            <a:off x="7368900" y="2417693"/>
            <a:ext cx="4357935" cy="1015663"/>
          </a:xfrm>
          <a:prstGeom prst="rect">
            <a:avLst/>
          </a:prstGeom>
        </p:spPr>
        <p:txBody>
          <a:bodyPr wrap="square">
            <a:spAutoFit/>
          </a:bodyPr>
          <a:lstStyle/>
          <a:p>
            <a:r>
              <a:rPr lang="zh-CN" altLang="zh-CN" sz="2000" dirty="0">
                <a:ea typeface="等线" panose="02010600030101010101" pitchFamily="2" charset="-122"/>
                <a:cs typeface="Arial" panose="020B0604020202020204" pitchFamily="34" charset="0"/>
              </a:rPr>
              <a:t>算法和模型：在信息融合之后，对原始数据进行预处理，并提取有价值的信息以用于推荐。</a:t>
            </a:r>
            <a:endParaRPr lang="zh-CN" altLang="en-US" sz="2000" dirty="0"/>
          </a:p>
        </p:txBody>
      </p:sp>
      <p:sp>
        <p:nvSpPr>
          <p:cNvPr id="8" name="矩形 7">
            <a:extLst>
              <a:ext uri="{FF2B5EF4-FFF2-40B4-BE49-F238E27FC236}">
                <a16:creationId xmlns:a16="http://schemas.microsoft.com/office/drawing/2014/main" id="{A226CE28-DF3E-4649-9877-7DB55CA0506D}"/>
              </a:ext>
            </a:extLst>
          </p:cNvPr>
          <p:cNvSpPr/>
          <p:nvPr/>
        </p:nvSpPr>
        <p:spPr>
          <a:xfrm>
            <a:off x="7368899" y="893757"/>
            <a:ext cx="4357935" cy="1015663"/>
          </a:xfrm>
          <a:prstGeom prst="rect">
            <a:avLst/>
          </a:prstGeom>
        </p:spPr>
        <p:txBody>
          <a:bodyPr wrap="square">
            <a:spAutoFit/>
          </a:bodyPr>
          <a:lstStyle/>
          <a:p>
            <a:pPr lvl="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推荐服务：（</a:t>
            </a:r>
            <a:r>
              <a:rPr lang="en-US" altLang="zh-CN" sz="2000" kern="100" dirty="0" err="1">
                <a:latin typeface="等线" panose="02010600030101010101" pitchFamily="2" charset="-122"/>
                <a:ea typeface="等线" panose="02010600030101010101" pitchFamily="2" charset="-122"/>
                <a:cs typeface="Arial" panose="020B0604020202020204" pitchFamily="34" charset="0"/>
              </a:rPr>
              <a:t>i</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）基于统计</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lvl="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ii</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）基于知识</a:t>
            </a:r>
            <a:r>
              <a:rPr lang="zh-CN" altLang="en-US" sz="2000" kern="100" dirty="0">
                <a:latin typeface="等线" panose="02010600030101010101" pitchFamily="2" charset="-122"/>
                <a:ea typeface="等线" panose="02010600030101010101" pitchFamily="2" charset="-122"/>
                <a:cs typeface="Arial" panose="020B0604020202020204" pitchFamily="34" charset="0"/>
              </a:rPr>
              <a:t>（历史数据）</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lvl="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iii</a:t>
            </a:r>
            <a:r>
              <a:rPr lang="zh-CN" altLang="zh-CN" sz="2000" kern="100" dirty="0">
                <a:latin typeface="等线" panose="02010600030101010101" pitchFamily="2" charset="-122"/>
                <a:ea typeface="等线" panose="02010600030101010101" pitchFamily="2" charset="-122"/>
                <a:cs typeface="Arial" panose="020B0604020202020204" pitchFamily="34" charset="0"/>
              </a:rPr>
              <a:t>）基于预测</a:t>
            </a:r>
            <a:endParaRPr lang="zh-CN" altLang="zh-CN" sz="1600" kern="100" dirty="0">
              <a:effectLst/>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75325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BEE887-BCE4-4FAD-AAB2-2107ED199CF4}"/>
              </a:ext>
            </a:extLst>
          </p:cNvPr>
          <p:cNvSpPr txBox="1"/>
          <p:nvPr/>
        </p:nvSpPr>
        <p:spPr>
          <a:xfrm>
            <a:off x="405780" y="404664"/>
            <a:ext cx="2339102" cy="523220"/>
          </a:xfrm>
          <a:prstGeom prst="rect">
            <a:avLst/>
          </a:prstGeom>
          <a:noFill/>
        </p:spPr>
        <p:txBody>
          <a:bodyPr wrap="none" rtlCol="0">
            <a:spAutoFit/>
          </a:bodyPr>
          <a:lstStyle/>
          <a:p>
            <a:r>
              <a:rPr lang="zh-CN" altLang="en-US" sz="2800" dirty="0"/>
              <a:t>显式反馈分析</a:t>
            </a:r>
          </a:p>
        </p:txBody>
      </p:sp>
      <p:sp>
        <p:nvSpPr>
          <p:cNvPr id="3" name="矩形 2">
            <a:extLst>
              <a:ext uri="{FF2B5EF4-FFF2-40B4-BE49-F238E27FC236}">
                <a16:creationId xmlns:a16="http://schemas.microsoft.com/office/drawing/2014/main" id="{F34BE311-5B13-468B-97F9-34FCC93C3A98}"/>
              </a:ext>
            </a:extLst>
          </p:cNvPr>
          <p:cNvSpPr/>
          <p:nvPr/>
        </p:nvSpPr>
        <p:spPr>
          <a:xfrm>
            <a:off x="2503307" y="492877"/>
            <a:ext cx="6468437" cy="400110"/>
          </a:xfrm>
          <a:prstGeom prst="rect">
            <a:avLst/>
          </a:prstGeom>
        </p:spPr>
        <p:txBody>
          <a:bodyPr wrap="none">
            <a:spAutoFit/>
          </a:bodyPr>
          <a:lstStyle/>
          <a:p>
            <a:pPr indent="3048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a:t>
            </a:r>
            <a:r>
              <a:rPr lang="zh-CN" altLang="zh-CN" sz="2000" kern="100" dirty="0">
                <a:latin typeface="等线" panose="02010600030101010101" pitchFamily="2" charset="-122"/>
                <a:ea typeface="等线" panose="02010600030101010101" pitchFamily="2" charset="-122"/>
                <a:cs typeface="Arial" panose="020B0604020202020204" pitchFamily="34" charset="0"/>
              </a:rPr>
              <a:t>假设用户的选择行为取决于用户对产品的“选择性”。</a:t>
            </a:r>
            <a:r>
              <a:rPr lang="en-US" altLang="zh-CN" sz="2000" kern="100" dirty="0">
                <a:latin typeface="等线" panose="02010600030101010101" pitchFamily="2" charset="-122"/>
                <a:ea typeface="等线" panose="02010600030101010101" pitchFamily="2" charset="-122"/>
                <a:cs typeface="Arial" panose="020B0604020202020204" pitchFamily="34" charset="0"/>
              </a:rPr>
              <a:t>)</a:t>
            </a:r>
            <a:endParaRPr lang="zh-CN" altLang="zh-CN" sz="1600" kern="100" dirty="0">
              <a:effectLst/>
              <a:latin typeface="等线" panose="02010600030101010101" pitchFamily="2" charset="-122"/>
              <a:ea typeface="等线"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id="{635F20A4-D357-49F2-B65E-778DE7B17532}"/>
              </a:ext>
            </a:extLst>
          </p:cNvPr>
          <p:cNvSpPr/>
          <p:nvPr/>
        </p:nvSpPr>
        <p:spPr>
          <a:xfrm>
            <a:off x="981842" y="1705135"/>
            <a:ext cx="3193613" cy="707886"/>
          </a:xfrm>
          <a:prstGeom prst="rect">
            <a:avLst/>
          </a:prstGeom>
        </p:spPr>
        <p:txBody>
          <a:bodyPr wrap="square">
            <a:spAutoFit/>
          </a:bodyPr>
          <a:lstStyle/>
          <a:p>
            <a:r>
              <a:rPr lang="zh-CN" altLang="zh-CN" sz="2000" dirty="0">
                <a:ea typeface="等线" panose="02010600030101010101" pitchFamily="2" charset="-122"/>
                <a:cs typeface="Arial" panose="020B0604020202020204" pitchFamily="34" charset="0"/>
              </a:rPr>
              <a:t>用户</a:t>
            </a:r>
            <a:r>
              <a:rPr lang="en-US" altLang="zh-CN" sz="2000" dirty="0" err="1">
                <a:ea typeface="等线" panose="02010600030101010101" pitchFamily="2" charset="-122"/>
                <a:cs typeface="Arial" panose="020B0604020202020204" pitchFamily="34" charset="0"/>
              </a:rPr>
              <a:t>i</a:t>
            </a:r>
            <a:r>
              <a:rPr lang="en-US" altLang="zh-CN" sz="2000" dirty="0">
                <a:ea typeface="等线" panose="02010600030101010101" pitchFamily="2" charset="-122"/>
                <a:cs typeface="Arial" panose="020B0604020202020204" pitchFamily="34" charset="0"/>
              </a:rPr>
              <a:t>    </a:t>
            </a:r>
            <a:r>
              <a:rPr lang="en-US" altLang="zh-CN" sz="2000" i="1" dirty="0"/>
              <a:t>U</a:t>
            </a:r>
            <a:r>
              <a:rPr lang="en-US" altLang="zh-CN" sz="2000" i="1" baseline="-25000" dirty="0"/>
              <a:t>i </a:t>
            </a:r>
            <a:r>
              <a:rPr lang="en-US" altLang="zh-CN" sz="2000" dirty="0"/>
              <a:t>= (</a:t>
            </a:r>
            <a:r>
              <a:rPr lang="en-US" altLang="zh-CN" sz="2000" i="1" dirty="0"/>
              <a:t>U</a:t>
            </a:r>
            <a:r>
              <a:rPr lang="en-US" altLang="zh-CN" sz="2000" i="1" baseline="-25000" dirty="0"/>
              <a:t>i</a:t>
            </a:r>
            <a:r>
              <a:rPr lang="en-US" altLang="zh-CN" sz="2000" baseline="-25000" dirty="0"/>
              <a:t>1</a:t>
            </a:r>
            <a:r>
              <a:rPr lang="en-US" altLang="zh-CN" sz="2000" dirty="0"/>
              <a:t>, </a:t>
            </a:r>
            <a:r>
              <a:rPr lang="en-US" altLang="zh-CN" sz="2000" i="1" dirty="0"/>
              <a:t>U</a:t>
            </a:r>
            <a:r>
              <a:rPr lang="en-US" altLang="zh-CN" sz="2000" i="1" baseline="-25000" dirty="0"/>
              <a:t>i</a:t>
            </a:r>
            <a:r>
              <a:rPr lang="en-US" altLang="zh-CN" sz="2000" baseline="-25000" dirty="0"/>
              <a:t>2</a:t>
            </a:r>
            <a:r>
              <a:rPr lang="en-US" altLang="zh-CN" sz="2000" dirty="0"/>
              <a:t>,</a:t>
            </a:r>
            <a:r>
              <a:rPr lang="zh-CN" altLang="zh-CN" sz="2000" dirty="0"/>
              <a:t>⋯</a:t>
            </a:r>
            <a:r>
              <a:rPr lang="en-US" altLang="zh-CN" sz="2000" dirty="0"/>
              <a:t>,</a:t>
            </a:r>
            <a:r>
              <a:rPr lang="en-US" altLang="zh-CN" sz="2000" i="1" dirty="0" err="1"/>
              <a:t>U</a:t>
            </a:r>
            <a:r>
              <a:rPr lang="en-US" altLang="zh-CN" sz="2000" i="1" baseline="-25000" dirty="0" err="1"/>
              <a:t>ik</a:t>
            </a:r>
            <a:r>
              <a:rPr lang="en-US" altLang="zh-CN" sz="2000" dirty="0"/>
              <a:t>)</a:t>
            </a:r>
            <a:endParaRPr lang="en-US" altLang="zh-CN" sz="2000" dirty="0">
              <a:ea typeface="等线" panose="02010600030101010101" pitchFamily="2" charset="-122"/>
              <a:cs typeface="Arial" panose="020B0604020202020204" pitchFamily="34" charset="0"/>
            </a:endParaRPr>
          </a:p>
          <a:p>
            <a:r>
              <a:rPr lang="zh-CN" altLang="zh-CN" sz="2000" dirty="0">
                <a:ea typeface="等线" panose="02010600030101010101" pitchFamily="2" charset="-122"/>
                <a:cs typeface="Arial" panose="020B0604020202020204" pitchFamily="34" charset="0"/>
              </a:rPr>
              <a:t>产品</a:t>
            </a:r>
            <a:r>
              <a:rPr lang="en-US" altLang="zh-CN" sz="2000" dirty="0">
                <a:ea typeface="等线" panose="02010600030101010101" pitchFamily="2" charset="-122"/>
                <a:cs typeface="Arial" panose="020B0604020202020204" pitchFamily="34" charset="0"/>
              </a:rPr>
              <a:t>j    </a:t>
            </a:r>
            <a:r>
              <a:rPr lang="en-US" altLang="zh-CN" sz="2000" i="1" dirty="0" err="1"/>
              <a:t>U</a:t>
            </a:r>
            <a:r>
              <a:rPr lang="en-US" altLang="zh-CN" sz="2000" i="1" baseline="-25000" dirty="0" err="1"/>
              <a:t>j</a:t>
            </a:r>
            <a:r>
              <a:rPr lang="en-US" altLang="zh-CN" sz="2000" i="1" baseline="-25000" dirty="0"/>
              <a:t> </a:t>
            </a:r>
            <a:r>
              <a:rPr lang="en-US" altLang="zh-CN" sz="2000" dirty="0"/>
              <a:t>= (</a:t>
            </a:r>
            <a:r>
              <a:rPr lang="en-US" altLang="zh-CN" sz="2000" i="1" dirty="0"/>
              <a:t>U</a:t>
            </a:r>
            <a:r>
              <a:rPr lang="en-US" altLang="zh-CN" sz="2000" i="1" baseline="-25000" dirty="0"/>
              <a:t>j</a:t>
            </a:r>
            <a:r>
              <a:rPr lang="en-US" altLang="zh-CN" sz="2000" baseline="-25000" dirty="0"/>
              <a:t>1</a:t>
            </a:r>
            <a:r>
              <a:rPr lang="en-US" altLang="zh-CN" sz="2000" dirty="0"/>
              <a:t>, </a:t>
            </a:r>
            <a:r>
              <a:rPr lang="en-US" altLang="zh-CN" sz="2000" i="1" dirty="0"/>
              <a:t>U</a:t>
            </a:r>
            <a:r>
              <a:rPr lang="en-US" altLang="zh-CN" sz="2000" i="1" baseline="-25000" dirty="0"/>
              <a:t>j</a:t>
            </a:r>
            <a:r>
              <a:rPr lang="en-US" altLang="zh-CN" sz="2000" baseline="-25000" dirty="0"/>
              <a:t>2</a:t>
            </a:r>
            <a:r>
              <a:rPr lang="en-US" altLang="zh-CN" sz="2000" dirty="0"/>
              <a:t>,</a:t>
            </a:r>
            <a:r>
              <a:rPr lang="zh-CN" altLang="zh-CN" sz="2000" dirty="0"/>
              <a:t>⋯</a:t>
            </a:r>
            <a:r>
              <a:rPr lang="en-US" altLang="zh-CN" sz="2000" dirty="0"/>
              <a:t>,</a:t>
            </a:r>
            <a:r>
              <a:rPr lang="en-US" altLang="zh-CN" sz="2000" i="1" dirty="0" err="1"/>
              <a:t>U</a:t>
            </a:r>
            <a:r>
              <a:rPr lang="en-US" altLang="zh-CN" sz="2000" i="1" baseline="-25000" dirty="0" err="1"/>
              <a:t>jk</a:t>
            </a:r>
            <a:r>
              <a:rPr lang="en-US" altLang="zh-CN" sz="2000" dirty="0"/>
              <a:t>)</a:t>
            </a:r>
            <a:endParaRPr lang="zh-CN" altLang="en-US" sz="2000" dirty="0"/>
          </a:p>
        </p:txBody>
      </p:sp>
      <p:sp>
        <p:nvSpPr>
          <p:cNvPr id="5" name="矩形 4">
            <a:extLst>
              <a:ext uri="{FF2B5EF4-FFF2-40B4-BE49-F238E27FC236}">
                <a16:creationId xmlns:a16="http://schemas.microsoft.com/office/drawing/2014/main" id="{40C403D8-9CFB-4435-B02F-911D196941D9}"/>
              </a:ext>
            </a:extLst>
          </p:cNvPr>
          <p:cNvSpPr/>
          <p:nvPr/>
        </p:nvSpPr>
        <p:spPr>
          <a:xfrm>
            <a:off x="4466437" y="1813436"/>
            <a:ext cx="7180171" cy="400110"/>
          </a:xfrm>
          <a:prstGeom prst="rect">
            <a:avLst/>
          </a:prstGeom>
        </p:spPr>
        <p:txBody>
          <a:bodyPr wrap="none">
            <a:spAutoFit/>
          </a:bodyPr>
          <a:lstStyle/>
          <a:p>
            <a:r>
              <a:rPr lang="en-US" altLang="zh-CN" sz="2000" kern="0" dirty="0" err="1">
                <a:latin typeface="等线" panose="02010600030101010101" pitchFamily="2" charset="-122"/>
                <a:cs typeface="Arial" panose="020B0604020202020204" pitchFamily="34" charset="0"/>
              </a:rPr>
              <a:t>Aij</a:t>
            </a:r>
            <a:r>
              <a:rPr lang="zh-CN" altLang="zh-CN" sz="2000" kern="0" dirty="0">
                <a:ea typeface="等线" panose="02010600030101010101" pitchFamily="2" charset="-122"/>
                <a:cs typeface="Arial" panose="020B0604020202020204" pitchFamily="34" charset="0"/>
              </a:rPr>
              <a:t>代表了产品用户</a:t>
            </a:r>
            <a:r>
              <a:rPr lang="en-US" altLang="zh-CN" sz="2000" kern="0" dirty="0" err="1">
                <a:ea typeface="等线" panose="02010600030101010101" pitchFamily="2" charset="-122"/>
                <a:cs typeface="Arial" panose="020B0604020202020204" pitchFamily="34" charset="0"/>
              </a:rPr>
              <a:t>ij</a:t>
            </a:r>
            <a:r>
              <a:rPr lang="zh-CN" altLang="zh-CN" sz="2000" kern="0" dirty="0">
                <a:ea typeface="等线" panose="02010600030101010101" pitchFamily="2" charset="-122"/>
                <a:cs typeface="Arial" panose="020B0604020202020204" pitchFamily="34" charset="0"/>
              </a:rPr>
              <a:t>趋势的绝对程度</a:t>
            </a:r>
            <a:r>
              <a:rPr lang="en-US" altLang="zh-CN" sz="2000" kern="0" dirty="0">
                <a:ea typeface="等线" panose="02010600030101010101" pitchFamily="2" charset="-122"/>
                <a:cs typeface="Arial" panose="020B0604020202020204" pitchFamily="34" charset="0"/>
              </a:rPr>
              <a:t>(</a:t>
            </a:r>
            <a:r>
              <a:rPr lang="zh-CN" altLang="zh-CN" sz="2000" dirty="0"/>
              <a:t>需</a:t>
            </a:r>
            <a:r>
              <a:rPr lang="zh-CN" altLang="en-US" sz="2000" dirty="0"/>
              <a:t>根据平均选择</a:t>
            </a:r>
            <a:r>
              <a:rPr lang="zh-CN" altLang="zh-CN" sz="2000" dirty="0"/>
              <a:t>进行比较</a:t>
            </a:r>
            <a:r>
              <a:rPr lang="en-US" altLang="zh-CN" sz="2000" dirty="0"/>
              <a:t>)</a:t>
            </a:r>
            <a:endParaRPr lang="zh-CN" altLang="en-US" sz="2000" dirty="0"/>
          </a:p>
        </p:txBody>
      </p:sp>
      <p:pic>
        <p:nvPicPr>
          <p:cNvPr id="7" name="图片 6">
            <a:extLst>
              <a:ext uri="{FF2B5EF4-FFF2-40B4-BE49-F238E27FC236}">
                <a16:creationId xmlns:a16="http://schemas.microsoft.com/office/drawing/2014/main" id="{1520CBB5-9FB7-4DD1-8623-87C050E89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129" y="2474880"/>
            <a:ext cx="2494752" cy="838572"/>
          </a:xfrm>
          <a:prstGeom prst="rect">
            <a:avLst/>
          </a:prstGeom>
        </p:spPr>
      </p:pic>
      <p:pic>
        <p:nvPicPr>
          <p:cNvPr id="9" name="图片 8">
            <a:extLst>
              <a:ext uri="{FF2B5EF4-FFF2-40B4-BE49-F238E27FC236}">
                <a16:creationId xmlns:a16="http://schemas.microsoft.com/office/drawing/2014/main" id="{7245EE7B-1F47-4FFC-A86B-4FC9D1E03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296" y="4763777"/>
            <a:ext cx="2398706" cy="838572"/>
          </a:xfrm>
          <a:prstGeom prst="rect">
            <a:avLst/>
          </a:prstGeom>
        </p:spPr>
      </p:pic>
      <p:sp>
        <p:nvSpPr>
          <p:cNvPr id="10" name="矩形 9">
            <a:extLst>
              <a:ext uri="{FF2B5EF4-FFF2-40B4-BE49-F238E27FC236}">
                <a16:creationId xmlns:a16="http://schemas.microsoft.com/office/drawing/2014/main" id="{D46B94C8-8497-4E07-9926-B61CA8C69D8A}"/>
              </a:ext>
            </a:extLst>
          </p:cNvPr>
          <p:cNvSpPr/>
          <p:nvPr/>
        </p:nvSpPr>
        <p:spPr>
          <a:xfrm>
            <a:off x="651028" y="3933056"/>
            <a:ext cx="4241867" cy="400110"/>
          </a:xfrm>
          <a:prstGeom prst="rect">
            <a:avLst/>
          </a:prstGeom>
        </p:spPr>
        <p:txBody>
          <a:bodyPr wrap="none">
            <a:spAutoFit/>
          </a:bodyPr>
          <a:lstStyle/>
          <a:p>
            <a:r>
              <a:rPr lang="zh-CN" altLang="zh-CN" sz="2000" dirty="0">
                <a:ea typeface="等线" panose="02010600030101010101" pitchFamily="2" charset="-122"/>
                <a:cs typeface="Arial" panose="020B0604020202020204" pitchFamily="34" charset="0"/>
              </a:rPr>
              <a:t>δ</a:t>
            </a:r>
            <a:r>
              <a:rPr lang="en-US" altLang="zh-CN" sz="2000" dirty="0" err="1">
                <a:ea typeface="等线" panose="02010600030101010101" pitchFamily="2" charset="-122"/>
                <a:cs typeface="Arial" panose="020B0604020202020204" pitchFamily="34" charset="0"/>
              </a:rPr>
              <a:t>ij</a:t>
            </a:r>
            <a:r>
              <a:rPr lang="zh-CN" altLang="zh-CN" sz="2000" dirty="0">
                <a:ea typeface="等线" panose="02010600030101010101" pitchFamily="2" charset="-122"/>
                <a:cs typeface="Arial" panose="020B0604020202020204" pitchFamily="34" charset="0"/>
              </a:rPr>
              <a:t>较大时，用户</a:t>
            </a:r>
            <a:r>
              <a:rPr lang="en-US" altLang="zh-CN" sz="2000" dirty="0" err="1">
                <a:ea typeface="等线" panose="02010600030101010101" pitchFamily="2" charset="-122"/>
                <a:cs typeface="Arial" panose="020B0604020202020204" pitchFamily="34" charset="0"/>
              </a:rPr>
              <a:t>i</a:t>
            </a:r>
            <a:r>
              <a:rPr lang="zh-CN" altLang="zh-CN" sz="2000" dirty="0">
                <a:ea typeface="等线" panose="02010600030101010101" pitchFamily="2" charset="-122"/>
                <a:cs typeface="Arial" panose="020B0604020202020204" pitchFamily="34" charset="0"/>
              </a:rPr>
              <a:t>更有可能选择产品</a:t>
            </a:r>
            <a:r>
              <a:rPr lang="en-US" altLang="zh-CN" sz="2000" dirty="0">
                <a:ea typeface="等线" panose="02010600030101010101" pitchFamily="2" charset="-122"/>
                <a:cs typeface="Arial" panose="020B0604020202020204" pitchFamily="34" charset="0"/>
              </a:rPr>
              <a:t>j</a:t>
            </a:r>
            <a:endParaRPr lang="zh-CN" altLang="en-US" sz="2000" dirty="0"/>
          </a:p>
        </p:txBody>
      </p:sp>
      <p:pic>
        <p:nvPicPr>
          <p:cNvPr id="12" name="图片 11">
            <a:extLst>
              <a:ext uri="{FF2B5EF4-FFF2-40B4-BE49-F238E27FC236}">
                <a16:creationId xmlns:a16="http://schemas.microsoft.com/office/drawing/2014/main" id="{89F7B8CD-0325-42C3-834D-33F25F200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1679" y="4687097"/>
            <a:ext cx="2413451" cy="838572"/>
          </a:xfrm>
          <a:prstGeom prst="rect">
            <a:avLst/>
          </a:prstGeom>
        </p:spPr>
      </p:pic>
      <p:sp>
        <p:nvSpPr>
          <p:cNvPr id="13" name="矩形 12">
            <a:extLst>
              <a:ext uri="{FF2B5EF4-FFF2-40B4-BE49-F238E27FC236}">
                <a16:creationId xmlns:a16="http://schemas.microsoft.com/office/drawing/2014/main" id="{BE4D0D89-EE30-406E-8DE0-BA11C4D9C2AB}"/>
              </a:ext>
            </a:extLst>
          </p:cNvPr>
          <p:cNvSpPr/>
          <p:nvPr/>
        </p:nvSpPr>
        <p:spPr>
          <a:xfrm>
            <a:off x="7102524" y="3963834"/>
            <a:ext cx="2691763" cy="400110"/>
          </a:xfrm>
          <a:prstGeom prst="rect">
            <a:avLst/>
          </a:prstGeom>
        </p:spPr>
        <p:txBody>
          <a:bodyPr wrap="none">
            <a:spAutoFit/>
          </a:bodyPr>
          <a:lstStyle/>
          <a:p>
            <a:r>
              <a:rPr lang="zh-CN" altLang="zh-CN" sz="2000" dirty="0">
                <a:ea typeface="等线" panose="02010600030101010101" pitchFamily="2" charset="-122"/>
                <a:cs typeface="Arial" panose="020B0604020202020204" pitchFamily="34" charset="0"/>
              </a:rPr>
              <a:t>发生</a:t>
            </a:r>
            <a:r>
              <a:rPr lang="en-US" altLang="zh-CN" sz="2000" dirty="0" err="1">
                <a:ea typeface="等线" panose="02010600030101010101" pitchFamily="2" charset="-122"/>
                <a:cs typeface="Arial" panose="020B0604020202020204" pitchFamily="34" charset="0"/>
              </a:rPr>
              <a:t>i</a:t>
            </a:r>
            <a:r>
              <a:rPr lang="en-US" altLang="zh-CN" sz="2000" dirty="0">
                <a:ea typeface="等线" panose="02010600030101010101" pitchFamily="2" charset="-122"/>
                <a:cs typeface="Arial" panose="020B0604020202020204" pitchFamily="34" charset="0"/>
              </a:rPr>
              <a:t> j</a:t>
            </a:r>
            <a:r>
              <a:rPr lang="zh-CN" altLang="zh-CN" sz="2000" dirty="0">
                <a:ea typeface="等线" panose="02010600030101010101" pitchFamily="2" charset="-122"/>
                <a:cs typeface="Arial" panose="020B0604020202020204" pitchFamily="34" charset="0"/>
              </a:rPr>
              <a:t>的用户选择概率</a:t>
            </a:r>
            <a:endParaRPr lang="zh-CN" altLang="en-US" sz="2000" dirty="0"/>
          </a:p>
        </p:txBody>
      </p:sp>
    </p:spTree>
    <p:extLst>
      <p:ext uri="{BB962C8B-B14F-4D97-AF65-F5344CB8AC3E}">
        <p14:creationId xmlns:p14="http://schemas.microsoft.com/office/powerpoint/2010/main" val="275770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63B28E6-42E3-4235-A110-DD2981558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662" y="692696"/>
            <a:ext cx="3803499" cy="720080"/>
          </a:xfrm>
          <a:prstGeom prst="rect">
            <a:avLst/>
          </a:prstGeom>
        </p:spPr>
      </p:pic>
      <p:sp>
        <p:nvSpPr>
          <p:cNvPr id="4" name="文本框 3">
            <a:extLst>
              <a:ext uri="{FF2B5EF4-FFF2-40B4-BE49-F238E27FC236}">
                <a16:creationId xmlns:a16="http://schemas.microsoft.com/office/drawing/2014/main" id="{E366AE8A-CFB2-4447-8A41-3DE4CF55A58E}"/>
              </a:ext>
            </a:extLst>
          </p:cNvPr>
          <p:cNvSpPr txBox="1"/>
          <p:nvPr/>
        </p:nvSpPr>
        <p:spPr>
          <a:xfrm>
            <a:off x="1399609" y="852681"/>
            <a:ext cx="2182008" cy="400110"/>
          </a:xfrm>
          <a:prstGeom prst="rect">
            <a:avLst/>
          </a:prstGeom>
          <a:noFill/>
        </p:spPr>
        <p:txBody>
          <a:bodyPr wrap="none" rtlCol="0">
            <a:spAutoFit/>
          </a:bodyPr>
          <a:lstStyle/>
          <a:p>
            <a:r>
              <a:rPr lang="en-US" altLang="zh-CN" sz="2000" dirty="0"/>
              <a:t>O</a:t>
            </a:r>
            <a:r>
              <a:rPr lang="zh-CN" altLang="en-US" sz="2000" dirty="0"/>
              <a:t>给出似然概率集</a:t>
            </a:r>
          </a:p>
        </p:txBody>
      </p:sp>
      <p:pic>
        <p:nvPicPr>
          <p:cNvPr id="6" name="图片 5">
            <a:extLst>
              <a:ext uri="{FF2B5EF4-FFF2-40B4-BE49-F238E27FC236}">
                <a16:creationId xmlns:a16="http://schemas.microsoft.com/office/drawing/2014/main" id="{9494ADAE-548A-493C-AF8B-902534E7A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555" y="2286636"/>
            <a:ext cx="5057705" cy="720080"/>
          </a:xfrm>
          <a:prstGeom prst="rect">
            <a:avLst/>
          </a:prstGeom>
        </p:spPr>
      </p:pic>
      <p:sp>
        <p:nvSpPr>
          <p:cNvPr id="7" name="箭头: 下 6">
            <a:extLst>
              <a:ext uri="{FF2B5EF4-FFF2-40B4-BE49-F238E27FC236}">
                <a16:creationId xmlns:a16="http://schemas.microsoft.com/office/drawing/2014/main" id="{AC69B92B-0C24-4432-BC3E-3565B0BEA44F}"/>
              </a:ext>
            </a:extLst>
          </p:cNvPr>
          <p:cNvSpPr/>
          <p:nvPr/>
        </p:nvSpPr>
        <p:spPr>
          <a:xfrm>
            <a:off x="5908035" y="3268508"/>
            <a:ext cx="360039"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42013A5-2573-4381-82FB-6D0782AF5502}"/>
              </a:ext>
            </a:extLst>
          </p:cNvPr>
          <p:cNvSpPr txBox="1"/>
          <p:nvPr/>
        </p:nvSpPr>
        <p:spPr>
          <a:xfrm>
            <a:off x="6268074" y="3695910"/>
            <a:ext cx="1107996" cy="369332"/>
          </a:xfrm>
          <a:prstGeom prst="rect">
            <a:avLst/>
          </a:prstGeom>
          <a:noFill/>
        </p:spPr>
        <p:txBody>
          <a:bodyPr wrap="none" rtlCol="0">
            <a:spAutoFit/>
          </a:bodyPr>
          <a:lstStyle/>
          <a:p>
            <a:r>
              <a:rPr lang="zh-CN" altLang="en-US" dirty="0"/>
              <a:t>对数反演</a:t>
            </a:r>
          </a:p>
        </p:txBody>
      </p:sp>
      <p:pic>
        <p:nvPicPr>
          <p:cNvPr id="10" name="图片 9">
            <a:extLst>
              <a:ext uri="{FF2B5EF4-FFF2-40B4-BE49-F238E27FC236}">
                <a16:creationId xmlns:a16="http://schemas.microsoft.com/office/drawing/2014/main" id="{0FA3F74A-A6D6-4DFA-A288-055AF13ABF90}"/>
              </a:ext>
            </a:extLst>
          </p:cNvPr>
          <p:cNvPicPr>
            <a:picLocks noChangeAspect="1"/>
          </p:cNvPicPr>
          <p:nvPr/>
        </p:nvPicPr>
        <p:blipFill rotWithShape="1">
          <a:blip r:embed="rId5">
            <a:extLst>
              <a:ext uri="{28A0092B-C50C-407E-A947-70E740481C1C}">
                <a14:useLocalDpi xmlns:a14="http://schemas.microsoft.com/office/drawing/2010/main" val="0"/>
              </a:ext>
            </a:extLst>
          </a:blip>
          <a:srcRect r="6933" b="5370"/>
          <a:stretch/>
        </p:blipFill>
        <p:spPr>
          <a:xfrm>
            <a:off x="3838092" y="4629718"/>
            <a:ext cx="4512629" cy="720080"/>
          </a:xfrm>
          <a:prstGeom prst="rect">
            <a:avLst/>
          </a:prstGeom>
        </p:spPr>
      </p:pic>
      <p:pic>
        <p:nvPicPr>
          <p:cNvPr id="11" name="Picture 20866">
            <a:extLst>
              <a:ext uri="{FF2B5EF4-FFF2-40B4-BE49-F238E27FC236}">
                <a16:creationId xmlns:a16="http://schemas.microsoft.com/office/drawing/2014/main" id="{D1029ADE-CC22-4DC0-9543-7A679E63713E}"/>
              </a:ext>
            </a:extLst>
          </p:cNvPr>
          <p:cNvPicPr/>
          <p:nvPr/>
        </p:nvPicPr>
        <p:blipFill>
          <a:blip r:embed="rId6"/>
          <a:stretch>
            <a:fillRect/>
          </a:stretch>
        </p:blipFill>
        <p:spPr>
          <a:xfrm>
            <a:off x="2490613" y="5772558"/>
            <a:ext cx="936104" cy="511344"/>
          </a:xfrm>
          <a:prstGeom prst="rect">
            <a:avLst/>
          </a:prstGeom>
        </p:spPr>
      </p:pic>
      <p:sp>
        <p:nvSpPr>
          <p:cNvPr id="12" name="矩形 11">
            <a:extLst>
              <a:ext uri="{FF2B5EF4-FFF2-40B4-BE49-F238E27FC236}">
                <a16:creationId xmlns:a16="http://schemas.microsoft.com/office/drawing/2014/main" id="{569F4B44-5252-4329-905C-07C5CCE329BB}"/>
              </a:ext>
            </a:extLst>
          </p:cNvPr>
          <p:cNvSpPr/>
          <p:nvPr/>
        </p:nvSpPr>
        <p:spPr>
          <a:xfrm>
            <a:off x="3071843" y="5841095"/>
            <a:ext cx="6032421" cy="374270"/>
          </a:xfrm>
          <a:prstGeom prst="rect">
            <a:avLst/>
          </a:prstGeom>
        </p:spPr>
        <p:txBody>
          <a:bodyPr wrap="none">
            <a:spAutoFit/>
          </a:bodyPr>
          <a:lstStyle/>
          <a:p>
            <a:pPr indent="304800">
              <a:lnSpc>
                <a:spcPct val="106000"/>
              </a:lnSpc>
              <a:tabLst>
                <a:tab pos="1000760" algn="ctr"/>
              </a:tabLst>
            </a:pPr>
            <a:r>
              <a:rPr lang="zh-CN" altLang="zh-CN" kern="0" dirty="0">
                <a:latin typeface="等线" panose="02010600030101010101" pitchFamily="2" charset="-122"/>
                <a:ea typeface="等线" panose="02010600030101010101" pitchFamily="2" charset="-122"/>
                <a:cs typeface="Arial" panose="020B0604020202020204" pitchFamily="34" charset="0"/>
              </a:rPr>
              <a:t>根据控制参数的复杂程度进行调整，以防止过度拟合。</a:t>
            </a:r>
            <a:endParaRPr lang="zh-CN" altLang="zh-CN" sz="1400" kern="100" dirty="0">
              <a:effectLst/>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1507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DDA5F6-F9E9-49FD-A8F4-85EDBF61B92B}"/>
              </a:ext>
            </a:extLst>
          </p:cNvPr>
          <p:cNvSpPr txBox="1"/>
          <p:nvPr/>
        </p:nvSpPr>
        <p:spPr>
          <a:xfrm>
            <a:off x="405780" y="404664"/>
            <a:ext cx="2339102" cy="523220"/>
          </a:xfrm>
          <a:prstGeom prst="rect">
            <a:avLst/>
          </a:prstGeom>
          <a:noFill/>
        </p:spPr>
        <p:txBody>
          <a:bodyPr wrap="none" rtlCol="0">
            <a:spAutoFit/>
          </a:bodyPr>
          <a:lstStyle/>
          <a:p>
            <a:r>
              <a:rPr lang="zh-CN" altLang="en-US" sz="2800" dirty="0"/>
              <a:t>隐式反馈分析</a:t>
            </a:r>
          </a:p>
        </p:txBody>
      </p:sp>
      <p:sp>
        <p:nvSpPr>
          <p:cNvPr id="3" name="矩形 2">
            <a:extLst>
              <a:ext uri="{FF2B5EF4-FFF2-40B4-BE49-F238E27FC236}">
                <a16:creationId xmlns:a16="http://schemas.microsoft.com/office/drawing/2014/main" id="{5DD56B8D-559C-44BF-BD27-024D5B72789F}"/>
              </a:ext>
            </a:extLst>
          </p:cNvPr>
          <p:cNvSpPr/>
          <p:nvPr/>
        </p:nvSpPr>
        <p:spPr>
          <a:xfrm>
            <a:off x="1125860" y="1556792"/>
            <a:ext cx="9937104" cy="461665"/>
          </a:xfrm>
          <a:prstGeom prst="rect">
            <a:avLst/>
          </a:prstGeom>
        </p:spPr>
        <p:txBody>
          <a:bodyPr wrap="square">
            <a:spAutoFit/>
          </a:bodyPr>
          <a:lstStyle/>
          <a:p>
            <a:r>
              <a:rPr lang="zh-CN" altLang="zh-CN" sz="2400" dirty="0">
                <a:ea typeface="等线" panose="02010600030101010101" pitchFamily="2" charset="-122"/>
                <a:cs typeface="Arial" panose="020B0604020202020204" pitchFamily="34" charset="0"/>
              </a:rPr>
              <a:t>在原有的传统推荐算法中加入时间遗忘函数来解决用户兴趣漂移问题。</a:t>
            </a:r>
            <a:endParaRPr lang="zh-CN" altLang="en-US" sz="2400" dirty="0"/>
          </a:p>
        </p:txBody>
      </p:sp>
      <p:sp>
        <p:nvSpPr>
          <p:cNvPr id="5" name="文本框 4">
            <a:extLst>
              <a:ext uri="{FF2B5EF4-FFF2-40B4-BE49-F238E27FC236}">
                <a16:creationId xmlns:a16="http://schemas.microsoft.com/office/drawing/2014/main" id="{B7493B5B-1726-40B3-AA29-AB24281132DA}"/>
              </a:ext>
            </a:extLst>
          </p:cNvPr>
          <p:cNvSpPr txBox="1"/>
          <p:nvPr/>
        </p:nvSpPr>
        <p:spPr>
          <a:xfrm>
            <a:off x="2734563" y="481608"/>
            <a:ext cx="1107996" cy="369332"/>
          </a:xfrm>
          <a:prstGeom prst="rect">
            <a:avLst/>
          </a:prstGeom>
          <a:noFill/>
        </p:spPr>
        <p:txBody>
          <a:bodyPr wrap="none" rtlCol="0">
            <a:spAutoFit/>
          </a:bodyPr>
          <a:lstStyle/>
          <a:p>
            <a:r>
              <a:rPr lang="zh-CN" altLang="en-US" dirty="0"/>
              <a:t>（微博）</a:t>
            </a:r>
          </a:p>
        </p:txBody>
      </p:sp>
      <p:sp>
        <p:nvSpPr>
          <p:cNvPr id="6" name="文本框 5">
            <a:extLst>
              <a:ext uri="{FF2B5EF4-FFF2-40B4-BE49-F238E27FC236}">
                <a16:creationId xmlns:a16="http://schemas.microsoft.com/office/drawing/2014/main" id="{710E93C2-B6D8-49F4-BC9D-AE66C07CC774}"/>
              </a:ext>
            </a:extLst>
          </p:cNvPr>
          <p:cNvSpPr txBox="1"/>
          <p:nvPr/>
        </p:nvSpPr>
        <p:spPr>
          <a:xfrm>
            <a:off x="1125860" y="2402135"/>
            <a:ext cx="5673348" cy="461665"/>
          </a:xfrm>
          <a:prstGeom prst="rect">
            <a:avLst/>
          </a:prstGeom>
          <a:noFill/>
        </p:spPr>
        <p:txBody>
          <a:bodyPr wrap="none" rtlCol="0">
            <a:spAutoFit/>
          </a:bodyPr>
          <a:lstStyle/>
          <a:p>
            <a:r>
              <a:rPr lang="zh-CN" altLang="en-US" sz="2400" dirty="0"/>
              <a:t>初始转发号码为</a:t>
            </a:r>
            <a:r>
              <a:rPr lang="en-US" altLang="zh-CN" sz="2400" dirty="0"/>
              <a:t>N</a:t>
            </a:r>
            <a:r>
              <a:rPr lang="zh-CN" altLang="en-US" sz="2400" dirty="0"/>
              <a:t>，衰减后的转发号码为</a:t>
            </a:r>
          </a:p>
        </p:txBody>
      </p:sp>
      <p:pic>
        <p:nvPicPr>
          <p:cNvPr id="8" name="图片 7">
            <a:extLst>
              <a:ext uri="{FF2B5EF4-FFF2-40B4-BE49-F238E27FC236}">
                <a16:creationId xmlns:a16="http://schemas.microsoft.com/office/drawing/2014/main" id="{FEA6BB75-7A3D-4278-9EDC-2552971A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383" y="2256863"/>
            <a:ext cx="3399660" cy="781003"/>
          </a:xfrm>
          <a:prstGeom prst="rect">
            <a:avLst/>
          </a:prstGeom>
        </p:spPr>
      </p:pic>
      <p:sp>
        <p:nvSpPr>
          <p:cNvPr id="9" name="矩形 8">
            <a:extLst>
              <a:ext uri="{FF2B5EF4-FFF2-40B4-BE49-F238E27FC236}">
                <a16:creationId xmlns:a16="http://schemas.microsoft.com/office/drawing/2014/main" id="{9286CA7C-251C-431C-9275-06CD39F54DC6}"/>
              </a:ext>
            </a:extLst>
          </p:cNvPr>
          <p:cNvSpPr/>
          <p:nvPr/>
        </p:nvSpPr>
        <p:spPr>
          <a:xfrm>
            <a:off x="1125860" y="3645024"/>
            <a:ext cx="1723549" cy="461665"/>
          </a:xfrm>
          <a:prstGeom prst="rect">
            <a:avLst/>
          </a:prstGeom>
        </p:spPr>
        <p:txBody>
          <a:bodyPr wrap="none">
            <a:spAutoFit/>
          </a:bodyPr>
          <a:lstStyle/>
          <a:p>
            <a:r>
              <a:rPr lang="zh-CN" altLang="zh-CN" sz="2400" dirty="0">
                <a:ea typeface="等线" panose="02010600030101010101" pitchFamily="2" charset="-122"/>
                <a:cs typeface="Arial" panose="020B0604020202020204" pitchFamily="34" charset="0"/>
              </a:rPr>
              <a:t>时间归一化</a:t>
            </a:r>
            <a:endParaRPr lang="zh-CN" altLang="en-US" sz="2400" dirty="0"/>
          </a:p>
        </p:txBody>
      </p:sp>
      <p:pic>
        <p:nvPicPr>
          <p:cNvPr id="11" name="图片 10">
            <a:extLst>
              <a:ext uri="{FF2B5EF4-FFF2-40B4-BE49-F238E27FC236}">
                <a16:creationId xmlns:a16="http://schemas.microsoft.com/office/drawing/2014/main" id="{4BB37F18-D5EB-4499-832C-1311DD8DA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409" y="3645024"/>
            <a:ext cx="2769990" cy="461665"/>
          </a:xfrm>
          <a:prstGeom prst="rect">
            <a:avLst/>
          </a:prstGeom>
        </p:spPr>
      </p:pic>
    </p:spTree>
    <p:extLst>
      <p:ext uri="{BB962C8B-B14F-4D97-AF65-F5344CB8AC3E}">
        <p14:creationId xmlns:p14="http://schemas.microsoft.com/office/powerpoint/2010/main" val="32579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C75327-2173-4973-A4A3-F7684BC1293D}"/>
              </a:ext>
            </a:extLst>
          </p:cNvPr>
          <p:cNvSpPr txBox="1"/>
          <p:nvPr/>
        </p:nvSpPr>
        <p:spPr>
          <a:xfrm>
            <a:off x="405780" y="404664"/>
            <a:ext cx="3057247" cy="523220"/>
          </a:xfrm>
          <a:prstGeom prst="rect">
            <a:avLst/>
          </a:prstGeom>
          <a:noFill/>
        </p:spPr>
        <p:txBody>
          <a:bodyPr wrap="none" rtlCol="0">
            <a:spAutoFit/>
          </a:bodyPr>
          <a:lstStyle/>
          <a:p>
            <a:r>
              <a:rPr lang="zh-CN" altLang="en-US" sz="2800" dirty="0"/>
              <a:t>用户评论情感分析</a:t>
            </a:r>
          </a:p>
        </p:txBody>
      </p:sp>
      <p:sp>
        <p:nvSpPr>
          <p:cNvPr id="3" name="文本框 2">
            <a:extLst>
              <a:ext uri="{FF2B5EF4-FFF2-40B4-BE49-F238E27FC236}">
                <a16:creationId xmlns:a16="http://schemas.microsoft.com/office/drawing/2014/main" id="{A5905025-92D8-433F-9E6B-692EEB84F3A5}"/>
              </a:ext>
            </a:extLst>
          </p:cNvPr>
          <p:cNvSpPr txBox="1"/>
          <p:nvPr/>
        </p:nvSpPr>
        <p:spPr>
          <a:xfrm>
            <a:off x="1629916" y="1988840"/>
            <a:ext cx="1723549" cy="461665"/>
          </a:xfrm>
          <a:prstGeom prst="rect">
            <a:avLst/>
          </a:prstGeom>
          <a:noFill/>
        </p:spPr>
        <p:txBody>
          <a:bodyPr wrap="none" rtlCol="0">
            <a:spAutoFit/>
          </a:bodyPr>
          <a:lstStyle/>
          <a:p>
            <a:r>
              <a:rPr lang="zh-CN" altLang="en-US" sz="2400" dirty="0"/>
              <a:t>情绪值计算</a:t>
            </a:r>
          </a:p>
        </p:txBody>
      </p:sp>
      <p:pic>
        <p:nvPicPr>
          <p:cNvPr id="5" name="图片 4">
            <a:extLst>
              <a:ext uri="{FF2B5EF4-FFF2-40B4-BE49-F238E27FC236}">
                <a16:creationId xmlns:a16="http://schemas.microsoft.com/office/drawing/2014/main" id="{86FF3575-8A69-49AF-933E-B294B14B4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465" y="1988840"/>
            <a:ext cx="5560288" cy="544126"/>
          </a:xfrm>
          <a:prstGeom prst="rect">
            <a:avLst/>
          </a:prstGeom>
        </p:spPr>
      </p:pic>
      <p:pic>
        <p:nvPicPr>
          <p:cNvPr id="7" name="图片 6">
            <a:extLst>
              <a:ext uri="{FF2B5EF4-FFF2-40B4-BE49-F238E27FC236}">
                <a16:creationId xmlns:a16="http://schemas.microsoft.com/office/drawing/2014/main" id="{580BFBF5-FF0A-45C1-B9F7-64CC670DD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3465" y="2760456"/>
            <a:ext cx="4493468" cy="833466"/>
          </a:xfrm>
          <a:prstGeom prst="rect">
            <a:avLst/>
          </a:prstGeom>
        </p:spPr>
      </p:pic>
      <p:sp>
        <p:nvSpPr>
          <p:cNvPr id="8" name="文本框 7">
            <a:extLst>
              <a:ext uri="{FF2B5EF4-FFF2-40B4-BE49-F238E27FC236}">
                <a16:creationId xmlns:a16="http://schemas.microsoft.com/office/drawing/2014/main" id="{F8100FF3-7A71-4A55-9608-00AE5ACEB012}"/>
              </a:ext>
            </a:extLst>
          </p:cNvPr>
          <p:cNvSpPr txBox="1"/>
          <p:nvPr/>
        </p:nvSpPr>
        <p:spPr>
          <a:xfrm>
            <a:off x="1626468" y="4382999"/>
            <a:ext cx="1415772" cy="461665"/>
          </a:xfrm>
          <a:prstGeom prst="rect">
            <a:avLst/>
          </a:prstGeom>
          <a:noFill/>
        </p:spPr>
        <p:txBody>
          <a:bodyPr wrap="none" rtlCol="0">
            <a:spAutoFit/>
          </a:bodyPr>
          <a:lstStyle/>
          <a:p>
            <a:r>
              <a:rPr lang="zh-CN" altLang="en-US" sz="2400" dirty="0"/>
              <a:t>情绪偏移</a:t>
            </a:r>
          </a:p>
        </p:txBody>
      </p:sp>
      <p:pic>
        <p:nvPicPr>
          <p:cNvPr id="10" name="图片 9">
            <a:extLst>
              <a:ext uri="{FF2B5EF4-FFF2-40B4-BE49-F238E27FC236}">
                <a16:creationId xmlns:a16="http://schemas.microsoft.com/office/drawing/2014/main" id="{EA0738B5-B957-45F8-857C-D50607921C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1169" y="4293349"/>
            <a:ext cx="2719762" cy="640963"/>
          </a:xfrm>
          <a:prstGeom prst="rect">
            <a:avLst/>
          </a:prstGeom>
        </p:spPr>
      </p:pic>
    </p:spTree>
    <p:extLst>
      <p:ext uri="{BB962C8B-B14F-4D97-AF65-F5344CB8AC3E}">
        <p14:creationId xmlns:p14="http://schemas.microsoft.com/office/powerpoint/2010/main" val="114760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86</TotalTime>
  <Words>652</Words>
  <Application>Microsoft Office PowerPoint</Application>
  <PresentationFormat>自定义</PresentationFormat>
  <Paragraphs>77</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宋体</vt:lpstr>
      <vt:lpstr>Arial</vt:lpstr>
      <vt:lpstr>Palatino Linotype</vt:lpstr>
      <vt:lpstr>Watercolor_16x9</vt:lpstr>
      <vt:lpstr>小组组会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添加幻灯片标题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dc:title>
  <dc:creator>胡 悦</dc:creator>
  <cp:lastModifiedBy>胡 悦</cp:lastModifiedBy>
  <cp:revision>10</cp:revision>
  <dcterms:created xsi:type="dcterms:W3CDTF">2018-11-26T07:13:37Z</dcterms:created>
  <dcterms:modified xsi:type="dcterms:W3CDTF">2018-11-26T08:40:01Z</dcterms:modified>
</cp:coreProperties>
</file>