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87" r:id="rId3"/>
    <p:sldId id="288" r:id="rId4"/>
    <p:sldId id="289" r:id="rId5"/>
    <p:sldId id="290" r:id="rId6"/>
    <p:sldId id="291" r:id="rId7"/>
    <p:sldId id="269" r:id="rId8"/>
    <p:sldId id="259" r:id="rId9"/>
    <p:sldId id="275" r:id="rId10"/>
    <p:sldId id="270" r:id="rId11"/>
    <p:sldId id="272" r:id="rId12"/>
    <p:sldId id="273" r:id="rId13"/>
    <p:sldId id="262" r:id="rId14"/>
    <p:sldId id="276" r:id="rId15"/>
    <p:sldId id="277" r:id="rId16"/>
    <p:sldId id="278" r:id="rId17"/>
    <p:sldId id="292" r:id="rId18"/>
    <p:sldId id="293" r:id="rId19"/>
    <p:sldId id="294" r:id="rId20"/>
    <p:sldId id="295" r:id="rId21"/>
    <p:sldId id="296" r:id="rId22"/>
    <p:sldId id="297" r:id="rId23"/>
    <p:sldId id="279" r:id="rId24"/>
    <p:sldId id="280" r:id="rId25"/>
    <p:sldId id="281" r:id="rId26"/>
    <p:sldId id="282" r:id="rId27"/>
    <p:sldId id="283" r:id="rId28"/>
    <p:sldId id="284" r:id="rId29"/>
    <p:sldId id="285" r:id="rId30"/>
    <p:sldId id="298" r:id="rId3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2018/11/2 Friday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2018/11/2 Friday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820523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1564090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12</a:t>
            </a:fld>
            <a:endParaRPr lang="en-US" altLang="zh-CN" noProof="0" dirty="0">
              <a:latin typeface="+mj-ea"/>
              <a:ea typeface="+mj-ea"/>
            </a:endParaRPr>
          </a:p>
        </p:txBody>
      </p:sp>
    </p:spTree>
    <p:extLst>
      <p:ext uri="{BB962C8B-B14F-4D97-AF65-F5344CB8AC3E}">
        <p14:creationId xmlns:p14="http://schemas.microsoft.com/office/powerpoint/2010/main" val="239828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1018088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2979641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16</a:t>
            </a:fld>
            <a:endParaRPr lang="en-US" altLang="zh-CN" dirty="0">
              <a:latin typeface="+mj-ea"/>
              <a:ea typeface="+mj-ea"/>
            </a:endParaRPr>
          </a:p>
        </p:txBody>
      </p:sp>
    </p:spTree>
    <p:extLst>
      <p:ext uri="{BB962C8B-B14F-4D97-AF65-F5344CB8AC3E}">
        <p14:creationId xmlns:p14="http://schemas.microsoft.com/office/powerpoint/2010/main" val="324647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17</a:t>
            </a:fld>
            <a:endParaRPr lang="en-US" altLang="zh-CN" noProof="0" dirty="0">
              <a:latin typeface="+mj-ea"/>
              <a:ea typeface="+mj-ea"/>
            </a:endParaRPr>
          </a:p>
        </p:txBody>
      </p:sp>
    </p:spTree>
    <p:extLst>
      <p:ext uri="{BB962C8B-B14F-4D97-AF65-F5344CB8AC3E}">
        <p14:creationId xmlns:p14="http://schemas.microsoft.com/office/powerpoint/2010/main" val="2398288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18</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19</a:t>
            </a:fld>
            <a:endParaRPr lang="en-US" altLang="zh-CN" dirty="0">
              <a:latin typeface="+mj-ea"/>
              <a:ea typeface="+mj-ea"/>
            </a:endParaRPr>
          </a:p>
        </p:txBody>
      </p:sp>
    </p:spTree>
    <p:extLst>
      <p:ext uri="{BB962C8B-B14F-4D97-AF65-F5344CB8AC3E}">
        <p14:creationId xmlns:p14="http://schemas.microsoft.com/office/powerpoint/2010/main" val="342669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zh-CN" altLang="en-US" dirty="0">
              <a:latin typeface="+mj-ea"/>
              <a:ea typeface="+mj-ea"/>
            </a:endParaRPr>
          </a:p>
        </p:txBody>
      </p:sp>
    </p:spTree>
    <p:extLst>
      <p:ext uri="{BB962C8B-B14F-4D97-AF65-F5344CB8AC3E}">
        <p14:creationId xmlns:p14="http://schemas.microsoft.com/office/powerpoint/2010/main" val="278656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20</a:t>
            </a:fld>
            <a:endParaRPr lang="en-US" altLang="zh-CN" dirty="0">
              <a:latin typeface="+mj-ea"/>
              <a:ea typeface="+mj-ea"/>
            </a:endParaRPr>
          </a:p>
        </p:txBody>
      </p:sp>
    </p:spTree>
    <p:extLst>
      <p:ext uri="{BB962C8B-B14F-4D97-AF65-F5344CB8AC3E}">
        <p14:creationId xmlns:p14="http://schemas.microsoft.com/office/powerpoint/2010/main" val="2289692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21</a:t>
            </a:fld>
            <a:endParaRPr lang="en-US" altLang="zh-CN" dirty="0">
              <a:latin typeface="+mj-ea"/>
              <a:ea typeface="+mj-ea"/>
            </a:endParaRPr>
          </a:p>
        </p:txBody>
      </p:sp>
    </p:spTree>
    <p:extLst>
      <p:ext uri="{BB962C8B-B14F-4D97-AF65-F5344CB8AC3E}">
        <p14:creationId xmlns:p14="http://schemas.microsoft.com/office/powerpoint/2010/main" val="722430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22</a:t>
            </a:fld>
            <a:endParaRPr lang="en-US" altLang="zh-CN" dirty="0">
              <a:latin typeface="+mj-ea"/>
              <a:ea typeface="+mj-ea"/>
            </a:endParaRPr>
          </a:p>
        </p:txBody>
      </p:sp>
    </p:spTree>
    <p:extLst>
      <p:ext uri="{BB962C8B-B14F-4D97-AF65-F5344CB8AC3E}">
        <p14:creationId xmlns:p14="http://schemas.microsoft.com/office/powerpoint/2010/main" val="251554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23</a:t>
            </a:fld>
            <a:endParaRPr lang="en-US" altLang="zh-CN" dirty="0">
              <a:latin typeface="+mj-ea"/>
              <a:ea typeface="+mj-ea"/>
            </a:endParaRPr>
          </a:p>
        </p:txBody>
      </p:sp>
    </p:spTree>
    <p:extLst>
      <p:ext uri="{BB962C8B-B14F-4D97-AF65-F5344CB8AC3E}">
        <p14:creationId xmlns:p14="http://schemas.microsoft.com/office/powerpoint/2010/main" val="2004617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24</a:t>
            </a:fld>
            <a:endParaRPr lang="en-US" altLang="zh-CN" dirty="0">
              <a:latin typeface="+mj-ea"/>
              <a:ea typeface="+mj-ea"/>
            </a:endParaRPr>
          </a:p>
        </p:txBody>
      </p:sp>
    </p:spTree>
    <p:extLst>
      <p:ext uri="{BB962C8B-B14F-4D97-AF65-F5344CB8AC3E}">
        <p14:creationId xmlns:p14="http://schemas.microsoft.com/office/powerpoint/2010/main" val="1569953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25</a:t>
            </a:fld>
            <a:endParaRPr lang="en-US" altLang="zh-CN" dirty="0">
              <a:latin typeface="+mj-ea"/>
              <a:ea typeface="+mj-ea"/>
            </a:endParaRPr>
          </a:p>
        </p:txBody>
      </p:sp>
    </p:spTree>
    <p:extLst>
      <p:ext uri="{BB962C8B-B14F-4D97-AF65-F5344CB8AC3E}">
        <p14:creationId xmlns:p14="http://schemas.microsoft.com/office/powerpoint/2010/main" val="2451259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26</a:t>
            </a:fld>
            <a:endParaRPr lang="en-US" altLang="zh-CN" dirty="0">
              <a:latin typeface="+mj-ea"/>
              <a:ea typeface="+mj-ea"/>
            </a:endParaRPr>
          </a:p>
        </p:txBody>
      </p:sp>
    </p:spTree>
    <p:extLst>
      <p:ext uri="{BB962C8B-B14F-4D97-AF65-F5344CB8AC3E}">
        <p14:creationId xmlns:p14="http://schemas.microsoft.com/office/powerpoint/2010/main" val="2212413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27</a:t>
            </a:fld>
            <a:endParaRPr lang="en-US" altLang="zh-CN" dirty="0">
              <a:latin typeface="+mj-ea"/>
              <a:ea typeface="+mj-ea"/>
            </a:endParaRPr>
          </a:p>
        </p:txBody>
      </p:sp>
    </p:spTree>
    <p:extLst>
      <p:ext uri="{BB962C8B-B14F-4D97-AF65-F5344CB8AC3E}">
        <p14:creationId xmlns:p14="http://schemas.microsoft.com/office/powerpoint/2010/main" val="3942125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28</a:t>
            </a:fld>
            <a:endParaRPr lang="en-US" altLang="zh-CN" dirty="0">
              <a:latin typeface="+mj-ea"/>
              <a:ea typeface="+mj-ea"/>
            </a:endParaRPr>
          </a:p>
        </p:txBody>
      </p:sp>
    </p:spTree>
    <p:extLst>
      <p:ext uri="{BB962C8B-B14F-4D97-AF65-F5344CB8AC3E}">
        <p14:creationId xmlns:p14="http://schemas.microsoft.com/office/powerpoint/2010/main" val="4218634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29</a:t>
            </a:fld>
            <a:endParaRPr lang="en-US" altLang="zh-CN" dirty="0">
              <a:latin typeface="+mj-ea"/>
              <a:ea typeface="+mj-ea"/>
            </a:endParaRPr>
          </a:p>
        </p:txBody>
      </p:sp>
    </p:spTree>
    <p:extLst>
      <p:ext uri="{BB962C8B-B14F-4D97-AF65-F5344CB8AC3E}">
        <p14:creationId xmlns:p14="http://schemas.microsoft.com/office/powerpoint/2010/main" val="2509223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820523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30</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156409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zh-CN" altLang="en-US" dirty="0">
              <a:latin typeface="+mj-ea"/>
              <a:ea typeface="+mj-ea"/>
            </a:endParaRPr>
          </a:p>
        </p:txBody>
      </p:sp>
    </p:spTree>
    <p:extLst>
      <p:ext uri="{BB962C8B-B14F-4D97-AF65-F5344CB8AC3E}">
        <p14:creationId xmlns:p14="http://schemas.microsoft.com/office/powerpoint/2010/main" val="1066905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39546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zh-CN" altLang="en-US" dirty="0">
              <a:latin typeface="+mj-ea"/>
              <a:ea typeface="+mj-ea"/>
            </a:endParaRPr>
          </a:p>
        </p:txBody>
      </p:sp>
    </p:spTree>
    <p:extLst>
      <p:ext uri="{BB962C8B-B14F-4D97-AF65-F5344CB8AC3E}">
        <p14:creationId xmlns:p14="http://schemas.microsoft.com/office/powerpoint/2010/main" val="278656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395466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zh-CN" altLang="en-US" dirty="0">
              <a:latin typeface="+mj-ea"/>
              <a:ea typeface="+mj-ea"/>
            </a:endParaRPr>
          </a:p>
        </p:txBody>
      </p:sp>
    </p:spTree>
    <p:extLst>
      <p:ext uri="{BB962C8B-B14F-4D97-AF65-F5344CB8AC3E}">
        <p14:creationId xmlns:p14="http://schemas.microsoft.com/office/powerpoint/2010/main" val="101533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2018/11/2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2018/11/2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2018/11/2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2018/11/2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2018/11/2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2018/11/2 Friday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2018/11/2 Friday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2018/11/2 Friday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2018/11/2 Friday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2018/11/2 Friday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2018/11/2 Friday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大组会汇报</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11</a:t>
            </a:r>
            <a:r>
              <a:rPr lang="zh-CN" altLang="en-US" dirty="0">
                <a:solidFill>
                  <a:schemeClr val="tx1">
                    <a:lumMod val="50000"/>
                  </a:schemeClr>
                </a:solidFill>
              </a:rPr>
              <a:t>月</a:t>
            </a:r>
            <a:r>
              <a:rPr lang="en-US" altLang="zh-CN" dirty="0">
                <a:solidFill>
                  <a:schemeClr val="tx1">
                    <a:lumMod val="50000"/>
                  </a:schemeClr>
                </a:solidFill>
              </a:rPr>
              <a:t>2</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EB88E48-7888-416C-8B2B-1CF6FF179FDC}"/>
              </a:ext>
            </a:extLst>
          </p:cNvPr>
          <p:cNvSpPr/>
          <p:nvPr/>
        </p:nvSpPr>
        <p:spPr>
          <a:xfrm>
            <a:off x="1190071" y="1628800"/>
            <a:ext cx="9808681" cy="3656386"/>
          </a:xfrm>
          <a:prstGeom prst="rect">
            <a:avLst/>
          </a:prstGeom>
        </p:spPr>
        <p:txBody>
          <a:bodyPr wrap="square">
            <a:spAutoFit/>
          </a:bodyPr>
          <a:lstStyle/>
          <a:p>
            <a:pPr>
              <a:lnSpc>
                <a:spcPct val="90000"/>
              </a:lnSpc>
              <a:spcBef>
                <a:spcPts val="1800"/>
              </a:spcBef>
            </a:pPr>
            <a:r>
              <a:rPr lang="en-US" altLang="zh-CN" sz="2800" dirty="0">
                <a:latin typeface="楷体" panose="02010609060101010101" pitchFamily="49" charset="-122"/>
                <a:ea typeface="楷体" panose="02010609060101010101" pitchFamily="49" charset="-122"/>
              </a:rPr>
              <a:t>    </a:t>
            </a:r>
            <a:r>
              <a:rPr lang="zh-CN" altLang="zh-CN" sz="2800" dirty="0">
                <a:latin typeface="宋体" panose="02010600030101010101" pitchFamily="2" charset="-122"/>
                <a:ea typeface="宋体" panose="02010600030101010101" pitchFamily="2" charset="-122"/>
              </a:rPr>
              <a:t>本文在推荐方面提出一种</a:t>
            </a:r>
            <a:r>
              <a:rPr lang="en-US" altLang="zh-CN" sz="2800" dirty="0">
                <a:latin typeface="宋体" panose="02010600030101010101" pitchFamily="2" charset="-122"/>
                <a:ea typeface="宋体" panose="02010600030101010101" pitchFamily="2" charset="-122"/>
              </a:rPr>
              <a:t>wide &amp; deep learning</a:t>
            </a:r>
            <a:r>
              <a:rPr lang="zh-CN" altLang="zh-CN" sz="2800" dirty="0">
                <a:latin typeface="宋体" panose="02010600030101010101" pitchFamily="2" charset="-122"/>
                <a:ea typeface="宋体" panose="02010600030101010101" pitchFamily="2" charset="-122"/>
              </a:rPr>
              <a:t>算法，也就是将一个</a:t>
            </a:r>
            <a:r>
              <a:rPr lang="zh-CN" altLang="zh-CN" sz="2800" dirty="0">
                <a:solidFill>
                  <a:schemeClr val="accent1">
                    <a:lumMod val="75000"/>
                  </a:schemeClr>
                </a:solidFill>
                <a:latin typeface="宋体" panose="02010600030101010101" pitchFamily="2" charset="-122"/>
                <a:ea typeface="宋体" panose="02010600030101010101" pitchFamily="2" charset="-122"/>
              </a:rPr>
              <a:t>宽的线性模型</a:t>
            </a:r>
            <a:r>
              <a:rPr lang="zh-CN" altLang="zh-CN" sz="2800" dirty="0">
                <a:latin typeface="宋体" panose="02010600030101010101" pitchFamily="2" charset="-122"/>
                <a:ea typeface="宋体" panose="02010600030101010101" pitchFamily="2" charset="-122"/>
              </a:rPr>
              <a:t>和一个</a:t>
            </a:r>
            <a:r>
              <a:rPr lang="zh-CN" altLang="zh-CN" sz="2800" dirty="0">
                <a:solidFill>
                  <a:schemeClr val="accent1">
                    <a:lumMod val="75000"/>
                  </a:schemeClr>
                </a:solidFill>
                <a:latin typeface="宋体" panose="02010600030101010101" pitchFamily="2" charset="-122"/>
                <a:ea typeface="宋体" panose="02010600030101010101" pitchFamily="2" charset="-122"/>
              </a:rPr>
              <a:t>深度神经网络</a:t>
            </a:r>
            <a:r>
              <a:rPr lang="zh-CN" altLang="zh-CN" sz="2800" dirty="0">
                <a:latin typeface="宋体" panose="02010600030101010101" pitchFamily="2" charset="-122"/>
                <a:ea typeface="宋体" panose="02010600030101010101" pitchFamily="2" charset="-122"/>
              </a:rPr>
              <a:t>一起训练，通过记忆和泛化（</a:t>
            </a:r>
            <a:r>
              <a:rPr lang="en-US" altLang="zh-CN" sz="2800" dirty="0">
                <a:latin typeface="宋体" panose="02010600030101010101" pitchFamily="2" charset="-122"/>
                <a:ea typeface="宋体" panose="02010600030101010101" pitchFamily="2" charset="-122"/>
              </a:rPr>
              <a:t>memorization and generalization</a:t>
            </a:r>
            <a:r>
              <a:rPr lang="zh-CN" altLang="zh-CN" sz="2800" dirty="0">
                <a:latin typeface="宋体" panose="02010600030101010101" pitchFamily="2" charset="-122"/>
                <a:ea typeface="宋体" panose="02010600030101010101" pitchFamily="2" charset="-122"/>
              </a:rPr>
              <a:t>）为用户推荐商品。</a:t>
            </a:r>
            <a:endParaRPr lang="en-US" altLang="zh-CN" sz="2800" dirty="0">
              <a:latin typeface="宋体" panose="02010600030101010101" pitchFamily="2" charset="-122"/>
              <a:ea typeface="宋体" panose="02010600030101010101" pitchFamily="2" charset="-122"/>
            </a:endParaRPr>
          </a:p>
          <a:p>
            <a:pPr marL="223838" indent="-223838">
              <a:lnSpc>
                <a:spcPct val="90000"/>
              </a:lnSpc>
              <a:spcBef>
                <a:spcPts val="1800"/>
              </a:spcBef>
              <a:buFont typeface="Arial" pitchFamily="34" charset="0"/>
              <a:buChar char="•"/>
            </a:pPr>
            <a:endParaRPr lang="en-US" altLang="zh-CN" sz="2800" dirty="0">
              <a:latin typeface="宋体" panose="02010600030101010101" pitchFamily="2" charset="-122"/>
              <a:ea typeface="宋体" panose="02010600030101010101" pitchFamily="2" charset="-122"/>
            </a:endParaRPr>
          </a:p>
          <a:p>
            <a:pPr>
              <a:lnSpc>
                <a:spcPct val="90000"/>
              </a:lnSpc>
              <a:spcBef>
                <a:spcPts val="1800"/>
              </a:spcBef>
            </a:pPr>
            <a:r>
              <a:rPr lang="en-US" altLang="zh-CN" sz="2800" dirty="0">
                <a:latin typeface="宋体" panose="02010600030101010101" pitchFamily="2" charset="-122"/>
                <a:ea typeface="宋体" panose="02010600030101010101" pitchFamily="2" charset="-122"/>
              </a:rPr>
              <a:t>    </a:t>
            </a:r>
            <a:r>
              <a:rPr lang="zh-CN" altLang="zh-CN" sz="2800" dirty="0">
                <a:latin typeface="宋体" panose="02010600030101010101" pitchFamily="2" charset="-122"/>
                <a:ea typeface="宋体" panose="02010600030101010101" pitchFamily="2" charset="-122"/>
              </a:rPr>
              <a:t>该算法在</a:t>
            </a:r>
            <a:r>
              <a:rPr lang="en-US" altLang="zh-CN" sz="2800" dirty="0">
                <a:latin typeface="宋体" panose="02010600030101010101" pitchFamily="2" charset="-122"/>
                <a:ea typeface="宋体" panose="02010600030101010101" pitchFamily="2" charset="-122"/>
              </a:rPr>
              <a:t>Google Play</a:t>
            </a:r>
            <a:r>
              <a:rPr lang="zh-CN" altLang="zh-CN" sz="2800" dirty="0">
                <a:latin typeface="宋体" panose="02010600030101010101" pitchFamily="2" charset="-122"/>
                <a:ea typeface="宋体" panose="02010600030101010101" pitchFamily="2" charset="-122"/>
              </a:rPr>
              <a:t>上进行了实验和评估，结果表明，相比单一的宽线性模型和深度网络，该算法显著的提高了</a:t>
            </a:r>
            <a:r>
              <a:rPr lang="en-US" altLang="zh-CN" sz="2800" dirty="0">
                <a:latin typeface="宋体" panose="02010600030101010101" pitchFamily="2" charset="-122"/>
                <a:ea typeface="宋体" panose="02010600030101010101" pitchFamily="2" charset="-122"/>
              </a:rPr>
              <a:t>App</a:t>
            </a:r>
            <a:r>
              <a:rPr lang="zh-CN" altLang="zh-CN" sz="2800" dirty="0">
                <a:latin typeface="宋体" panose="02010600030101010101" pitchFamily="2" charset="-122"/>
                <a:ea typeface="宋体" panose="02010600030101010101" pitchFamily="2" charset="-122"/>
              </a:rPr>
              <a:t>安装量，具有更好的效果。</a:t>
            </a:r>
          </a:p>
        </p:txBody>
      </p:sp>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820" y="188640"/>
            <a:ext cx="9601200" cy="1143000"/>
          </a:xfrm>
        </p:spPr>
        <p:txBody>
          <a:bodyPr rtlCol="0"/>
          <a:lstStyle/>
          <a:p>
            <a:r>
              <a:rPr lang="zh-CN" altLang="zh-CN" dirty="0"/>
              <a:t>解决的问题</a:t>
            </a:r>
            <a:endParaRPr lang="zh-CN" altLang="en-US" dirty="0"/>
          </a:p>
        </p:txBody>
      </p:sp>
      <p:sp>
        <p:nvSpPr>
          <p:cNvPr id="8" name="内容占位符 3">
            <a:extLst>
              <a:ext uri="{FF2B5EF4-FFF2-40B4-BE49-F238E27FC236}">
                <a16:creationId xmlns:a16="http://schemas.microsoft.com/office/drawing/2014/main" id="{5F593C88-A363-4120-B57D-7DFAB93D41D3}"/>
              </a:ext>
            </a:extLst>
          </p:cNvPr>
          <p:cNvSpPr>
            <a:spLocks noGrp="1"/>
          </p:cNvSpPr>
          <p:nvPr>
            <p:ph idx="1"/>
          </p:nvPr>
        </p:nvSpPr>
        <p:spPr>
          <a:xfrm>
            <a:off x="838200" y="1825625"/>
            <a:ext cx="10515600" cy="4351338"/>
          </a:xfrm>
        </p:spPr>
        <p:txBody>
          <a:bodyPr>
            <a:normAutofit/>
          </a:bodyPr>
          <a:lstStyle/>
          <a:p>
            <a:r>
              <a:rPr lang="zh-CN" altLang="zh-CN" sz="2400" dirty="0"/>
              <a:t>推荐系统可以视作为一个</a:t>
            </a:r>
            <a:r>
              <a:rPr lang="zh-CN" altLang="zh-CN" sz="2400" dirty="0">
                <a:solidFill>
                  <a:schemeClr val="accent1">
                    <a:lumMod val="75000"/>
                  </a:schemeClr>
                </a:solidFill>
              </a:rPr>
              <a:t>搜索排序系统</a:t>
            </a:r>
            <a:r>
              <a:rPr lang="zh-CN" altLang="zh-CN" sz="2400" dirty="0"/>
              <a:t>，也就是基于用户输入和场景，输出一个有序的物品列表。推荐系统的挑战和搜索排序系统类似，可以归结为记忆和泛化问题。 </a:t>
            </a:r>
          </a:p>
          <a:p>
            <a:r>
              <a:rPr lang="en-US" altLang="zh-CN" sz="2400" dirty="0"/>
              <a:t> </a:t>
            </a:r>
            <a:r>
              <a:rPr lang="zh-CN" altLang="zh-CN" sz="2400" dirty="0"/>
              <a:t>记忆（</a:t>
            </a:r>
            <a:r>
              <a:rPr lang="en-US" altLang="zh-CN" sz="2400" dirty="0"/>
              <a:t>memorization</a:t>
            </a:r>
            <a:r>
              <a:rPr lang="zh-CN" altLang="zh-CN" sz="2400" dirty="0"/>
              <a:t>）可以理解为，利用（</a:t>
            </a:r>
            <a:r>
              <a:rPr lang="en-US" altLang="zh-CN" sz="2400" dirty="0"/>
              <a:t>exploit</a:t>
            </a:r>
            <a:r>
              <a:rPr lang="zh-CN" altLang="zh-CN" sz="2400" dirty="0"/>
              <a:t>）历史数据，如何学习共同出现的商品或特征之间的关联。基于记忆，推荐系统能够给用户推荐与其行为直接相关的商品，以保证推荐结果的准确度； </a:t>
            </a:r>
          </a:p>
          <a:p>
            <a:r>
              <a:rPr lang="zh-CN" altLang="zh-CN" sz="2400" dirty="0"/>
              <a:t>泛化（</a:t>
            </a:r>
            <a:r>
              <a:rPr lang="en-US" altLang="zh-CN" sz="2400" dirty="0"/>
              <a:t>generalization</a:t>
            </a:r>
            <a:r>
              <a:rPr lang="zh-CN" altLang="zh-CN" sz="2400" dirty="0"/>
              <a:t>）可以理解为，基于关联分析，如何探索（</a:t>
            </a:r>
            <a:r>
              <a:rPr lang="en-US" altLang="zh-CN" sz="2400" dirty="0"/>
              <a:t>explore</a:t>
            </a:r>
            <a:r>
              <a:rPr lang="zh-CN" altLang="zh-CN" sz="2400" dirty="0"/>
              <a:t>）一些新的，稀有被发现的特征。基于泛化，推荐系统能够探索用户潜在的需求，提升结果的多样性。</a:t>
            </a:r>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844" y="260648"/>
            <a:ext cx="9601200" cy="1143000"/>
          </a:xfrm>
        </p:spPr>
        <p:txBody>
          <a:bodyPr rtlCol="0"/>
          <a:lstStyle/>
          <a:p>
            <a:r>
              <a:rPr lang="zh-CN" altLang="zh-CN" dirty="0"/>
              <a:t>方法</a:t>
            </a:r>
            <a:endParaRPr lang="zh-cn" dirty="0"/>
          </a:p>
        </p:txBody>
      </p:sp>
      <p:sp>
        <p:nvSpPr>
          <p:cNvPr id="7" name="矩形 6">
            <a:extLst>
              <a:ext uri="{FF2B5EF4-FFF2-40B4-BE49-F238E27FC236}">
                <a16:creationId xmlns:a16="http://schemas.microsoft.com/office/drawing/2014/main" id="{7ECB70C1-93D2-428C-8793-EE704F65CF1E}"/>
              </a:ext>
            </a:extLst>
          </p:cNvPr>
          <p:cNvSpPr/>
          <p:nvPr/>
        </p:nvSpPr>
        <p:spPr>
          <a:xfrm>
            <a:off x="1233872" y="1700808"/>
            <a:ext cx="9721080" cy="1569660"/>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本文设计了一种</a:t>
            </a:r>
            <a:r>
              <a:rPr lang="en-US" altLang="zh-CN" sz="2400" dirty="0" err="1">
                <a:latin typeface="宋体" panose="02010600030101010101" pitchFamily="2" charset="-122"/>
                <a:ea typeface="宋体" panose="02010600030101010101" pitchFamily="2" charset="-122"/>
              </a:rPr>
              <a:t>wide&amp;deep</a:t>
            </a:r>
            <a:r>
              <a:rPr lang="zh-CN" altLang="zh-CN" sz="2400" dirty="0">
                <a:latin typeface="宋体" panose="02010600030101010101" pitchFamily="2" charset="-122"/>
                <a:ea typeface="宋体" panose="02010600030101010101" pitchFamily="2" charset="-122"/>
              </a:rPr>
              <a:t>学习框架，将记忆和泛化问题在一个框架内解决。</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该框架包含两个部分，其中宽的线性模型，用于解决</a:t>
            </a:r>
            <a:r>
              <a:rPr lang="zh-CN" altLang="zh-CN" sz="2400" dirty="0">
                <a:solidFill>
                  <a:schemeClr val="accent1">
                    <a:lumMod val="75000"/>
                  </a:schemeClr>
                </a:solidFill>
                <a:latin typeface="宋体" panose="02010600030101010101" pitchFamily="2" charset="-122"/>
                <a:ea typeface="宋体" panose="02010600030101010101" pitchFamily="2" charset="-122"/>
              </a:rPr>
              <a:t>记忆</a:t>
            </a:r>
            <a:r>
              <a:rPr lang="zh-CN" altLang="zh-CN" sz="2400" dirty="0">
                <a:latin typeface="宋体" panose="02010600030101010101" pitchFamily="2" charset="-122"/>
                <a:ea typeface="宋体" panose="02010600030101010101" pitchFamily="2" charset="-122"/>
              </a:rPr>
              <a:t>问题；深度神经网络，解决</a:t>
            </a:r>
            <a:r>
              <a:rPr lang="zh-CN" altLang="zh-CN" sz="2400" dirty="0">
                <a:solidFill>
                  <a:schemeClr val="accent1">
                    <a:lumMod val="75000"/>
                  </a:schemeClr>
                </a:solidFill>
                <a:latin typeface="宋体" panose="02010600030101010101" pitchFamily="2" charset="-122"/>
                <a:ea typeface="宋体" panose="02010600030101010101" pitchFamily="2" charset="-122"/>
              </a:rPr>
              <a:t>泛化</a:t>
            </a:r>
            <a:r>
              <a:rPr lang="zh-CN" altLang="zh-CN" sz="2400" dirty="0">
                <a:latin typeface="宋体" panose="02010600030101010101" pitchFamily="2" charset="-122"/>
                <a:ea typeface="宋体" panose="02010600030101010101" pitchFamily="2" charset="-122"/>
              </a:rPr>
              <a:t>的问题。</a:t>
            </a:r>
            <a:endParaRPr lang="en-US" altLang="zh-CN" sz="24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A0BDE003-C5E8-4AE5-86F4-9445650B3A27}"/>
              </a:ext>
            </a:extLst>
          </p:cNvPr>
          <p:cNvPicPr>
            <a:picLocks noChangeAspect="1"/>
          </p:cNvPicPr>
          <p:nvPr/>
        </p:nvPicPr>
        <p:blipFill>
          <a:blip r:embed="rId3"/>
          <a:stretch>
            <a:fillRect/>
          </a:stretch>
        </p:blipFill>
        <p:spPr>
          <a:xfrm>
            <a:off x="1902947" y="3323639"/>
            <a:ext cx="7164752" cy="2988261"/>
          </a:xfrm>
          <a:prstGeom prst="rect">
            <a:avLst/>
          </a:prstGeom>
        </p:spPr>
      </p:pic>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6">
            <a:extLst>
              <a:ext uri="{FF2B5EF4-FFF2-40B4-BE49-F238E27FC236}">
                <a16:creationId xmlns:a16="http://schemas.microsoft.com/office/drawing/2014/main" id="{0581857F-8224-48C7-BB93-18F2B7D0073C}"/>
              </a:ext>
            </a:extLst>
          </p:cNvPr>
          <p:cNvSpPr txBox="1">
            <a:spLocks/>
          </p:cNvSpPr>
          <p:nvPr/>
        </p:nvSpPr>
        <p:spPr>
          <a:xfrm>
            <a:off x="657808" y="3735534"/>
            <a:ext cx="10873208" cy="2664296"/>
          </a:xfrm>
          <a:prstGeom prst="rect">
            <a:avLst/>
          </a:prstGeom>
        </p:spPr>
        <p:txBody>
          <a:bodyPr>
            <a:normAutofit fontScale="92500" lnSpcReduction="20000"/>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a:lstStyle>
          <a:p>
            <a:pPr marL="0" indent="0">
              <a:buFont typeface="Arial" pitchFamily="34" charset="0"/>
              <a:buNone/>
            </a:pPr>
            <a:r>
              <a:rPr lang="en-US" altLang="zh-CN" sz="2800" dirty="0"/>
              <a:t>    </a:t>
            </a:r>
            <a:r>
              <a:rPr lang="zh-CN" altLang="zh-CN" sz="2800" dirty="0"/>
              <a:t>其中左侧的宽模型是一个形如的</a:t>
            </a:r>
            <a:r>
              <a:rPr lang="en-US" altLang="zh-CN" sz="2800" dirty="0"/>
              <a:t>y = </a:t>
            </a:r>
            <a:r>
              <a:rPr lang="en-US" altLang="zh-CN" sz="2800" dirty="0" err="1"/>
              <a:t>wTx+b</a:t>
            </a:r>
            <a:r>
              <a:rPr lang="zh-CN" altLang="zh-CN" sz="2800" dirty="0"/>
              <a:t>线性模型，其中，</a:t>
            </a:r>
            <a:r>
              <a:rPr lang="en-US" altLang="zh-CN" sz="2800" dirty="0"/>
              <a:t>x</a:t>
            </a:r>
            <a:r>
              <a:rPr lang="zh-CN" altLang="zh-CN" sz="2800" dirty="0"/>
              <a:t>是特征的向量，</a:t>
            </a:r>
            <a:r>
              <a:rPr lang="en-US" altLang="zh-CN" sz="2800" dirty="0"/>
              <a:t>w</a:t>
            </a:r>
            <a:r>
              <a:rPr lang="zh-CN" altLang="zh-CN" sz="2800" dirty="0"/>
              <a:t>权值，</a:t>
            </a:r>
            <a:r>
              <a:rPr lang="en-US" altLang="zh-CN" sz="2800" dirty="0"/>
              <a:t>b</a:t>
            </a:r>
            <a:r>
              <a:rPr lang="zh-CN" altLang="zh-CN" sz="2800" dirty="0"/>
              <a:t>是偏置。特征向量</a:t>
            </a:r>
            <a:r>
              <a:rPr lang="en-US" altLang="zh-CN" sz="2800" dirty="0"/>
              <a:t>x</a:t>
            </a:r>
            <a:r>
              <a:rPr lang="zh-CN" altLang="zh-CN" sz="2800" dirty="0"/>
              <a:t>包含原始输入特征和转换后的特征。其中，最重要的转换特征是交叉乘积特征，形式如</a:t>
            </a:r>
            <a:endParaRPr lang="en-US" altLang="zh-CN" sz="2800" dirty="0"/>
          </a:p>
          <a:p>
            <a:pPr marL="0" indent="0">
              <a:buFont typeface="Arial" pitchFamily="34" charset="0"/>
              <a:buNone/>
            </a:pPr>
            <a:r>
              <a:rPr lang="zh-CN" altLang="en-US" sz="2800" dirty="0"/>
              <a:t>   </a:t>
            </a:r>
            <a:endParaRPr lang="en-US" altLang="zh-CN" sz="2800" dirty="0"/>
          </a:p>
          <a:p>
            <a:pPr marL="0" indent="0">
              <a:buFont typeface="Arial" pitchFamily="34" charset="0"/>
              <a:buNone/>
            </a:pPr>
            <a:r>
              <a:rPr lang="zh-CN" altLang="en-US" sz="2800" dirty="0"/>
              <a:t>    其中</a:t>
            </a:r>
            <a:r>
              <a:rPr lang="en-US" altLang="zh-CN" sz="2800" dirty="0" err="1"/>
              <a:t>cki</a:t>
            </a:r>
            <a:r>
              <a:rPr lang="zh-CN" altLang="zh-CN" sz="2800" dirty="0"/>
              <a:t>是一个</a:t>
            </a:r>
            <a:r>
              <a:rPr lang="en-US" altLang="zh-CN" sz="2800" dirty="0"/>
              <a:t>bool</a:t>
            </a:r>
            <a:r>
              <a:rPr lang="zh-CN" altLang="zh-CN" sz="2800" dirty="0"/>
              <a:t>变量，当第</a:t>
            </a:r>
            <a:r>
              <a:rPr lang="en-US" altLang="zh-CN" sz="2800" dirty="0" err="1"/>
              <a:t>i</a:t>
            </a:r>
            <a:r>
              <a:rPr lang="zh-CN" altLang="zh-CN" sz="2800" dirty="0"/>
              <a:t>个特征是第</a:t>
            </a:r>
            <a:r>
              <a:rPr lang="en-US" altLang="zh-CN" sz="2800" dirty="0"/>
              <a:t>k</a:t>
            </a:r>
            <a:r>
              <a:rPr lang="zh-CN" altLang="zh-CN" sz="2800" dirty="0"/>
              <a:t>次转换的一部分时取</a:t>
            </a:r>
            <a:r>
              <a:rPr lang="en-US" altLang="zh-CN" sz="2800" dirty="0"/>
              <a:t>1</a:t>
            </a:r>
            <a:r>
              <a:rPr lang="zh-CN" altLang="zh-CN" sz="2800" dirty="0"/>
              <a:t>，否则取</a:t>
            </a:r>
            <a:r>
              <a:rPr lang="en-US" altLang="zh-CN" sz="2800" dirty="0"/>
              <a:t>0</a:t>
            </a:r>
            <a:r>
              <a:rPr lang="zh-CN" altLang="zh-CN" sz="2800" dirty="0"/>
              <a:t>。换句话说，该式描述的是特征之间的</a:t>
            </a:r>
            <a:r>
              <a:rPr lang="en-US" altLang="zh-CN" sz="2800" dirty="0"/>
              <a:t>AND</a:t>
            </a:r>
            <a:r>
              <a:rPr lang="zh-CN" altLang="zh-CN" sz="2800" dirty="0"/>
              <a:t>型关系，它表征了关联的特征对的共同出现的状态。</a:t>
            </a:r>
            <a:endParaRPr lang="en-US" altLang="zh-CN" sz="2800" dirty="0"/>
          </a:p>
        </p:txBody>
      </p:sp>
      <p:pic>
        <p:nvPicPr>
          <p:cNvPr id="6" name="图片 5">
            <a:extLst>
              <a:ext uri="{FF2B5EF4-FFF2-40B4-BE49-F238E27FC236}">
                <a16:creationId xmlns:a16="http://schemas.microsoft.com/office/drawing/2014/main" id="{B906771F-E526-4C9D-AFA4-52D611B22E64}"/>
              </a:ext>
            </a:extLst>
          </p:cNvPr>
          <p:cNvPicPr>
            <a:picLocks noChangeAspect="1"/>
          </p:cNvPicPr>
          <p:nvPr/>
        </p:nvPicPr>
        <p:blipFill>
          <a:blip r:embed="rId3"/>
          <a:stretch>
            <a:fillRect/>
          </a:stretch>
        </p:blipFill>
        <p:spPr>
          <a:xfrm>
            <a:off x="1780883" y="116632"/>
            <a:ext cx="8627058" cy="3415730"/>
          </a:xfrm>
          <a:prstGeom prst="rect">
            <a:avLst/>
          </a:prstGeom>
        </p:spPr>
      </p:pic>
      <p:pic>
        <p:nvPicPr>
          <p:cNvPr id="7" name="图片 6">
            <a:extLst>
              <a:ext uri="{FF2B5EF4-FFF2-40B4-BE49-F238E27FC236}">
                <a16:creationId xmlns:a16="http://schemas.microsoft.com/office/drawing/2014/main" id="{03343512-B263-4D49-9B0C-98F253F37DE1}"/>
              </a:ext>
            </a:extLst>
          </p:cNvPr>
          <p:cNvPicPr>
            <a:picLocks noChangeAspect="1"/>
          </p:cNvPicPr>
          <p:nvPr/>
        </p:nvPicPr>
        <p:blipFill rotWithShape="1">
          <a:blip r:embed="rId4"/>
          <a:srcRect t="10851" b="13190"/>
          <a:stretch/>
        </p:blipFill>
        <p:spPr>
          <a:xfrm>
            <a:off x="4618248" y="4653135"/>
            <a:ext cx="2952328" cy="504057"/>
          </a:xfrm>
          <a:prstGeom prst="rect">
            <a:avLst/>
          </a:prstGeom>
        </p:spPr>
      </p:pic>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B41CAE-DCE0-4387-A631-A113ABC1229C}"/>
              </a:ext>
            </a:extLst>
          </p:cNvPr>
          <p:cNvPicPr>
            <a:picLocks noChangeAspect="1"/>
          </p:cNvPicPr>
          <p:nvPr/>
        </p:nvPicPr>
        <p:blipFill>
          <a:blip r:embed="rId3"/>
          <a:stretch>
            <a:fillRect/>
          </a:stretch>
        </p:blipFill>
        <p:spPr>
          <a:xfrm>
            <a:off x="1780883" y="188640"/>
            <a:ext cx="8627058" cy="3415730"/>
          </a:xfrm>
          <a:prstGeom prst="rect">
            <a:avLst/>
          </a:prstGeom>
        </p:spPr>
      </p:pic>
      <p:sp>
        <p:nvSpPr>
          <p:cNvPr id="6" name="矩形 5">
            <a:extLst>
              <a:ext uri="{FF2B5EF4-FFF2-40B4-BE49-F238E27FC236}">
                <a16:creationId xmlns:a16="http://schemas.microsoft.com/office/drawing/2014/main" id="{6CF8AB57-13F0-468C-BE9E-41F8EF475508}"/>
              </a:ext>
            </a:extLst>
          </p:cNvPr>
          <p:cNvSpPr/>
          <p:nvPr/>
        </p:nvSpPr>
        <p:spPr>
          <a:xfrm>
            <a:off x="405780" y="3861048"/>
            <a:ext cx="11377264" cy="2234458"/>
          </a:xfrm>
          <a:prstGeom prst="rect">
            <a:avLst/>
          </a:prstGeom>
        </p:spPr>
        <p:txBody>
          <a:bodyPr wrap="square">
            <a:spAutoFit/>
          </a:bodyPr>
          <a:lstStyle/>
          <a:p>
            <a:pPr>
              <a:lnSpc>
                <a:spcPct val="70000"/>
              </a:lnSpc>
              <a:spcBef>
                <a:spcPts val="1800"/>
              </a:spcBef>
            </a:pPr>
            <a:r>
              <a:rPr lang="zh-CN" altLang="en-US" sz="2600" dirty="0">
                <a:latin typeface="宋体" panose="02010600030101010101" pitchFamily="2" charset="-122"/>
                <a:ea typeface="宋体" panose="02010600030101010101" pitchFamily="2" charset="-122"/>
              </a:rPr>
              <a:t>    该图右侧是一个深度模型，这是一个</a:t>
            </a:r>
            <a:r>
              <a:rPr lang="zh-CN" altLang="en-US" sz="2600" dirty="0">
                <a:solidFill>
                  <a:schemeClr val="accent1">
                    <a:lumMod val="75000"/>
                  </a:schemeClr>
                </a:solidFill>
                <a:latin typeface="宋体" panose="02010600030101010101" pitchFamily="2" charset="-122"/>
                <a:ea typeface="宋体" panose="02010600030101010101" pitchFamily="2" charset="-122"/>
              </a:rPr>
              <a:t>前馈神经网络</a:t>
            </a:r>
            <a:r>
              <a:rPr lang="zh-CN" altLang="en-US" sz="2600" dirty="0">
                <a:latin typeface="宋体" panose="02010600030101010101" pitchFamily="2" charset="-122"/>
                <a:ea typeface="宋体" panose="02010600030101010101" pitchFamily="2" charset="-122"/>
              </a:rPr>
              <a:t>。其输入是一个稀疏，高维，离散或连续的特征向量，所以该模型也有一个</a:t>
            </a:r>
            <a:r>
              <a:rPr lang="en-US" altLang="zh-CN" sz="2600" dirty="0">
                <a:latin typeface="宋体" panose="02010600030101010101" pitchFamily="2" charset="-122"/>
                <a:ea typeface="宋体" panose="02010600030101010101" pitchFamily="2" charset="-122"/>
              </a:rPr>
              <a:t>embedding</a:t>
            </a:r>
            <a:r>
              <a:rPr lang="zh-CN" altLang="en-US" sz="2600" dirty="0">
                <a:latin typeface="宋体" panose="02010600030101010101" pitchFamily="2" charset="-122"/>
                <a:ea typeface="宋体" panose="02010600030101010101" pitchFamily="2" charset="-122"/>
              </a:rPr>
              <a:t>层，将稀疏的输入向量转换为一个稠密的向量，并传递到隐</a:t>
            </a:r>
            <a:r>
              <a:rPr lang="en-US" altLang="zh-CN" sz="2600" dirty="0">
                <a:latin typeface="宋体" panose="02010600030101010101" pitchFamily="2" charset="-122"/>
                <a:ea typeface="宋体" panose="02010600030101010101" pitchFamily="2" charset="-122"/>
              </a:rPr>
              <a:t>hidden</a:t>
            </a:r>
            <a:r>
              <a:rPr lang="zh-CN" altLang="en-US" sz="2600" dirty="0">
                <a:latin typeface="宋体" panose="02010600030101010101" pitchFamily="2" charset="-122"/>
                <a:ea typeface="宋体" panose="02010600030101010101" pitchFamily="2" charset="-122"/>
              </a:rPr>
              <a:t>层。</a:t>
            </a:r>
            <a:r>
              <a:rPr lang="en-US" altLang="zh-CN" sz="2600" dirty="0">
                <a:latin typeface="宋体" panose="02010600030101010101" pitchFamily="2" charset="-122"/>
                <a:ea typeface="宋体" panose="02010600030101010101" pitchFamily="2" charset="-122"/>
              </a:rPr>
              <a:t>hidden</a:t>
            </a:r>
            <a:r>
              <a:rPr lang="zh-CN" altLang="en-US" sz="2600" dirty="0">
                <a:latin typeface="宋体" panose="02010600030101010101" pitchFamily="2" charset="-122"/>
                <a:ea typeface="宋体" panose="02010600030101010101" pitchFamily="2" charset="-122"/>
              </a:rPr>
              <a:t>层的处理形式如下： </a:t>
            </a:r>
          </a:p>
          <a:p>
            <a:pPr>
              <a:lnSpc>
                <a:spcPct val="70000"/>
              </a:lnSpc>
              <a:spcBef>
                <a:spcPts val="1800"/>
              </a:spcBef>
            </a:pPr>
            <a:r>
              <a:rPr lang="zh-CN" altLang="en-US" sz="2600" dirty="0">
                <a:latin typeface="宋体" panose="02010600030101010101" pitchFamily="2" charset="-122"/>
                <a:ea typeface="宋体" panose="02010600030101010101" pitchFamily="2" charset="-122"/>
              </a:rPr>
              <a:t>  </a:t>
            </a:r>
          </a:p>
          <a:p>
            <a:pPr>
              <a:lnSpc>
                <a:spcPct val="70000"/>
              </a:lnSpc>
              <a:spcBef>
                <a:spcPts val="1800"/>
              </a:spcBef>
            </a:pPr>
            <a:r>
              <a:rPr lang="zh-CN" altLang="en-US" sz="2600" dirty="0">
                <a:latin typeface="宋体" panose="02010600030101010101" pitchFamily="2" charset="-122"/>
                <a:ea typeface="宋体" panose="02010600030101010101" pitchFamily="2" charset="-122"/>
              </a:rPr>
              <a:t>    其中</a:t>
            </a:r>
            <a:r>
              <a:rPr lang="en-US" altLang="zh-CN" sz="2600" dirty="0">
                <a:latin typeface="宋体" panose="02010600030101010101" pitchFamily="2" charset="-122"/>
                <a:ea typeface="宋体" panose="02010600030101010101" pitchFamily="2" charset="-122"/>
              </a:rPr>
              <a:t>l</a:t>
            </a:r>
            <a:r>
              <a:rPr lang="zh-CN" altLang="en-US" sz="2600" dirty="0">
                <a:latin typeface="宋体" panose="02010600030101010101" pitchFamily="2" charset="-122"/>
                <a:ea typeface="宋体" panose="02010600030101010101" pitchFamily="2" charset="-122"/>
              </a:rPr>
              <a:t>是层号，</a:t>
            </a:r>
            <a:r>
              <a:rPr lang="en-US" altLang="zh-CN" sz="2600" dirty="0">
                <a:latin typeface="宋体" panose="02010600030101010101" pitchFamily="2" charset="-122"/>
                <a:ea typeface="宋体" panose="02010600030101010101" pitchFamily="2" charset="-122"/>
              </a:rPr>
              <a:t>a</a:t>
            </a:r>
            <a:r>
              <a:rPr lang="zh-CN" altLang="en-US" sz="2600" dirty="0">
                <a:latin typeface="宋体" panose="02010600030101010101" pitchFamily="2" charset="-122"/>
                <a:ea typeface="宋体" panose="02010600030101010101" pitchFamily="2" charset="-122"/>
              </a:rPr>
              <a:t>是神经元的激活值，</a:t>
            </a:r>
            <a:r>
              <a:rPr lang="en-US" altLang="zh-CN" sz="2600" dirty="0">
                <a:latin typeface="宋体" panose="02010600030101010101" pitchFamily="2" charset="-122"/>
                <a:ea typeface="宋体" panose="02010600030101010101" pitchFamily="2" charset="-122"/>
              </a:rPr>
              <a:t>b</a:t>
            </a:r>
            <a:r>
              <a:rPr lang="zh-CN" altLang="en-US" sz="2600" dirty="0">
                <a:latin typeface="宋体" panose="02010600030101010101" pitchFamily="2" charset="-122"/>
                <a:ea typeface="宋体" panose="02010600030101010101" pitchFamily="2" charset="-122"/>
              </a:rPr>
              <a:t>是偏置，</a:t>
            </a:r>
            <a:r>
              <a:rPr lang="en-US" altLang="zh-CN" sz="2600" dirty="0">
                <a:latin typeface="宋体" panose="02010600030101010101" pitchFamily="2" charset="-122"/>
                <a:ea typeface="宋体" panose="02010600030101010101" pitchFamily="2" charset="-122"/>
              </a:rPr>
              <a:t>f</a:t>
            </a:r>
            <a:r>
              <a:rPr lang="zh-CN" altLang="en-US" sz="2600" dirty="0">
                <a:latin typeface="宋体" panose="02010600030101010101" pitchFamily="2" charset="-122"/>
                <a:ea typeface="宋体" panose="02010600030101010101" pitchFamily="2" charset="-122"/>
              </a:rPr>
              <a:t>是激活函数（</a:t>
            </a:r>
            <a:r>
              <a:rPr lang="en-US" altLang="zh-CN" sz="2600" dirty="0">
                <a:latin typeface="宋体" panose="02010600030101010101" pitchFamily="2" charset="-122"/>
                <a:ea typeface="宋体" panose="02010600030101010101" pitchFamily="2" charset="-122"/>
              </a:rPr>
              <a:t>RELU</a:t>
            </a:r>
            <a:r>
              <a:rPr lang="zh-CN" altLang="en-US" sz="2600" dirty="0">
                <a:latin typeface="宋体" panose="02010600030101010101" pitchFamily="2" charset="-122"/>
                <a:ea typeface="宋体" panose="02010600030101010101" pitchFamily="2" charset="-122"/>
              </a:rPr>
              <a:t>）。</a:t>
            </a:r>
          </a:p>
        </p:txBody>
      </p:sp>
      <p:pic>
        <p:nvPicPr>
          <p:cNvPr id="7" name="图片 6">
            <a:extLst>
              <a:ext uri="{FF2B5EF4-FFF2-40B4-BE49-F238E27FC236}">
                <a16:creationId xmlns:a16="http://schemas.microsoft.com/office/drawing/2014/main" id="{DE1DE7A2-8BE1-419D-A62D-9B52163E6B5B}"/>
              </a:ext>
            </a:extLst>
          </p:cNvPr>
          <p:cNvPicPr/>
          <p:nvPr/>
        </p:nvPicPr>
        <p:blipFill>
          <a:blip r:embed="rId4"/>
          <a:stretch>
            <a:fillRect/>
          </a:stretch>
        </p:blipFill>
        <p:spPr>
          <a:xfrm>
            <a:off x="4726260" y="4941168"/>
            <a:ext cx="2808312" cy="576064"/>
          </a:xfrm>
          <a:prstGeom prst="rect">
            <a:avLst/>
          </a:prstGeom>
        </p:spPr>
      </p:pic>
    </p:spTree>
    <p:extLst>
      <p:ext uri="{BB962C8B-B14F-4D97-AF65-F5344CB8AC3E}">
        <p14:creationId xmlns:p14="http://schemas.microsoft.com/office/powerpoint/2010/main" val="48048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868" y="404664"/>
            <a:ext cx="9601200" cy="1143000"/>
          </a:xfrm>
        </p:spPr>
        <p:txBody>
          <a:bodyPr rtlCol="0"/>
          <a:lstStyle/>
          <a:p>
            <a:r>
              <a:rPr lang="zh-CN" altLang="zh-CN" dirty="0"/>
              <a:t>训练过程</a:t>
            </a:r>
            <a:r>
              <a:rPr lang="zh-CN" altLang="en-US" dirty="0"/>
              <a:t>的</a:t>
            </a:r>
            <a:r>
              <a:rPr lang="zh-CN" altLang="zh-CN" dirty="0"/>
              <a:t>关键点：</a:t>
            </a:r>
            <a:endParaRPr lang="zh-cn" dirty="0"/>
          </a:p>
        </p:txBody>
      </p:sp>
      <p:sp>
        <p:nvSpPr>
          <p:cNvPr id="3" name="矩形 2">
            <a:extLst>
              <a:ext uri="{FF2B5EF4-FFF2-40B4-BE49-F238E27FC236}">
                <a16:creationId xmlns:a16="http://schemas.microsoft.com/office/drawing/2014/main" id="{FF688664-D559-4A41-8AE5-E399120BF0D3}"/>
              </a:ext>
            </a:extLst>
          </p:cNvPr>
          <p:cNvSpPr/>
          <p:nvPr/>
        </p:nvSpPr>
        <p:spPr>
          <a:xfrm>
            <a:off x="1582873" y="2204864"/>
            <a:ext cx="9023077" cy="3293209"/>
          </a:xfrm>
          <a:prstGeom prst="rect">
            <a:avLst/>
          </a:prstGeom>
        </p:spPr>
        <p:txBody>
          <a:bodyPr wrap="square">
            <a:spAutoFit/>
          </a:bodyPr>
          <a:lstStyle/>
          <a:p>
            <a:r>
              <a:rPr lang="zh-CN" altLang="en-US" sz="2600" dirty="0">
                <a:latin typeface="宋体" panose="02010600030101010101" pitchFamily="2" charset="-122"/>
                <a:ea typeface="宋体" panose="02010600030101010101" pitchFamily="2" charset="-122"/>
              </a:rPr>
              <a:t>    作者是将</a:t>
            </a:r>
            <a:r>
              <a:rPr lang="en-US" altLang="zh-CN" sz="2600" dirty="0">
                <a:latin typeface="宋体" panose="02010600030101010101" pitchFamily="2" charset="-122"/>
                <a:ea typeface="宋体" panose="02010600030101010101" pitchFamily="2" charset="-122"/>
              </a:rPr>
              <a:t>Wide &amp; Deep</a:t>
            </a:r>
            <a:r>
              <a:rPr lang="zh-CN" altLang="en-US" sz="2600" dirty="0">
                <a:latin typeface="宋体" panose="02010600030101010101" pitchFamily="2" charset="-122"/>
                <a:ea typeface="宋体" panose="02010600030101010101" pitchFamily="2" charset="-122"/>
              </a:rPr>
              <a:t>放在一起进行联合训练。联合训练是将宽度组件和深度组件通过</a:t>
            </a:r>
            <a:r>
              <a:rPr lang="zh-CN" altLang="en-US" sz="2600" dirty="0">
                <a:solidFill>
                  <a:schemeClr val="accent1">
                    <a:lumMod val="75000"/>
                  </a:schemeClr>
                </a:solidFill>
                <a:latin typeface="宋体" panose="02010600030101010101" pitchFamily="2" charset="-122"/>
                <a:ea typeface="宋体" panose="02010600030101010101" pitchFamily="2" charset="-122"/>
              </a:rPr>
              <a:t>加权求和</a:t>
            </a:r>
            <a:r>
              <a:rPr lang="zh-CN" altLang="en-US" sz="2600" dirty="0">
                <a:latin typeface="宋体" panose="02010600030101010101" pitchFamily="2" charset="-122"/>
                <a:ea typeface="宋体" panose="02010600030101010101" pitchFamily="2" charset="-122"/>
              </a:rPr>
              <a:t>的结果来预测输出，对于输出环节，其实是一个常见的逻辑回归问题。形式如： </a:t>
            </a:r>
          </a:p>
          <a:p>
            <a:r>
              <a:rPr lang="zh-CN" altLang="en-US" sz="2600" dirty="0">
                <a:latin typeface="宋体" panose="02010600030101010101" pitchFamily="2" charset="-122"/>
                <a:ea typeface="宋体" panose="02010600030101010101" pitchFamily="2" charset="-122"/>
              </a:rPr>
              <a:t>  </a:t>
            </a:r>
          </a:p>
          <a:p>
            <a:r>
              <a:rPr lang="zh-CN" altLang="en-US" sz="2600" dirty="0">
                <a:latin typeface="宋体" panose="02010600030101010101" pitchFamily="2" charset="-122"/>
                <a:ea typeface="宋体" panose="02010600030101010101" pitchFamily="2" charset="-122"/>
              </a:rPr>
              <a:t>    </a:t>
            </a:r>
            <a:endParaRPr lang="en-US" altLang="zh-CN" sz="2600" dirty="0">
              <a:latin typeface="宋体" panose="02010600030101010101" pitchFamily="2" charset="-122"/>
              <a:ea typeface="宋体" panose="02010600030101010101" pitchFamily="2" charset="-122"/>
            </a:endParaRPr>
          </a:p>
          <a:p>
            <a:r>
              <a:rPr lang="en-US" altLang="zh-CN" sz="2600" dirty="0">
                <a:latin typeface="宋体" panose="02010600030101010101" pitchFamily="2" charset="-122"/>
                <a:ea typeface="宋体" panose="02010600030101010101" pitchFamily="2" charset="-122"/>
              </a:rPr>
              <a:t>    </a:t>
            </a:r>
            <a:r>
              <a:rPr lang="zh-CN" altLang="en-US" sz="2600" dirty="0">
                <a:latin typeface="宋体" panose="02010600030101010101" pitchFamily="2" charset="-122"/>
                <a:ea typeface="宋体" panose="02010600030101010101" pitchFamily="2" charset="-122"/>
              </a:rPr>
              <a:t>训练是通过</a:t>
            </a:r>
            <a:r>
              <a:rPr lang="zh-CN" altLang="en-US" sz="2600" dirty="0">
                <a:solidFill>
                  <a:schemeClr val="accent1">
                    <a:lumMod val="75000"/>
                  </a:schemeClr>
                </a:solidFill>
                <a:latin typeface="宋体" panose="02010600030101010101" pitchFamily="2" charset="-122"/>
                <a:ea typeface="宋体" panose="02010600030101010101" pitchFamily="2" charset="-122"/>
              </a:rPr>
              <a:t>梯度的反馈传播</a:t>
            </a:r>
            <a:r>
              <a:rPr lang="zh-CN" altLang="en-US" sz="2600" dirty="0">
                <a:latin typeface="宋体" panose="02010600030101010101" pitchFamily="2" charset="-122"/>
                <a:ea typeface="宋体" panose="02010600030101010101" pitchFamily="2" charset="-122"/>
              </a:rPr>
              <a:t>实现的。其中，作者采用</a:t>
            </a:r>
            <a:r>
              <a:rPr lang="en-US" altLang="zh-CN" sz="2600" dirty="0">
                <a:latin typeface="宋体" panose="02010600030101010101" pitchFamily="2" charset="-122"/>
                <a:ea typeface="宋体" panose="02010600030101010101" pitchFamily="2" charset="-122"/>
              </a:rPr>
              <a:t>FTRL</a:t>
            </a:r>
            <a:r>
              <a:rPr lang="zh-CN" altLang="en-US" sz="2600" dirty="0">
                <a:latin typeface="宋体" panose="02010600030101010101" pitchFamily="2" charset="-122"/>
                <a:ea typeface="宋体" panose="02010600030101010101" pitchFamily="2" charset="-122"/>
              </a:rPr>
              <a:t>算法作为宽度部分的训练的优化算法；深度部分，作者采用</a:t>
            </a:r>
            <a:r>
              <a:rPr lang="en-US" altLang="zh-CN" sz="2600" dirty="0" err="1">
                <a:latin typeface="宋体" panose="02010600030101010101" pitchFamily="2" charset="-122"/>
                <a:ea typeface="宋体" panose="02010600030101010101" pitchFamily="2" charset="-122"/>
              </a:rPr>
              <a:t>AdaGrad</a:t>
            </a:r>
            <a:r>
              <a:rPr lang="zh-CN" altLang="en-US" sz="2600" dirty="0">
                <a:latin typeface="宋体" panose="02010600030101010101" pitchFamily="2" charset="-122"/>
                <a:ea typeface="宋体" panose="02010600030101010101" pitchFamily="2" charset="-122"/>
              </a:rPr>
              <a:t>。</a:t>
            </a:r>
          </a:p>
        </p:txBody>
      </p:sp>
      <p:pic>
        <p:nvPicPr>
          <p:cNvPr id="4" name="图片 3">
            <a:extLst>
              <a:ext uri="{FF2B5EF4-FFF2-40B4-BE49-F238E27FC236}">
                <a16:creationId xmlns:a16="http://schemas.microsoft.com/office/drawing/2014/main" id="{8892E00E-2F32-4D02-84B4-CF65EB6F015C}"/>
              </a:ext>
            </a:extLst>
          </p:cNvPr>
          <p:cNvPicPr>
            <a:picLocks noChangeAspect="1"/>
          </p:cNvPicPr>
          <p:nvPr/>
        </p:nvPicPr>
        <p:blipFill rotWithShape="1">
          <a:blip r:embed="rId3"/>
          <a:srcRect t="22132"/>
          <a:stretch/>
        </p:blipFill>
        <p:spPr>
          <a:xfrm>
            <a:off x="3033750" y="3573016"/>
            <a:ext cx="6121323" cy="506719"/>
          </a:xfrm>
          <a:prstGeom prst="rect">
            <a:avLst/>
          </a:prstGeom>
        </p:spPr>
      </p:pic>
    </p:spTree>
    <p:extLst>
      <p:ext uri="{BB962C8B-B14F-4D97-AF65-F5344CB8AC3E}">
        <p14:creationId xmlns:p14="http://schemas.microsoft.com/office/powerpoint/2010/main" val="238991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latin typeface="+mn-ea"/>
              </a:rPr>
              <a:t>实验结果</a:t>
            </a:r>
            <a:r>
              <a:rPr lang="zh-CN" altLang="en-US" dirty="0"/>
              <a:t>：</a:t>
            </a:r>
            <a:r>
              <a:rPr lang="zh-CN" altLang="zh-CN" dirty="0"/>
              <a:t> </a:t>
            </a:r>
            <a:endParaRPr lang="zh-cn" dirty="0"/>
          </a:p>
        </p:txBody>
      </p:sp>
      <p:sp>
        <p:nvSpPr>
          <p:cNvPr id="3" name="矩形 2">
            <a:extLst>
              <a:ext uri="{FF2B5EF4-FFF2-40B4-BE49-F238E27FC236}">
                <a16:creationId xmlns:a16="http://schemas.microsoft.com/office/drawing/2014/main" id="{82D7B029-4041-46FC-9B83-397AE1888634}"/>
              </a:ext>
            </a:extLst>
          </p:cNvPr>
          <p:cNvSpPr/>
          <p:nvPr/>
        </p:nvSpPr>
        <p:spPr>
          <a:xfrm>
            <a:off x="1462474" y="1916832"/>
            <a:ext cx="9721080" cy="892552"/>
          </a:xfrm>
          <a:prstGeom prst="rect">
            <a:avLst/>
          </a:prstGeom>
        </p:spPr>
        <p:txBody>
          <a:bodyPr wrap="square">
            <a:spAutoFit/>
          </a:bodyPr>
          <a:lstStyle/>
          <a:p>
            <a:r>
              <a:rPr lang="en-US" altLang="zh-CN" sz="2600" dirty="0">
                <a:latin typeface="宋体" panose="02010600030101010101" pitchFamily="2" charset="-122"/>
                <a:ea typeface="宋体" panose="02010600030101010101" pitchFamily="2" charset="-122"/>
              </a:rPr>
              <a:t>    </a:t>
            </a:r>
            <a:r>
              <a:rPr lang="zh-CN" altLang="zh-CN" sz="2600" dirty="0">
                <a:latin typeface="宋体" panose="02010600030101010101" pitchFamily="2" charset="-122"/>
                <a:ea typeface="宋体" panose="02010600030101010101" pitchFamily="2" charset="-122"/>
              </a:rPr>
              <a:t>作者从两种维度评估了算法效果：</a:t>
            </a:r>
            <a:r>
              <a:rPr lang="en-US" altLang="zh-CN" sz="2600" dirty="0">
                <a:latin typeface="宋体" panose="02010600030101010101" pitchFamily="2" charset="-122"/>
                <a:ea typeface="宋体" panose="02010600030101010101" pitchFamily="2" charset="-122"/>
              </a:rPr>
              <a:t>APP</a:t>
            </a:r>
            <a:r>
              <a:rPr lang="zh-CN" altLang="zh-CN" sz="2600" dirty="0">
                <a:latin typeface="宋体" panose="02010600030101010101" pitchFamily="2" charset="-122"/>
                <a:ea typeface="宋体" panose="02010600030101010101" pitchFamily="2" charset="-122"/>
              </a:rPr>
              <a:t>的安装转化，服务性能。 </a:t>
            </a:r>
          </a:p>
          <a:p>
            <a:r>
              <a:rPr lang="zh-CN" altLang="zh-CN" sz="2600" dirty="0">
                <a:latin typeface="宋体" panose="02010600030101010101" pitchFamily="2" charset="-122"/>
                <a:ea typeface="宋体" panose="02010600030101010101" pitchFamily="2" charset="-122"/>
              </a:rPr>
              <a:t>经过</a:t>
            </a:r>
            <a:r>
              <a:rPr lang="en-US" altLang="zh-CN" sz="2600" dirty="0" err="1">
                <a:latin typeface="宋体" panose="02010600030101010101" pitchFamily="2" charset="-122"/>
                <a:ea typeface="宋体" panose="02010600030101010101" pitchFamily="2" charset="-122"/>
              </a:rPr>
              <a:t>ABTest</a:t>
            </a:r>
            <a:r>
              <a:rPr lang="zh-CN" altLang="zh-CN" sz="2600" dirty="0">
                <a:latin typeface="宋体" panose="02010600030101010101" pitchFamily="2" charset="-122"/>
                <a:ea typeface="宋体" panose="02010600030101010101" pitchFamily="2" charset="-122"/>
              </a:rPr>
              <a:t>验证，</a:t>
            </a:r>
            <a:r>
              <a:rPr lang="en-US" altLang="zh-CN" sz="2600" dirty="0">
                <a:latin typeface="宋体" panose="02010600030101010101" pitchFamily="2" charset="-122"/>
                <a:ea typeface="宋体" panose="02010600030101010101" pitchFamily="2" charset="-122"/>
              </a:rPr>
              <a:t>Wide &amp; Deep</a:t>
            </a:r>
            <a:r>
              <a:rPr lang="zh-CN" altLang="zh-CN" sz="2600" dirty="0">
                <a:latin typeface="宋体" panose="02010600030101010101" pitchFamily="2" charset="-122"/>
                <a:ea typeface="宋体" panose="02010600030101010101" pitchFamily="2" charset="-122"/>
              </a:rPr>
              <a:t>模型转化效果比单一模型好。</a:t>
            </a:r>
            <a:endParaRPr lang="en-US" altLang="zh-CN" sz="2600"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0EE1305E-A193-476D-9397-823969D72B67}"/>
              </a:ext>
            </a:extLst>
          </p:cNvPr>
          <p:cNvSpPr/>
          <p:nvPr/>
        </p:nvSpPr>
        <p:spPr>
          <a:xfrm>
            <a:off x="1528335" y="3429000"/>
            <a:ext cx="2111658" cy="584775"/>
          </a:xfrm>
          <a:prstGeom prst="rect">
            <a:avLst/>
          </a:prstGeom>
        </p:spPr>
        <p:txBody>
          <a:bodyPr wrap="square">
            <a:spAutoFit/>
          </a:bodyPr>
          <a:lstStyle/>
          <a:p>
            <a:r>
              <a:rPr lang="zh-CN" altLang="en-US" sz="3200" dirty="0">
                <a:latin typeface="+mn-ea"/>
                <a:ea typeface="宋体" panose="02010600030101010101" pitchFamily="2" charset="-122"/>
                <a:cs typeface="+mj-cs"/>
              </a:rPr>
              <a:t>本文贡献：</a:t>
            </a:r>
            <a:endParaRPr lang="en-US" altLang="zh-CN" sz="3200" dirty="0">
              <a:latin typeface="+mn-ea"/>
              <a:ea typeface="宋体" panose="02010600030101010101" pitchFamily="2" charset="-122"/>
              <a:cs typeface="+mj-cs"/>
            </a:endParaRPr>
          </a:p>
        </p:txBody>
      </p:sp>
      <p:sp>
        <p:nvSpPr>
          <p:cNvPr id="5" name="矩形 4">
            <a:extLst>
              <a:ext uri="{FF2B5EF4-FFF2-40B4-BE49-F238E27FC236}">
                <a16:creationId xmlns:a16="http://schemas.microsoft.com/office/drawing/2014/main" id="{176FCD43-0121-493E-8DFF-4C3C3AD363A1}"/>
              </a:ext>
            </a:extLst>
          </p:cNvPr>
          <p:cNvSpPr/>
          <p:nvPr/>
        </p:nvSpPr>
        <p:spPr>
          <a:xfrm>
            <a:off x="1522414" y="4221088"/>
            <a:ext cx="9661140" cy="1692771"/>
          </a:xfrm>
          <a:prstGeom prst="rect">
            <a:avLst/>
          </a:prstGeom>
        </p:spPr>
        <p:txBody>
          <a:bodyPr wrap="square">
            <a:spAutoFit/>
          </a:bodyPr>
          <a:lstStyle/>
          <a:p>
            <a:r>
              <a:rPr lang="en-US" altLang="zh-CN" sz="2600" dirty="0">
                <a:latin typeface="宋体" panose="02010600030101010101" pitchFamily="2" charset="-122"/>
                <a:ea typeface="宋体" panose="02010600030101010101" pitchFamily="2" charset="-122"/>
              </a:rPr>
              <a:t>    Wide &amp; Deep</a:t>
            </a:r>
            <a:r>
              <a:rPr lang="zh-CN" altLang="zh-CN" sz="2600" dirty="0">
                <a:latin typeface="宋体" panose="02010600030101010101" pitchFamily="2" charset="-122"/>
                <a:ea typeface="宋体" panose="02010600030101010101" pitchFamily="2" charset="-122"/>
              </a:rPr>
              <a:t>学习框架能够将</a:t>
            </a:r>
            <a:r>
              <a:rPr lang="zh-CN" altLang="zh-CN" sz="2600" dirty="0">
                <a:solidFill>
                  <a:schemeClr val="accent1">
                    <a:lumMod val="75000"/>
                  </a:schemeClr>
                </a:solidFill>
                <a:latin typeface="宋体" panose="02010600030101010101" pitchFamily="2" charset="-122"/>
                <a:ea typeface="宋体" panose="02010600030101010101" pitchFamily="2" charset="-122"/>
              </a:rPr>
              <a:t>线性模型</a:t>
            </a:r>
            <a:r>
              <a:rPr lang="zh-CN" altLang="zh-CN" sz="2600" dirty="0">
                <a:latin typeface="宋体" panose="02010600030101010101" pitchFamily="2" charset="-122"/>
                <a:ea typeface="宋体" panose="02010600030101010101" pitchFamily="2" charset="-122"/>
              </a:rPr>
              <a:t>和</a:t>
            </a:r>
            <a:r>
              <a:rPr lang="zh-CN" altLang="zh-CN" sz="2600" dirty="0">
                <a:solidFill>
                  <a:schemeClr val="accent1">
                    <a:lumMod val="75000"/>
                  </a:schemeClr>
                </a:solidFill>
                <a:latin typeface="宋体" panose="02010600030101010101" pitchFamily="2" charset="-122"/>
                <a:ea typeface="宋体" panose="02010600030101010101" pitchFamily="2" charset="-122"/>
              </a:rPr>
              <a:t>深度网络</a:t>
            </a:r>
            <a:r>
              <a:rPr lang="zh-CN" altLang="zh-CN" sz="2600" dirty="0">
                <a:latin typeface="宋体" panose="02010600030101010101" pitchFamily="2" charset="-122"/>
                <a:ea typeface="宋体" panose="02010600030101010101" pitchFamily="2" charset="-122"/>
              </a:rPr>
              <a:t>一起训练，适用于常见的具有高维，稀疏输入的推荐系统。</a:t>
            </a:r>
            <a:endParaRPr lang="en-US" altLang="zh-CN" sz="2600" dirty="0">
              <a:latin typeface="宋体" panose="02010600030101010101" pitchFamily="2" charset="-122"/>
              <a:ea typeface="宋体" panose="02010600030101010101" pitchFamily="2" charset="-122"/>
            </a:endParaRPr>
          </a:p>
          <a:p>
            <a:r>
              <a:rPr lang="en-US" altLang="zh-CN" sz="2600" dirty="0">
                <a:latin typeface="宋体" panose="02010600030101010101" pitchFamily="2" charset="-122"/>
                <a:ea typeface="宋体" panose="02010600030101010101" pitchFamily="2" charset="-122"/>
              </a:rPr>
              <a:t>    </a:t>
            </a:r>
            <a:r>
              <a:rPr lang="zh-CN" altLang="zh-CN" sz="2600" dirty="0">
                <a:latin typeface="宋体" panose="02010600030101010101" pitchFamily="2" charset="-122"/>
                <a:ea typeface="宋体" panose="02010600030101010101" pitchFamily="2" charset="-122"/>
              </a:rPr>
              <a:t>提出了记忆和泛化（</a:t>
            </a:r>
            <a:r>
              <a:rPr lang="en-US" altLang="zh-CN" sz="2600" dirty="0">
                <a:latin typeface="宋体" panose="02010600030101010101" pitchFamily="2" charset="-122"/>
                <a:ea typeface="宋体" panose="02010600030101010101" pitchFamily="2" charset="-122"/>
              </a:rPr>
              <a:t>memorization and generalization</a:t>
            </a:r>
            <a:r>
              <a:rPr lang="zh-CN" altLang="zh-CN" sz="2600" dirty="0">
                <a:latin typeface="宋体" panose="02010600030101010101" pitchFamily="2" charset="-122"/>
                <a:ea typeface="宋体" panose="02010600030101010101" pitchFamily="2" charset="-122"/>
              </a:rPr>
              <a:t>）的概念，很有价值。</a:t>
            </a:r>
            <a:endParaRPr lang="en-US" altLang="zh-CN" sz="2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253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5880" y="785759"/>
            <a:ext cx="9577064" cy="762000"/>
          </a:xfrm>
        </p:spPr>
        <p:txBody>
          <a:bodyPr rtlCol="0">
            <a:normAutofit/>
          </a:bodyPr>
          <a:lstStyle/>
          <a:p>
            <a:pPr rtl="0"/>
            <a:r>
              <a:rPr lang="zh-CN" altLang="en-US" dirty="0"/>
              <a:t>基于用户树形浏览模式下的推荐系统协同式过滤研究</a:t>
            </a:r>
            <a:endParaRPr lang="zh-cn" dirty="0"/>
          </a:p>
        </p:txBody>
      </p:sp>
      <p:sp>
        <p:nvSpPr>
          <p:cNvPr id="3" name="文本占位符 2"/>
          <p:cNvSpPr>
            <a:spLocks noGrp="1"/>
          </p:cNvSpPr>
          <p:nvPr>
            <p:ph type="body" idx="1"/>
          </p:nvPr>
        </p:nvSpPr>
        <p:spPr>
          <a:xfrm>
            <a:off x="3771836" y="1772816"/>
            <a:ext cx="4645152" cy="762000"/>
          </a:xfrm>
        </p:spPr>
        <p:txBody>
          <a:bodyPr rtlCol="0"/>
          <a:lstStyle/>
          <a:p>
            <a:pPr algn="ctr" rtl="0"/>
            <a:r>
              <a:rPr lang="zh-CN" altLang="en-US" sz="2000" dirty="0"/>
              <a:t>湖南农业大学信息科学技术学院</a:t>
            </a:r>
            <a:endParaRPr lang="zh-CN" altLang="en-US" dirty="0"/>
          </a:p>
        </p:txBody>
      </p:sp>
      <p:sp>
        <p:nvSpPr>
          <p:cNvPr id="5" name="文本占位符 4"/>
          <p:cNvSpPr>
            <a:spLocks noGrp="1"/>
          </p:cNvSpPr>
          <p:nvPr>
            <p:ph type="body" sz="quarter" idx="3"/>
          </p:nvPr>
        </p:nvSpPr>
        <p:spPr>
          <a:xfrm>
            <a:off x="3771836" y="2522927"/>
            <a:ext cx="4645152" cy="762000"/>
          </a:xfrm>
        </p:spPr>
        <p:txBody>
          <a:bodyPr rtlCol="0">
            <a:normAutofit/>
          </a:bodyPr>
          <a:lstStyle/>
          <a:p>
            <a:pPr algn="ctr" rtl="0"/>
            <a:r>
              <a:rPr lang="zh-CN" altLang="en-US" sz="2000" dirty="0"/>
              <a:t>朱立夫，彭佳红</a:t>
            </a:r>
          </a:p>
        </p:txBody>
      </p:sp>
    </p:spTree>
    <p:extLst>
      <p:ext uri="{BB962C8B-B14F-4D97-AF65-F5344CB8AC3E}">
        <p14:creationId xmlns:p14="http://schemas.microsoft.com/office/powerpoint/2010/main" val="180332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目的</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923330"/>
          </a:xfrm>
          <a:prstGeom prst="rect">
            <a:avLst/>
          </a:prstGeom>
          <a:noFill/>
        </p:spPr>
        <p:txBody>
          <a:bodyPr wrap="square" rtlCol="0">
            <a:spAutoFit/>
          </a:bodyPr>
          <a:lstStyle/>
          <a:p>
            <a:r>
              <a:rPr lang="zh-CN" altLang="en-US" dirty="0"/>
              <a:t>针对过去用户访问路径挖掘算法对于现在新的网页浏览方式的局限性，提出一种新的</a:t>
            </a:r>
            <a:r>
              <a:rPr lang="zh-CN" altLang="en-US" dirty="0">
                <a:solidFill>
                  <a:schemeClr val="accent1">
                    <a:lumMod val="75000"/>
                  </a:schemeClr>
                </a:solidFill>
              </a:rPr>
              <a:t>用户访问路径挖掘算法</a:t>
            </a:r>
            <a:r>
              <a:rPr lang="zh-CN" altLang="en-US" dirty="0"/>
              <a:t>，使得在用户访问路径的收集方面比当前的用户访问路径挖掘算法更加准确。</a:t>
            </a:r>
          </a:p>
        </p:txBody>
      </p:sp>
      <p:sp>
        <p:nvSpPr>
          <p:cNvPr id="5" name="文本框 4">
            <a:extLst>
              <a:ext uri="{FF2B5EF4-FFF2-40B4-BE49-F238E27FC236}">
                <a16:creationId xmlns:a16="http://schemas.microsoft.com/office/drawing/2014/main" id="{EA7CF524-DAF5-4430-AB3B-488EF96A3FA8}"/>
              </a:ext>
            </a:extLst>
          </p:cNvPr>
          <p:cNvSpPr txBox="1"/>
          <p:nvPr/>
        </p:nvSpPr>
        <p:spPr>
          <a:xfrm>
            <a:off x="2277988" y="3573016"/>
            <a:ext cx="3877985" cy="369332"/>
          </a:xfrm>
          <a:prstGeom prst="rect">
            <a:avLst/>
          </a:prstGeom>
          <a:noFill/>
        </p:spPr>
        <p:txBody>
          <a:bodyPr wrap="none" rtlCol="0">
            <a:spAutoFit/>
          </a:bodyPr>
          <a:lstStyle/>
          <a:p>
            <a:r>
              <a:rPr lang="zh-CN" altLang="en-US" dirty="0"/>
              <a:t>核心处理数据源：交叉页面访问频度</a:t>
            </a:r>
          </a:p>
        </p:txBody>
      </p:sp>
    </p:spTree>
    <p:extLst>
      <p:ext uri="{BB962C8B-B14F-4D97-AF65-F5344CB8AC3E}">
        <p14:creationId xmlns:p14="http://schemas.microsoft.com/office/powerpoint/2010/main" val="206565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820" y="260648"/>
            <a:ext cx="9601200" cy="1143000"/>
          </a:xfrm>
        </p:spPr>
        <p:txBody>
          <a:bodyPr rtlCol="0"/>
          <a:lstStyle/>
          <a:p>
            <a:pPr rtl="0"/>
            <a:r>
              <a:rPr lang="zh-CN" altLang="en-US" dirty="0"/>
              <a:t>基于单窗口多页面的用户访问路径的收集算法</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369332"/>
          </a:xfrm>
          <a:prstGeom prst="rect">
            <a:avLst/>
          </a:prstGeom>
          <a:noFill/>
        </p:spPr>
        <p:txBody>
          <a:bodyPr wrap="square" rtlCol="0">
            <a:spAutoFit/>
          </a:bodyPr>
          <a:lstStyle/>
          <a:p>
            <a:r>
              <a:rPr lang="zh-CN" altLang="en-US" dirty="0"/>
              <a:t>树节点 </a:t>
            </a:r>
            <a:r>
              <a:rPr lang="en-US" altLang="zh-CN" dirty="0" err="1"/>
              <a:t>TreeNode</a:t>
            </a:r>
            <a:r>
              <a:rPr lang="zh-CN" altLang="en-US" dirty="0"/>
              <a:t>（</a:t>
            </a:r>
            <a:r>
              <a:rPr lang="en-US" altLang="zh-CN" dirty="0" err="1"/>
              <a:t>userID,uri,children</a:t>
            </a:r>
            <a:r>
              <a:rPr lang="en-US" altLang="zh-CN" dirty="0"/>
              <a:t>[]…</a:t>
            </a:r>
            <a:r>
              <a:rPr lang="zh-CN" altLang="en-US" dirty="0"/>
              <a:t>）</a:t>
            </a:r>
          </a:p>
        </p:txBody>
      </p:sp>
      <p:sp>
        <p:nvSpPr>
          <p:cNvPr id="3" name="文本框 2">
            <a:extLst>
              <a:ext uri="{FF2B5EF4-FFF2-40B4-BE49-F238E27FC236}">
                <a16:creationId xmlns:a16="http://schemas.microsoft.com/office/drawing/2014/main" id="{EBE22ACF-AE94-44E3-B511-24C75D7B6D09}"/>
              </a:ext>
            </a:extLst>
          </p:cNvPr>
          <p:cNvSpPr txBox="1"/>
          <p:nvPr/>
        </p:nvSpPr>
        <p:spPr>
          <a:xfrm>
            <a:off x="2277988" y="2492896"/>
            <a:ext cx="4801314" cy="369332"/>
          </a:xfrm>
          <a:prstGeom prst="rect">
            <a:avLst/>
          </a:prstGeom>
          <a:noFill/>
        </p:spPr>
        <p:txBody>
          <a:bodyPr wrap="none" rtlCol="0">
            <a:spAutoFit/>
          </a:bodyPr>
          <a:lstStyle/>
          <a:p>
            <a:r>
              <a:rPr lang="zh-CN" altLang="en-US" dirty="0"/>
              <a:t>预处理：去除冗余信息、用户识别、会话识别</a:t>
            </a:r>
          </a:p>
        </p:txBody>
      </p:sp>
      <p:pic>
        <p:nvPicPr>
          <p:cNvPr id="7" name="图片 6">
            <a:extLst>
              <a:ext uri="{FF2B5EF4-FFF2-40B4-BE49-F238E27FC236}">
                <a16:creationId xmlns:a16="http://schemas.microsoft.com/office/drawing/2014/main" id="{D1FF75F5-9D2B-4C51-B7FD-92F6E2A99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604" y="1941335"/>
            <a:ext cx="3285872" cy="4290774"/>
          </a:xfrm>
          <a:prstGeom prst="rect">
            <a:avLst/>
          </a:prstGeom>
        </p:spPr>
      </p:pic>
      <p:sp>
        <p:nvSpPr>
          <p:cNvPr id="8" name="文本框 7">
            <a:extLst>
              <a:ext uri="{FF2B5EF4-FFF2-40B4-BE49-F238E27FC236}">
                <a16:creationId xmlns:a16="http://schemas.microsoft.com/office/drawing/2014/main" id="{8C7A7065-24E8-4896-974B-BAAC5BB56974}"/>
              </a:ext>
            </a:extLst>
          </p:cNvPr>
          <p:cNvSpPr txBox="1"/>
          <p:nvPr/>
        </p:nvSpPr>
        <p:spPr>
          <a:xfrm>
            <a:off x="1080349" y="3537959"/>
            <a:ext cx="5998953" cy="1477328"/>
          </a:xfrm>
          <a:prstGeom prst="rect">
            <a:avLst/>
          </a:prstGeom>
          <a:noFill/>
        </p:spPr>
        <p:txBody>
          <a:bodyPr wrap="square" rtlCol="0">
            <a:spAutoFit/>
          </a:bodyPr>
          <a:lstStyle/>
          <a:p>
            <a:r>
              <a:rPr lang="zh-CN" altLang="en-US" dirty="0"/>
              <a:t>        自上而下地搜索从</a:t>
            </a:r>
            <a:r>
              <a:rPr lang="en-US" altLang="zh-CN" dirty="0"/>
              <a:t>Web</a:t>
            </a:r>
            <a:r>
              <a:rPr lang="zh-CN" altLang="en-US" dirty="0"/>
              <a:t>日志文件中分析的用户会话记录，主要关注记录中的</a:t>
            </a:r>
            <a:r>
              <a:rPr lang="en-US" altLang="zh-CN" dirty="0" err="1"/>
              <a:t>uri</a:t>
            </a:r>
            <a:r>
              <a:rPr lang="zh-CN" altLang="en-US" dirty="0"/>
              <a:t>资源、引用页面和用户信息等元素。在搜索每一条记录的过程中，建立新的用户浏览数，或添加到之前所建立的用户浏览树中，最后存储收集到的路径。</a:t>
            </a:r>
            <a:endParaRPr lang="en-US" altLang="zh-CN" dirty="0"/>
          </a:p>
        </p:txBody>
      </p:sp>
      <p:sp>
        <p:nvSpPr>
          <p:cNvPr id="9" name="文本框 8">
            <a:extLst>
              <a:ext uri="{FF2B5EF4-FFF2-40B4-BE49-F238E27FC236}">
                <a16:creationId xmlns:a16="http://schemas.microsoft.com/office/drawing/2014/main" id="{C734FA3F-C84E-487B-BB0C-066BA421BA2E}"/>
              </a:ext>
            </a:extLst>
          </p:cNvPr>
          <p:cNvSpPr txBox="1"/>
          <p:nvPr/>
        </p:nvSpPr>
        <p:spPr>
          <a:xfrm>
            <a:off x="1080349" y="5157192"/>
            <a:ext cx="6144125" cy="923330"/>
          </a:xfrm>
          <a:prstGeom prst="rect">
            <a:avLst/>
          </a:prstGeom>
          <a:noFill/>
        </p:spPr>
        <p:txBody>
          <a:bodyPr wrap="square" rtlCol="0">
            <a:spAutoFit/>
          </a:bodyPr>
          <a:lstStyle/>
          <a:p>
            <a:r>
              <a:rPr lang="zh-CN" altLang="en-US" dirty="0"/>
              <a:t>        在收集用户访问路径上，把过去算法中未收集到的大量的短的访问路径合并到了用户访问路径树上，减少了短路径的生成。</a:t>
            </a:r>
          </a:p>
        </p:txBody>
      </p:sp>
    </p:spTree>
    <p:extLst>
      <p:ext uri="{BB962C8B-B14F-4D97-AF65-F5344CB8AC3E}">
        <p14:creationId xmlns:p14="http://schemas.microsoft.com/office/powerpoint/2010/main" val="87860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518512" y="646695"/>
            <a:ext cx="1656184" cy="447328"/>
          </a:xfrm>
        </p:spPr>
        <p:txBody>
          <a:bodyPr rtlCol="0">
            <a:normAutofit fontScale="90000"/>
          </a:bodyPr>
          <a:lstStyle/>
          <a:p>
            <a:pPr rtl="0"/>
            <a:r>
              <a:rPr lang="zh-CN" altLang="en-US" dirty="0"/>
              <a:t>语义匹配</a:t>
            </a:r>
            <a:endParaRPr lang="zh-cn" dirty="0"/>
          </a:p>
        </p:txBody>
      </p:sp>
      <p:sp>
        <p:nvSpPr>
          <p:cNvPr id="14" name="内容占位符 2"/>
          <p:cNvSpPr>
            <a:spLocks noGrp="1"/>
          </p:cNvSpPr>
          <p:nvPr>
            <p:ph idx="1"/>
          </p:nvPr>
        </p:nvSpPr>
        <p:spPr>
          <a:xfrm>
            <a:off x="1522414" y="1249922"/>
            <a:ext cx="9601200" cy="2032248"/>
          </a:xfrm>
        </p:spPr>
        <p:txBody>
          <a:bodyPr rtlCol="0"/>
          <a:lstStyle/>
          <a:p>
            <a:pPr rtl="0"/>
            <a:r>
              <a:rPr lang="zh-CN" altLang="en-US" dirty="0"/>
              <a:t>语义相似度（两个文本具有相同的语义，但表达方式不同）</a:t>
            </a:r>
            <a:endParaRPr lang="en-US" altLang="zh-CN" dirty="0"/>
          </a:p>
          <a:p>
            <a:pPr rtl="0"/>
            <a:r>
              <a:rPr lang="zh-CN" altLang="en-US" dirty="0"/>
              <a:t>语法信息（匹配度好，语法信息在一定程度上也有关联）</a:t>
            </a:r>
            <a:endParaRPr lang="en-US" altLang="zh-CN" dirty="0"/>
          </a:p>
          <a:p>
            <a:pPr rtl="0"/>
            <a:r>
              <a:rPr lang="zh-CN" altLang="en-US" dirty="0"/>
              <a:t>全局匹配要求（两个文本作为一个整体去推测该语义，需要一个全局匹配度）</a:t>
            </a:r>
            <a:endParaRPr lang="zh-cn" dirty="0"/>
          </a:p>
        </p:txBody>
      </p:sp>
      <p:sp>
        <p:nvSpPr>
          <p:cNvPr id="2" name="矩形 1">
            <a:extLst>
              <a:ext uri="{FF2B5EF4-FFF2-40B4-BE49-F238E27FC236}">
                <a16:creationId xmlns:a16="http://schemas.microsoft.com/office/drawing/2014/main" id="{D48F0274-6429-4637-B84C-BED7AFA489AD}"/>
              </a:ext>
            </a:extLst>
          </p:cNvPr>
          <p:cNvSpPr/>
          <p:nvPr/>
        </p:nvSpPr>
        <p:spPr>
          <a:xfrm>
            <a:off x="1518512" y="2893469"/>
            <a:ext cx="1839596" cy="535531"/>
          </a:xfrm>
          <a:prstGeom prst="rect">
            <a:avLst/>
          </a:prstGeom>
        </p:spPr>
        <p:txBody>
          <a:bodyPr wrap="square">
            <a:spAutoFit/>
          </a:bodyPr>
          <a:lstStyle/>
          <a:p>
            <a:pPr>
              <a:lnSpc>
                <a:spcPct val="90000"/>
              </a:lnSpc>
              <a:spcBef>
                <a:spcPct val="0"/>
              </a:spcBef>
            </a:pPr>
            <a:r>
              <a:rPr lang="zh-CN" altLang="en-US" sz="3200" dirty="0">
                <a:latin typeface="宋体" panose="02010600030101010101" pitchFamily="2" charset="-122"/>
                <a:ea typeface="宋体" panose="02010600030101010101" pitchFamily="2" charset="-122"/>
                <a:cs typeface="+mj-cs"/>
              </a:rPr>
              <a:t>实体链接</a:t>
            </a:r>
          </a:p>
        </p:txBody>
      </p:sp>
      <p:sp>
        <p:nvSpPr>
          <p:cNvPr id="7" name="内容占位符 2">
            <a:extLst>
              <a:ext uri="{FF2B5EF4-FFF2-40B4-BE49-F238E27FC236}">
                <a16:creationId xmlns:a16="http://schemas.microsoft.com/office/drawing/2014/main" id="{400C0B32-0075-43EF-8EA4-78489E180214}"/>
              </a:ext>
            </a:extLst>
          </p:cNvPr>
          <p:cNvSpPr txBox="1">
            <a:spLocks/>
          </p:cNvSpPr>
          <p:nvPr/>
        </p:nvSpPr>
        <p:spPr>
          <a:xfrm>
            <a:off x="1518512" y="3575831"/>
            <a:ext cx="9601200" cy="92703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baseline="0">
                <a:solidFill>
                  <a:schemeClr val="tx1"/>
                </a:solidFill>
                <a:latin typeface="宋体" panose="02010600030101010101" pitchFamily="2" charset="-122"/>
                <a:ea typeface="宋体" panose="02010600030101010101" pitchFamily="2" charset="-122"/>
                <a:cs typeface="+mn-cs"/>
              </a:defRPr>
            </a:lvl9pPr>
          </a:lstStyle>
          <a:p>
            <a:r>
              <a:rPr lang="zh-CN" altLang="en-US" dirty="0"/>
              <a:t>处理自然语言的多样性问题（同一意义的不同表达）</a:t>
            </a:r>
            <a:endParaRPr lang="en-US" altLang="zh-CN" dirty="0"/>
          </a:p>
          <a:p>
            <a:r>
              <a:rPr lang="zh-CN" altLang="en-US" dirty="0"/>
              <a:t>处理自然语言的歧义性问题（同一表达的不同意义）</a:t>
            </a:r>
            <a:endParaRPr lang="zh-cn" dirty="0"/>
          </a:p>
        </p:txBody>
      </p:sp>
      <p:sp>
        <p:nvSpPr>
          <p:cNvPr id="8" name="矩形 7">
            <a:extLst>
              <a:ext uri="{FF2B5EF4-FFF2-40B4-BE49-F238E27FC236}">
                <a16:creationId xmlns:a16="http://schemas.microsoft.com/office/drawing/2014/main" id="{D3736157-291C-49F3-9F02-6B741B4A2632}"/>
              </a:ext>
            </a:extLst>
          </p:cNvPr>
          <p:cNvSpPr/>
          <p:nvPr/>
        </p:nvSpPr>
        <p:spPr>
          <a:xfrm>
            <a:off x="1518512" y="4813850"/>
            <a:ext cx="1839596" cy="535531"/>
          </a:xfrm>
          <a:prstGeom prst="rect">
            <a:avLst/>
          </a:prstGeom>
        </p:spPr>
        <p:txBody>
          <a:bodyPr wrap="square">
            <a:spAutoFit/>
          </a:bodyPr>
          <a:lstStyle/>
          <a:p>
            <a:pPr>
              <a:lnSpc>
                <a:spcPct val="90000"/>
              </a:lnSpc>
              <a:spcBef>
                <a:spcPct val="0"/>
              </a:spcBef>
            </a:pPr>
            <a:r>
              <a:rPr lang="zh-CN" altLang="en-US" sz="3200" dirty="0">
                <a:latin typeface="宋体" panose="02010600030101010101" pitchFamily="2" charset="-122"/>
                <a:ea typeface="宋体" panose="02010600030101010101" pitchFamily="2" charset="-122"/>
                <a:cs typeface="+mj-cs"/>
              </a:rPr>
              <a:t>手段</a:t>
            </a:r>
          </a:p>
        </p:txBody>
      </p:sp>
      <p:sp>
        <p:nvSpPr>
          <p:cNvPr id="4" name="文本框 3">
            <a:extLst>
              <a:ext uri="{FF2B5EF4-FFF2-40B4-BE49-F238E27FC236}">
                <a16:creationId xmlns:a16="http://schemas.microsoft.com/office/drawing/2014/main" id="{3BB225B9-DBB5-4E13-B0CE-0B795AED8115}"/>
              </a:ext>
            </a:extLst>
          </p:cNvPr>
          <p:cNvSpPr txBox="1"/>
          <p:nvPr/>
        </p:nvSpPr>
        <p:spPr>
          <a:xfrm>
            <a:off x="1518512" y="5475699"/>
            <a:ext cx="5262979" cy="369332"/>
          </a:xfrm>
          <a:prstGeom prst="rect">
            <a:avLst/>
          </a:prstGeom>
          <a:noFill/>
        </p:spPr>
        <p:txBody>
          <a:bodyPr wrap="none" rtlCol="0">
            <a:spAutoFit/>
          </a:bodyPr>
          <a:lstStyle/>
          <a:p>
            <a:r>
              <a:rPr lang="zh-CN" altLang="en-US" dirty="0"/>
              <a:t>将自然语言中的文本与知识库中的条目进行链接。</a:t>
            </a:r>
          </a:p>
        </p:txBody>
      </p:sp>
    </p:spTree>
    <p:extLst>
      <p:ext uri="{BB962C8B-B14F-4D97-AF65-F5344CB8AC3E}">
        <p14:creationId xmlns:p14="http://schemas.microsoft.com/office/powerpoint/2010/main" val="192680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820" y="260648"/>
            <a:ext cx="10657184" cy="1143000"/>
          </a:xfrm>
        </p:spPr>
        <p:txBody>
          <a:bodyPr rtlCol="0"/>
          <a:lstStyle/>
          <a:p>
            <a:pPr rtl="0"/>
            <a:r>
              <a:rPr lang="zh-CN" altLang="en-US" dirty="0"/>
              <a:t>基于用户树形浏览模式的网站推荐系统协同式过滤的实现</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369332"/>
          </a:xfrm>
          <a:prstGeom prst="rect">
            <a:avLst/>
          </a:prstGeom>
          <a:noFill/>
        </p:spPr>
        <p:txBody>
          <a:bodyPr wrap="square" rtlCol="0">
            <a:spAutoFit/>
          </a:bodyPr>
          <a:lstStyle/>
          <a:p>
            <a:r>
              <a:rPr lang="zh-CN" altLang="en-US" dirty="0"/>
              <a:t>树形访问路径的叶子节点即为用户访问的目的页面。</a:t>
            </a:r>
          </a:p>
        </p:txBody>
      </p:sp>
      <p:sp>
        <p:nvSpPr>
          <p:cNvPr id="3" name="文本框 2">
            <a:extLst>
              <a:ext uri="{FF2B5EF4-FFF2-40B4-BE49-F238E27FC236}">
                <a16:creationId xmlns:a16="http://schemas.microsoft.com/office/drawing/2014/main" id="{EBE22ACF-AE94-44E3-B511-24C75D7B6D09}"/>
              </a:ext>
            </a:extLst>
          </p:cNvPr>
          <p:cNvSpPr txBox="1"/>
          <p:nvPr/>
        </p:nvSpPr>
        <p:spPr>
          <a:xfrm>
            <a:off x="2277988" y="2492896"/>
            <a:ext cx="3795206" cy="646331"/>
          </a:xfrm>
          <a:prstGeom prst="rect">
            <a:avLst/>
          </a:prstGeom>
          <a:noFill/>
        </p:spPr>
        <p:txBody>
          <a:bodyPr wrap="none" rtlCol="0">
            <a:spAutoFit/>
          </a:bodyPr>
          <a:lstStyle/>
          <a:p>
            <a:r>
              <a:rPr lang="zh-CN" altLang="en-US" dirty="0"/>
              <a:t>用户目的页面集</a:t>
            </a:r>
            <a:r>
              <a:rPr lang="en-US" altLang="zh-CN" dirty="0" err="1"/>
              <a:t>UserEdP</a:t>
            </a:r>
            <a:r>
              <a:rPr lang="en-US" altLang="zh-CN" dirty="0"/>
              <a:t>(</a:t>
            </a:r>
            <a:r>
              <a:rPr lang="en-US" altLang="zh-CN" dirty="0" err="1"/>
              <a:t>user,uri</a:t>
            </a:r>
            <a:r>
              <a:rPr lang="en-US" altLang="zh-CN" dirty="0"/>
              <a:t>[])</a:t>
            </a:r>
          </a:p>
          <a:p>
            <a:r>
              <a:rPr lang="zh-CN" altLang="en-US" dirty="0"/>
              <a:t>交叉页面访问频度</a:t>
            </a:r>
            <a:r>
              <a:rPr lang="en-US" altLang="zh-CN" dirty="0" err="1"/>
              <a:t>cpFreq</a:t>
            </a:r>
            <a:r>
              <a:rPr lang="en-US" altLang="zh-CN" dirty="0"/>
              <a:t>(</a:t>
            </a:r>
            <a:r>
              <a:rPr lang="en-US" altLang="zh-CN" dirty="0" err="1"/>
              <a:t>i,j</a:t>
            </a:r>
            <a:r>
              <a:rPr lang="en-US" altLang="zh-CN" dirty="0"/>
              <a:t>)</a:t>
            </a:r>
            <a:endParaRPr lang="zh-CN" altLang="en-US" dirty="0"/>
          </a:p>
        </p:txBody>
      </p:sp>
      <p:pic>
        <p:nvPicPr>
          <p:cNvPr id="6" name="图片 5">
            <a:extLst>
              <a:ext uri="{FF2B5EF4-FFF2-40B4-BE49-F238E27FC236}">
                <a16:creationId xmlns:a16="http://schemas.microsoft.com/office/drawing/2014/main" id="{833B77B4-7F8F-4781-8CA0-AAE14EF7A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4532" y="2582666"/>
            <a:ext cx="3429479" cy="466790"/>
          </a:xfrm>
          <a:prstGeom prst="rect">
            <a:avLst/>
          </a:prstGeom>
        </p:spPr>
      </p:pic>
      <p:pic>
        <p:nvPicPr>
          <p:cNvPr id="11" name="图片 10">
            <a:extLst>
              <a:ext uri="{FF2B5EF4-FFF2-40B4-BE49-F238E27FC236}">
                <a16:creationId xmlns:a16="http://schemas.microsoft.com/office/drawing/2014/main" id="{623E3473-4B64-425F-BE82-7ED21287D560}"/>
              </a:ext>
            </a:extLst>
          </p:cNvPr>
          <p:cNvPicPr>
            <a:picLocks noChangeAspect="1"/>
          </p:cNvPicPr>
          <p:nvPr/>
        </p:nvPicPr>
        <p:blipFill rotWithShape="1">
          <a:blip r:embed="rId4">
            <a:extLst>
              <a:ext uri="{28A0092B-C50C-407E-A947-70E740481C1C}">
                <a14:useLocalDpi xmlns:a14="http://schemas.microsoft.com/office/drawing/2010/main" val="0"/>
              </a:ext>
            </a:extLst>
          </a:blip>
          <a:srcRect t="6894" r="6626"/>
          <a:stretch/>
        </p:blipFill>
        <p:spPr>
          <a:xfrm>
            <a:off x="2422004" y="3451383"/>
            <a:ext cx="3024336" cy="949051"/>
          </a:xfrm>
          <a:prstGeom prst="rect">
            <a:avLst/>
          </a:prstGeom>
        </p:spPr>
      </p:pic>
      <p:sp>
        <p:nvSpPr>
          <p:cNvPr id="12" name="文本框 11">
            <a:extLst>
              <a:ext uri="{FF2B5EF4-FFF2-40B4-BE49-F238E27FC236}">
                <a16:creationId xmlns:a16="http://schemas.microsoft.com/office/drawing/2014/main" id="{CCEFA882-8441-4CE7-8936-037E80257CFE}"/>
              </a:ext>
            </a:extLst>
          </p:cNvPr>
          <p:cNvSpPr txBox="1"/>
          <p:nvPr/>
        </p:nvSpPr>
        <p:spPr>
          <a:xfrm>
            <a:off x="5806380" y="3718774"/>
            <a:ext cx="2723823" cy="369332"/>
          </a:xfrm>
          <a:prstGeom prst="rect">
            <a:avLst/>
          </a:prstGeom>
          <a:noFill/>
        </p:spPr>
        <p:txBody>
          <a:bodyPr wrap="none" rtlCol="0">
            <a:spAutoFit/>
          </a:bodyPr>
          <a:lstStyle/>
          <a:p>
            <a:r>
              <a:rPr lang="zh-CN" altLang="en-US" dirty="0"/>
              <a:t>去除其中排名最高的一位</a:t>
            </a:r>
          </a:p>
        </p:txBody>
      </p:sp>
      <p:sp>
        <p:nvSpPr>
          <p:cNvPr id="13" name="矩形 12">
            <a:extLst>
              <a:ext uri="{FF2B5EF4-FFF2-40B4-BE49-F238E27FC236}">
                <a16:creationId xmlns:a16="http://schemas.microsoft.com/office/drawing/2014/main" id="{FEFA2D99-CBCC-414B-AA74-5EAFCF72FBEF}"/>
              </a:ext>
            </a:extLst>
          </p:cNvPr>
          <p:cNvSpPr/>
          <p:nvPr/>
        </p:nvSpPr>
        <p:spPr>
          <a:xfrm>
            <a:off x="2275207" y="5075936"/>
            <a:ext cx="3525324" cy="369332"/>
          </a:xfrm>
          <a:prstGeom prst="rect">
            <a:avLst/>
          </a:prstGeom>
        </p:spPr>
        <p:txBody>
          <a:bodyPr wrap="none">
            <a:spAutoFit/>
          </a:bodyPr>
          <a:lstStyle/>
          <a:p>
            <a:r>
              <a:rPr lang="zh-CN" altLang="en-US" dirty="0"/>
              <a:t>交叉页面用户访问比重</a:t>
            </a:r>
            <a:r>
              <a:rPr lang="en-US" altLang="zh-CN" dirty="0" err="1"/>
              <a:t>cpGra</a:t>
            </a:r>
            <a:r>
              <a:rPr lang="en-US" altLang="zh-CN" dirty="0"/>
              <a:t>(</a:t>
            </a:r>
            <a:r>
              <a:rPr lang="en-US" altLang="zh-CN" dirty="0" err="1"/>
              <a:t>k,i</a:t>
            </a:r>
            <a:r>
              <a:rPr lang="en-US" altLang="zh-CN" dirty="0"/>
              <a:t>)</a:t>
            </a:r>
          </a:p>
        </p:txBody>
      </p:sp>
      <p:pic>
        <p:nvPicPr>
          <p:cNvPr id="15" name="图片 14">
            <a:extLst>
              <a:ext uri="{FF2B5EF4-FFF2-40B4-BE49-F238E27FC236}">
                <a16:creationId xmlns:a16="http://schemas.microsoft.com/office/drawing/2014/main" id="{C6A535D1-93A1-4281-A60F-73D4C0E76D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0899" y="5053926"/>
            <a:ext cx="2181529" cy="466790"/>
          </a:xfrm>
          <a:prstGeom prst="rect">
            <a:avLst/>
          </a:prstGeom>
        </p:spPr>
      </p:pic>
    </p:spTree>
    <p:extLst>
      <p:ext uri="{BB962C8B-B14F-4D97-AF65-F5344CB8AC3E}">
        <p14:creationId xmlns:p14="http://schemas.microsoft.com/office/powerpoint/2010/main" val="250423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实验</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369332"/>
          </a:xfrm>
          <a:prstGeom prst="rect">
            <a:avLst/>
          </a:prstGeom>
          <a:noFill/>
        </p:spPr>
        <p:txBody>
          <a:bodyPr wrap="square" rtlCol="0">
            <a:spAutoFit/>
          </a:bodyPr>
          <a:lstStyle/>
          <a:p>
            <a:r>
              <a:rPr lang="en-US" altLang="zh-CN" dirty="0"/>
              <a:t>Uri</a:t>
            </a:r>
            <a:r>
              <a:rPr lang="zh-CN" altLang="en-US" dirty="0"/>
              <a:t>资源：</a:t>
            </a:r>
            <a:r>
              <a:rPr lang="en-US" altLang="zh-CN" dirty="0"/>
              <a:t>8666,8586,4754,3923,5719,4754</a:t>
            </a:r>
            <a:endParaRPr lang="zh-CN" altLang="en-US" dirty="0"/>
          </a:p>
        </p:txBody>
      </p:sp>
      <p:sp>
        <p:nvSpPr>
          <p:cNvPr id="5" name="文本框 4">
            <a:extLst>
              <a:ext uri="{FF2B5EF4-FFF2-40B4-BE49-F238E27FC236}">
                <a16:creationId xmlns:a16="http://schemas.microsoft.com/office/drawing/2014/main" id="{EA7CF524-DAF5-4430-AB3B-488EF96A3FA8}"/>
              </a:ext>
            </a:extLst>
          </p:cNvPr>
          <p:cNvSpPr txBox="1"/>
          <p:nvPr/>
        </p:nvSpPr>
        <p:spPr>
          <a:xfrm>
            <a:off x="2133972" y="2636912"/>
            <a:ext cx="2492990" cy="369332"/>
          </a:xfrm>
          <a:prstGeom prst="rect">
            <a:avLst/>
          </a:prstGeom>
          <a:noFill/>
        </p:spPr>
        <p:txBody>
          <a:bodyPr wrap="none" rtlCol="0">
            <a:spAutoFit/>
          </a:bodyPr>
          <a:lstStyle/>
          <a:p>
            <a:r>
              <a:rPr lang="zh-CN" altLang="en-US" dirty="0"/>
              <a:t>交叉页面访问频度矩阵</a:t>
            </a:r>
          </a:p>
        </p:txBody>
      </p:sp>
      <p:sp>
        <p:nvSpPr>
          <p:cNvPr id="3" name="矩形 2">
            <a:extLst>
              <a:ext uri="{FF2B5EF4-FFF2-40B4-BE49-F238E27FC236}">
                <a16:creationId xmlns:a16="http://schemas.microsoft.com/office/drawing/2014/main" id="{EC5AD2AB-FECB-4980-B9C0-EFA7B668A665}"/>
              </a:ext>
            </a:extLst>
          </p:cNvPr>
          <p:cNvSpPr/>
          <p:nvPr/>
        </p:nvSpPr>
        <p:spPr>
          <a:xfrm>
            <a:off x="6526460" y="2636912"/>
            <a:ext cx="2954655" cy="369332"/>
          </a:xfrm>
          <a:prstGeom prst="rect">
            <a:avLst/>
          </a:prstGeom>
        </p:spPr>
        <p:txBody>
          <a:bodyPr wrap="none">
            <a:spAutoFit/>
          </a:bodyPr>
          <a:lstStyle/>
          <a:p>
            <a:r>
              <a:rPr lang="zh-CN" altLang="en-US" dirty="0"/>
              <a:t>交叉页面用户访问比重矩阵</a:t>
            </a:r>
          </a:p>
        </p:txBody>
      </p:sp>
      <p:pic>
        <p:nvPicPr>
          <p:cNvPr id="7" name="图片 6">
            <a:extLst>
              <a:ext uri="{FF2B5EF4-FFF2-40B4-BE49-F238E27FC236}">
                <a16:creationId xmlns:a16="http://schemas.microsoft.com/office/drawing/2014/main" id="{512EACAE-76C6-4453-8D2E-63A4E539E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570" y="3334624"/>
            <a:ext cx="2819794" cy="1752845"/>
          </a:xfrm>
          <a:prstGeom prst="rect">
            <a:avLst/>
          </a:prstGeom>
        </p:spPr>
      </p:pic>
      <p:pic>
        <p:nvPicPr>
          <p:cNvPr id="9" name="图片 8">
            <a:extLst>
              <a:ext uri="{FF2B5EF4-FFF2-40B4-BE49-F238E27FC236}">
                <a16:creationId xmlns:a16="http://schemas.microsoft.com/office/drawing/2014/main" id="{9BB01E03-5912-4655-9E14-7744C6373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600" y="3334624"/>
            <a:ext cx="3572374" cy="1952898"/>
          </a:xfrm>
          <a:prstGeom prst="rect">
            <a:avLst/>
          </a:prstGeom>
        </p:spPr>
      </p:pic>
    </p:spTree>
    <p:extLst>
      <p:ext uri="{BB962C8B-B14F-4D97-AF65-F5344CB8AC3E}">
        <p14:creationId xmlns:p14="http://schemas.microsoft.com/office/powerpoint/2010/main" val="114113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结论</a:t>
            </a:r>
            <a:endParaRPr lang="zh-cn" dirty="0"/>
          </a:p>
        </p:txBody>
      </p:sp>
      <p:sp>
        <p:nvSpPr>
          <p:cNvPr id="4" name="文本框 3">
            <a:extLst>
              <a:ext uri="{FF2B5EF4-FFF2-40B4-BE49-F238E27FC236}">
                <a16:creationId xmlns:a16="http://schemas.microsoft.com/office/drawing/2014/main" id="{5C39BC7C-E76F-40B8-91F7-EB14261D45F6}"/>
              </a:ext>
            </a:extLst>
          </p:cNvPr>
          <p:cNvSpPr txBox="1"/>
          <p:nvPr/>
        </p:nvSpPr>
        <p:spPr>
          <a:xfrm>
            <a:off x="2277988" y="1916832"/>
            <a:ext cx="7056784" cy="2031325"/>
          </a:xfrm>
          <a:prstGeom prst="rect">
            <a:avLst/>
          </a:prstGeom>
          <a:noFill/>
        </p:spPr>
        <p:txBody>
          <a:bodyPr wrap="square" rtlCol="0">
            <a:spAutoFit/>
          </a:bodyPr>
          <a:lstStyle/>
          <a:p>
            <a:r>
              <a:rPr lang="zh-CN" altLang="en-US" dirty="0"/>
              <a:t>        此算法能够收集具有一体性的用户访问路径树，合并短路径到用户浏览树上，进而减少了短路径的生成。</a:t>
            </a:r>
            <a:endParaRPr lang="en-US" altLang="zh-CN" dirty="0"/>
          </a:p>
          <a:p>
            <a:r>
              <a:rPr lang="en-US" altLang="zh-CN" dirty="0"/>
              <a:t>        </a:t>
            </a:r>
          </a:p>
          <a:p>
            <a:r>
              <a:rPr lang="en-US" altLang="zh-CN" dirty="0"/>
              <a:t>    </a:t>
            </a:r>
          </a:p>
          <a:p>
            <a:r>
              <a:rPr lang="en-US" altLang="zh-CN" dirty="0"/>
              <a:t>        </a:t>
            </a:r>
            <a:r>
              <a:rPr lang="zh-CN" altLang="en-US" dirty="0"/>
              <a:t>建立交叉页面访问频度矩阵，作为推荐系统的协同式过滤的判断依据，实验表明建立交叉页面访问频度矩阵在实现协同式过滤上具有可行性。</a:t>
            </a:r>
          </a:p>
        </p:txBody>
      </p:sp>
    </p:spTree>
    <p:extLst>
      <p:ext uri="{BB962C8B-B14F-4D97-AF65-F5344CB8AC3E}">
        <p14:creationId xmlns:p14="http://schemas.microsoft.com/office/powerpoint/2010/main" val="27738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algn="ctr"/>
            <a:r>
              <a:rPr lang="en-US" altLang="zh-CN" b="1" dirty="0">
                <a:solidFill>
                  <a:srgbClr val="000000"/>
                </a:solidFill>
                <a:latin typeface="Times-Bold"/>
              </a:rPr>
              <a:t>Learning Item/User Vectors from Comments for </a:t>
            </a:r>
            <a:r>
              <a:rPr lang="en-US" altLang="zh-CN" b="1" dirty="0" err="1">
                <a:solidFill>
                  <a:srgbClr val="000000"/>
                </a:solidFill>
                <a:latin typeface="Times-Bold"/>
              </a:rPr>
              <a:t>Collabrative</a:t>
            </a:r>
            <a:r>
              <a:rPr lang="en-US" altLang="zh-CN" b="1" dirty="0">
                <a:solidFill>
                  <a:srgbClr val="000000"/>
                </a:solidFill>
                <a:latin typeface="Times-Bold"/>
              </a:rPr>
              <a:t> Recommendation</a:t>
            </a:r>
            <a:endParaRPr lang="zh-cn" altLang="en-US" b="1" dirty="0">
              <a:solidFill>
                <a:srgbClr val="000000"/>
              </a:solidFill>
              <a:latin typeface="Times-Bold"/>
            </a:endParaRPr>
          </a:p>
        </p:txBody>
      </p:sp>
      <p:sp>
        <p:nvSpPr>
          <p:cNvPr id="3" name="矩形 2">
            <a:extLst>
              <a:ext uri="{FF2B5EF4-FFF2-40B4-BE49-F238E27FC236}">
                <a16:creationId xmlns:a16="http://schemas.microsoft.com/office/drawing/2014/main" id="{53D4224C-E818-434C-A592-28115ADC650E}"/>
              </a:ext>
            </a:extLst>
          </p:cNvPr>
          <p:cNvSpPr/>
          <p:nvPr/>
        </p:nvSpPr>
        <p:spPr>
          <a:xfrm>
            <a:off x="1258418" y="2924944"/>
            <a:ext cx="10129192" cy="1938992"/>
          </a:xfrm>
          <a:prstGeom prst="rect">
            <a:avLst/>
          </a:prstGeom>
        </p:spPr>
        <p:txBody>
          <a:bodyPr wrap="square">
            <a:spAutoFit/>
          </a:bodyPr>
          <a:lstStyle/>
          <a:p>
            <a:pPr>
              <a:lnSpc>
                <a:spcPct val="90000"/>
              </a:lnSpc>
              <a:spcBef>
                <a:spcPts val="1800"/>
              </a:spcBef>
            </a:pPr>
            <a:r>
              <a:rPr lang="en-US" altLang="zh-CN" sz="2000" dirty="0" err="1">
                <a:latin typeface="宋体" panose="02010600030101010101" pitchFamily="2" charset="-122"/>
                <a:ea typeface="宋体" panose="02010600030101010101" pitchFamily="2" charset="-122"/>
              </a:rPr>
              <a:t>Weiqiang</a:t>
            </a:r>
            <a:r>
              <a:rPr lang="en-US" altLang="zh-CN" sz="2000" dirty="0">
                <a:latin typeface="宋体" panose="02010600030101010101" pitchFamily="2" charset="-122"/>
                <a:ea typeface="宋体" panose="02010600030101010101" pitchFamily="2" charset="-122"/>
              </a:rPr>
              <a:t> Yuan, </a:t>
            </a:r>
            <a:r>
              <a:rPr lang="en-US" altLang="zh-CN" sz="2000" dirty="0" err="1">
                <a:latin typeface="宋体" panose="02010600030101010101" pitchFamily="2" charset="-122"/>
                <a:ea typeface="宋体" panose="02010600030101010101" pitchFamily="2" charset="-122"/>
              </a:rPr>
              <a:t>Yujiu</a:t>
            </a:r>
            <a:r>
              <a:rPr lang="en-US" altLang="zh-CN" sz="2000" dirty="0">
                <a:latin typeface="宋体" panose="02010600030101010101" pitchFamily="2" charset="-122"/>
                <a:ea typeface="宋体" panose="02010600030101010101" pitchFamily="2" charset="-122"/>
              </a:rPr>
              <a:t> Yang, </a:t>
            </a:r>
            <a:r>
              <a:rPr lang="en-US" altLang="zh-CN" sz="2000" dirty="0" err="1">
                <a:latin typeface="宋体" panose="02010600030101010101" pitchFamily="2" charset="-122"/>
                <a:ea typeface="宋体" panose="02010600030101010101" pitchFamily="2" charset="-122"/>
              </a:rPr>
              <a:t>Xianyu</a:t>
            </a:r>
            <a:r>
              <a:rPr lang="en-US" altLang="zh-CN" sz="2000" dirty="0">
                <a:latin typeface="宋体" panose="02010600030101010101" pitchFamily="2" charset="-122"/>
                <a:ea typeface="宋体" panose="02010600030101010101" pitchFamily="2" charset="-122"/>
              </a:rPr>
              <a:t> Bao</a:t>
            </a:r>
          </a:p>
          <a:p>
            <a:pPr>
              <a:lnSpc>
                <a:spcPct val="90000"/>
              </a:lnSpc>
              <a:spcBef>
                <a:spcPts val="1800"/>
              </a:spcBef>
            </a:pPr>
            <a:r>
              <a:rPr lang="en-US" altLang="zh-CN" sz="2000" dirty="0">
                <a:latin typeface="宋体" panose="02010600030101010101" pitchFamily="2" charset="-122"/>
                <a:ea typeface="宋体" panose="02010600030101010101" pitchFamily="2" charset="-122"/>
              </a:rPr>
              <a:t> Shenzhen Key Laboratory of Broad-band  Network &amp; Multimedia, Graduate School at Shenzhen Tsinghua University, China</a:t>
            </a:r>
          </a:p>
          <a:p>
            <a:pPr>
              <a:lnSpc>
                <a:spcPct val="90000"/>
              </a:lnSpc>
              <a:spcBef>
                <a:spcPts val="1800"/>
              </a:spcBef>
            </a:pPr>
            <a:r>
              <a:rPr lang="en-US" altLang="zh-CN" sz="2000" dirty="0">
                <a:latin typeface="宋体" panose="02010600030101010101" pitchFamily="2" charset="-122"/>
                <a:ea typeface="宋体" panose="02010600030101010101" pitchFamily="2" charset="-122"/>
              </a:rPr>
              <a:t> Shenzhen Academy of Inspection and Quarantine, Shenzhen, Guangdong province, China</a:t>
            </a:r>
          </a:p>
        </p:txBody>
      </p:sp>
      <p:sp>
        <p:nvSpPr>
          <p:cNvPr id="4" name="矩形 3">
            <a:extLst>
              <a:ext uri="{FF2B5EF4-FFF2-40B4-BE49-F238E27FC236}">
                <a16:creationId xmlns:a16="http://schemas.microsoft.com/office/drawing/2014/main" id="{75B2F9AF-BD26-4D36-B303-F5BD3ECE8B08}"/>
              </a:ext>
            </a:extLst>
          </p:cNvPr>
          <p:cNvSpPr/>
          <p:nvPr/>
        </p:nvSpPr>
        <p:spPr>
          <a:xfrm>
            <a:off x="1259557" y="2132856"/>
            <a:ext cx="9083327" cy="369332"/>
          </a:xfrm>
          <a:prstGeom prst="rect">
            <a:avLst/>
          </a:prstGeom>
        </p:spPr>
        <p:txBody>
          <a:bodyPr wrap="square">
            <a:spAutoFit/>
          </a:bodyPr>
          <a:lstStyle/>
          <a:p>
            <a:r>
              <a:rPr lang="zh-CN" altLang="en-US" dirty="0"/>
              <a:t>International Conference on Machine Learning &amp; Computing</a:t>
            </a:r>
          </a:p>
        </p:txBody>
      </p:sp>
    </p:spTree>
    <p:extLst>
      <p:ext uri="{BB962C8B-B14F-4D97-AF65-F5344CB8AC3E}">
        <p14:creationId xmlns:p14="http://schemas.microsoft.com/office/powerpoint/2010/main" val="15037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420F0B7-8D41-42D0-8B01-FC960E4C428A}"/>
              </a:ext>
            </a:extLst>
          </p:cNvPr>
          <p:cNvSpPr txBox="1">
            <a:spLocks noChangeArrowheads="1"/>
          </p:cNvSpPr>
          <p:nvPr/>
        </p:nvSpPr>
        <p:spPr>
          <a:xfrm>
            <a:off x="1007554" y="568296"/>
            <a:ext cx="10173716" cy="2044824"/>
          </a:xfrm>
          <a:prstGeom prst="rect">
            <a:avLst/>
          </a:prstGeom>
        </p:spPr>
        <p:txBody>
          <a:bodyPr/>
          <a:lst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a:lstStyle>
          <a:p>
            <a:pPr marL="0" indent="0">
              <a:buNone/>
            </a:pPr>
            <a:r>
              <a:rPr lang="zh-CN" altLang="en-US" sz="2600" dirty="0"/>
              <a:t>    传统的</a:t>
            </a:r>
            <a:r>
              <a:rPr lang="en-US" altLang="zh-CN" sz="2600" dirty="0"/>
              <a:t>CF</a:t>
            </a:r>
            <a:r>
              <a:rPr lang="zh-CN" altLang="en-US" sz="2600" dirty="0"/>
              <a:t>（</a:t>
            </a:r>
            <a:r>
              <a:rPr lang="en-US" altLang="zh-CN" sz="2600" dirty="0"/>
              <a:t>collaborative Filtering</a:t>
            </a:r>
            <a:r>
              <a:rPr lang="zh-CN" altLang="en-US" sz="2600" dirty="0"/>
              <a:t>）方法主要考虑用户给予</a:t>
            </a:r>
            <a:r>
              <a:rPr lang="en-US" altLang="zh-CN" sz="2600" dirty="0"/>
              <a:t>items</a:t>
            </a:r>
            <a:r>
              <a:rPr lang="zh-CN" altLang="en-US" sz="2600" dirty="0"/>
              <a:t>的评级，同时会有稀疏性问题和冷启动问题。</a:t>
            </a:r>
            <a:endParaRPr lang="en-US" altLang="zh-CN" sz="2600" dirty="0"/>
          </a:p>
          <a:p>
            <a:pPr marL="0" indent="0">
              <a:buNone/>
            </a:pPr>
            <a:endParaRPr lang="zh-CN" altLang="en-US" sz="2600" dirty="0"/>
          </a:p>
          <a:p>
            <a:pPr marL="0" indent="0" latinLnBrk="1">
              <a:spcBef>
                <a:spcPct val="0"/>
              </a:spcBef>
              <a:buNone/>
            </a:pPr>
            <a:r>
              <a:rPr lang="zh-CN" altLang="en-US" sz="2600" dirty="0"/>
              <a:t>    用户写的评论中包含着更多的关于</a:t>
            </a:r>
            <a:r>
              <a:rPr lang="en-US" altLang="zh-CN" sz="2600" dirty="0"/>
              <a:t>item/user</a:t>
            </a:r>
            <a:r>
              <a:rPr lang="zh-CN" altLang="en-US" sz="2600" dirty="0"/>
              <a:t>的信息</a:t>
            </a:r>
          </a:p>
        </p:txBody>
      </p:sp>
      <p:sp>
        <p:nvSpPr>
          <p:cNvPr id="6" name="矩形 5">
            <a:extLst>
              <a:ext uri="{FF2B5EF4-FFF2-40B4-BE49-F238E27FC236}">
                <a16:creationId xmlns:a16="http://schemas.microsoft.com/office/drawing/2014/main" id="{CE84C39C-12C1-4AF6-AD76-18E7512B8DD9}"/>
              </a:ext>
            </a:extLst>
          </p:cNvPr>
          <p:cNvSpPr/>
          <p:nvPr/>
        </p:nvSpPr>
        <p:spPr>
          <a:xfrm>
            <a:off x="1629915" y="2493321"/>
            <a:ext cx="8584401" cy="492443"/>
          </a:xfrm>
          <a:prstGeom prst="rect">
            <a:avLst/>
          </a:prstGeom>
        </p:spPr>
        <p:txBody>
          <a:bodyPr wrap="none">
            <a:spAutoFit/>
          </a:bodyPr>
          <a:lstStyle/>
          <a:p>
            <a:r>
              <a:rPr lang="zh-CN" altLang="en-US" sz="2600" dirty="0">
                <a:latin typeface="宋体" panose="02010600030101010101" pitchFamily="2" charset="-122"/>
                <a:ea typeface="宋体" panose="02010600030101010101" pitchFamily="2" charset="-122"/>
              </a:rPr>
              <a:t>利用用户的评论学习</a:t>
            </a:r>
            <a:r>
              <a:rPr lang="en-US" altLang="zh-CN" sz="2600" dirty="0">
                <a:latin typeface="宋体" panose="02010600030101010101" pitchFamily="2" charset="-122"/>
                <a:ea typeface="宋体" panose="02010600030101010101" pitchFamily="2" charset="-122"/>
              </a:rPr>
              <a:t>item/user</a:t>
            </a:r>
            <a:r>
              <a:rPr lang="zh-CN" altLang="en-US" sz="2600" dirty="0">
                <a:latin typeface="宋体" panose="02010600030101010101" pitchFamily="2" charset="-122"/>
                <a:ea typeface="宋体" panose="02010600030101010101" pitchFamily="2" charset="-122"/>
              </a:rPr>
              <a:t>向量的方法分为两层结构</a:t>
            </a:r>
            <a:endParaRPr lang="en-US" altLang="zh-CN" dirty="0"/>
          </a:p>
        </p:txBody>
      </p:sp>
      <p:pic>
        <p:nvPicPr>
          <p:cNvPr id="7" name="图片 -2147482620" descr="1540721576(1)">
            <a:extLst>
              <a:ext uri="{FF2B5EF4-FFF2-40B4-BE49-F238E27FC236}">
                <a16:creationId xmlns:a16="http://schemas.microsoft.com/office/drawing/2014/main" id="{97D4F277-3840-485D-B310-E7A2DDD66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268" y="3106258"/>
            <a:ext cx="476091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CF415EB9-D90F-4ECB-902F-9F3B7A194AE7}"/>
              </a:ext>
            </a:extLst>
          </p:cNvPr>
          <p:cNvSpPr/>
          <p:nvPr/>
        </p:nvSpPr>
        <p:spPr>
          <a:xfrm>
            <a:off x="768247" y="3502904"/>
            <a:ext cx="3185487" cy="369332"/>
          </a:xfrm>
          <a:prstGeom prst="rect">
            <a:avLst/>
          </a:prstGeom>
        </p:spPr>
        <p:txBody>
          <a:bodyPr wrap="none">
            <a:spAutoFit/>
          </a:bodyPr>
          <a:lstStyle/>
          <a:p>
            <a:r>
              <a:rPr lang="zh-CN" altLang="en-US" dirty="0"/>
              <a:t>从单词中学习评论的特征向量</a:t>
            </a:r>
          </a:p>
        </p:txBody>
      </p:sp>
      <p:sp>
        <p:nvSpPr>
          <p:cNvPr id="9" name="矩形 8">
            <a:extLst>
              <a:ext uri="{FF2B5EF4-FFF2-40B4-BE49-F238E27FC236}">
                <a16:creationId xmlns:a16="http://schemas.microsoft.com/office/drawing/2014/main" id="{3478D1E0-B0AB-4F85-9D2D-2394985E4F1C}"/>
              </a:ext>
            </a:extLst>
          </p:cNvPr>
          <p:cNvSpPr/>
          <p:nvPr/>
        </p:nvSpPr>
        <p:spPr>
          <a:xfrm>
            <a:off x="765821" y="4244880"/>
            <a:ext cx="3312368" cy="923330"/>
          </a:xfrm>
          <a:prstGeom prst="rect">
            <a:avLst/>
          </a:prstGeom>
        </p:spPr>
        <p:txBody>
          <a:bodyPr wrap="square">
            <a:spAutoFit/>
          </a:bodyPr>
          <a:lstStyle/>
          <a:p>
            <a:r>
              <a:rPr lang="zh-CN" altLang="en-US" dirty="0"/>
              <a:t>从给予项目的注释（或用户写入）中学习项目/用户配置文件向量</a:t>
            </a:r>
          </a:p>
        </p:txBody>
      </p:sp>
    </p:spTree>
    <p:extLst>
      <p:ext uri="{BB962C8B-B14F-4D97-AF65-F5344CB8AC3E}">
        <p14:creationId xmlns:p14="http://schemas.microsoft.com/office/powerpoint/2010/main" val="382254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0037402-4F65-4855-8907-32204449B5EE}"/>
              </a:ext>
            </a:extLst>
          </p:cNvPr>
          <p:cNvSpPr/>
          <p:nvPr/>
        </p:nvSpPr>
        <p:spPr>
          <a:xfrm>
            <a:off x="986202" y="2924944"/>
            <a:ext cx="10225136" cy="1560427"/>
          </a:xfrm>
          <a:prstGeom prst="rect">
            <a:avLst/>
          </a:prstGeom>
        </p:spPr>
        <p:txBody>
          <a:bodyPr wrap="square">
            <a:spAutoFit/>
          </a:bodyPr>
          <a:lstStyle/>
          <a:p>
            <a:pPr>
              <a:lnSpc>
                <a:spcPct val="90000"/>
              </a:lnSpc>
            </a:pPr>
            <a:r>
              <a:rPr lang="zh-CN" altLang="en-US" sz="2600" noProof="1">
                <a:latin typeface="宋体" panose="02010600030101010101" pitchFamily="2" charset="-122"/>
                <a:ea typeface="宋体" panose="02010600030101010101" pitchFamily="2" charset="-122"/>
              </a:rPr>
              <a:t>    用</a:t>
            </a:r>
            <a:r>
              <a:rPr lang="en-US" altLang="zh-CN" sz="2600" noProof="1">
                <a:latin typeface="宋体" panose="02010600030101010101" pitchFamily="2" charset="-122"/>
                <a:ea typeface="宋体" panose="02010600030101010101" pitchFamily="2" charset="-122"/>
              </a:rPr>
              <a:t>Term Frequency-Inverse Document Frequency(TF-IDF</a:t>
            </a:r>
            <a:r>
              <a:rPr lang="en-US" altLang="zh-CN" sz="2800" noProof="1"/>
              <a:t>)</a:t>
            </a:r>
            <a:r>
              <a:rPr lang="zh-CN" altLang="en-US" sz="2600" noProof="1">
                <a:latin typeface="宋体" panose="02010600030101010101" pitchFamily="2" charset="-122"/>
                <a:ea typeface="宋体" panose="02010600030101010101" pitchFamily="2" charset="-122"/>
              </a:rPr>
              <a:t>加权</a:t>
            </a:r>
            <a:r>
              <a:rPr lang="en-US" altLang="zh-CN" sz="2600" noProof="1">
                <a:latin typeface="宋体" panose="02010600030101010101" pitchFamily="2" charset="-122"/>
                <a:ea typeface="宋体" panose="02010600030101010101" pitchFamily="2" charset="-122"/>
              </a:rPr>
              <a:t>VSM</a:t>
            </a:r>
            <a:r>
              <a:rPr lang="zh-CN" altLang="en-US" sz="2600" noProof="1">
                <a:latin typeface="宋体" panose="02010600030101010101" pitchFamily="2" charset="-122"/>
                <a:ea typeface="宋体" panose="02010600030101010101" pitchFamily="2" charset="-122"/>
              </a:rPr>
              <a:t>的方法得到评论的词向量，然后进行嵌入。</a:t>
            </a:r>
          </a:p>
          <a:p>
            <a:pPr>
              <a:lnSpc>
                <a:spcPct val="90000"/>
              </a:lnSpc>
            </a:pPr>
            <a:r>
              <a:rPr lang="zh-CN" altLang="en-US" sz="2600" noProof="1">
                <a:latin typeface="宋体" panose="02010600030101010101" pitchFamily="2" charset="-122"/>
                <a:ea typeface="宋体" panose="02010600030101010101" pitchFamily="2" charset="-122"/>
              </a:rPr>
              <a:t>    但无法计算包含在评论里的语义信息（比如：同义词），计算稀疏和高维向量非常耗时。</a:t>
            </a:r>
          </a:p>
        </p:txBody>
      </p:sp>
      <p:sp>
        <p:nvSpPr>
          <p:cNvPr id="6" name="矩形 5">
            <a:extLst>
              <a:ext uri="{FF2B5EF4-FFF2-40B4-BE49-F238E27FC236}">
                <a16:creationId xmlns:a16="http://schemas.microsoft.com/office/drawing/2014/main" id="{DFE7DB31-C2E5-429F-B661-0F9B4765339D}"/>
              </a:ext>
            </a:extLst>
          </p:cNvPr>
          <p:cNvSpPr/>
          <p:nvPr/>
        </p:nvSpPr>
        <p:spPr>
          <a:xfrm>
            <a:off x="986202" y="5070956"/>
            <a:ext cx="10225136" cy="892552"/>
          </a:xfrm>
          <a:prstGeom prst="rect">
            <a:avLst/>
          </a:prstGeom>
        </p:spPr>
        <p:txBody>
          <a:bodyPr wrap="square">
            <a:spAutoFit/>
          </a:bodyPr>
          <a:lstStyle/>
          <a:p>
            <a:r>
              <a:rPr lang="zh-CN" altLang="en-US" sz="2600" noProof="1">
                <a:latin typeface="宋体" panose="02010600030101010101" pitchFamily="2" charset="-122"/>
                <a:ea typeface="宋体" panose="02010600030101010101" pitchFamily="2" charset="-122"/>
              </a:rPr>
              <a:t>    使用</a:t>
            </a:r>
            <a:r>
              <a:rPr lang="en-US" altLang="zh-CN" sz="2600" noProof="1">
                <a:latin typeface="宋体" panose="02010600030101010101" pitchFamily="2" charset="-122"/>
                <a:ea typeface="宋体" panose="02010600030101010101" pitchFamily="2" charset="-122"/>
              </a:rPr>
              <a:t>Word Vector Embedding</a:t>
            </a:r>
            <a:r>
              <a:rPr lang="zh-CN" altLang="en-US" sz="2600" noProof="1">
                <a:latin typeface="宋体" panose="02010600030101010101" pitchFamily="2" charset="-122"/>
                <a:ea typeface="宋体" panose="02010600030101010101" pitchFamily="2" charset="-122"/>
              </a:rPr>
              <a:t>的方式得到评论的词向量，然后使用</a:t>
            </a:r>
            <a:r>
              <a:rPr lang="en-US" altLang="zh-CN" sz="2600" noProof="1">
                <a:latin typeface="宋体" panose="02010600030101010101" pitchFamily="2" charset="-122"/>
                <a:ea typeface="宋体" panose="02010600030101010101" pitchFamily="2" charset="-122"/>
              </a:rPr>
              <a:t>skip-gram</a:t>
            </a:r>
            <a:r>
              <a:rPr lang="zh-CN" altLang="en-US" sz="2600" noProof="1">
                <a:latin typeface="宋体" panose="02010600030101010101" pitchFamily="2" charset="-122"/>
                <a:ea typeface="宋体" panose="02010600030101010101" pitchFamily="2" charset="-122"/>
              </a:rPr>
              <a:t>来训练和学习词向量。</a:t>
            </a:r>
            <a:endParaRPr lang="zh-CN" altLang="en-US" sz="2600" dirty="0">
              <a:latin typeface="宋体" panose="02010600030101010101" pitchFamily="2" charset="-122"/>
              <a:ea typeface="宋体" panose="02010600030101010101" pitchFamily="2" charset="-122"/>
            </a:endParaRPr>
          </a:p>
        </p:txBody>
      </p:sp>
      <p:pic>
        <p:nvPicPr>
          <p:cNvPr id="8" name="内容占位符 -2147482622" descr="1540806334(1)">
            <a:extLst>
              <a:ext uri="{FF2B5EF4-FFF2-40B4-BE49-F238E27FC236}">
                <a16:creationId xmlns:a16="http://schemas.microsoft.com/office/drawing/2014/main" id="{12FDB2BF-B75D-41A3-A2B0-6126C12C8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4" y="188640"/>
            <a:ext cx="791527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81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7868" y="584344"/>
            <a:ext cx="1187622" cy="591344"/>
          </a:xfrm>
        </p:spPr>
        <p:txBody>
          <a:bodyPr rtlCol="0">
            <a:normAutofit/>
          </a:bodyPr>
          <a:lstStyle/>
          <a:p>
            <a:r>
              <a:rPr lang="zh-CN" altLang="en-US" sz="3600" dirty="0"/>
              <a:t>实验</a:t>
            </a:r>
            <a:endParaRPr lang="zh-cn" sz="3600" dirty="0"/>
          </a:p>
        </p:txBody>
      </p:sp>
      <p:sp>
        <p:nvSpPr>
          <p:cNvPr id="3" name="矩形 2">
            <a:extLst>
              <a:ext uri="{FF2B5EF4-FFF2-40B4-BE49-F238E27FC236}">
                <a16:creationId xmlns:a16="http://schemas.microsoft.com/office/drawing/2014/main" id="{019F13A1-03AC-4D75-B666-AD0486EC10ED}"/>
              </a:ext>
            </a:extLst>
          </p:cNvPr>
          <p:cNvSpPr/>
          <p:nvPr/>
        </p:nvSpPr>
        <p:spPr>
          <a:xfrm>
            <a:off x="1522414" y="1484784"/>
            <a:ext cx="4852610" cy="452432"/>
          </a:xfrm>
          <a:prstGeom prst="rect">
            <a:avLst/>
          </a:prstGeom>
        </p:spPr>
        <p:txBody>
          <a:bodyPr wrap="none">
            <a:spAutoFit/>
          </a:bodyPr>
          <a:lstStyle/>
          <a:p>
            <a:pPr>
              <a:lnSpc>
                <a:spcPct val="90000"/>
              </a:lnSpc>
            </a:pPr>
            <a:r>
              <a:rPr lang="zh-CN" altLang="en-US" sz="2600" dirty="0">
                <a:latin typeface="宋体" panose="02010600030101010101" pitchFamily="2" charset="-122"/>
                <a:ea typeface="宋体" panose="02010600030101010101" pitchFamily="2" charset="-122"/>
              </a:rPr>
              <a:t>数据集：</a:t>
            </a:r>
            <a:r>
              <a:rPr lang="en-US" altLang="zh-CN" sz="2600" dirty="0">
                <a:latin typeface="宋体" panose="02010600030101010101" pitchFamily="2" charset="-122"/>
                <a:ea typeface="宋体" panose="02010600030101010101" pitchFamily="2" charset="-122"/>
              </a:rPr>
              <a:t>IMDB</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Yelp13</a:t>
            </a:r>
            <a:r>
              <a:rPr lang="zh-CN" altLang="en-US" sz="2600" dirty="0">
                <a:latin typeface="宋体" panose="02010600030101010101" pitchFamily="2" charset="-122"/>
                <a:ea typeface="宋体" panose="02010600030101010101" pitchFamily="2" charset="-122"/>
              </a:rPr>
              <a:t>，</a:t>
            </a:r>
            <a:r>
              <a:rPr lang="en-US" altLang="zh-CN" sz="2600" dirty="0">
                <a:latin typeface="宋体" panose="02010600030101010101" pitchFamily="2" charset="-122"/>
                <a:ea typeface="宋体" panose="02010600030101010101" pitchFamily="2" charset="-122"/>
              </a:rPr>
              <a:t>Yelp14</a:t>
            </a:r>
          </a:p>
        </p:txBody>
      </p:sp>
      <p:pic>
        <p:nvPicPr>
          <p:cNvPr id="4" name="图片 3">
            <a:extLst>
              <a:ext uri="{FF2B5EF4-FFF2-40B4-BE49-F238E27FC236}">
                <a16:creationId xmlns:a16="http://schemas.microsoft.com/office/drawing/2014/main" id="{77860DE9-9E12-405D-A2C7-D8206EE56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803" y="919197"/>
            <a:ext cx="4717405" cy="131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8088CB37-537C-4BA2-B0EF-50F62EEB913A}"/>
              </a:ext>
            </a:extLst>
          </p:cNvPr>
          <p:cNvSpPr txBox="1">
            <a:spLocks/>
          </p:cNvSpPr>
          <p:nvPr/>
        </p:nvSpPr>
        <p:spPr>
          <a:xfrm>
            <a:off x="1194132" y="2854614"/>
            <a:ext cx="2991006" cy="59134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a:lstStyle>
          <a:p>
            <a:r>
              <a:rPr lang="zh-CN" altLang="en-US" sz="3600" dirty="0"/>
              <a:t>实验结果</a:t>
            </a:r>
            <a:endParaRPr lang="zh-cn" sz="3600" dirty="0"/>
          </a:p>
        </p:txBody>
      </p:sp>
      <p:pic>
        <p:nvPicPr>
          <p:cNvPr id="6" name="图片 -2147482621" descr="1540807590(1)">
            <a:extLst>
              <a:ext uri="{FF2B5EF4-FFF2-40B4-BE49-F238E27FC236}">
                <a16:creationId xmlns:a16="http://schemas.microsoft.com/office/drawing/2014/main" id="{EB3283BA-88A5-44F3-ADAB-5096F7208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624" y="3582920"/>
            <a:ext cx="7200800" cy="2675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129" y="404664"/>
            <a:ext cx="9684566" cy="839688"/>
          </a:xfrm>
        </p:spPr>
        <p:txBody>
          <a:bodyPr rtlCol="0"/>
          <a:lstStyle/>
          <a:p>
            <a:pPr algn="ctr"/>
            <a:r>
              <a:rPr lang="zh-CN" altLang="en-US" b="1" dirty="0">
                <a:solidFill>
                  <a:srgbClr val="000000"/>
                </a:solidFill>
                <a:latin typeface="Times-Bold"/>
              </a:rPr>
              <a:t>爬取</a:t>
            </a:r>
            <a:r>
              <a:rPr lang="en-US" altLang="zh-CN" b="1" dirty="0">
                <a:solidFill>
                  <a:srgbClr val="000000"/>
                </a:solidFill>
                <a:latin typeface="Times-Bold"/>
              </a:rPr>
              <a:t>CSDN</a:t>
            </a:r>
            <a:r>
              <a:rPr lang="zh-CN" altLang="en-US" b="1" dirty="0">
                <a:solidFill>
                  <a:srgbClr val="000000"/>
                </a:solidFill>
                <a:latin typeface="Times-Bold"/>
              </a:rPr>
              <a:t>中的</a:t>
            </a:r>
            <a:r>
              <a:rPr lang="en-US" altLang="zh-CN" b="1" dirty="0">
                <a:solidFill>
                  <a:srgbClr val="000000"/>
                </a:solidFill>
                <a:latin typeface="Times-Bold"/>
              </a:rPr>
              <a:t>C++</a:t>
            </a:r>
            <a:r>
              <a:rPr lang="zh-CN" altLang="en-US" b="1" dirty="0">
                <a:solidFill>
                  <a:srgbClr val="000000"/>
                </a:solidFill>
                <a:latin typeface="Times-Bold"/>
              </a:rPr>
              <a:t>教程数据</a:t>
            </a:r>
            <a:endParaRPr lang="en-US" altLang="zh-CN" b="1" dirty="0">
              <a:solidFill>
                <a:srgbClr val="000000"/>
              </a:solidFill>
              <a:latin typeface="Times-Bold"/>
            </a:endParaRPr>
          </a:p>
        </p:txBody>
      </p:sp>
      <p:pic>
        <p:nvPicPr>
          <p:cNvPr id="3" name="图片 2">
            <a:extLst>
              <a:ext uri="{FF2B5EF4-FFF2-40B4-BE49-F238E27FC236}">
                <a16:creationId xmlns:a16="http://schemas.microsoft.com/office/drawing/2014/main" id="{1204A70A-B3A8-44B0-A135-AE70A07E1B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780" y="1844824"/>
            <a:ext cx="5372779" cy="3528392"/>
          </a:xfrm>
          <a:prstGeom prst="rect">
            <a:avLst/>
          </a:prstGeom>
        </p:spPr>
      </p:pic>
      <p:pic>
        <p:nvPicPr>
          <p:cNvPr id="4" name="图片 3">
            <a:extLst>
              <a:ext uri="{FF2B5EF4-FFF2-40B4-BE49-F238E27FC236}">
                <a16:creationId xmlns:a16="http://schemas.microsoft.com/office/drawing/2014/main" id="{7783D0DE-DE2E-49B7-9DFC-F5F766DCD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890" y="2564904"/>
            <a:ext cx="5772826" cy="1447949"/>
          </a:xfrm>
          <a:prstGeom prst="rect">
            <a:avLst/>
          </a:prstGeom>
        </p:spPr>
      </p:pic>
    </p:spTree>
    <p:extLst>
      <p:ext uri="{BB962C8B-B14F-4D97-AF65-F5344CB8AC3E}">
        <p14:creationId xmlns:p14="http://schemas.microsoft.com/office/powerpoint/2010/main" val="184531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7908" y="457622"/>
            <a:ext cx="9540550" cy="479648"/>
          </a:xfrm>
        </p:spPr>
        <p:txBody>
          <a:bodyPr rtlCol="0">
            <a:normAutofit fontScale="90000"/>
          </a:bodyPr>
          <a:lstStyle/>
          <a:p>
            <a:r>
              <a:rPr lang="zh-CN" altLang="en-US" dirty="0"/>
              <a:t>现在的属性为：</a:t>
            </a:r>
            <a:r>
              <a:rPr lang="en-US" altLang="zh-CN" dirty="0"/>
              <a:t>title</a:t>
            </a:r>
            <a:r>
              <a:rPr lang="zh-CN" altLang="en-US" dirty="0"/>
              <a:t>，</a:t>
            </a:r>
            <a:r>
              <a:rPr lang="en-US" altLang="zh-CN" dirty="0"/>
              <a:t>detail</a:t>
            </a:r>
            <a:r>
              <a:rPr lang="zh-CN" altLang="en-US" dirty="0"/>
              <a:t>，</a:t>
            </a:r>
            <a:r>
              <a:rPr lang="en-US" altLang="zh-CN" dirty="0"/>
              <a:t>code</a:t>
            </a:r>
            <a:r>
              <a:rPr lang="zh-CN" altLang="en-US" dirty="0"/>
              <a:t>，</a:t>
            </a:r>
            <a:r>
              <a:rPr lang="en-US" altLang="zh-CN" dirty="0"/>
              <a:t>table</a:t>
            </a:r>
          </a:p>
        </p:txBody>
      </p:sp>
      <p:pic>
        <p:nvPicPr>
          <p:cNvPr id="3" name="内容占位符 3">
            <a:extLst>
              <a:ext uri="{FF2B5EF4-FFF2-40B4-BE49-F238E27FC236}">
                <a16:creationId xmlns:a16="http://schemas.microsoft.com/office/drawing/2014/main" id="{BB97B792-2FBB-4BDD-B699-E64B4DC6B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836" y="1484784"/>
            <a:ext cx="6315998" cy="4330309"/>
          </a:xfrm>
          <a:prstGeom prst="rect">
            <a:avLst/>
          </a:prstGeom>
        </p:spPr>
      </p:pic>
      <p:sp>
        <p:nvSpPr>
          <p:cNvPr id="4" name="矩形 3">
            <a:extLst>
              <a:ext uri="{FF2B5EF4-FFF2-40B4-BE49-F238E27FC236}">
                <a16:creationId xmlns:a16="http://schemas.microsoft.com/office/drawing/2014/main" id="{ADCD819D-8187-4439-A662-581D5AE17713}"/>
              </a:ext>
            </a:extLst>
          </p:cNvPr>
          <p:cNvSpPr/>
          <p:nvPr/>
        </p:nvSpPr>
        <p:spPr>
          <a:xfrm>
            <a:off x="7750596" y="2132856"/>
            <a:ext cx="4093673" cy="1877437"/>
          </a:xfrm>
          <a:prstGeom prst="rect">
            <a:avLst/>
          </a:prstGeom>
        </p:spPr>
        <p:txBody>
          <a:bodyPr wrap="square">
            <a:spAutoFit/>
          </a:bodyPr>
          <a:lstStyle/>
          <a:p>
            <a:r>
              <a:rPr lang="zh-CN" altLang="en-US" sz="2900" dirty="0">
                <a:latin typeface="宋体" panose="02010600030101010101" pitchFamily="2" charset="-122"/>
                <a:ea typeface="宋体" panose="02010600030101010101" pitchFamily="2" charset="-122"/>
                <a:cs typeface="+mj-cs"/>
              </a:rPr>
              <a:t>后期计划：</a:t>
            </a:r>
            <a:endParaRPr lang="en-US" altLang="zh-CN" sz="2900" dirty="0">
              <a:latin typeface="宋体" panose="02010600030101010101" pitchFamily="2" charset="-122"/>
              <a:ea typeface="宋体" panose="02010600030101010101" pitchFamily="2" charset="-122"/>
              <a:cs typeface="+mj-cs"/>
            </a:endParaRPr>
          </a:p>
          <a:p>
            <a:r>
              <a:rPr lang="en-US" altLang="zh-CN" sz="2900" dirty="0">
                <a:latin typeface="宋体" panose="02010600030101010101" pitchFamily="2" charset="-122"/>
                <a:ea typeface="宋体" panose="02010600030101010101" pitchFamily="2" charset="-122"/>
                <a:cs typeface="+mj-cs"/>
              </a:rPr>
              <a:t>put</a:t>
            </a:r>
            <a:r>
              <a:rPr lang="zh-CN" altLang="en-US" sz="2900" dirty="0">
                <a:latin typeface="宋体" panose="02010600030101010101" pitchFamily="2" charset="-122"/>
                <a:ea typeface="宋体" panose="02010600030101010101" pitchFamily="2" charset="-122"/>
                <a:cs typeface="+mj-cs"/>
              </a:rPr>
              <a:t>（代码输出）</a:t>
            </a:r>
            <a:r>
              <a:rPr lang="en-US" altLang="zh-CN" sz="2900" dirty="0">
                <a:latin typeface="宋体" panose="02010600030101010101" pitchFamily="2" charset="-122"/>
                <a:ea typeface="宋体" panose="02010600030101010101" pitchFamily="2" charset="-122"/>
                <a:cs typeface="+mj-cs"/>
              </a:rPr>
              <a:t>subject</a:t>
            </a:r>
            <a:r>
              <a:rPr lang="zh-CN" altLang="en-US" sz="2900" dirty="0">
                <a:latin typeface="宋体" panose="02010600030101010101" pitchFamily="2" charset="-122"/>
                <a:ea typeface="宋体" panose="02010600030101010101" pitchFamily="2" charset="-122"/>
                <a:cs typeface="+mj-cs"/>
              </a:rPr>
              <a:t>（科目）</a:t>
            </a:r>
            <a:endParaRPr lang="en-US" altLang="zh-CN" sz="2900" dirty="0">
              <a:latin typeface="宋体" panose="02010600030101010101" pitchFamily="2" charset="-122"/>
              <a:ea typeface="宋体" panose="02010600030101010101" pitchFamily="2" charset="-122"/>
              <a:cs typeface="+mj-cs"/>
            </a:endParaRPr>
          </a:p>
          <a:p>
            <a:r>
              <a:rPr lang="en-US" altLang="zh-CN" sz="2900" dirty="0" err="1">
                <a:latin typeface="宋体" panose="02010600030101010101" pitchFamily="2" charset="-122"/>
                <a:ea typeface="宋体" panose="02010600030101010101" pitchFamily="2" charset="-122"/>
                <a:cs typeface="+mj-cs"/>
              </a:rPr>
              <a:t>url</a:t>
            </a:r>
            <a:r>
              <a:rPr lang="zh-CN" altLang="en-US" sz="2900" dirty="0">
                <a:latin typeface="宋体" panose="02010600030101010101" pitchFamily="2" charset="-122"/>
                <a:ea typeface="宋体" panose="02010600030101010101" pitchFamily="2" charset="-122"/>
                <a:cs typeface="+mj-cs"/>
              </a:rPr>
              <a:t>（图片视频路径）</a:t>
            </a:r>
          </a:p>
        </p:txBody>
      </p:sp>
    </p:spTree>
    <p:extLst>
      <p:ext uri="{BB962C8B-B14F-4D97-AF65-F5344CB8AC3E}">
        <p14:creationId xmlns:p14="http://schemas.microsoft.com/office/powerpoint/2010/main" val="361391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1499" y="237944"/>
            <a:ext cx="10645826" cy="1512168"/>
          </a:xfrm>
        </p:spPr>
        <p:txBody>
          <a:bodyPr rtlCol="0">
            <a:normAutofit/>
          </a:bodyPr>
          <a:lstStyle/>
          <a:p>
            <a:r>
              <a:rPr lang="zh-CN" altLang="en-US" dirty="0"/>
              <a:t>    下图为公开数据集</a:t>
            </a:r>
            <a:r>
              <a:rPr lang="en-US" altLang="zh-CN" dirty="0"/>
              <a:t>MSRA</a:t>
            </a:r>
            <a:r>
              <a:rPr lang="zh-CN" altLang="en-US" dirty="0"/>
              <a:t>数据格式</a:t>
            </a:r>
            <a:br>
              <a:rPr lang="en-US" altLang="zh-CN" dirty="0"/>
            </a:br>
            <a:r>
              <a:rPr lang="en-US" altLang="zh-CN" dirty="0"/>
              <a:t>    </a:t>
            </a:r>
            <a:r>
              <a:rPr lang="zh-CN" altLang="en-US" dirty="0"/>
              <a:t>数据集差别：现有公开数据集大部分标注的为人名、地名、组织机构</a:t>
            </a:r>
          </a:p>
        </p:txBody>
      </p:sp>
      <p:pic>
        <p:nvPicPr>
          <p:cNvPr id="3" name="图片 2">
            <a:extLst>
              <a:ext uri="{FF2B5EF4-FFF2-40B4-BE49-F238E27FC236}">
                <a16:creationId xmlns:a16="http://schemas.microsoft.com/office/drawing/2014/main" id="{D4E54035-6076-447F-A444-12059835E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88" y="2054309"/>
            <a:ext cx="7941912" cy="3240360"/>
          </a:xfrm>
          <a:prstGeom prst="rect">
            <a:avLst/>
          </a:prstGeom>
        </p:spPr>
      </p:pic>
      <p:pic>
        <p:nvPicPr>
          <p:cNvPr id="4" name="图片 3">
            <a:extLst>
              <a:ext uri="{FF2B5EF4-FFF2-40B4-BE49-F238E27FC236}">
                <a16:creationId xmlns:a16="http://schemas.microsoft.com/office/drawing/2014/main" id="{8377BA92-B6FE-4468-B81E-520E7F7EE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851" y="1484784"/>
            <a:ext cx="3100726" cy="4455963"/>
          </a:xfrm>
          <a:prstGeom prst="rect">
            <a:avLst/>
          </a:prstGeom>
        </p:spPr>
      </p:pic>
      <p:sp>
        <p:nvSpPr>
          <p:cNvPr id="5" name="矩形 4">
            <a:extLst>
              <a:ext uri="{FF2B5EF4-FFF2-40B4-BE49-F238E27FC236}">
                <a16:creationId xmlns:a16="http://schemas.microsoft.com/office/drawing/2014/main" id="{38AE029F-1A6D-4F51-A88D-2C1DB7A2C3DE}"/>
              </a:ext>
            </a:extLst>
          </p:cNvPr>
          <p:cNvSpPr/>
          <p:nvPr/>
        </p:nvSpPr>
        <p:spPr>
          <a:xfrm>
            <a:off x="704954" y="5617581"/>
            <a:ext cx="6979097" cy="646331"/>
          </a:xfrm>
          <a:prstGeom prst="rect">
            <a:avLst/>
          </a:prstGeom>
        </p:spPr>
        <p:txBody>
          <a:bodyPr wrap="square">
            <a:spAutoFit/>
          </a:bodyPr>
          <a:lstStyle/>
          <a:p>
            <a:r>
              <a:rPr lang="zh-CN" altLang="en-US" dirty="0"/>
              <a:t>咱们的数据集应该标注那些？</a:t>
            </a:r>
            <a:endParaRPr lang="en-US" altLang="zh-CN" dirty="0"/>
          </a:p>
          <a:p>
            <a:r>
              <a:rPr lang="zh-CN" altLang="en-US" dirty="0"/>
              <a:t>现在想到的：科目，专有的知识点名称，专有组织机构名称</a:t>
            </a:r>
          </a:p>
        </p:txBody>
      </p:sp>
    </p:spTree>
    <p:extLst>
      <p:ext uri="{BB962C8B-B14F-4D97-AF65-F5344CB8AC3E}">
        <p14:creationId xmlns:p14="http://schemas.microsoft.com/office/powerpoint/2010/main" val="380968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2699790" cy="519336"/>
          </a:xfrm>
        </p:spPr>
        <p:txBody>
          <a:bodyPr rtlCol="0">
            <a:normAutofit fontScale="90000"/>
          </a:bodyPr>
          <a:lstStyle/>
          <a:p>
            <a:pPr rtl="0"/>
            <a:r>
              <a:rPr lang="zh-CN" altLang="en-US" dirty="0"/>
              <a:t>关键技术</a:t>
            </a:r>
            <a:endParaRPr lang="zh-cn" dirty="0"/>
          </a:p>
        </p:txBody>
      </p:sp>
      <p:sp>
        <p:nvSpPr>
          <p:cNvPr id="5" name="内容占位符 2"/>
          <p:cNvSpPr>
            <a:spLocks noGrp="1"/>
          </p:cNvSpPr>
          <p:nvPr>
            <p:ph sz="half" idx="1"/>
          </p:nvPr>
        </p:nvSpPr>
        <p:spPr>
          <a:xfrm>
            <a:off x="1511246" y="1700808"/>
            <a:ext cx="11052718" cy="2392288"/>
          </a:xfrm>
        </p:spPr>
        <p:txBody>
          <a:bodyPr rtlCol="0"/>
          <a:lstStyle/>
          <a:p>
            <a:pPr rtl="0"/>
            <a:r>
              <a:rPr lang="zh-CN" altLang="en-US" dirty="0"/>
              <a:t>引用表构建：存储一个名字所有可能指向的实体（名字→实体），锚文本数据挖掘</a:t>
            </a:r>
            <a:endParaRPr lang="en-US" altLang="zh-CN" dirty="0"/>
          </a:p>
          <a:p>
            <a:pPr rtl="0"/>
            <a:r>
              <a:rPr lang="zh-CN" altLang="en-US" dirty="0"/>
              <a:t>实体知识构建：实体知名度、实体上下文、实体语义关联度、文章主题</a:t>
            </a:r>
            <a:endParaRPr lang="en-US" altLang="zh-CN" dirty="0"/>
          </a:p>
          <a:p>
            <a:pPr rtl="0"/>
            <a:r>
              <a:rPr lang="zh-CN" altLang="en-US" dirty="0"/>
              <a:t>链接推理算法：综合实体知识进行决策的过程（局部推理</a:t>
            </a:r>
            <a:r>
              <a:rPr lang="en-US" altLang="zh-CN" dirty="0"/>
              <a:t>&amp;</a:t>
            </a:r>
            <a:r>
              <a:rPr lang="zh-CN" altLang="en-US" dirty="0"/>
              <a:t>全局推理）</a:t>
            </a:r>
            <a:endParaRPr lang="en-US" altLang="zh-CN" dirty="0"/>
          </a:p>
        </p:txBody>
      </p:sp>
      <p:grpSp>
        <p:nvGrpSpPr>
          <p:cNvPr id="11" name="组合 10">
            <a:extLst>
              <a:ext uri="{FF2B5EF4-FFF2-40B4-BE49-F238E27FC236}">
                <a16:creationId xmlns:a16="http://schemas.microsoft.com/office/drawing/2014/main" id="{2BBBE4F7-4158-4945-BD1C-0AC50F4EEE52}"/>
              </a:ext>
            </a:extLst>
          </p:cNvPr>
          <p:cNvGrpSpPr/>
          <p:nvPr/>
        </p:nvGrpSpPr>
        <p:grpSpPr>
          <a:xfrm>
            <a:off x="3646140" y="3522548"/>
            <a:ext cx="7848871" cy="1141096"/>
            <a:chOff x="4006180" y="2996952"/>
            <a:chExt cx="7848871" cy="1141096"/>
          </a:xfrm>
        </p:grpSpPr>
        <p:sp>
          <p:nvSpPr>
            <p:cNvPr id="6" name="文本框 5">
              <a:extLst>
                <a:ext uri="{FF2B5EF4-FFF2-40B4-BE49-F238E27FC236}">
                  <a16:creationId xmlns:a16="http://schemas.microsoft.com/office/drawing/2014/main" id="{B1C56A4A-BCD4-454F-9164-977790799915}"/>
                </a:ext>
              </a:extLst>
            </p:cNvPr>
            <p:cNvSpPr txBox="1"/>
            <p:nvPr/>
          </p:nvSpPr>
          <p:spPr>
            <a:xfrm>
              <a:off x="4222204" y="2996952"/>
              <a:ext cx="7109639" cy="369332"/>
            </a:xfrm>
            <a:prstGeom prst="rect">
              <a:avLst/>
            </a:prstGeom>
            <a:noFill/>
          </p:spPr>
          <p:txBody>
            <a:bodyPr wrap="none" rtlCol="0">
              <a:spAutoFit/>
            </a:bodyPr>
            <a:lstStyle/>
            <a:p>
              <a:r>
                <a:rPr lang="zh-CN" altLang="en-US" dirty="0"/>
                <a:t>局部推理：单个实体的上下文，不考虑文中其他实体对该实体的影响</a:t>
              </a:r>
            </a:p>
          </p:txBody>
        </p:sp>
        <p:sp>
          <p:nvSpPr>
            <p:cNvPr id="8" name="文本框 7">
              <a:extLst>
                <a:ext uri="{FF2B5EF4-FFF2-40B4-BE49-F238E27FC236}">
                  <a16:creationId xmlns:a16="http://schemas.microsoft.com/office/drawing/2014/main" id="{922DDAF6-FE77-4CFE-B4BD-C988388BFFD0}"/>
                </a:ext>
              </a:extLst>
            </p:cNvPr>
            <p:cNvSpPr txBox="1"/>
            <p:nvPr/>
          </p:nvSpPr>
          <p:spPr>
            <a:xfrm>
              <a:off x="4222204" y="3491717"/>
              <a:ext cx="7632847" cy="646331"/>
            </a:xfrm>
            <a:prstGeom prst="rect">
              <a:avLst/>
            </a:prstGeom>
            <a:noFill/>
          </p:spPr>
          <p:txBody>
            <a:bodyPr wrap="square" rtlCol="0">
              <a:spAutoFit/>
            </a:bodyPr>
            <a:lstStyle/>
            <a:p>
              <a:r>
                <a:rPr lang="zh-CN" altLang="en-US" dirty="0"/>
                <a:t>全局推理：利用目标实体之间的语义关联</a:t>
              </a:r>
              <a:endParaRPr lang="en-US" altLang="zh-CN" dirty="0"/>
            </a:p>
            <a:p>
              <a:r>
                <a:rPr lang="en-US" altLang="zh-CN" dirty="0"/>
                <a:t>                    </a:t>
              </a:r>
              <a:r>
                <a:rPr lang="zh-CN" altLang="en-US" dirty="0"/>
                <a:t>协同链接单篇文本内的所有提及能有效提升实体链接性能</a:t>
              </a:r>
            </a:p>
          </p:txBody>
        </p:sp>
        <p:sp>
          <p:nvSpPr>
            <p:cNvPr id="10" name="左大括号 9">
              <a:extLst>
                <a:ext uri="{FF2B5EF4-FFF2-40B4-BE49-F238E27FC236}">
                  <a16:creationId xmlns:a16="http://schemas.microsoft.com/office/drawing/2014/main" id="{91C5EB39-582D-4982-8E15-726CEEB25CE9}"/>
                </a:ext>
              </a:extLst>
            </p:cNvPr>
            <p:cNvSpPr/>
            <p:nvPr/>
          </p:nvSpPr>
          <p:spPr>
            <a:xfrm>
              <a:off x="4006180" y="3140968"/>
              <a:ext cx="216024" cy="585356"/>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06733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FD3D225-AF0C-4B0F-84A8-B1BF7231971E}"/>
              </a:ext>
            </a:extLst>
          </p:cNvPr>
          <p:cNvSpPr/>
          <p:nvPr/>
        </p:nvSpPr>
        <p:spPr>
          <a:xfrm>
            <a:off x="5518348" y="836712"/>
            <a:ext cx="5832648" cy="518457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3FBC286-B416-4B87-95DB-9B1937504189}"/>
              </a:ext>
            </a:extLst>
          </p:cNvPr>
          <p:cNvSpPr txBox="1"/>
          <p:nvPr/>
        </p:nvSpPr>
        <p:spPr>
          <a:xfrm>
            <a:off x="5880126" y="2644170"/>
            <a:ext cx="5109091" cy="1569660"/>
          </a:xfrm>
          <a:prstGeom prst="rect">
            <a:avLst/>
          </a:prstGeom>
          <a:noFill/>
        </p:spPr>
        <p:txBody>
          <a:bodyPr wrap="none" rtlCol="0">
            <a:spAutoFit/>
          </a:bodyPr>
          <a:lstStyle/>
          <a:p>
            <a:r>
              <a:rPr lang="zh-CN" altLang="en-US" sz="9600" dirty="0"/>
              <a:t>感谢观看</a:t>
            </a:r>
          </a:p>
        </p:txBody>
      </p:sp>
    </p:spTree>
    <p:extLst>
      <p:ext uri="{BB962C8B-B14F-4D97-AF65-F5344CB8AC3E}">
        <p14:creationId xmlns:p14="http://schemas.microsoft.com/office/powerpoint/2010/main" val="276378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实体</a:t>
            </a:r>
            <a:r>
              <a:rPr lang="en-US" altLang="zh-CN" dirty="0"/>
              <a:t>-</a:t>
            </a:r>
            <a:r>
              <a:rPr lang="zh-CN" altLang="en-US" dirty="0"/>
              <a:t>提及模型（</a:t>
            </a:r>
            <a:r>
              <a:rPr lang="en-US" altLang="zh-CN" dirty="0"/>
              <a:t>EM Model</a:t>
            </a:r>
            <a:r>
              <a:rPr lang="zh-CN" altLang="en-US" dirty="0"/>
              <a:t>）</a:t>
            </a:r>
          </a:p>
        </p:txBody>
      </p:sp>
      <p:sp>
        <p:nvSpPr>
          <p:cNvPr id="7" name="文本框 6">
            <a:extLst>
              <a:ext uri="{FF2B5EF4-FFF2-40B4-BE49-F238E27FC236}">
                <a16:creationId xmlns:a16="http://schemas.microsoft.com/office/drawing/2014/main" id="{E908A08A-A638-4A3A-A611-366AD57E1C7B}"/>
              </a:ext>
            </a:extLst>
          </p:cNvPr>
          <p:cNvSpPr txBox="1"/>
          <p:nvPr/>
        </p:nvSpPr>
        <p:spPr>
          <a:xfrm>
            <a:off x="1917948" y="2420888"/>
            <a:ext cx="4081567" cy="369332"/>
          </a:xfrm>
          <a:prstGeom prst="rect">
            <a:avLst/>
          </a:prstGeom>
          <a:noFill/>
        </p:spPr>
        <p:txBody>
          <a:bodyPr wrap="none" rtlCol="0">
            <a:spAutoFit/>
          </a:bodyPr>
          <a:lstStyle/>
          <a:p>
            <a:r>
              <a:rPr lang="zh-CN" altLang="en-US" dirty="0"/>
              <a:t>每一个命名性提及</a:t>
            </a:r>
            <a:r>
              <a:rPr lang="en-US" altLang="zh-CN" dirty="0"/>
              <a:t>m</a:t>
            </a:r>
            <a:r>
              <a:rPr lang="zh-CN" altLang="en-US" dirty="0"/>
              <a:t>都被建模为样本。</a:t>
            </a:r>
          </a:p>
        </p:txBody>
      </p:sp>
      <p:sp>
        <p:nvSpPr>
          <p:cNvPr id="8" name="文本框 7">
            <a:extLst>
              <a:ext uri="{FF2B5EF4-FFF2-40B4-BE49-F238E27FC236}">
                <a16:creationId xmlns:a16="http://schemas.microsoft.com/office/drawing/2014/main" id="{F1D0ADF7-C793-46D7-851A-0EA87438B7FD}"/>
              </a:ext>
            </a:extLst>
          </p:cNvPr>
          <p:cNvSpPr txBox="1"/>
          <p:nvPr/>
        </p:nvSpPr>
        <p:spPr>
          <a:xfrm>
            <a:off x="1917948" y="2996952"/>
            <a:ext cx="6912768" cy="646331"/>
          </a:xfrm>
          <a:prstGeom prst="rect">
            <a:avLst/>
          </a:prstGeom>
          <a:noFill/>
        </p:spPr>
        <p:txBody>
          <a:bodyPr wrap="square" rtlCol="0">
            <a:spAutoFit/>
          </a:bodyPr>
          <a:lstStyle/>
          <a:p>
            <a:r>
              <a:rPr lang="zh-CN" altLang="en-US" dirty="0"/>
              <a:t>根据实体的知名度</a:t>
            </a:r>
            <a:r>
              <a:rPr lang="en-US" altLang="zh-CN" dirty="0"/>
              <a:t>P</a:t>
            </a:r>
            <a:r>
              <a:rPr lang="zh-CN" altLang="en-US" dirty="0"/>
              <a:t>（</a:t>
            </a:r>
            <a:r>
              <a:rPr lang="en-US" altLang="zh-CN" dirty="0"/>
              <a:t>e</a:t>
            </a:r>
            <a:r>
              <a:rPr lang="zh-CN" altLang="en-US" dirty="0"/>
              <a:t>），名字知识</a:t>
            </a:r>
            <a:r>
              <a:rPr lang="en-US" altLang="zh-CN" dirty="0"/>
              <a:t>P</a:t>
            </a:r>
            <a:r>
              <a:rPr lang="zh-CN" altLang="en-US" dirty="0"/>
              <a:t>（</a:t>
            </a:r>
            <a:r>
              <a:rPr lang="en-US" altLang="zh-CN" dirty="0" err="1"/>
              <a:t>s|e</a:t>
            </a:r>
            <a:r>
              <a:rPr lang="zh-CN" altLang="en-US" dirty="0"/>
              <a:t>），上下文知识</a:t>
            </a:r>
            <a:r>
              <a:rPr lang="en-US" altLang="zh-CN" dirty="0"/>
              <a:t>P</a:t>
            </a:r>
            <a:r>
              <a:rPr lang="zh-CN" altLang="en-US" dirty="0"/>
              <a:t>（</a:t>
            </a:r>
            <a:r>
              <a:rPr lang="en-US" altLang="zh-CN" dirty="0" err="1"/>
              <a:t>c|e</a:t>
            </a:r>
            <a:r>
              <a:rPr lang="zh-CN" altLang="en-US" dirty="0"/>
              <a:t>）依次建模，输出提及</a:t>
            </a:r>
            <a:r>
              <a:rPr lang="en-US" altLang="zh-CN" dirty="0"/>
              <a:t>m</a:t>
            </a:r>
            <a:r>
              <a:rPr lang="zh-CN" altLang="en-US" dirty="0"/>
              <a:t>的上下文</a:t>
            </a:r>
            <a:r>
              <a:rPr lang="en-US" altLang="zh-CN" dirty="0"/>
              <a:t>c</a:t>
            </a:r>
            <a:endParaRPr lang="zh-CN" altLang="en-US" dirty="0"/>
          </a:p>
        </p:txBody>
      </p:sp>
    </p:spTree>
    <p:extLst>
      <p:ext uri="{BB962C8B-B14F-4D97-AF65-F5344CB8AC3E}">
        <p14:creationId xmlns:p14="http://schemas.microsoft.com/office/powerpoint/2010/main" val="133273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rtlCol="0"/>
          <a:lstStyle/>
          <a:p>
            <a:pPr rtl="0"/>
            <a:r>
              <a:rPr lang="zh-CN" altLang="en-US" dirty="0"/>
              <a:t>深度语义匹配模型</a:t>
            </a:r>
            <a:endParaRPr lang="zh-cn" dirty="0"/>
          </a:p>
        </p:txBody>
      </p:sp>
      <p:sp>
        <p:nvSpPr>
          <p:cNvPr id="14" name="内容占位符 2"/>
          <p:cNvSpPr>
            <a:spLocks noGrp="1"/>
          </p:cNvSpPr>
          <p:nvPr>
            <p:ph idx="1"/>
          </p:nvPr>
        </p:nvSpPr>
        <p:spPr>
          <a:xfrm>
            <a:off x="1522414" y="1828800"/>
            <a:ext cx="9601200" cy="2032248"/>
          </a:xfrm>
        </p:spPr>
        <p:txBody>
          <a:bodyPr rtlCol="0"/>
          <a:lstStyle/>
          <a:p>
            <a:pPr rtl="0"/>
            <a:r>
              <a:rPr lang="en-US" altLang="zh-CN" dirty="0"/>
              <a:t>DSSM</a:t>
            </a:r>
            <a:endParaRPr lang="zh-cn" dirty="0"/>
          </a:p>
          <a:p>
            <a:pPr rtl="0"/>
            <a:r>
              <a:rPr lang="en-US" altLang="zh-CN" dirty="0"/>
              <a:t>CDSSM(DNN</a:t>
            </a:r>
            <a:r>
              <a:rPr lang="zh-CN" altLang="en-US" dirty="0"/>
              <a:t>→</a:t>
            </a:r>
            <a:r>
              <a:rPr lang="en-US" altLang="zh-CN" dirty="0"/>
              <a:t>CNN</a:t>
            </a:r>
            <a:r>
              <a:rPr lang="zh-CN" altLang="en-US" dirty="0"/>
              <a:t>）</a:t>
            </a:r>
            <a:endParaRPr lang="zh-cn" dirty="0"/>
          </a:p>
          <a:p>
            <a:pPr rtl="0"/>
            <a:r>
              <a:rPr lang="en-US" altLang="zh-CN" dirty="0"/>
              <a:t>DSSM-LSTM</a:t>
            </a:r>
            <a:r>
              <a:rPr lang="zh-CN" altLang="en-US" dirty="0"/>
              <a:t>（</a:t>
            </a:r>
            <a:r>
              <a:rPr lang="en-US" altLang="zh-CN" dirty="0"/>
              <a:t>DSSM</a:t>
            </a:r>
            <a:r>
              <a:rPr lang="zh-CN" altLang="en-US" dirty="0"/>
              <a:t>→</a:t>
            </a:r>
            <a:r>
              <a:rPr lang="en-US" altLang="zh-CN" dirty="0"/>
              <a:t>LSTM</a:t>
            </a:r>
            <a:r>
              <a:rPr lang="zh-CN" altLang="en-US" dirty="0"/>
              <a:t>）</a:t>
            </a:r>
            <a:endParaRPr lang="en-US" altLang="zh-CN" dirty="0"/>
          </a:p>
          <a:p>
            <a:pPr rtl="0"/>
            <a:r>
              <a:rPr lang="en-US" altLang="zh-CN" dirty="0"/>
              <a:t>MV-DSSM</a:t>
            </a:r>
            <a:r>
              <a:rPr lang="zh-CN" altLang="en-US" dirty="0"/>
              <a:t>（参数变多，可训练不止两类训练数据）</a:t>
            </a:r>
            <a:endParaRPr lang="zh-cn" dirty="0"/>
          </a:p>
        </p:txBody>
      </p:sp>
      <p:sp>
        <p:nvSpPr>
          <p:cNvPr id="2" name="矩形 1">
            <a:extLst>
              <a:ext uri="{FF2B5EF4-FFF2-40B4-BE49-F238E27FC236}">
                <a16:creationId xmlns:a16="http://schemas.microsoft.com/office/drawing/2014/main" id="{D48F0274-6429-4637-B84C-BED7AFA489AD}"/>
              </a:ext>
            </a:extLst>
          </p:cNvPr>
          <p:cNvSpPr/>
          <p:nvPr/>
        </p:nvSpPr>
        <p:spPr>
          <a:xfrm>
            <a:off x="1522414" y="4293096"/>
            <a:ext cx="3491878" cy="535531"/>
          </a:xfrm>
          <a:prstGeom prst="rect">
            <a:avLst/>
          </a:prstGeom>
        </p:spPr>
        <p:txBody>
          <a:bodyPr wrap="square">
            <a:spAutoFit/>
          </a:bodyPr>
          <a:lstStyle/>
          <a:p>
            <a:pPr>
              <a:lnSpc>
                <a:spcPct val="90000"/>
              </a:lnSpc>
              <a:spcBef>
                <a:spcPct val="0"/>
              </a:spcBef>
            </a:pPr>
            <a:r>
              <a:rPr lang="zh-CN" altLang="en-US" sz="3200" dirty="0">
                <a:latin typeface="宋体" panose="02010600030101010101" pitchFamily="2" charset="-122"/>
                <a:ea typeface="宋体" panose="02010600030101010101" pitchFamily="2" charset="-122"/>
                <a:cs typeface="+mj-cs"/>
              </a:rPr>
              <a:t>实体链接</a:t>
            </a:r>
          </a:p>
        </p:txBody>
      </p:sp>
      <p:sp>
        <p:nvSpPr>
          <p:cNvPr id="3" name="文本框 2">
            <a:extLst>
              <a:ext uri="{FF2B5EF4-FFF2-40B4-BE49-F238E27FC236}">
                <a16:creationId xmlns:a16="http://schemas.microsoft.com/office/drawing/2014/main" id="{9E0EAE3B-3091-4BDB-B3FC-FFD12ACA9C71}"/>
              </a:ext>
            </a:extLst>
          </p:cNvPr>
          <p:cNvSpPr txBox="1"/>
          <p:nvPr/>
        </p:nvSpPr>
        <p:spPr>
          <a:xfrm>
            <a:off x="1517433" y="5013176"/>
            <a:ext cx="9417963" cy="369332"/>
          </a:xfrm>
          <a:prstGeom prst="rect">
            <a:avLst/>
          </a:prstGeom>
          <a:noFill/>
        </p:spPr>
        <p:txBody>
          <a:bodyPr wrap="none" rtlCol="0">
            <a:spAutoFit/>
          </a:bodyPr>
          <a:lstStyle/>
          <a:p>
            <a:r>
              <a:rPr lang="zh-CN" altLang="en-US" dirty="0"/>
              <a:t>将自然语言中的文本与知识库中的条目进行链接，将文本数据转化为带有实体标注的文本。</a:t>
            </a:r>
          </a:p>
        </p:txBody>
      </p:sp>
    </p:spTree>
    <p:extLst>
      <p:ext uri="{BB962C8B-B14F-4D97-AF65-F5344CB8AC3E}">
        <p14:creationId xmlns:p14="http://schemas.microsoft.com/office/powerpoint/2010/main" val="247291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72E575-58BC-40AE-89E4-3D070BE5CA0C}"/>
              </a:ext>
            </a:extLst>
          </p:cNvPr>
          <p:cNvSpPr>
            <a:spLocks noGrp="1"/>
          </p:cNvSpPr>
          <p:nvPr>
            <p:ph type="title"/>
          </p:nvPr>
        </p:nvSpPr>
        <p:spPr>
          <a:xfrm>
            <a:off x="1522414" y="260648"/>
            <a:ext cx="9601200" cy="1143000"/>
          </a:xfrm>
        </p:spPr>
        <p:txBody>
          <a:bodyPr rtlCol="0"/>
          <a:lstStyle/>
          <a:p>
            <a:pPr rtl="0"/>
            <a:r>
              <a:rPr lang="zh-CN" altLang="en-US" dirty="0"/>
              <a:t>评价指标</a:t>
            </a:r>
            <a:endParaRPr lang="zh-cn" dirty="0"/>
          </a:p>
        </p:txBody>
      </p:sp>
      <p:sp>
        <p:nvSpPr>
          <p:cNvPr id="9" name="内容占位符 2">
            <a:extLst>
              <a:ext uri="{FF2B5EF4-FFF2-40B4-BE49-F238E27FC236}">
                <a16:creationId xmlns:a16="http://schemas.microsoft.com/office/drawing/2014/main" id="{2FD87C9F-4AAB-40EC-AA4C-7A0F5CC3C341}"/>
              </a:ext>
            </a:extLst>
          </p:cNvPr>
          <p:cNvSpPr>
            <a:spLocks noGrp="1"/>
          </p:cNvSpPr>
          <p:nvPr>
            <p:ph idx="1"/>
          </p:nvPr>
        </p:nvSpPr>
        <p:spPr>
          <a:xfrm>
            <a:off x="1522414" y="1828800"/>
            <a:ext cx="8820470" cy="3328392"/>
          </a:xfrm>
        </p:spPr>
        <p:txBody>
          <a:bodyPr rtlCol="0">
            <a:normAutofit/>
          </a:bodyPr>
          <a:lstStyle/>
          <a:p>
            <a:pPr rtl="0"/>
            <a:r>
              <a:rPr lang="zh-CN" altLang="en-US" dirty="0"/>
              <a:t>查准率：预测为真的实例中实际为真的占比</a:t>
            </a:r>
            <a:endParaRPr lang="en-US" altLang="zh-CN" dirty="0"/>
          </a:p>
          <a:p>
            <a:pPr rtl="0"/>
            <a:r>
              <a:rPr lang="zh-CN" altLang="en-US" dirty="0"/>
              <a:t>召回率：实际为真的实例中被找到的真的占比</a:t>
            </a:r>
            <a:endParaRPr lang="en-US" altLang="zh-CN" dirty="0"/>
          </a:p>
          <a:p>
            <a:pPr rtl="0"/>
            <a:r>
              <a:rPr lang="zh-CN" altLang="en-US" dirty="0"/>
              <a:t>宏观平均值：先对每一个类统计指标值，后对所有类求算术平均值（计算每个类的查准率和召回率，后计算</a:t>
            </a:r>
            <a:r>
              <a:rPr lang="en-US" altLang="zh-CN" dirty="0"/>
              <a:t>F1</a:t>
            </a:r>
            <a:r>
              <a:rPr lang="zh-CN" altLang="en-US" dirty="0"/>
              <a:t>，之后将</a:t>
            </a:r>
            <a:r>
              <a:rPr lang="en-US" altLang="zh-CN" dirty="0"/>
              <a:t>F1</a:t>
            </a:r>
            <a:r>
              <a:rPr lang="zh-CN" altLang="en-US" dirty="0"/>
              <a:t>平均）</a:t>
            </a:r>
            <a:endParaRPr lang="en-US" altLang="zh-CN" dirty="0"/>
          </a:p>
          <a:p>
            <a:pPr rtl="0"/>
            <a:r>
              <a:rPr lang="zh-CN" altLang="en-US" dirty="0"/>
              <a:t>微观平均值：先对数据集中每个实例部分类别进行统计，建立全局混淆矩阵，后计算相应的指标（计算所有类别中和的查准率和召回率，带入</a:t>
            </a:r>
            <a:r>
              <a:rPr lang="en-US" altLang="zh-CN" dirty="0"/>
              <a:t>F1</a:t>
            </a:r>
            <a:r>
              <a:rPr lang="zh-CN" altLang="en-US" dirty="0"/>
              <a:t>求值）</a:t>
            </a:r>
            <a:endParaRPr lang="en-US" altLang="zh-CN" dirty="0"/>
          </a:p>
          <a:p>
            <a:pPr rtl="0"/>
            <a:r>
              <a:rPr lang="en-US" altLang="zh-CN" dirty="0"/>
              <a:t>F</a:t>
            </a:r>
            <a:r>
              <a:rPr lang="zh-CN" altLang="en-US" dirty="0"/>
              <a:t>值：查准率和召回率的调和平均数</a:t>
            </a:r>
            <a:endParaRPr lang="zh-cn" dirty="0"/>
          </a:p>
        </p:txBody>
      </p:sp>
    </p:spTree>
    <p:extLst>
      <p:ext uri="{BB962C8B-B14F-4D97-AF65-F5344CB8AC3E}">
        <p14:creationId xmlns:p14="http://schemas.microsoft.com/office/powerpoint/2010/main" val="304941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293812" y="548680"/>
            <a:ext cx="9601200" cy="1143000"/>
          </a:xfrm>
        </p:spPr>
        <p:txBody>
          <a:bodyPr rtlCol="0"/>
          <a:lstStyle/>
          <a:p>
            <a:pPr algn="ctr"/>
            <a:r>
              <a:rPr lang="en-US" altLang="zh-CN" b="1" dirty="0">
                <a:solidFill>
                  <a:srgbClr val="000000"/>
                </a:solidFill>
                <a:latin typeface="Times-Bold"/>
              </a:rPr>
              <a:t>ITEM2VEC: NEURAL ITEM EMBEDDING FOR COLLABORATIVE FILTERING</a:t>
            </a:r>
            <a:endParaRPr lang="zh-cn" dirty="0"/>
          </a:p>
        </p:txBody>
      </p:sp>
      <p:sp>
        <p:nvSpPr>
          <p:cNvPr id="14" name="内容占位符 2"/>
          <p:cNvSpPr>
            <a:spLocks noGrp="1"/>
          </p:cNvSpPr>
          <p:nvPr>
            <p:ph idx="1"/>
          </p:nvPr>
        </p:nvSpPr>
        <p:spPr/>
        <p:txBody>
          <a:bodyPr rtlCol="0"/>
          <a:lstStyle/>
          <a:p>
            <a:pPr marL="0" indent="0" rtl="0">
              <a:buNone/>
            </a:pPr>
            <a:r>
              <a:rPr lang="en-US" altLang="zh-CN" i="1" dirty="0"/>
              <a:t>Oren </a:t>
            </a:r>
            <a:r>
              <a:rPr lang="en-US" altLang="zh-CN" i="1" dirty="0" err="1"/>
              <a:t>Barkan</a:t>
            </a:r>
            <a:r>
              <a:rPr lang="en-US" altLang="zh-CN" i="1" dirty="0"/>
              <a:t> and Noam </a:t>
            </a:r>
            <a:r>
              <a:rPr lang="en-US" altLang="zh-CN" i="1" dirty="0" err="1"/>
              <a:t>Koenigstein</a:t>
            </a:r>
            <a:r>
              <a:rPr lang="en-US" altLang="zh-CN" dirty="0"/>
              <a:t> </a:t>
            </a:r>
          </a:p>
          <a:p>
            <a:pPr marL="0" indent="0">
              <a:buNone/>
            </a:pPr>
            <a:r>
              <a:rPr lang="en-US" altLang="zh-CN" dirty="0"/>
              <a:t>Tel Aviv University</a:t>
            </a:r>
            <a:r>
              <a:rPr lang="zh-CN" altLang="en-US" dirty="0"/>
              <a:t>、</a:t>
            </a:r>
            <a:r>
              <a:rPr lang="en-US" altLang="zh-CN" dirty="0"/>
              <a:t>Microsoft</a:t>
            </a:r>
          </a:p>
          <a:p>
            <a:pPr marL="0" indent="0">
              <a:buNone/>
            </a:pPr>
            <a:r>
              <a:rPr lang="en-US" altLang="zh-CN" dirty="0"/>
              <a:t>2016 IEEE </a:t>
            </a:r>
            <a:br>
              <a:rPr lang="en-US" altLang="zh-CN" dirty="0"/>
            </a:br>
            <a:endParaRPr lang="zh-cn"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350" y="109537"/>
            <a:ext cx="9601200" cy="1143000"/>
          </a:xfrm>
        </p:spPr>
        <p:txBody>
          <a:bodyPr rtlCol="0">
            <a:normAutofit/>
          </a:bodyPr>
          <a:lstStyle/>
          <a:p>
            <a:r>
              <a:rPr lang="zh-CN" altLang="en-US" sz="3600" dirty="0"/>
              <a:t>本文优缺点：</a:t>
            </a:r>
            <a:endParaRPr lang="zh-cn" sz="3600" dirty="0"/>
          </a:p>
        </p:txBody>
      </p:sp>
      <p:sp>
        <p:nvSpPr>
          <p:cNvPr id="6" name="内容占位符 2">
            <a:extLst>
              <a:ext uri="{FF2B5EF4-FFF2-40B4-BE49-F238E27FC236}">
                <a16:creationId xmlns:a16="http://schemas.microsoft.com/office/drawing/2014/main" id="{9D0BED24-158F-4B2A-8646-9C132A814DE8}"/>
              </a:ext>
            </a:extLst>
          </p:cNvPr>
          <p:cNvSpPr>
            <a:spLocks noGrp="1"/>
          </p:cNvSpPr>
          <p:nvPr>
            <p:ph idx="1"/>
          </p:nvPr>
        </p:nvSpPr>
        <p:spPr>
          <a:xfrm>
            <a:off x="838200" y="1825625"/>
            <a:ext cx="10515600" cy="4351338"/>
          </a:xfrm>
        </p:spPr>
        <p:txBody>
          <a:bodyPr>
            <a:normAutofit/>
          </a:bodyPr>
          <a:lstStyle/>
          <a:p>
            <a:r>
              <a:rPr lang="en-US" altLang="zh-CN" sz="2400" dirty="0"/>
              <a:t>Skip-gram with Negative Sampling (SGNS)</a:t>
            </a:r>
            <a:r>
              <a:rPr lang="zh-CN" altLang="en-US" sz="2400" dirty="0"/>
              <a:t>，词序列事实上是等价于</a:t>
            </a:r>
            <a:r>
              <a:rPr lang="en-US" altLang="zh-CN" sz="2400" dirty="0"/>
              <a:t>items</a:t>
            </a:r>
            <a:r>
              <a:rPr lang="zh-CN" altLang="en-US" sz="2400" dirty="0"/>
              <a:t>的集合</a:t>
            </a:r>
            <a:endParaRPr lang="en-US" altLang="zh-CN" sz="2400" dirty="0"/>
          </a:p>
          <a:p>
            <a:r>
              <a:rPr lang="zh-CN" altLang="en-US" sz="2400" dirty="0"/>
              <a:t>如果用</a:t>
            </a:r>
            <a:r>
              <a:rPr lang="en-US" altLang="zh-CN" sz="2400" dirty="0"/>
              <a:t>items</a:t>
            </a:r>
            <a:r>
              <a:rPr lang="zh-CN" altLang="en-US" sz="2400" dirty="0"/>
              <a:t>集合来取代词序列的话，</a:t>
            </a:r>
            <a:r>
              <a:rPr lang="en-US" altLang="zh-CN" sz="2400" dirty="0"/>
              <a:t>items</a:t>
            </a:r>
            <a:r>
              <a:rPr lang="zh-CN" altLang="en-US" sz="2400" dirty="0"/>
              <a:t>间的时空信息就会丢失，所以我们假定一个</a:t>
            </a:r>
            <a:r>
              <a:rPr lang="zh-CN" altLang="en-US" sz="2400" dirty="0">
                <a:solidFill>
                  <a:schemeClr val="accent1">
                    <a:lumMod val="75000"/>
                  </a:schemeClr>
                </a:solidFill>
              </a:rPr>
              <a:t>静态</a:t>
            </a:r>
            <a:r>
              <a:rPr lang="zh-CN" altLang="en-US" sz="2400" dirty="0"/>
              <a:t>的环境，在这个环境中，共享同一个集合的</a:t>
            </a:r>
            <a:r>
              <a:rPr lang="en-US" altLang="zh-CN" sz="2400" dirty="0"/>
              <a:t>items</a:t>
            </a:r>
            <a:r>
              <a:rPr lang="zh-CN" altLang="en-US" sz="2400" dirty="0"/>
              <a:t>我们可以认为它们是相似的，无论它们是以什么样的顺序产生的。但是我们需要注意的是，这样的假设可能并不适用于其它场景，这里我们并不作讨论 </a:t>
            </a:r>
            <a:endParaRPr lang="en-US" altLang="zh-CN" sz="2400" dirty="0"/>
          </a:p>
          <a:p>
            <a:r>
              <a:rPr lang="zh-CN" altLang="en-US" sz="2400" dirty="0"/>
              <a:t>论文的实验表明，使用</a:t>
            </a:r>
            <a:r>
              <a:rPr lang="en-US" altLang="zh-CN" sz="2400" dirty="0"/>
              <a:t>item2vec</a:t>
            </a:r>
            <a:r>
              <a:rPr lang="zh-CN" altLang="en-US" sz="2400" dirty="0"/>
              <a:t>对协同过滤中的</a:t>
            </a:r>
            <a:r>
              <a:rPr lang="en-US" altLang="zh-CN" sz="2400" dirty="0"/>
              <a:t>items</a:t>
            </a:r>
            <a:r>
              <a:rPr lang="zh-CN" altLang="en-US" sz="2400" dirty="0"/>
              <a:t>计算相应的向量化表示，在</a:t>
            </a:r>
            <a:r>
              <a:rPr lang="en-US" altLang="zh-CN" sz="2400" dirty="0"/>
              <a:t>items</a:t>
            </a:r>
            <a:r>
              <a:rPr lang="zh-CN" altLang="en-US" sz="2400" dirty="0"/>
              <a:t>的</a:t>
            </a:r>
            <a:r>
              <a:rPr lang="zh-CN" altLang="en-US" sz="2400" dirty="0">
                <a:solidFill>
                  <a:schemeClr val="accent1">
                    <a:lumMod val="75000"/>
                  </a:schemeClr>
                </a:solidFill>
              </a:rPr>
              <a:t>相似度计算</a:t>
            </a:r>
            <a:r>
              <a:rPr lang="zh-CN" altLang="en-US" sz="2400" dirty="0"/>
              <a:t>上比起</a:t>
            </a:r>
            <a:r>
              <a:rPr lang="en-US" altLang="zh-CN" sz="2400" dirty="0"/>
              <a:t>SVD</a:t>
            </a:r>
            <a:r>
              <a:rPr lang="zh-CN" altLang="en-US" sz="2400" dirty="0"/>
              <a:t>方法要更加优越，也就是说</a:t>
            </a:r>
            <a:r>
              <a:rPr lang="en-US" altLang="zh-CN" sz="2400" dirty="0"/>
              <a:t>item2vec</a:t>
            </a:r>
            <a:r>
              <a:rPr lang="zh-CN" altLang="en-US" sz="2400" dirty="0"/>
              <a:t>方法得到的</a:t>
            </a:r>
            <a:r>
              <a:rPr lang="en-US" altLang="zh-CN" sz="2400" dirty="0"/>
              <a:t>items</a:t>
            </a:r>
            <a:r>
              <a:rPr lang="zh-CN" altLang="en-US" sz="2400" dirty="0"/>
              <a:t>的向量化表示能够很好地提取</a:t>
            </a:r>
            <a:r>
              <a:rPr lang="en-US" altLang="zh-CN" sz="2400" dirty="0"/>
              <a:t>items</a:t>
            </a:r>
            <a:r>
              <a:rPr lang="zh-CN" altLang="en-US" sz="2400" dirty="0"/>
              <a:t>间的相似度特征。从应用上说，</a:t>
            </a:r>
            <a:r>
              <a:rPr lang="en-US" altLang="zh-CN" sz="2400" dirty="0"/>
              <a:t>item2vec</a:t>
            </a:r>
            <a:r>
              <a:rPr lang="zh-CN" altLang="en-US" sz="2400" dirty="0"/>
              <a:t>甚至能够应用到错误标签的检测和纠正上，所以</a:t>
            </a:r>
            <a:r>
              <a:rPr lang="en-US" altLang="zh-CN" sz="2400" dirty="0"/>
              <a:t>item2vec</a:t>
            </a:r>
            <a:r>
              <a:rPr lang="zh-CN" altLang="en-US" sz="2400" dirty="0"/>
              <a:t>具有很好的使用价值。</a:t>
            </a:r>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1293812" y="266700"/>
            <a:ext cx="9601200" cy="1143000"/>
          </a:xfrm>
        </p:spPr>
        <p:txBody>
          <a:bodyPr rtlCol="0"/>
          <a:lstStyle/>
          <a:p>
            <a:pPr algn="ctr"/>
            <a:r>
              <a:rPr lang="en-US" altLang="zh-CN" b="1" dirty="0">
                <a:solidFill>
                  <a:srgbClr val="000000"/>
                </a:solidFill>
                <a:latin typeface="Times-Bold"/>
              </a:rPr>
              <a:t>Wide &amp; Deep Learning for Recommender Systems</a:t>
            </a:r>
            <a:endParaRPr lang="zh-cn" altLang="en-US" b="1" dirty="0">
              <a:solidFill>
                <a:srgbClr val="000000"/>
              </a:solidFill>
              <a:latin typeface="Times-Bold"/>
            </a:endParaRPr>
          </a:p>
        </p:txBody>
      </p:sp>
      <p:sp>
        <p:nvSpPr>
          <p:cNvPr id="14" name="内容占位符 2"/>
          <p:cNvSpPr>
            <a:spLocks noGrp="1"/>
          </p:cNvSpPr>
          <p:nvPr>
            <p:ph idx="1"/>
          </p:nvPr>
        </p:nvSpPr>
        <p:spPr/>
        <p:txBody>
          <a:bodyPr rtlCol="0"/>
          <a:lstStyle/>
          <a:p>
            <a:pPr marL="0" indent="0">
              <a:buNone/>
            </a:pPr>
            <a:r>
              <a:rPr lang="en-US" altLang="zh-CN" dirty="0"/>
              <a:t>Heng-</a:t>
            </a:r>
            <a:r>
              <a:rPr lang="en-US" altLang="zh-CN" dirty="0" err="1"/>
              <a:t>Tze</a:t>
            </a:r>
            <a:r>
              <a:rPr lang="en-US" altLang="zh-CN" dirty="0"/>
              <a:t> Cheng, </a:t>
            </a:r>
            <a:r>
              <a:rPr lang="en-US" altLang="zh-CN" dirty="0" err="1"/>
              <a:t>Levent</a:t>
            </a:r>
            <a:r>
              <a:rPr lang="en-US" altLang="zh-CN" dirty="0"/>
              <a:t> </a:t>
            </a:r>
            <a:r>
              <a:rPr lang="en-US" altLang="zh-CN" dirty="0" err="1"/>
              <a:t>Koc</a:t>
            </a:r>
            <a:r>
              <a:rPr lang="en-US" altLang="zh-CN" dirty="0"/>
              <a:t>, Jeremiah </a:t>
            </a:r>
            <a:r>
              <a:rPr lang="en-US" altLang="zh-CN" dirty="0" err="1"/>
              <a:t>Harmsen</a:t>
            </a:r>
            <a:r>
              <a:rPr lang="en-US" altLang="zh-CN" dirty="0"/>
              <a:t> </a:t>
            </a:r>
          </a:p>
          <a:p>
            <a:pPr marL="0" indent="0">
              <a:buNone/>
            </a:pPr>
            <a:r>
              <a:rPr lang="en-US" altLang="zh-CN" dirty="0"/>
              <a:t>Google Inc </a:t>
            </a:r>
          </a:p>
          <a:p>
            <a:pPr marL="0" indent="0">
              <a:buNone/>
            </a:pPr>
            <a:r>
              <a:rPr lang="en-US" altLang="zh-CN" i="1" dirty="0"/>
              <a:t>DLRS ’16 September 15-15, 2016, Boston, MA, USA</a:t>
            </a:r>
          </a:p>
          <a:p>
            <a:pPr marL="0" indent="0">
              <a:buNone/>
            </a:pPr>
            <a:br>
              <a:rPr lang="en-US" altLang="zh-CN" dirty="0"/>
            </a:br>
            <a:endParaRPr lang="zh-cn" dirty="0"/>
          </a:p>
        </p:txBody>
      </p:sp>
    </p:spTree>
    <p:extLst>
      <p:ext uri="{BB962C8B-B14F-4D97-AF65-F5344CB8AC3E}">
        <p14:creationId xmlns:p14="http://schemas.microsoft.com/office/powerpoint/2010/main" val="7475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66</TotalTime>
  <Words>2004</Words>
  <Application>Microsoft Office PowerPoint</Application>
  <PresentationFormat>自定义</PresentationFormat>
  <Paragraphs>156</Paragraphs>
  <Slides>30</Slides>
  <Notes>30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Times-Bold</vt:lpstr>
      <vt:lpstr>楷体</vt:lpstr>
      <vt:lpstr>宋体</vt:lpstr>
      <vt:lpstr>Arial</vt:lpstr>
      <vt:lpstr>Palatino Linotype</vt:lpstr>
      <vt:lpstr>Watercolor_16x9</vt:lpstr>
      <vt:lpstr>大组会汇报</vt:lpstr>
      <vt:lpstr>语义匹配</vt:lpstr>
      <vt:lpstr>关键技术</vt:lpstr>
      <vt:lpstr>实体-提及模型（EM Model）</vt:lpstr>
      <vt:lpstr>深度语义匹配模型</vt:lpstr>
      <vt:lpstr>评价指标</vt:lpstr>
      <vt:lpstr>ITEM2VEC: NEURAL ITEM EMBEDDING FOR COLLABORATIVE FILTERING</vt:lpstr>
      <vt:lpstr>本文优缺点：</vt:lpstr>
      <vt:lpstr>Wide &amp; Deep Learning for Recommender Systems</vt:lpstr>
      <vt:lpstr>PowerPoint 演示文稿</vt:lpstr>
      <vt:lpstr>解决的问题</vt:lpstr>
      <vt:lpstr>方法</vt:lpstr>
      <vt:lpstr>PowerPoint 演示文稿</vt:lpstr>
      <vt:lpstr>PowerPoint 演示文稿</vt:lpstr>
      <vt:lpstr>训练过程的关键点：</vt:lpstr>
      <vt:lpstr>实验结果： </vt:lpstr>
      <vt:lpstr>基于用户树形浏览模式下的推荐系统协同式过滤研究</vt:lpstr>
      <vt:lpstr>目的</vt:lpstr>
      <vt:lpstr>基于单窗口多页面的用户访问路径的收集算法</vt:lpstr>
      <vt:lpstr>基于用户树形浏览模式的网站推荐系统协同式过滤的实现</vt:lpstr>
      <vt:lpstr>实验</vt:lpstr>
      <vt:lpstr>结论</vt:lpstr>
      <vt:lpstr>Learning Item/User Vectors from Comments for Collabrative Recommendation</vt:lpstr>
      <vt:lpstr>PowerPoint 演示文稿</vt:lpstr>
      <vt:lpstr>PowerPoint 演示文稿</vt:lpstr>
      <vt:lpstr>实验</vt:lpstr>
      <vt:lpstr>爬取CSDN中的C++教程数据</vt:lpstr>
      <vt:lpstr>现在的属性为：title，detail，code，table</vt:lpstr>
      <vt:lpstr>    下图为公开数据集MSRA数据格式     数据集差别：现有公开数据集大部分标注的为人名、地名、组织机构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大组会汇报</dc:title>
  <dc:creator>胡 悦</dc:creator>
  <cp:lastModifiedBy>胡 悦</cp:lastModifiedBy>
  <cp:revision>11</cp:revision>
  <dcterms:created xsi:type="dcterms:W3CDTF">2018-10-31T08:56:51Z</dcterms:created>
  <dcterms:modified xsi:type="dcterms:W3CDTF">2018-11-02T06:40:45Z</dcterms:modified>
</cp:coreProperties>
</file>