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76" r:id="rId4"/>
    <p:sldId id="275" r:id="rId5"/>
    <p:sldId id="277" r:id="rId6"/>
    <p:sldId id="278" r:id="rId7"/>
    <p:sldId id="279" r:id="rId8"/>
    <p:sldId id="274" r:id="rId9"/>
    <p:sldId id="264" r:id="rId1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120" y="30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2019/2/26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58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91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404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135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088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8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1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9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2019/2/26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2019/2/26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小组组会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27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A8A18C-4B17-4FE7-BF7D-ABB68783FBC4}"/>
              </a:ext>
            </a:extLst>
          </p:cNvPr>
          <p:cNvSpPr/>
          <p:nvPr/>
        </p:nvSpPr>
        <p:spPr>
          <a:xfrm>
            <a:off x="1323882" y="980728"/>
            <a:ext cx="9541060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indent="1905">
              <a:lnSpc>
                <a:spcPct val="107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Latent Relational Metric Learning via Memory-based Attention</a:t>
            </a:r>
            <a:r>
              <a:rPr lang="en-US" altLang="zh-CN" sz="1050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000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Collaborative Ranking</a:t>
            </a:r>
            <a:endParaRPr lang="zh-CN" altLang="zh-CN" sz="105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DFF1A-7E9D-4B19-A649-9E4188D89ACB}"/>
              </a:ext>
            </a:extLst>
          </p:cNvPr>
          <p:cNvSpPr/>
          <p:nvPr/>
        </p:nvSpPr>
        <p:spPr>
          <a:xfrm>
            <a:off x="1323882" y="2276872"/>
            <a:ext cx="2988332" cy="156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indent="1905">
              <a:lnSpc>
                <a:spcPct val="107000"/>
              </a:lnSpc>
              <a:spcAft>
                <a:spcPts val="270"/>
              </a:spcAft>
              <a:tabLst>
                <a:tab pos="1061085" algn="ctr"/>
                <a:tab pos="3146425" algn="ctr"/>
                <a:tab pos="5231130" algn="ctr"/>
              </a:tabLs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Yi Tay       	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2990" algn="ctr"/>
                <a:tab pos="3146425" algn="ctr"/>
                <a:tab pos="5232400" algn="ctr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Nanyang Technological University</a:t>
            </a: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2990" algn="ctr"/>
                <a:tab pos="3146425" algn="ctr"/>
                <a:tab pos="5232400" algn="ctr"/>
              </a:tabLs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Singapore	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1720" algn="ctr"/>
                <a:tab pos="3146425" algn="ctr"/>
                <a:tab pos="5231130" algn="ctr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endParaRPr lang="zh-CN" altLang="zh-CN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02FB98-A4D1-4B19-A140-CA8A41FE0FC0}"/>
              </a:ext>
            </a:extLst>
          </p:cNvPr>
          <p:cNvSpPr/>
          <p:nvPr/>
        </p:nvSpPr>
        <p:spPr>
          <a:xfrm>
            <a:off x="4510236" y="2276872"/>
            <a:ext cx="2988332" cy="143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indent="1905">
              <a:lnSpc>
                <a:spcPct val="107000"/>
              </a:lnSpc>
              <a:spcAft>
                <a:spcPts val="270"/>
              </a:spcAft>
              <a:tabLst>
                <a:tab pos="1061085" algn="ctr"/>
                <a:tab pos="3146425" algn="ctr"/>
                <a:tab pos="5231130" algn="ctr"/>
              </a:tabLst>
            </a:pPr>
            <a:r>
              <a:rPr lang="en-US" altLang="zh-CN" sz="2400" kern="100" dirty="0" err="1">
                <a:solidFill>
                  <a:srgbClr val="000000"/>
                </a:solidFill>
                <a:latin typeface="Calibri" panose="020F0502020204030204" pitchFamily="34" charset="0"/>
              </a:rPr>
              <a:t>Luu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</a:rPr>
              <a:t> Anh Tuan	</a:t>
            </a:r>
            <a:endParaRPr lang="zh-CN" altLang="zh-CN" sz="2400" kern="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2990" algn="ctr"/>
                <a:tab pos="3146425" algn="ctr"/>
                <a:tab pos="5232400" algn="ctr"/>
              </a:tabLs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</a:rPr>
              <a:t>Institute for </a:t>
            </a:r>
            <a:r>
              <a:rPr lang="en-US" altLang="zh-CN" sz="1600" kern="100" dirty="0" err="1">
                <a:solidFill>
                  <a:srgbClr val="000000"/>
                </a:solidFill>
                <a:latin typeface="Calibri" panose="020F0502020204030204" pitchFamily="34" charset="0"/>
              </a:rPr>
              <a:t>Infocomm</a:t>
            </a: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</a:rPr>
              <a:t> Research</a:t>
            </a: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2990" algn="ctr"/>
                <a:tab pos="3146425" algn="ctr"/>
                <a:tab pos="5232400" algn="ctr"/>
              </a:tabLs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</a:rPr>
              <a:t>Singapore	</a:t>
            </a:r>
            <a:endParaRPr lang="zh-CN" altLang="zh-CN" sz="1600" kern="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1720" algn="ctr"/>
                <a:tab pos="3146425" algn="ctr"/>
                <a:tab pos="5231130" algn="ctr"/>
              </a:tabLs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zh-CN" altLang="zh-CN" sz="1600" kern="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93FAD-DCC9-403E-8585-5AE823DE528C}"/>
              </a:ext>
            </a:extLst>
          </p:cNvPr>
          <p:cNvSpPr/>
          <p:nvPr/>
        </p:nvSpPr>
        <p:spPr>
          <a:xfrm>
            <a:off x="7876610" y="2299298"/>
            <a:ext cx="2988332" cy="156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indent="1905">
              <a:lnSpc>
                <a:spcPct val="107000"/>
              </a:lnSpc>
              <a:spcAft>
                <a:spcPts val="270"/>
              </a:spcAft>
              <a:tabLst>
                <a:tab pos="1061085" algn="ctr"/>
                <a:tab pos="3146425" algn="ctr"/>
                <a:tab pos="5231130" algn="ctr"/>
              </a:tabLs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</a:rPr>
              <a:t>Siu Cheung Hui</a:t>
            </a: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2990" algn="ctr"/>
                <a:tab pos="3146425" algn="ctr"/>
                <a:tab pos="5232400" algn="ctr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</a:rPr>
              <a:t>Nanyang Technological University</a:t>
            </a: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2990" algn="ctr"/>
                <a:tab pos="3146425" algn="ctr"/>
                <a:tab pos="5232400" algn="ctr"/>
              </a:tabLs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</a:rPr>
              <a:t>Singapore	</a:t>
            </a:r>
            <a:endParaRPr lang="zh-CN" altLang="zh-CN" sz="1600" kern="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" indent="1905">
              <a:lnSpc>
                <a:spcPct val="107000"/>
              </a:lnSpc>
              <a:spcAft>
                <a:spcPts val="485"/>
              </a:spcAft>
              <a:tabLst>
                <a:tab pos="1062990" algn="ctr"/>
                <a:tab pos="3146425" algn="ctr"/>
                <a:tab pos="5232400" algn="ctr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zh-CN" altLang="zh-CN" sz="2000" kern="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F448FC-1AD0-4A57-B300-DEABAA9C2038}"/>
              </a:ext>
            </a:extLst>
          </p:cNvPr>
          <p:cNvSpPr/>
          <p:nvPr/>
        </p:nvSpPr>
        <p:spPr>
          <a:xfrm>
            <a:off x="5198974" y="4598874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WWW 2018  A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类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FEE5BA-853C-49A7-B657-8B8F288B41CA}"/>
              </a:ext>
            </a:extLst>
          </p:cNvPr>
          <p:cNvSpPr/>
          <p:nvPr/>
        </p:nvSpPr>
        <p:spPr>
          <a:xfrm>
            <a:off x="1323882" y="5301208"/>
            <a:ext cx="954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LRML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（潜在关系度量学习）学习用户和项目交互之间的自适应关系向量，找到每个交互对之间的最优翻译向量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468F1A-4B77-4C56-863B-F5F63408F9ED}"/>
              </a:ext>
            </a:extLst>
          </p:cNvPr>
          <p:cNvSpPr/>
          <p:nvPr/>
        </p:nvSpPr>
        <p:spPr>
          <a:xfrm>
            <a:off x="981844" y="90872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LRML</a:t>
            </a:r>
            <a:r>
              <a:rPr lang="zh-CN" altLang="en-US" dirty="0"/>
              <a:t>针对的是在隐式数据上运行的推荐系统。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DFBBBA-80B2-455E-95B8-F0B8EE05C054}"/>
              </a:ext>
            </a:extLst>
          </p:cNvPr>
          <p:cNvSpPr/>
          <p:nvPr/>
        </p:nvSpPr>
        <p:spPr>
          <a:xfrm>
            <a:off x="981844" y="1772816"/>
            <a:ext cx="9793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矩阵分解(MF)：用户和项目表示为矩阵，随后进行分解，对用户和项目之间的关系进行建模。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555035-3D99-4141-A747-9C14AB3C436E}"/>
              </a:ext>
            </a:extLst>
          </p:cNvPr>
          <p:cNvSpPr/>
          <p:nvPr/>
        </p:nvSpPr>
        <p:spPr>
          <a:xfrm>
            <a:off x="981844" y="2551837"/>
            <a:ext cx="979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协作度量学习（CML）：提出了一种基于度量的学习方案，该方案最小化了正向交互的用户和项目向量（p和q）之间的距离，学习向量空间中的用户-用户相似性和项目-项目相似性。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272E0F5-432C-4B8A-8A30-3073EFF1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356" y="4116705"/>
            <a:ext cx="4862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/>
              <a:t>CML</a:t>
            </a:r>
            <a:r>
              <a:rPr lang="zh-CN" altLang="en-US"/>
              <a:t>尝试将该对拟合到向量空间中的相同点。</a:t>
            </a:r>
          </a:p>
        </p:txBody>
      </p:sp>
      <p:grpSp>
        <p:nvGrpSpPr>
          <p:cNvPr id="6" name="Group 29107">
            <a:extLst>
              <a:ext uri="{FF2B5EF4-FFF2-40B4-BE49-F238E27FC236}">
                <a16:creationId xmlns:a16="http://schemas.microsoft.com/office/drawing/2014/main" id="{3E27483A-05D5-44ED-8937-3E602CDD3E07}"/>
              </a:ext>
            </a:extLst>
          </p:cNvPr>
          <p:cNvGrpSpPr/>
          <p:nvPr/>
        </p:nvGrpSpPr>
        <p:grpSpPr>
          <a:xfrm>
            <a:off x="765820" y="3659833"/>
            <a:ext cx="4752528" cy="2289447"/>
            <a:chOff x="0" y="0"/>
            <a:chExt cx="2901347" cy="1283678"/>
          </a:xfrm>
        </p:grpSpPr>
        <p:sp>
          <p:nvSpPr>
            <p:cNvPr id="7" name="Shape 595">
              <a:extLst>
                <a:ext uri="{FF2B5EF4-FFF2-40B4-BE49-F238E27FC236}">
                  <a16:creationId xmlns:a16="http://schemas.microsoft.com/office/drawing/2014/main" id="{6DB51F55-16EB-40EA-8706-08F7DB7D8CC0}"/>
                </a:ext>
              </a:extLst>
            </p:cNvPr>
            <p:cNvSpPr/>
            <p:nvPr/>
          </p:nvSpPr>
          <p:spPr>
            <a:xfrm>
              <a:off x="36597" y="1231338"/>
              <a:ext cx="1271303" cy="52339"/>
            </a:xfrm>
            <a:custGeom>
              <a:avLst/>
              <a:gdLst/>
              <a:ahLst/>
              <a:cxnLst/>
              <a:rect l="0" t="0" r="0" b="0"/>
              <a:pathLst>
                <a:path w="1271303" h="52339">
                  <a:moveTo>
                    <a:pt x="1218890" y="0"/>
                  </a:moveTo>
                  <a:lnTo>
                    <a:pt x="1271303" y="26021"/>
                  </a:lnTo>
                  <a:lnTo>
                    <a:pt x="1219038" y="52339"/>
                  </a:lnTo>
                  <a:lnTo>
                    <a:pt x="1218988" y="34893"/>
                  </a:lnTo>
                  <a:lnTo>
                    <a:pt x="50" y="38354"/>
                  </a:lnTo>
                  <a:lnTo>
                    <a:pt x="0" y="20907"/>
                  </a:lnTo>
                  <a:lnTo>
                    <a:pt x="1218939" y="17446"/>
                  </a:lnTo>
                  <a:lnTo>
                    <a:pt x="12188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596">
              <a:extLst>
                <a:ext uri="{FF2B5EF4-FFF2-40B4-BE49-F238E27FC236}">
                  <a16:creationId xmlns:a16="http://schemas.microsoft.com/office/drawing/2014/main" id="{C8A4214F-1402-46E8-8ABD-E113FE8573BD}"/>
                </a:ext>
              </a:extLst>
            </p:cNvPr>
            <p:cNvSpPr/>
            <p:nvPr/>
          </p:nvSpPr>
          <p:spPr>
            <a:xfrm>
              <a:off x="20879" y="466847"/>
              <a:ext cx="326288" cy="796282"/>
            </a:xfrm>
            <a:custGeom>
              <a:avLst/>
              <a:gdLst/>
              <a:ahLst/>
              <a:cxnLst/>
              <a:rect l="0" t="0" r="0" b="0"/>
              <a:pathLst>
                <a:path w="326288" h="796282">
                  <a:moveTo>
                    <a:pt x="323049" y="0"/>
                  </a:moveTo>
                  <a:lnTo>
                    <a:pt x="326288" y="38877"/>
                  </a:lnTo>
                  <a:lnTo>
                    <a:pt x="315489" y="34557"/>
                  </a:lnTo>
                  <a:lnTo>
                    <a:pt x="10799" y="796282"/>
                  </a:lnTo>
                  <a:lnTo>
                    <a:pt x="0" y="791962"/>
                  </a:lnTo>
                  <a:lnTo>
                    <a:pt x="304690" y="30237"/>
                  </a:lnTo>
                  <a:lnTo>
                    <a:pt x="293890" y="25918"/>
                  </a:lnTo>
                  <a:lnTo>
                    <a:pt x="32304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597">
              <a:extLst>
                <a:ext uri="{FF2B5EF4-FFF2-40B4-BE49-F238E27FC236}">
                  <a16:creationId xmlns:a16="http://schemas.microsoft.com/office/drawing/2014/main" id="{4B7B0811-A2D6-4805-8B9B-172C6F339A08}"/>
                </a:ext>
              </a:extLst>
            </p:cNvPr>
            <p:cNvSpPr/>
            <p:nvPr/>
          </p:nvSpPr>
          <p:spPr>
            <a:xfrm>
              <a:off x="23080" y="601607"/>
              <a:ext cx="1004273" cy="664219"/>
            </a:xfrm>
            <a:custGeom>
              <a:avLst/>
              <a:gdLst/>
              <a:ahLst/>
              <a:cxnLst/>
              <a:rect l="0" t="0" r="0" b="0"/>
              <a:pathLst>
                <a:path w="1004273" h="664219">
                  <a:moveTo>
                    <a:pt x="1004273" y="0"/>
                  </a:moveTo>
                  <a:lnTo>
                    <a:pt x="984730" y="33763"/>
                  </a:lnTo>
                  <a:lnTo>
                    <a:pt x="978332" y="24050"/>
                  </a:lnTo>
                  <a:lnTo>
                    <a:pt x="6398" y="664219"/>
                  </a:lnTo>
                  <a:lnTo>
                    <a:pt x="0" y="654505"/>
                  </a:lnTo>
                  <a:lnTo>
                    <a:pt x="971935" y="14337"/>
                  </a:lnTo>
                  <a:lnTo>
                    <a:pt x="965536" y="4623"/>
                  </a:lnTo>
                  <a:lnTo>
                    <a:pt x="100427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598">
              <a:extLst>
                <a:ext uri="{FF2B5EF4-FFF2-40B4-BE49-F238E27FC236}">
                  <a16:creationId xmlns:a16="http://schemas.microsoft.com/office/drawing/2014/main" id="{E945A2B4-949F-46BC-A6E5-BE05BFE1FEF8}"/>
                </a:ext>
              </a:extLst>
            </p:cNvPr>
            <p:cNvSpPr/>
            <p:nvPr/>
          </p:nvSpPr>
          <p:spPr>
            <a:xfrm>
              <a:off x="78494" y="478283"/>
              <a:ext cx="228460" cy="1082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540" indent="1905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6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User</a:t>
              </a:r>
              <a:endParaRPr lang="zh-CN" sz="9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599">
              <a:extLst>
                <a:ext uri="{FF2B5EF4-FFF2-40B4-BE49-F238E27FC236}">
                  <a16:creationId xmlns:a16="http://schemas.microsoft.com/office/drawing/2014/main" id="{CD75817E-8211-4F34-9725-560CB2BC0956}"/>
                </a:ext>
              </a:extLst>
            </p:cNvPr>
            <p:cNvSpPr/>
            <p:nvPr/>
          </p:nvSpPr>
          <p:spPr>
            <a:xfrm>
              <a:off x="750958" y="817059"/>
              <a:ext cx="210117" cy="1082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540" indent="1905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6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Item</a:t>
              </a:r>
              <a:endParaRPr lang="zh-CN" sz="9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600">
              <a:extLst>
                <a:ext uri="{FF2B5EF4-FFF2-40B4-BE49-F238E27FC236}">
                  <a16:creationId xmlns:a16="http://schemas.microsoft.com/office/drawing/2014/main" id="{5082216D-1594-495D-969F-20D12A6B506A}"/>
                </a:ext>
              </a:extLst>
            </p:cNvPr>
            <p:cNvSpPr/>
            <p:nvPr/>
          </p:nvSpPr>
          <p:spPr>
            <a:xfrm>
              <a:off x="993975" y="575439"/>
              <a:ext cx="37574" cy="34256"/>
            </a:xfrm>
            <a:custGeom>
              <a:avLst/>
              <a:gdLst/>
              <a:ahLst/>
              <a:cxnLst/>
              <a:rect l="0" t="0" r="0" b="0"/>
              <a:pathLst>
                <a:path w="37574" h="34256">
                  <a:moveTo>
                    <a:pt x="6634" y="0"/>
                  </a:moveTo>
                  <a:lnTo>
                    <a:pt x="37574" y="23762"/>
                  </a:lnTo>
                  <a:lnTo>
                    <a:pt x="0" y="34256"/>
                  </a:lnTo>
                  <a:lnTo>
                    <a:pt x="66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601">
              <a:extLst>
                <a:ext uri="{FF2B5EF4-FFF2-40B4-BE49-F238E27FC236}">
                  <a16:creationId xmlns:a16="http://schemas.microsoft.com/office/drawing/2014/main" id="{BE15CA7B-D79C-4D56-91DC-4B9C9B437428}"/>
                </a:ext>
              </a:extLst>
            </p:cNvPr>
            <p:cNvSpPr/>
            <p:nvPr/>
          </p:nvSpPr>
          <p:spPr>
            <a:xfrm>
              <a:off x="912530" y="572030"/>
              <a:ext cx="70172" cy="21832"/>
            </a:xfrm>
            <a:custGeom>
              <a:avLst/>
              <a:gdLst/>
              <a:ahLst/>
              <a:cxnLst/>
              <a:rect l="0" t="0" r="0" b="0"/>
              <a:pathLst>
                <a:path w="70172" h="21832">
                  <a:moveTo>
                    <a:pt x="1658" y="0"/>
                  </a:moveTo>
                  <a:lnTo>
                    <a:pt x="70172" y="13269"/>
                  </a:lnTo>
                  <a:lnTo>
                    <a:pt x="68513" y="21832"/>
                  </a:lnTo>
                  <a:lnTo>
                    <a:pt x="0" y="8564"/>
                  </a:lnTo>
                  <a:lnTo>
                    <a:pt x="16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602">
              <a:extLst>
                <a:ext uri="{FF2B5EF4-FFF2-40B4-BE49-F238E27FC236}">
                  <a16:creationId xmlns:a16="http://schemas.microsoft.com/office/drawing/2014/main" id="{A972DD9B-8A7D-427E-AF39-06CD70807583}"/>
                </a:ext>
              </a:extLst>
            </p:cNvPr>
            <p:cNvSpPr/>
            <p:nvPr/>
          </p:nvSpPr>
          <p:spPr>
            <a:xfrm>
              <a:off x="818324" y="553786"/>
              <a:ext cx="70172" cy="21832"/>
            </a:xfrm>
            <a:custGeom>
              <a:avLst/>
              <a:gdLst/>
              <a:ahLst/>
              <a:cxnLst/>
              <a:rect l="0" t="0" r="0" b="0"/>
              <a:pathLst>
                <a:path w="70172" h="21832">
                  <a:moveTo>
                    <a:pt x="1658" y="0"/>
                  </a:moveTo>
                  <a:lnTo>
                    <a:pt x="70172" y="13268"/>
                  </a:lnTo>
                  <a:lnTo>
                    <a:pt x="68513" y="21832"/>
                  </a:lnTo>
                  <a:lnTo>
                    <a:pt x="0" y="8564"/>
                  </a:lnTo>
                  <a:lnTo>
                    <a:pt x="16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603">
              <a:extLst>
                <a:ext uri="{FF2B5EF4-FFF2-40B4-BE49-F238E27FC236}">
                  <a16:creationId xmlns:a16="http://schemas.microsoft.com/office/drawing/2014/main" id="{CB93FE3E-268D-4B6F-8A70-F73B1A2E802B}"/>
                </a:ext>
              </a:extLst>
            </p:cNvPr>
            <p:cNvSpPr/>
            <p:nvPr/>
          </p:nvSpPr>
          <p:spPr>
            <a:xfrm>
              <a:off x="724117" y="535542"/>
              <a:ext cx="70172" cy="21833"/>
            </a:xfrm>
            <a:custGeom>
              <a:avLst/>
              <a:gdLst/>
              <a:ahLst/>
              <a:cxnLst/>
              <a:rect l="0" t="0" r="0" b="0"/>
              <a:pathLst>
                <a:path w="70172" h="21833">
                  <a:moveTo>
                    <a:pt x="1659" y="0"/>
                  </a:moveTo>
                  <a:lnTo>
                    <a:pt x="70172" y="13269"/>
                  </a:lnTo>
                  <a:lnTo>
                    <a:pt x="68513" y="21833"/>
                  </a:lnTo>
                  <a:lnTo>
                    <a:pt x="0" y="8565"/>
                  </a:lnTo>
                  <a:lnTo>
                    <a:pt x="165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604">
              <a:extLst>
                <a:ext uri="{FF2B5EF4-FFF2-40B4-BE49-F238E27FC236}">
                  <a16:creationId xmlns:a16="http://schemas.microsoft.com/office/drawing/2014/main" id="{819C16FA-84E5-45A4-AECB-545E257758F1}"/>
                </a:ext>
              </a:extLst>
            </p:cNvPr>
            <p:cNvSpPr/>
            <p:nvPr/>
          </p:nvSpPr>
          <p:spPr>
            <a:xfrm>
              <a:off x="629912" y="517298"/>
              <a:ext cx="70172" cy="21832"/>
            </a:xfrm>
            <a:custGeom>
              <a:avLst/>
              <a:gdLst/>
              <a:ahLst/>
              <a:cxnLst/>
              <a:rect l="0" t="0" r="0" b="0"/>
              <a:pathLst>
                <a:path w="70172" h="21832">
                  <a:moveTo>
                    <a:pt x="1659" y="0"/>
                  </a:moveTo>
                  <a:lnTo>
                    <a:pt x="70172" y="13268"/>
                  </a:lnTo>
                  <a:lnTo>
                    <a:pt x="68513" y="21832"/>
                  </a:lnTo>
                  <a:lnTo>
                    <a:pt x="0" y="8564"/>
                  </a:lnTo>
                  <a:lnTo>
                    <a:pt x="165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605">
              <a:extLst>
                <a:ext uri="{FF2B5EF4-FFF2-40B4-BE49-F238E27FC236}">
                  <a16:creationId xmlns:a16="http://schemas.microsoft.com/office/drawing/2014/main" id="{CE28CB73-C655-4030-ABAC-0D93E42E3D95}"/>
                </a:ext>
              </a:extLst>
            </p:cNvPr>
            <p:cNvSpPr/>
            <p:nvPr/>
          </p:nvSpPr>
          <p:spPr>
            <a:xfrm>
              <a:off x="535706" y="499054"/>
              <a:ext cx="70172" cy="21832"/>
            </a:xfrm>
            <a:custGeom>
              <a:avLst/>
              <a:gdLst/>
              <a:ahLst/>
              <a:cxnLst/>
              <a:rect l="0" t="0" r="0" b="0"/>
              <a:pathLst>
                <a:path w="70172" h="21832">
                  <a:moveTo>
                    <a:pt x="1658" y="0"/>
                  </a:moveTo>
                  <a:lnTo>
                    <a:pt x="70172" y="13268"/>
                  </a:lnTo>
                  <a:lnTo>
                    <a:pt x="68514" y="21832"/>
                  </a:lnTo>
                  <a:lnTo>
                    <a:pt x="0" y="8564"/>
                  </a:lnTo>
                  <a:lnTo>
                    <a:pt x="16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606">
              <a:extLst>
                <a:ext uri="{FF2B5EF4-FFF2-40B4-BE49-F238E27FC236}">
                  <a16:creationId xmlns:a16="http://schemas.microsoft.com/office/drawing/2014/main" id="{853716DD-7946-4715-AE11-54C95C97AD74}"/>
                </a:ext>
              </a:extLst>
            </p:cNvPr>
            <p:cNvSpPr/>
            <p:nvPr/>
          </p:nvSpPr>
          <p:spPr>
            <a:xfrm>
              <a:off x="441500" y="480809"/>
              <a:ext cx="70172" cy="21833"/>
            </a:xfrm>
            <a:custGeom>
              <a:avLst/>
              <a:gdLst/>
              <a:ahLst/>
              <a:cxnLst/>
              <a:rect l="0" t="0" r="0" b="0"/>
              <a:pathLst>
                <a:path w="70172" h="21833">
                  <a:moveTo>
                    <a:pt x="1658" y="0"/>
                  </a:moveTo>
                  <a:lnTo>
                    <a:pt x="70172" y="13268"/>
                  </a:lnTo>
                  <a:lnTo>
                    <a:pt x="68513" y="21833"/>
                  </a:lnTo>
                  <a:lnTo>
                    <a:pt x="0" y="8564"/>
                  </a:lnTo>
                  <a:lnTo>
                    <a:pt x="16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607">
              <a:extLst>
                <a:ext uri="{FF2B5EF4-FFF2-40B4-BE49-F238E27FC236}">
                  <a16:creationId xmlns:a16="http://schemas.microsoft.com/office/drawing/2014/main" id="{23D1C778-FD03-4B09-9CEA-AD5E189BD04E}"/>
                </a:ext>
              </a:extLst>
            </p:cNvPr>
            <p:cNvSpPr/>
            <p:nvPr/>
          </p:nvSpPr>
          <p:spPr>
            <a:xfrm>
              <a:off x="347293" y="462566"/>
              <a:ext cx="70173" cy="21832"/>
            </a:xfrm>
            <a:custGeom>
              <a:avLst/>
              <a:gdLst/>
              <a:ahLst/>
              <a:cxnLst/>
              <a:rect l="0" t="0" r="0" b="0"/>
              <a:pathLst>
                <a:path w="70173" h="21832">
                  <a:moveTo>
                    <a:pt x="1659" y="0"/>
                  </a:moveTo>
                  <a:lnTo>
                    <a:pt x="70173" y="13268"/>
                  </a:lnTo>
                  <a:lnTo>
                    <a:pt x="68514" y="21832"/>
                  </a:lnTo>
                  <a:lnTo>
                    <a:pt x="0" y="8564"/>
                  </a:lnTo>
                  <a:lnTo>
                    <a:pt x="165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608">
              <a:extLst>
                <a:ext uri="{FF2B5EF4-FFF2-40B4-BE49-F238E27FC236}">
                  <a16:creationId xmlns:a16="http://schemas.microsoft.com/office/drawing/2014/main" id="{B6D31543-CF53-4391-BCC5-6A3233459D2E}"/>
                </a:ext>
              </a:extLst>
            </p:cNvPr>
            <p:cNvSpPr/>
            <p:nvPr/>
          </p:nvSpPr>
          <p:spPr>
            <a:xfrm>
              <a:off x="303822" y="228641"/>
              <a:ext cx="896343" cy="1082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540" indent="1905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6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Translation Vector </a:t>
              </a:r>
              <a:endParaRPr lang="zh-CN" sz="9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609">
              <a:extLst>
                <a:ext uri="{FF2B5EF4-FFF2-40B4-BE49-F238E27FC236}">
                  <a16:creationId xmlns:a16="http://schemas.microsoft.com/office/drawing/2014/main" id="{180BD65B-BEF5-43C9-A928-DAE703C1040F}"/>
                </a:ext>
              </a:extLst>
            </p:cNvPr>
            <p:cNvSpPr/>
            <p:nvPr/>
          </p:nvSpPr>
          <p:spPr>
            <a:xfrm>
              <a:off x="303822" y="325596"/>
              <a:ext cx="816211" cy="1082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540" indent="1905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6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/ Latent Relation </a:t>
              </a:r>
              <a:endParaRPr lang="zh-CN" sz="9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612">
              <a:extLst>
                <a:ext uri="{FF2B5EF4-FFF2-40B4-BE49-F238E27FC236}">
                  <a16:creationId xmlns:a16="http://schemas.microsoft.com/office/drawing/2014/main" id="{7D797B1C-1F11-4649-AFDC-2EB38FC5697B}"/>
                </a:ext>
              </a:extLst>
            </p:cNvPr>
            <p:cNvSpPr/>
            <p:nvPr/>
          </p:nvSpPr>
          <p:spPr>
            <a:xfrm>
              <a:off x="0" y="0"/>
              <a:ext cx="52340" cy="1260970"/>
            </a:xfrm>
            <a:custGeom>
              <a:avLst/>
              <a:gdLst/>
              <a:ahLst/>
              <a:cxnLst/>
              <a:rect l="0" t="0" r="0" b="0"/>
              <a:pathLst>
                <a:path w="52340" h="1260970">
                  <a:moveTo>
                    <a:pt x="26170" y="0"/>
                  </a:moveTo>
                  <a:lnTo>
                    <a:pt x="52340" y="52340"/>
                  </a:lnTo>
                  <a:lnTo>
                    <a:pt x="34893" y="52340"/>
                  </a:lnTo>
                  <a:lnTo>
                    <a:pt x="34893" y="1260970"/>
                  </a:lnTo>
                  <a:lnTo>
                    <a:pt x="17447" y="1260970"/>
                  </a:lnTo>
                  <a:lnTo>
                    <a:pt x="17447" y="52340"/>
                  </a:lnTo>
                  <a:lnTo>
                    <a:pt x="0" y="52340"/>
                  </a:lnTo>
                  <a:lnTo>
                    <a:pt x="2617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614">
              <a:extLst>
                <a:ext uri="{FF2B5EF4-FFF2-40B4-BE49-F238E27FC236}">
                  <a16:creationId xmlns:a16="http://schemas.microsoft.com/office/drawing/2014/main" id="{75E1B04D-2B92-4692-9F42-F2AA0262EBFF}"/>
                </a:ext>
              </a:extLst>
            </p:cNvPr>
            <p:cNvSpPr/>
            <p:nvPr/>
          </p:nvSpPr>
          <p:spPr>
            <a:xfrm>
              <a:off x="1030023" y="371972"/>
              <a:ext cx="118825" cy="159414"/>
            </a:xfrm>
            <a:custGeom>
              <a:avLst/>
              <a:gdLst/>
              <a:ahLst/>
              <a:cxnLst/>
              <a:rect l="0" t="0" r="0" b="0"/>
              <a:pathLst>
                <a:path w="118825" h="159414">
                  <a:moveTo>
                    <a:pt x="118825" y="20834"/>
                  </a:moveTo>
                  <a:lnTo>
                    <a:pt x="84657" y="113393"/>
                  </a:lnTo>
                  <a:lnTo>
                    <a:pt x="112876" y="123810"/>
                  </a:lnTo>
                  <a:lnTo>
                    <a:pt x="35604" y="159414"/>
                  </a:lnTo>
                  <a:lnTo>
                    <a:pt x="0" y="82142"/>
                  </a:lnTo>
                  <a:lnTo>
                    <a:pt x="28219" y="92559"/>
                  </a:lnTo>
                  <a:lnTo>
                    <a:pt x="62387" y="0"/>
                  </a:lnTo>
                  <a:close/>
                </a:path>
              </a:pathLst>
            </a:custGeom>
            <a:ln w="2014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616">
              <a:extLst>
                <a:ext uri="{FF2B5EF4-FFF2-40B4-BE49-F238E27FC236}">
                  <a16:creationId xmlns:a16="http://schemas.microsoft.com/office/drawing/2014/main" id="{424F3815-9B8C-4384-9853-F6B775C25063}"/>
                </a:ext>
              </a:extLst>
            </p:cNvPr>
            <p:cNvSpPr/>
            <p:nvPr/>
          </p:nvSpPr>
          <p:spPr>
            <a:xfrm>
              <a:off x="1056474" y="664502"/>
              <a:ext cx="135944" cy="133371"/>
            </a:xfrm>
            <a:custGeom>
              <a:avLst/>
              <a:gdLst/>
              <a:ahLst/>
              <a:cxnLst/>
              <a:rect l="0" t="0" r="0" b="0"/>
              <a:pathLst>
                <a:path w="135944" h="133371">
                  <a:moveTo>
                    <a:pt x="94547" y="133371"/>
                  </a:moveTo>
                  <a:lnTo>
                    <a:pt x="22955" y="65480"/>
                  </a:lnTo>
                  <a:lnTo>
                    <a:pt x="2257" y="87307"/>
                  </a:lnTo>
                  <a:lnTo>
                    <a:pt x="0" y="2257"/>
                  </a:lnTo>
                  <a:lnTo>
                    <a:pt x="85050" y="0"/>
                  </a:lnTo>
                  <a:lnTo>
                    <a:pt x="64352" y="21827"/>
                  </a:lnTo>
                  <a:lnTo>
                    <a:pt x="135944" y="89718"/>
                  </a:lnTo>
                  <a:close/>
                </a:path>
              </a:pathLst>
            </a:custGeom>
            <a:ln w="422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624">
              <a:extLst>
                <a:ext uri="{FF2B5EF4-FFF2-40B4-BE49-F238E27FC236}">
                  <a16:creationId xmlns:a16="http://schemas.microsoft.com/office/drawing/2014/main" id="{55240FA2-6795-4FDB-9EC7-E883E2E48704}"/>
                </a:ext>
              </a:extLst>
            </p:cNvPr>
            <p:cNvSpPr/>
            <p:nvPr/>
          </p:nvSpPr>
          <p:spPr>
            <a:xfrm>
              <a:off x="1611888" y="3861"/>
              <a:ext cx="52338" cy="1261042"/>
            </a:xfrm>
            <a:custGeom>
              <a:avLst/>
              <a:gdLst/>
              <a:ahLst/>
              <a:cxnLst/>
              <a:rect l="0" t="0" r="0" b="0"/>
              <a:pathLst>
                <a:path w="52338" h="1261042">
                  <a:moveTo>
                    <a:pt x="26603" y="0"/>
                  </a:moveTo>
                  <a:lnTo>
                    <a:pt x="52338" y="52555"/>
                  </a:lnTo>
                  <a:lnTo>
                    <a:pt x="34892" y="52410"/>
                  </a:lnTo>
                  <a:lnTo>
                    <a:pt x="24874" y="1261042"/>
                  </a:lnTo>
                  <a:lnTo>
                    <a:pt x="7427" y="1260897"/>
                  </a:lnTo>
                  <a:lnTo>
                    <a:pt x="17446" y="52265"/>
                  </a:lnTo>
                  <a:lnTo>
                    <a:pt x="0" y="52121"/>
                  </a:lnTo>
                  <a:lnTo>
                    <a:pt x="266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625">
              <a:extLst>
                <a:ext uri="{FF2B5EF4-FFF2-40B4-BE49-F238E27FC236}">
                  <a16:creationId xmlns:a16="http://schemas.microsoft.com/office/drawing/2014/main" id="{0509CDBF-EE29-4418-ADCB-C456FEE61BD6}"/>
                </a:ext>
              </a:extLst>
            </p:cNvPr>
            <p:cNvSpPr/>
            <p:nvPr/>
          </p:nvSpPr>
          <p:spPr>
            <a:xfrm>
              <a:off x="1617826" y="470708"/>
              <a:ext cx="326289" cy="796282"/>
            </a:xfrm>
            <a:custGeom>
              <a:avLst/>
              <a:gdLst/>
              <a:ahLst/>
              <a:cxnLst/>
              <a:rect l="0" t="0" r="0" b="0"/>
              <a:pathLst>
                <a:path w="326289" h="796282">
                  <a:moveTo>
                    <a:pt x="323049" y="0"/>
                  </a:moveTo>
                  <a:lnTo>
                    <a:pt x="326289" y="38877"/>
                  </a:lnTo>
                  <a:lnTo>
                    <a:pt x="315489" y="34557"/>
                  </a:lnTo>
                  <a:lnTo>
                    <a:pt x="10799" y="796282"/>
                  </a:lnTo>
                  <a:lnTo>
                    <a:pt x="0" y="791962"/>
                  </a:lnTo>
                  <a:lnTo>
                    <a:pt x="304690" y="30237"/>
                  </a:lnTo>
                  <a:lnTo>
                    <a:pt x="293891" y="25918"/>
                  </a:lnTo>
                  <a:lnTo>
                    <a:pt x="32304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26">
              <a:extLst>
                <a:ext uri="{FF2B5EF4-FFF2-40B4-BE49-F238E27FC236}">
                  <a16:creationId xmlns:a16="http://schemas.microsoft.com/office/drawing/2014/main" id="{FDF8BF13-D2E0-45EC-AEA8-45BC5DFE2AA8}"/>
                </a:ext>
              </a:extLst>
            </p:cNvPr>
            <p:cNvSpPr/>
            <p:nvPr/>
          </p:nvSpPr>
          <p:spPr>
            <a:xfrm>
              <a:off x="1823922" y="248807"/>
              <a:ext cx="228460" cy="1082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540" indent="1905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6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User</a:t>
              </a:r>
              <a:endParaRPr lang="zh-CN" sz="9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627">
              <a:extLst>
                <a:ext uri="{FF2B5EF4-FFF2-40B4-BE49-F238E27FC236}">
                  <a16:creationId xmlns:a16="http://schemas.microsoft.com/office/drawing/2014/main" id="{805020E5-5144-43FF-86D2-251A0EF8500C}"/>
                </a:ext>
              </a:extLst>
            </p:cNvPr>
            <p:cNvSpPr/>
            <p:nvPr/>
          </p:nvSpPr>
          <p:spPr>
            <a:xfrm>
              <a:off x="2143977" y="482143"/>
              <a:ext cx="210117" cy="1082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540" indent="1905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6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Item</a:t>
              </a:r>
              <a:endParaRPr lang="zh-CN" sz="9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Shape 628">
              <a:extLst>
                <a:ext uri="{FF2B5EF4-FFF2-40B4-BE49-F238E27FC236}">
                  <a16:creationId xmlns:a16="http://schemas.microsoft.com/office/drawing/2014/main" id="{5F78D575-B247-4B20-B3EE-551FA1FE4029}"/>
                </a:ext>
              </a:extLst>
            </p:cNvPr>
            <p:cNvSpPr/>
            <p:nvPr/>
          </p:nvSpPr>
          <p:spPr>
            <a:xfrm>
              <a:off x="1614396" y="484882"/>
              <a:ext cx="388372" cy="782512"/>
            </a:xfrm>
            <a:custGeom>
              <a:avLst/>
              <a:gdLst/>
              <a:ahLst/>
              <a:cxnLst/>
              <a:rect l="0" t="0" r="0" b="0"/>
              <a:pathLst>
                <a:path w="388372" h="782512">
                  <a:moveTo>
                    <a:pt x="388086" y="0"/>
                  </a:moveTo>
                  <a:lnTo>
                    <a:pt x="388372" y="39011"/>
                  </a:lnTo>
                  <a:lnTo>
                    <a:pt x="377931" y="33886"/>
                  </a:lnTo>
                  <a:lnTo>
                    <a:pt x="10440" y="782512"/>
                  </a:lnTo>
                  <a:lnTo>
                    <a:pt x="0" y="777387"/>
                  </a:lnTo>
                  <a:lnTo>
                    <a:pt x="367490" y="28760"/>
                  </a:lnTo>
                  <a:lnTo>
                    <a:pt x="357049" y="23635"/>
                  </a:lnTo>
                  <a:lnTo>
                    <a:pt x="38808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630">
              <a:extLst>
                <a:ext uri="{FF2B5EF4-FFF2-40B4-BE49-F238E27FC236}">
                  <a16:creationId xmlns:a16="http://schemas.microsoft.com/office/drawing/2014/main" id="{B118932E-650B-417F-8D90-4201BA4399C3}"/>
                </a:ext>
              </a:extLst>
            </p:cNvPr>
            <p:cNvSpPr/>
            <p:nvPr/>
          </p:nvSpPr>
          <p:spPr>
            <a:xfrm>
              <a:off x="1737903" y="310116"/>
              <a:ext cx="139526" cy="132849"/>
            </a:xfrm>
            <a:custGeom>
              <a:avLst/>
              <a:gdLst/>
              <a:ahLst/>
              <a:cxnLst/>
              <a:rect l="0" t="0" r="0" b="0"/>
              <a:pathLst>
                <a:path w="139526" h="132849">
                  <a:moveTo>
                    <a:pt x="39511" y="0"/>
                  </a:moveTo>
                  <a:lnTo>
                    <a:pt x="113914" y="64798"/>
                  </a:lnTo>
                  <a:lnTo>
                    <a:pt x="133669" y="42114"/>
                  </a:lnTo>
                  <a:lnTo>
                    <a:pt x="139526" y="126993"/>
                  </a:lnTo>
                  <a:lnTo>
                    <a:pt x="54647" y="132849"/>
                  </a:lnTo>
                  <a:lnTo>
                    <a:pt x="74403" y="110165"/>
                  </a:lnTo>
                  <a:lnTo>
                    <a:pt x="0" y="45367"/>
                  </a:lnTo>
                  <a:close/>
                </a:path>
              </a:pathLst>
            </a:custGeom>
            <a:ln w="4386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632">
              <a:extLst>
                <a:ext uri="{FF2B5EF4-FFF2-40B4-BE49-F238E27FC236}">
                  <a16:creationId xmlns:a16="http://schemas.microsoft.com/office/drawing/2014/main" id="{AF3F09FF-435A-4DC9-BEC9-09644E62A83B}"/>
                </a:ext>
              </a:extLst>
            </p:cNvPr>
            <p:cNvSpPr/>
            <p:nvPr/>
          </p:nvSpPr>
          <p:spPr>
            <a:xfrm>
              <a:off x="2039347" y="543721"/>
              <a:ext cx="143947" cy="131772"/>
            </a:xfrm>
            <a:custGeom>
              <a:avLst/>
              <a:gdLst/>
              <a:ahLst/>
              <a:cxnLst/>
              <a:rect l="0" t="0" r="0" b="0"/>
              <a:pathLst>
                <a:path w="143947" h="131772">
                  <a:moveTo>
                    <a:pt x="107084" y="131772"/>
                  </a:moveTo>
                  <a:lnTo>
                    <a:pt x="29112" y="71315"/>
                  </a:lnTo>
                  <a:lnTo>
                    <a:pt x="10680" y="95087"/>
                  </a:lnTo>
                  <a:lnTo>
                    <a:pt x="0" y="10680"/>
                  </a:lnTo>
                  <a:lnTo>
                    <a:pt x="84407" y="0"/>
                  </a:lnTo>
                  <a:lnTo>
                    <a:pt x="65975" y="23772"/>
                  </a:lnTo>
                  <a:lnTo>
                    <a:pt x="143947" y="84228"/>
                  </a:lnTo>
                  <a:close/>
                </a:path>
              </a:pathLst>
            </a:custGeom>
            <a:ln w="4596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633">
              <a:extLst>
                <a:ext uri="{FF2B5EF4-FFF2-40B4-BE49-F238E27FC236}">
                  <a16:creationId xmlns:a16="http://schemas.microsoft.com/office/drawing/2014/main" id="{8D943672-6C1B-41B0-B7DF-14D4660D7889}"/>
                </a:ext>
              </a:extLst>
            </p:cNvPr>
            <p:cNvSpPr/>
            <p:nvPr/>
          </p:nvSpPr>
          <p:spPr>
            <a:xfrm>
              <a:off x="1623193" y="1230070"/>
              <a:ext cx="1278154" cy="52339"/>
            </a:xfrm>
            <a:custGeom>
              <a:avLst/>
              <a:gdLst/>
              <a:ahLst/>
              <a:cxnLst/>
              <a:rect l="0" t="0" r="0" b="0"/>
              <a:pathLst>
                <a:path w="1278154" h="52339">
                  <a:moveTo>
                    <a:pt x="1225716" y="0"/>
                  </a:moveTo>
                  <a:lnTo>
                    <a:pt x="1278154" y="25972"/>
                  </a:lnTo>
                  <a:lnTo>
                    <a:pt x="1225914" y="52339"/>
                  </a:lnTo>
                  <a:lnTo>
                    <a:pt x="1225847" y="34892"/>
                  </a:lnTo>
                  <a:lnTo>
                    <a:pt x="66" y="39509"/>
                  </a:lnTo>
                  <a:lnTo>
                    <a:pt x="0" y="22062"/>
                  </a:lnTo>
                  <a:lnTo>
                    <a:pt x="1225782" y="17446"/>
                  </a:lnTo>
                  <a:lnTo>
                    <a:pt x="122571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Rectangle 35">
            <a:extLst>
              <a:ext uri="{FF2B5EF4-FFF2-40B4-BE49-F238E27FC236}">
                <a16:creationId xmlns:a16="http://schemas.microsoft.com/office/drawing/2014/main" id="{884CE51A-E5E0-449E-8A13-86A0FCA5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95" y="553052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CB7F94-6C5A-4609-B3FD-8E92C8BD0A17}"/>
              </a:ext>
            </a:extLst>
          </p:cNvPr>
          <p:cNvSpPr/>
          <p:nvPr/>
        </p:nvSpPr>
        <p:spPr>
          <a:xfrm>
            <a:off x="5590356" y="4638207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：令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p ≈ q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，会使所有的用户项目向量聚集于一点</a:t>
            </a: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LRML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p + r ≈ q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为用户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项目关系向量。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873">
            <a:extLst>
              <a:ext uri="{FF2B5EF4-FFF2-40B4-BE49-F238E27FC236}">
                <a16:creationId xmlns:a16="http://schemas.microsoft.com/office/drawing/2014/main" id="{E990BF63-FA77-4F4F-B475-A2CEF7AC79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6003" y="404664"/>
            <a:ext cx="5112568" cy="57606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572BC6-C178-407B-8881-32421600741F}"/>
              </a:ext>
            </a:extLst>
          </p:cNvPr>
          <p:cNvSpPr txBox="1"/>
          <p:nvPr/>
        </p:nvSpPr>
        <p:spPr>
          <a:xfrm>
            <a:off x="4907680" y="573325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p</a:t>
            </a:r>
            <a:r>
              <a:rPr lang="zh-CN" altLang="en-US" dirty="0"/>
              <a:t>和项目</a:t>
            </a:r>
            <a:r>
              <a:rPr lang="en-US" altLang="zh-CN" dirty="0"/>
              <a:t>q</a:t>
            </a:r>
            <a:r>
              <a:rPr lang="zh-CN" altLang="en-US" dirty="0"/>
              <a:t>嵌入矩阵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72493B-CBE8-4E7F-A0ED-C9015AA8078D}"/>
              </a:ext>
            </a:extLst>
          </p:cNvPr>
          <p:cNvSpPr txBox="1"/>
          <p:nvPr/>
        </p:nvSpPr>
        <p:spPr>
          <a:xfrm>
            <a:off x="4914012" y="4725144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矩阵乘法，得到用户</a:t>
            </a:r>
            <a:r>
              <a:rPr lang="en-US" altLang="zh-CN" dirty="0"/>
              <a:t>-</a:t>
            </a:r>
            <a:r>
              <a:rPr lang="zh-CN" altLang="en-US" dirty="0"/>
              <a:t>项目联合嵌入向量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0E82C-6A55-40AA-86BF-53192097077D}"/>
              </a:ext>
            </a:extLst>
          </p:cNvPr>
          <p:cNvSpPr txBox="1"/>
          <p:nvPr/>
        </p:nvSpPr>
        <p:spPr>
          <a:xfrm>
            <a:off x="4907680" y="3901698"/>
            <a:ext cx="605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关键矩阵</a:t>
            </a:r>
            <a:r>
              <a:rPr lang="en-US" altLang="zh-CN" dirty="0"/>
              <a:t>K</a:t>
            </a:r>
            <a:r>
              <a:rPr lang="zh-CN" altLang="en-US" dirty="0"/>
              <a:t>行切片</a:t>
            </a:r>
            <a:r>
              <a:rPr lang="en-US" altLang="zh-CN" dirty="0" err="1"/>
              <a:t>ki</a:t>
            </a:r>
            <a:r>
              <a:rPr lang="zh-CN" altLang="en-US" dirty="0"/>
              <a:t>，用户</a:t>
            </a:r>
            <a:r>
              <a:rPr lang="en-US" altLang="zh-CN" dirty="0"/>
              <a:t>-</a:t>
            </a:r>
            <a:r>
              <a:rPr lang="zh-CN" altLang="en-US" dirty="0"/>
              <a:t>项目键寻址，得到注意力向量</a:t>
            </a:r>
            <a:r>
              <a:rPr lang="en-US" altLang="zh-CN" dirty="0"/>
              <a:t>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FD4C3-29EA-4949-B611-8B6C245143AB}"/>
              </a:ext>
            </a:extLst>
          </p:cNvPr>
          <p:cNvSpPr/>
          <p:nvPr/>
        </p:nvSpPr>
        <p:spPr>
          <a:xfrm>
            <a:off x="9334772" y="472514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⊙ 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C8C7B7-FD97-4627-B5C6-040564F288F5}"/>
              </a:ext>
            </a:extLst>
          </p:cNvPr>
          <p:cNvSpPr/>
          <p:nvPr/>
        </p:nvSpPr>
        <p:spPr>
          <a:xfrm>
            <a:off x="10957734" y="3891439"/>
            <a:ext cx="853119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altLang="zh-CN" sz="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altLang="zh-CN" sz="2800" i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altLang="zh-CN" sz="8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597FA4-655F-46B0-B374-809C53EF242B}"/>
              </a:ext>
            </a:extLst>
          </p:cNvPr>
          <p:cNvSpPr/>
          <p:nvPr/>
        </p:nvSpPr>
        <p:spPr>
          <a:xfrm>
            <a:off x="4907680" y="3284984"/>
            <a:ext cx="6665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标准化，存储矩阵</a:t>
            </a:r>
            <a:r>
              <a:rPr lang="en-US" altLang="zh-CN" dirty="0"/>
              <a:t>M</a:t>
            </a:r>
            <a:r>
              <a:rPr lang="zh-CN" altLang="en-US" dirty="0"/>
              <a:t>，描述用户和项目之间的关系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FF6599-A970-4F98-A123-E821B23D8B53}"/>
              </a:ext>
            </a:extLst>
          </p:cNvPr>
          <p:cNvSpPr txBox="1"/>
          <p:nvPr/>
        </p:nvSpPr>
        <p:spPr>
          <a:xfrm>
            <a:off x="6096293" y="163809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得到潜在关系向量</a:t>
            </a:r>
            <a:r>
              <a:rPr lang="en-US" altLang="zh-CN" dirty="0"/>
              <a:t>r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65EB05-2A98-4714-B438-DC56088CA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98" y="1615199"/>
            <a:ext cx="957074" cy="4151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A1CE48B-24AD-47BE-92DC-9D328FFC9B7E}"/>
              </a:ext>
            </a:extLst>
          </p:cNvPr>
          <p:cNvSpPr/>
          <p:nvPr/>
        </p:nvSpPr>
        <p:spPr>
          <a:xfrm>
            <a:off x="5265502" y="393033"/>
            <a:ext cx="35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Relational Modeling Layer.</a:t>
            </a:r>
            <a:r>
              <a:rPr lang="zh-CN" altLang="en-US" dirty="0"/>
              <a:t>评分函数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8966B5-DE66-4410-99DB-97EBE11A4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08" y="404665"/>
            <a:ext cx="1385309" cy="3016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00083E2-251E-4E03-BEBF-34B3413A9E0F}"/>
              </a:ext>
            </a:extLst>
          </p:cNvPr>
          <p:cNvSpPr txBox="1"/>
          <p:nvPr/>
        </p:nvSpPr>
        <p:spPr>
          <a:xfrm>
            <a:off x="7718801" y="72919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采用成对排序损失或铰链损失进行优化</a:t>
            </a:r>
          </a:p>
        </p:txBody>
      </p:sp>
    </p:spTree>
    <p:extLst>
      <p:ext uri="{BB962C8B-B14F-4D97-AF65-F5344CB8AC3E}">
        <p14:creationId xmlns:p14="http://schemas.microsoft.com/office/powerpoint/2010/main" val="1274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F6D0AE-5CA0-45EB-8576-CB4ABDC2E961}"/>
              </a:ext>
            </a:extLst>
          </p:cNvPr>
          <p:cNvSpPr/>
          <p:nvPr/>
        </p:nvSpPr>
        <p:spPr>
          <a:xfrm>
            <a:off x="3048000" y="1929102"/>
            <a:ext cx="6092825" cy="2407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Netflix Prize – </a:t>
            </a: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电影项目评级</a:t>
            </a: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MovieLens</a:t>
            </a: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IMDb – </a:t>
            </a: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电影推荐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LastFM</a:t>
            </a: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音乐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Books – </a:t>
            </a: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图书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Delicious – Delicious Social Bookmarking System</a:t>
            </a:r>
          </a:p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Meetup – </a:t>
            </a: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基于事件的社交网络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890" lvl="0" indent="-342900" algn="just" fontAlgn="base">
              <a:lnSpc>
                <a:spcPct val="105000"/>
              </a:lnSpc>
              <a:spcAft>
                <a:spcPts val="2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zh-CN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C25D2-EBED-4FBC-8C55-FE587954426B}"/>
              </a:ext>
            </a:extLst>
          </p:cNvPr>
          <p:cNvSpPr txBox="1"/>
          <p:nvPr/>
        </p:nvSpPr>
        <p:spPr>
          <a:xfrm>
            <a:off x="1125860" y="8367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10036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A6F5B4-7512-4705-B4EA-CAF06D6940FD}"/>
              </a:ext>
            </a:extLst>
          </p:cNvPr>
          <p:cNvSpPr txBox="1"/>
          <p:nvPr/>
        </p:nvSpPr>
        <p:spPr>
          <a:xfrm>
            <a:off x="1125860" y="8367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249FE9-55AD-4BC1-9577-9C7DBDA32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74" y="1988840"/>
            <a:ext cx="98254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FA8323-203F-4984-87FA-F196FF41ECD5}"/>
              </a:ext>
            </a:extLst>
          </p:cNvPr>
          <p:cNvSpPr txBox="1"/>
          <p:nvPr/>
        </p:nvSpPr>
        <p:spPr>
          <a:xfrm flipH="1">
            <a:off x="1125860" y="119675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基于注意力的记忆增强神经结构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用户项目对（</a:t>
            </a:r>
            <a:r>
              <a:rPr lang="en-US" altLang="zh-CN" dirty="0" err="1"/>
              <a:t>p,q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分类 </a:t>
            </a:r>
            <a:r>
              <a:rPr lang="en-US" altLang="zh-CN" dirty="0"/>
              <a:t>– </a:t>
            </a:r>
            <a:r>
              <a:rPr lang="zh-CN" altLang="en-US" dirty="0"/>
              <a:t>生成注意力向量 </a:t>
            </a:r>
            <a:r>
              <a:rPr lang="en-US" altLang="zh-CN" dirty="0"/>
              <a:t>– </a:t>
            </a:r>
            <a:r>
              <a:rPr lang="zh-CN" altLang="en-US" dirty="0"/>
              <a:t>可视化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生成潜在关系向量</a:t>
            </a:r>
            <a:r>
              <a:rPr lang="en-US" altLang="zh-CN" dirty="0"/>
              <a:t>r</a:t>
            </a:r>
            <a:r>
              <a:rPr lang="zh-CN" altLang="en-US" dirty="0"/>
              <a:t>，发现相似用户</a:t>
            </a:r>
            <a:r>
              <a:rPr lang="en-US" altLang="zh-CN" dirty="0"/>
              <a:t>-</a:t>
            </a:r>
            <a:r>
              <a:rPr lang="zh-CN" altLang="en-US" dirty="0"/>
              <a:t>项目对具有相似的关系向量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利用潜在关系向量在度量空间中对用户</a:t>
            </a:r>
            <a:r>
              <a:rPr lang="en-US" altLang="zh-CN" dirty="0"/>
              <a:t>-</a:t>
            </a:r>
            <a:r>
              <a:rPr lang="zh-CN" altLang="en-US" dirty="0"/>
              <a:t>项目之间的关系进行建模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/>
              <a:t>为用户行为作解释，以实现更好的推荐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9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173</TotalTime>
  <Words>380</Words>
  <Application>Microsoft Office PowerPoint</Application>
  <PresentationFormat>自定义</PresentationFormat>
  <Paragraphs>66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Palatino Linotype</vt:lpstr>
      <vt:lpstr>Verdana</vt:lpstr>
      <vt:lpstr>Watercolor_16x9</vt:lpstr>
      <vt:lpstr>小组组会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小组组会</dc:title>
  <dc:creator>Administrator</dc:creator>
  <cp:lastModifiedBy>Administrator</cp:lastModifiedBy>
  <cp:revision>20</cp:revision>
  <dcterms:created xsi:type="dcterms:W3CDTF">2019-02-26T07:42:31Z</dcterms:created>
  <dcterms:modified xsi:type="dcterms:W3CDTF">2019-02-26T11:27:08Z</dcterms:modified>
</cp:coreProperties>
</file>