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4" r:id="rId3"/>
    <p:sldId id="275" r:id="rId4"/>
    <p:sldId id="276" r:id="rId5"/>
    <p:sldId id="281" r:id="rId6"/>
    <p:sldId id="280" r:id="rId7"/>
    <p:sldId id="277" r:id="rId8"/>
    <p:sldId id="278" r:id="rId9"/>
    <p:sldId id="279" r:id="rId10"/>
    <p:sldId id="262" r:id="rId11"/>
    <p:sldId id="264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>
      <p:cViewPr varScale="1">
        <p:scale>
          <a:sx n="114" d="100"/>
          <a:sy n="114" d="100"/>
        </p:scale>
        <p:origin x="186" y="10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2019/1/17 Thursday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10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11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4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43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163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553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22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8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138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9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299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2019/1/17 Thursday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2019/1/17 Thursday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组会汇报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F136002-25DA-4065-8019-57017D8F8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98906"/>
              </p:ext>
            </p:extLst>
          </p:nvPr>
        </p:nvGraphicFramePr>
        <p:xfrm>
          <a:off x="2031469" y="1700808"/>
          <a:ext cx="8125885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4167458718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87949774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694071194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87843275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111836546"/>
                    </a:ext>
                  </a:extLst>
                </a:gridCol>
              </a:tblGrid>
              <a:tr h="398516">
                <a:tc>
                  <a:txBody>
                    <a:bodyPr/>
                    <a:lstStyle/>
                    <a:p>
                      <a:r>
                        <a:rPr lang="en-US" altLang="zh-CN" dirty="0"/>
                        <a:t>CMN</a:t>
                      </a:r>
                      <a:r>
                        <a:rPr lang="zh-CN" altLang="en-US" dirty="0"/>
                        <a:t>模型（</a:t>
                      </a:r>
                      <a:r>
                        <a:rPr lang="en-US" altLang="zh-CN" dirty="0" err="1"/>
                        <a:t>citeulike</a:t>
                      </a:r>
                      <a:r>
                        <a:rPr lang="en-US" altLang="zh-CN" dirty="0"/>
                        <a:t>-a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HR@5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HR@10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NDCG@5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NDCG@10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5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原论文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0.7959</a:t>
                      </a:r>
                      <a:endParaRPr lang="zh-CN" alt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0.8921</a:t>
                      </a:r>
                      <a:endParaRPr lang="zh-CN" alt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0.6185</a:t>
                      </a:r>
                      <a:endParaRPr lang="zh-CN" alt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0.6500</a:t>
                      </a:r>
                      <a:endParaRPr lang="zh-CN" alt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2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复现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0.776797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0.613043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0.643447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64482B-CE87-42DA-8287-2ECD7C45B386}"/>
              </a:ext>
            </a:extLst>
          </p:cNvPr>
          <p:cNvSpPr/>
          <p:nvPr/>
        </p:nvSpPr>
        <p:spPr>
          <a:xfrm>
            <a:off x="765819" y="988566"/>
            <a:ext cx="106571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Attentive Collaborative Filtering: Multimedia Recommendation with Item- and Component-Level Attention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9D19B-650F-4833-A38C-9636537B5B74}"/>
              </a:ext>
            </a:extLst>
          </p:cNvPr>
          <p:cNvSpPr/>
          <p:nvPr/>
        </p:nvSpPr>
        <p:spPr>
          <a:xfrm>
            <a:off x="5051498" y="4869160"/>
            <a:ext cx="2085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SIGIR 2017 A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会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88B69C-C4CF-4A73-AA22-8FD1AF5F2DBE}"/>
              </a:ext>
            </a:extLst>
          </p:cNvPr>
          <p:cNvSpPr/>
          <p:nvPr/>
        </p:nvSpPr>
        <p:spPr>
          <a:xfrm>
            <a:off x="2205980" y="2868782"/>
            <a:ext cx="8640962" cy="1197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indent="-635">
              <a:lnSpc>
                <a:spcPct val="107000"/>
              </a:lnSpc>
              <a:tabLst>
                <a:tab pos="1097280" algn="ctr"/>
                <a:tab pos="3183255" algn="ctr"/>
                <a:tab pos="5262245" algn="ctr"/>
              </a:tabLst>
            </a:pPr>
            <a:r>
              <a:rPr lang="en-US" altLang="zh-CN" sz="2800" kern="100" dirty="0" err="1">
                <a:solidFill>
                  <a:srgbClr val="000000"/>
                </a:solidFill>
                <a:latin typeface="Calibri" panose="020F0502020204030204" pitchFamily="34" charset="0"/>
              </a:rPr>
              <a:t>Jingyuan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</a:rPr>
              <a:t> Chen        	</a:t>
            </a:r>
            <a:r>
              <a:rPr lang="en-US" altLang="zh-CN" sz="2800" kern="100" dirty="0" err="1">
                <a:solidFill>
                  <a:srgbClr val="000000"/>
                </a:solidFill>
                <a:latin typeface="Calibri" panose="020F0502020204030204" pitchFamily="34" charset="0"/>
              </a:rPr>
              <a:t>Hanwang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</a:rPr>
              <a:t> Zhang	        </a:t>
            </a:r>
            <a:r>
              <a:rPr lang="en-US" altLang="zh-CN" sz="2800" kern="100" dirty="0" err="1">
                <a:solidFill>
                  <a:srgbClr val="000000"/>
                </a:solidFill>
                <a:latin typeface="Calibri" panose="020F0502020204030204" pitchFamily="34" charset="0"/>
              </a:rPr>
              <a:t>Xiangnan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</a:rPr>
              <a:t> He∗</a:t>
            </a:r>
          </a:p>
          <a:p>
            <a:pPr marL="9525" indent="-635">
              <a:lnSpc>
                <a:spcPct val="107000"/>
              </a:lnSpc>
              <a:tabLst>
                <a:tab pos="1097280" algn="ctr"/>
                <a:tab pos="3183255" algn="ctr"/>
                <a:tab pos="5262245" algn="ctr"/>
              </a:tabLst>
            </a:pP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Calibri" panose="020F0502020204030204" pitchFamily="34" charset="0"/>
              </a:rPr>
              <a:t>National University              Columbia University              National University</a:t>
            </a:r>
          </a:p>
          <a:p>
            <a:pPr marL="9525" indent="-635">
              <a:lnSpc>
                <a:spcPct val="107000"/>
              </a:lnSpc>
              <a:tabLst>
                <a:tab pos="1097280" algn="ctr"/>
                <a:tab pos="3183255" algn="ctr"/>
                <a:tab pos="5262245" algn="ctr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of Singapore                                                                              of Singapore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FC3358-2147-4862-83F2-7BAAFE7157CB}"/>
              </a:ext>
            </a:extLst>
          </p:cNvPr>
          <p:cNvSpPr/>
          <p:nvPr/>
        </p:nvSpPr>
        <p:spPr>
          <a:xfrm>
            <a:off x="909836" y="1628800"/>
            <a:ext cx="103691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•提出了一种名为Attentive Collaborative Filtering（ACF）的新型CF框架，在CF中使用隐式反馈进行</a:t>
            </a:r>
            <a:r>
              <a:rPr lang="en-US" altLang="zh-CN" sz="2400" dirty="0"/>
              <a:t>attention</a:t>
            </a:r>
            <a:r>
              <a:rPr lang="zh-CN" altLang="en-US" sz="2400" dirty="0"/>
              <a:t>建模。是第一个旨在解决多媒体推荐中隐含反馈的框架。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•为解决两个层次的隐式反馈，引入两个</a:t>
            </a:r>
            <a:r>
              <a:rPr lang="en-US" altLang="zh-CN" sz="2400" dirty="0"/>
              <a:t>attention</a:t>
            </a:r>
            <a:r>
              <a:rPr lang="zh-CN" altLang="en-US" sz="2400" dirty="0"/>
              <a:t>模块，每个模块都是一个神经网络，可以通过高效的端到端SGD</a:t>
            </a:r>
            <a:r>
              <a:rPr lang="en-US" altLang="zh-CN" sz="2400" dirty="0"/>
              <a:t> training</a:t>
            </a:r>
            <a:r>
              <a:rPr lang="zh-CN" altLang="en-US" sz="2400" dirty="0"/>
              <a:t>无缝地整合到任何邻域模型中。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•通过对两个真实数据集进行的大量实验，ACF始终优于具有隐式反馈的几种最先进的CF方法。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892A98-90AC-4B1C-AA12-7FDC74CB0490}"/>
              </a:ext>
            </a:extLst>
          </p:cNvPr>
          <p:cNvSpPr txBox="1"/>
          <p:nvPr/>
        </p:nvSpPr>
        <p:spPr>
          <a:xfrm>
            <a:off x="693812" y="6206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主要贡献</a:t>
            </a:r>
          </a:p>
        </p:txBody>
      </p:sp>
    </p:spTree>
    <p:extLst>
      <p:ext uri="{BB962C8B-B14F-4D97-AF65-F5344CB8AC3E}">
        <p14:creationId xmlns:p14="http://schemas.microsoft.com/office/powerpoint/2010/main" val="21313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44">
            <a:extLst>
              <a:ext uri="{FF2B5EF4-FFF2-40B4-BE49-F238E27FC236}">
                <a16:creationId xmlns:a16="http://schemas.microsoft.com/office/drawing/2014/main" id="{806B9688-8271-4E48-A3C6-72F479C435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812" y="404664"/>
            <a:ext cx="5184576" cy="561662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B3C22-9C14-44FA-BFF8-F4F416A47CD0}"/>
              </a:ext>
            </a:extLst>
          </p:cNvPr>
          <p:cNvGrpSpPr/>
          <p:nvPr/>
        </p:nvGrpSpPr>
        <p:grpSpPr>
          <a:xfrm>
            <a:off x="6598468" y="836712"/>
            <a:ext cx="5184576" cy="5616624"/>
            <a:chOff x="5923570" y="116632"/>
            <a:chExt cx="6092825" cy="40934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8C09B6-AC0E-4C50-B061-F957FD4544DA}"/>
                </a:ext>
              </a:extLst>
            </p:cNvPr>
            <p:cNvSpPr/>
            <p:nvPr/>
          </p:nvSpPr>
          <p:spPr>
            <a:xfrm>
              <a:off x="5923570" y="116632"/>
              <a:ext cx="6092825" cy="40934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/>
                <a:t>        </a:t>
              </a:r>
              <a:r>
                <a:rPr lang="zh-CN" altLang="en-US" sz="2000" dirty="0"/>
                <a:t>从第i个用户喜欢的项目集开始。对于每个项目</a:t>
              </a:r>
              <a:r>
                <a:rPr lang="en-US" altLang="zh-CN" sz="2000" dirty="0"/>
                <a:t>l</a:t>
              </a:r>
              <a:r>
                <a:rPr lang="zh-CN" altLang="en-US" sz="2000" dirty="0"/>
                <a:t>，访问组件特征集       ，之后，作为子网的组件级</a:t>
              </a:r>
              <a:r>
                <a:rPr lang="en-US" altLang="zh-CN" sz="2000" dirty="0"/>
                <a:t>attention</a:t>
              </a:r>
              <a:r>
                <a:rPr lang="zh-CN" altLang="en-US" sz="2000" dirty="0"/>
                <a:t>模块将用户潜在向量ui和特征xlm作为输入，并输出第m个组件的组件级</a:t>
              </a:r>
              <a:r>
                <a:rPr lang="en-US" altLang="zh-CN" sz="2000" dirty="0"/>
                <a:t>attention</a:t>
              </a:r>
              <a:r>
                <a:rPr lang="zh-CN" altLang="en-US" sz="2000" dirty="0"/>
                <a:t>权重β（l，m）。</a:t>
              </a:r>
            </a:p>
            <a:p>
              <a:r>
                <a:rPr lang="zh-CN" altLang="en-US" sz="2000" dirty="0"/>
                <a:t>        通过加权和Σβ（l，m）xlm计算第l项内容x1的最终表示。在获得xl之后，通过获取用户潜在向量ui，项目潜在向量v1，辅助项目潜在向量pl和内容特征xl来使用项目级别</a:t>
              </a:r>
              <a:r>
                <a:rPr lang="en-US" altLang="zh-CN" sz="2000" dirty="0"/>
                <a:t>attention</a:t>
              </a:r>
              <a:r>
                <a:rPr lang="zh-CN" altLang="en-US" sz="2000" dirty="0"/>
                <a:t>模块对于每个邻域项目计算项目级别注意力权重α（i， l）。类似于组件级</a:t>
              </a:r>
              <a:r>
                <a:rPr lang="en-US" altLang="zh-CN" sz="2000" dirty="0"/>
                <a:t>attention</a:t>
              </a:r>
              <a:r>
                <a:rPr lang="zh-CN" altLang="en-US" sz="2000" dirty="0"/>
                <a:t>，通过加权和Σα（i，l）pl获得用户i的最终邻域向量。</a:t>
              </a:r>
              <a:endParaRPr lang="en-US" altLang="zh-CN" sz="2000" dirty="0"/>
            </a:p>
            <a:p>
              <a:r>
                <a:rPr lang="en-US" altLang="zh-CN" sz="2000" dirty="0"/>
                <a:t>        </a:t>
              </a:r>
              <a:r>
                <a:rPr lang="zh-CN" altLang="en-US" sz="2000" dirty="0"/>
                <a:t>结合基本用户潜在向量，使用随机梯度下降来优化贝叶斯个性化排名成对学习目标。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74C5A5-B6D5-4D3E-8ED6-E52AACECF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56" y="379031"/>
              <a:ext cx="485775" cy="209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4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0A818B-87B3-4F5A-B789-8D533D91352C}"/>
              </a:ext>
            </a:extLst>
          </p:cNvPr>
          <p:cNvSpPr txBox="1"/>
          <p:nvPr/>
        </p:nvSpPr>
        <p:spPr>
          <a:xfrm>
            <a:off x="1017848" y="980728"/>
            <a:ext cx="1015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ACF</a:t>
            </a:r>
            <a:r>
              <a:rPr lang="zh-CN" altLang="en-US" sz="2400" dirty="0"/>
              <a:t>包含两个</a:t>
            </a:r>
            <a:r>
              <a:rPr lang="en-US" altLang="zh-CN" sz="2400" dirty="0"/>
              <a:t>attention</a:t>
            </a:r>
            <a:r>
              <a:rPr lang="zh-CN" altLang="en-US" sz="2400" dirty="0"/>
              <a:t>，一个是关于内容的提取，用</a:t>
            </a:r>
            <a:r>
              <a:rPr lang="en-US" altLang="zh-CN" sz="2400" dirty="0"/>
              <a:t>CNN</a:t>
            </a:r>
            <a:r>
              <a:rPr lang="zh-CN" altLang="en-US" sz="2400" dirty="0"/>
              <a:t>抽取</a:t>
            </a:r>
            <a:r>
              <a:rPr lang="en-US" altLang="zh-CN" sz="2400" dirty="0"/>
              <a:t>video</a:t>
            </a:r>
            <a:r>
              <a:rPr lang="zh-CN" altLang="en-US" sz="2400" dirty="0"/>
              <a:t>或者</a:t>
            </a:r>
            <a:r>
              <a:rPr lang="en-US" altLang="zh-CN" sz="2400" dirty="0"/>
              <a:t>image</a:t>
            </a:r>
            <a:r>
              <a:rPr lang="zh-CN" altLang="en-US" sz="2400" dirty="0"/>
              <a:t>的特征，另一个是关于项目的，学习用户对商品打分的偏好。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3AF1FD-9BDA-487C-ADC2-6221CE1C3A63}"/>
              </a:ext>
            </a:extLst>
          </p:cNvPr>
          <p:cNvSpPr txBox="1"/>
          <p:nvPr/>
        </p:nvSpPr>
        <p:spPr>
          <a:xfrm>
            <a:off x="1017848" y="4307612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ACF</a:t>
            </a:r>
            <a:r>
              <a:rPr lang="zh-CN" altLang="en-US" sz="2400" dirty="0"/>
              <a:t>的两个</a:t>
            </a:r>
            <a:r>
              <a:rPr lang="en-US" altLang="zh-CN" sz="2400" dirty="0"/>
              <a:t>attention</a:t>
            </a:r>
            <a:r>
              <a:rPr lang="zh-CN" altLang="en-US" sz="2400" dirty="0"/>
              <a:t>层将</a:t>
            </a:r>
            <a:r>
              <a:rPr lang="en-US" altLang="zh-CN" sz="2400" dirty="0"/>
              <a:t>item</a:t>
            </a:r>
            <a:r>
              <a:rPr lang="zh-CN" altLang="en-US" sz="2400" dirty="0"/>
              <a:t>和</a:t>
            </a:r>
            <a:r>
              <a:rPr lang="en-US" altLang="zh-CN" sz="2400" dirty="0"/>
              <a:t>user</a:t>
            </a:r>
            <a:r>
              <a:rPr lang="zh-CN" altLang="en-US" sz="2400" dirty="0"/>
              <a:t>映射到同一向量空间中，使他们直接相比，用一层神经网络，将</a:t>
            </a:r>
            <a:r>
              <a:rPr lang="en-US" altLang="zh-CN" sz="2400" dirty="0"/>
              <a:t>item</a:t>
            </a:r>
            <a:r>
              <a:rPr lang="zh-CN" altLang="en-US" sz="2400" dirty="0"/>
              <a:t>和</a:t>
            </a:r>
            <a:r>
              <a:rPr lang="en-US" altLang="zh-CN" sz="2400" dirty="0"/>
              <a:t>user</a:t>
            </a:r>
            <a:r>
              <a:rPr lang="zh-CN" altLang="en-US" sz="2400" dirty="0"/>
              <a:t>的特征即每个产品的多个特征表示和用户之前所购买的所有产品，与</a:t>
            </a:r>
            <a:r>
              <a:rPr lang="en-US" altLang="zh-CN" sz="2400" dirty="0"/>
              <a:t>item</a:t>
            </a:r>
            <a:r>
              <a:rPr lang="zh-CN" altLang="en-US" sz="2400" dirty="0"/>
              <a:t>本身的各个内容特征作为输入，输出用户喜欢该产品的可能性。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5E0074-9FCE-43AB-86DB-60549E3F7B09}"/>
              </a:ext>
            </a:extLst>
          </p:cNvPr>
          <p:cNvSpPr txBox="1"/>
          <p:nvPr/>
        </p:nvSpPr>
        <p:spPr>
          <a:xfrm>
            <a:off x="1017848" y="2424948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Attention</a:t>
            </a:r>
            <a:r>
              <a:rPr lang="zh-CN" altLang="en-US" sz="2400" dirty="0"/>
              <a:t> </a:t>
            </a:r>
            <a:r>
              <a:rPr lang="en-US" altLang="zh-CN" sz="2400" dirty="0"/>
              <a:t>Model </a:t>
            </a:r>
            <a:r>
              <a:rPr lang="zh-CN" altLang="en-US" sz="2400" dirty="0"/>
              <a:t>一：得到该产品的隐含表示（提取内容特征，计算用户特征向量和该产品每一特征的相关度）</a:t>
            </a:r>
            <a:endParaRPr lang="en-US" altLang="zh-CN" sz="2400" dirty="0"/>
          </a:p>
          <a:p>
            <a:r>
              <a:rPr lang="en-US" altLang="zh-CN" sz="2400" dirty="0"/>
              <a:t>Attention</a:t>
            </a:r>
            <a:r>
              <a:rPr lang="zh-CN" altLang="en-US" sz="2400" dirty="0"/>
              <a:t> </a:t>
            </a:r>
            <a:r>
              <a:rPr lang="en-US" altLang="zh-CN" sz="2400" dirty="0"/>
              <a:t>Model </a:t>
            </a:r>
            <a:r>
              <a:rPr lang="zh-CN" altLang="en-US" sz="2400" dirty="0"/>
              <a:t>二：得到用户的喜好特征（计算用户特征向量与所有产品的相关度，学习对商品偏好的打分）</a:t>
            </a:r>
          </a:p>
        </p:txBody>
      </p:sp>
    </p:spTree>
    <p:extLst>
      <p:ext uri="{BB962C8B-B14F-4D97-AF65-F5344CB8AC3E}">
        <p14:creationId xmlns:p14="http://schemas.microsoft.com/office/powerpoint/2010/main" val="197371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77DBA7-2500-4962-91EA-D8DB580BC31A}"/>
              </a:ext>
            </a:extLst>
          </p:cNvPr>
          <p:cNvSpPr/>
          <p:nvPr/>
        </p:nvSpPr>
        <p:spPr>
          <a:xfrm>
            <a:off x="405780" y="404664"/>
            <a:ext cx="2748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Model</a:t>
            </a:r>
            <a:endParaRPr lang="en-US" altLang="zh-CN" sz="2400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C4701F-C001-46C5-8CEB-7A9AF1AF0BC0}"/>
              </a:ext>
            </a:extLst>
          </p:cNvPr>
          <p:cNvSpPr/>
          <p:nvPr/>
        </p:nvSpPr>
        <p:spPr>
          <a:xfrm>
            <a:off x="1779970" y="128255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本质：加权求和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BBE31D-BACD-42FE-B5D8-47BB93251870}"/>
              </a:ext>
            </a:extLst>
          </p:cNvPr>
          <p:cNvSpPr/>
          <p:nvPr/>
        </p:nvSpPr>
        <p:spPr>
          <a:xfrm>
            <a:off x="1779970" y="2160436"/>
            <a:ext cx="1034674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设计一个打分函数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，针对每个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，计算出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打分的依据，就是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所关注的对象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的相关程度，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相关度越高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值越大。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对所得到的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=1,2,...,k)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，通过一个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函数，得到最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后的权重</a:t>
            </a:r>
            <a:r>
              <a:rPr lang="el-GR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，即： </a:t>
            </a:r>
            <a:r>
              <a:rPr lang="el-GR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9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552FD1-8E3F-48F3-A0C5-2F18C35A0AB9}"/>
              </a:ext>
            </a:extLst>
          </p:cNvPr>
          <p:cNvSpPr txBox="1"/>
          <p:nvPr/>
        </p:nvSpPr>
        <p:spPr>
          <a:xfrm>
            <a:off x="621804" y="4766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实验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9EDA3A-D89D-45B6-89FD-A3F6D034BD76}"/>
              </a:ext>
            </a:extLst>
          </p:cNvPr>
          <p:cNvSpPr/>
          <p:nvPr/>
        </p:nvSpPr>
        <p:spPr>
          <a:xfrm>
            <a:off x="1989956" y="1061447"/>
            <a:ext cx="7632848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">
              <a:lnSpc>
                <a:spcPct val="107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数据集：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Pinterest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（评估图像推荐，特点体积大且稀疏性高）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1430">
              <a:lnSpc>
                <a:spcPct val="107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Vine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（视频）</a:t>
            </a:r>
            <a:endParaRPr lang="zh-CN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47302-80B0-443A-8641-A6A5DE1E9C3B}"/>
              </a:ext>
            </a:extLst>
          </p:cNvPr>
          <p:cNvSpPr/>
          <p:nvPr/>
        </p:nvSpPr>
        <p:spPr>
          <a:xfrm>
            <a:off x="1989956" y="3013501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      对于每个用户，将他/她的最新交互作为测试集，并利用剩余的数据进行训练。</a:t>
            </a:r>
          </a:p>
        </p:txBody>
      </p:sp>
    </p:spTree>
    <p:extLst>
      <p:ext uri="{BB962C8B-B14F-4D97-AF65-F5344CB8AC3E}">
        <p14:creationId xmlns:p14="http://schemas.microsoft.com/office/powerpoint/2010/main" val="24410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8852">
            <a:extLst>
              <a:ext uri="{FF2B5EF4-FFF2-40B4-BE49-F238E27FC236}">
                <a16:creationId xmlns:a16="http://schemas.microsoft.com/office/drawing/2014/main" id="{B36818D9-4E08-44AA-87BC-AC6EEB5F80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706" y="908720"/>
            <a:ext cx="11017224" cy="2232248"/>
          </a:xfrm>
          <a:prstGeom prst="rect">
            <a:avLst/>
          </a:prstGeom>
        </p:spPr>
      </p:pic>
      <p:pic>
        <p:nvPicPr>
          <p:cNvPr id="3" name="Picture 38854">
            <a:extLst>
              <a:ext uri="{FF2B5EF4-FFF2-40B4-BE49-F238E27FC236}">
                <a16:creationId xmlns:a16="http://schemas.microsoft.com/office/drawing/2014/main" id="{F36239FF-7DBB-465A-A653-61A4BF186D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1706" y="4077072"/>
            <a:ext cx="11017224" cy="22322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D86417-3146-4B94-976F-F0C0985FDB10}"/>
              </a:ext>
            </a:extLst>
          </p:cNvPr>
          <p:cNvSpPr/>
          <p:nvPr/>
        </p:nvSpPr>
        <p:spPr>
          <a:xfrm>
            <a:off x="333772" y="364014"/>
            <a:ext cx="470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HR @ 100和NDCG @ 100 （不同潜在因子）：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AB047D-C903-47E1-839C-782FB6DE5C3D}"/>
              </a:ext>
            </a:extLst>
          </p:cNvPr>
          <p:cNvSpPr/>
          <p:nvPr/>
        </p:nvSpPr>
        <p:spPr>
          <a:xfrm>
            <a:off x="333772" y="3440924"/>
            <a:ext cx="243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Top-K项目推荐表现：</a:t>
            </a:r>
          </a:p>
        </p:txBody>
      </p:sp>
    </p:spTree>
    <p:extLst>
      <p:ext uri="{BB962C8B-B14F-4D97-AF65-F5344CB8AC3E}">
        <p14:creationId xmlns:p14="http://schemas.microsoft.com/office/powerpoint/2010/main" val="3011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E6A895-A6A1-4C48-B173-0E928E833264}"/>
              </a:ext>
            </a:extLst>
          </p:cNvPr>
          <p:cNvSpPr/>
          <p:nvPr/>
        </p:nvSpPr>
        <p:spPr>
          <a:xfrm>
            <a:off x="513792" y="4581128"/>
            <a:ext cx="10729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       当每个用户的项目数量相对较少时，ACF比其他方法表现更好，这表明当每个用户的训练数据不足时，注意机制可以提高推荐质量。</a:t>
            </a:r>
          </a:p>
        </p:txBody>
      </p:sp>
      <p:pic>
        <p:nvPicPr>
          <p:cNvPr id="3" name="Picture 38856">
            <a:extLst>
              <a:ext uri="{FF2B5EF4-FFF2-40B4-BE49-F238E27FC236}">
                <a16:creationId xmlns:a16="http://schemas.microsoft.com/office/drawing/2014/main" id="{2771FDCB-012C-4422-8706-7CC19B2D47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792" y="1082353"/>
            <a:ext cx="10945216" cy="23466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57F5F5-3DA5-4C6B-AF21-FBF37DC3DAED}"/>
              </a:ext>
            </a:extLst>
          </p:cNvPr>
          <p:cNvSpPr/>
          <p:nvPr/>
        </p:nvSpPr>
        <p:spPr>
          <a:xfrm>
            <a:off x="189756" y="533001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HR @ 100和NDCG @ 100 （不同用户项目数</a:t>
            </a:r>
            <a:r>
              <a:rPr lang="en-US" altLang="zh-CN" dirty="0"/>
              <a:t>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5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122</TotalTime>
  <Words>740</Words>
  <Application>Microsoft Office PowerPoint</Application>
  <PresentationFormat>自定义</PresentationFormat>
  <Paragraphs>63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Microsoft YaHei</vt:lpstr>
      <vt:lpstr>Arial</vt:lpstr>
      <vt:lpstr>Calibri</vt:lpstr>
      <vt:lpstr>Palatino Linotype</vt:lpstr>
      <vt:lpstr>Watercolor_16x9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胡 悦</dc:creator>
  <cp:lastModifiedBy>胡 悦</cp:lastModifiedBy>
  <cp:revision>16</cp:revision>
  <dcterms:created xsi:type="dcterms:W3CDTF">2019-01-17T02:47:28Z</dcterms:created>
  <dcterms:modified xsi:type="dcterms:W3CDTF">2019-01-17T04:59:49Z</dcterms:modified>
</cp:coreProperties>
</file>