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62" r:id="rId9"/>
    <p:sldId id="274" r:id="rId1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2019/5/7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399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344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4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43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5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897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6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563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7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941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8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9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8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2019/5/7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2019/5/7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组会汇报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日</a:t>
            </a:r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08780C-4ED4-4D12-85E4-0EC7E5D87A5F}"/>
              </a:ext>
            </a:extLst>
          </p:cNvPr>
          <p:cNvSpPr/>
          <p:nvPr/>
        </p:nvSpPr>
        <p:spPr>
          <a:xfrm>
            <a:off x="1665920" y="1196752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Explainable Reasoning over Knowledge Graphs for Recommendation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752DB9-641F-4E81-80A6-CB4419510048}"/>
              </a:ext>
            </a:extLst>
          </p:cNvPr>
          <p:cNvSpPr/>
          <p:nvPr/>
        </p:nvSpPr>
        <p:spPr>
          <a:xfrm>
            <a:off x="2386000" y="2420888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Xiang Wang, </a:t>
            </a:r>
            <a:r>
              <a:rPr lang="en-US" altLang="zh-CN" sz="1600" dirty="0" err="1">
                <a:solidFill>
                  <a:srgbClr val="000000"/>
                </a:solidFill>
                <a:latin typeface="NimbusRomNo9L-Regu"/>
              </a:rPr>
              <a:t>Dingxian</a:t>
            </a: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 Wang, </a:t>
            </a:r>
            <a:r>
              <a:rPr lang="en-US" altLang="zh-CN" sz="1600" dirty="0" err="1">
                <a:solidFill>
                  <a:srgbClr val="000000"/>
                </a:solidFill>
                <a:latin typeface="NimbusRomNo9L-Regu"/>
              </a:rPr>
              <a:t>Canran</a:t>
            </a: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 X, </a:t>
            </a:r>
            <a:r>
              <a:rPr lang="en-US" altLang="zh-CN" sz="1600" dirty="0" err="1">
                <a:solidFill>
                  <a:srgbClr val="000000"/>
                </a:solidFill>
                <a:latin typeface="NimbusRomNo9L-Regu"/>
              </a:rPr>
              <a:t>Xiangnan</a:t>
            </a: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 He, </a:t>
            </a:r>
            <a:r>
              <a:rPr lang="en-US" altLang="zh-CN" sz="1600" dirty="0" err="1">
                <a:solidFill>
                  <a:srgbClr val="000000"/>
                </a:solidFill>
                <a:latin typeface="NimbusRomNo9L-Regu"/>
              </a:rPr>
              <a:t>Yixin</a:t>
            </a: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 Cao, Tat-Seng Chua</a:t>
            </a:r>
          </a:p>
          <a:p>
            <a:pPr algn="ctr"/>
            <a:br>
              <a:rPr lang="en-US" altLang="zh-CN" sz="1200" b="1" dirty="0">
                <a:solidFill>
                  <a:srgbClr val="000000"/>
                </a:solidFill>
                <a:latin typeface="NimbusRomNo9L-Medi"/>
              </a:rPr>
            </a:b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School of Computing, National University of Singapore, </a:t>
            </a:r>
            <a:endParaRPr lang="en-US" altLang="zh-CN" sz="700" dirty="0">
              <a:solidFill>
                <a:srgbClr val="000000"/>
              </a:solidFill>
              <a:latin typeface="NimbusRomNo9L-Regu"/>
            </a:endParaRPr>
          </a:p>
          <a:p>
            <a:pPr algn="ctr"/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eBay</a:t>
            </a:r>
            <a:br>
              <a:rPr lang="en-US" altLang="zh-CN" sz="1600" dirty="0">
                <a:solidFill>
                  <a:srgbClr val="000000"/>
                </a:solidFill>
                <a:latin typeface="NimbusRomNo9L-Regu"/>
              </a:rPr>
            </a:b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School of Information Science and Technology, University of Science and Technology of China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8D387D-2ABC-4EAD-A139-1C2FFD794B24}"/>
              </a:ext>
            </a:extLst>
          </p:cNvPr>
          <p:cNvSpPr txBox="1"/>
          <p:nvPr/>
        </p:nvSpPr>
        <p:spPr>
          <a:xfrm>
            <a:off x="5146235" y="4797152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AAAI  2019  A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162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A8710B-7577-405C-889D-3894EE49A053}"/>
              </a:ext>
            </a:extLst>
          </p:cNvPr>
          <p:cNvSpPr txBox="1"/>
          <p:nvPr/>
        </p:nvSpPr>
        <p:spPr>
          <a:xfrm>
            <a:off x="1053852" y="692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主要内容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A05AFE-E2F1-4F58-9D74-2F6BAE1F8701}"/>
              </a:ext>
            </a:extLst>
          </p:cNvPr>
          <p:cNvSpPr txBox="1"/>
          <p:nvPr/>
        </p:nvSpPr>
        <p:spPr>
          <a:xfrm>
            <a:off x="1197868" y="1772816"/>
            <a:ext cx="842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提出基于循环神经网络的</a:t>
            </a:r>
            <a:r>
              <a:rPr lang="en-US" altLang="zh-CN" dirty="0"/>
              <a:t>KPRN</a:t>
            </a:r>
            <a:r>
              <a:rPr lang="zh-CN" altLang="en-US" dirty="0"/>
              <a:t>，建模用户</a:t>
            </a:r>
            <a:r>
              <a:rPr lang="en-US" altLang="zh-CN" dirty="0"/>
              <a:t>-</a:t>
            </a:r>
            <a:r>
              <a:rPr lang="zh-CN" altLang="en-US" dirty="0"/>
              <a:t>物品对在知识图谱中存在的关联路径，为用户提供可解释的推荐。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122CC-EF5D-4CDF-A879-665AC7DAD40D}"/>
              </a:ext>
            </a:extLst>
          </p:cNvPr>
          <p:cNvSpPr txBox="1"/>
          <p:nvPr/>
        </p:nvSpPr>
        <p:spPr>
          <a:xfrm>
            <a:off x="1053852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创新点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F1670-6580-494E-8488-E8C450364E7C}"/>
              </a:ext>
            </a:extLst>
          </p:cNvPr>
          <p:cNvSpPr txBox="1"/>
          <p:nvPr/>
        </p:nvSpPr>
        <p:spPr>
          <a:xfrm>
            <a:off x="1194797" y="4221088"/>
            <a:ext cx="842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提出端到端的神经网络模型学习路径语义并整合到推荐当中。</a:t>
            </a:r>
            <a:endParaRPr lang="en-US" altLang="zh-CN" dirty="0"/>
          </a:p>
          <a:p>
            <a:r>
              <a:rPr lang="zh-CN" altLang="en-US" dirty="0"/>
              <a:t>        通过知识图谱构建用户</a:t>
            </a:r>
            <a:r>
              <a:rPr lang="en-US" altLang="zh-CN" dirty="0"/>
              <a:t>-</a:t>
            </a:r>
            <a:r>
              <a:rPr lang="zh-CN" altLang="en-US" dirty="0"/>
              <a:t>物品对间的关联，为用户行为提供了解释性。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LSTM</a:t>
            </a:r>
            <a:r>
              <a:rPr lang="zh-CN" altLang="en-US" dirty="0"/>
              <a:t>学习关联路径的表示，考虑实体、关系间产生的序列完整性，具备一定的推理能力。</a:t>
            </a:r>
          </a:p>
        </p:txBody>
      </p:sp>
    </p:spTree>
    <p:extLst>
      <p:ext uri="{BB962C8B-B14F-4D97-AF65-F5344CB8AC3E}">
        <p14:creationId xmlns:p14="http://schemas.microsoft.com/office/powerpoint/2010/main" val="36136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27EBBB-3FCB-4062-9BC2-52F9C030E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79" y="764704"/>
            <a:ext cx="7231066" cy="28083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5F9F7B-5491-461E-BD50-6791DB7F918A}"/>
              </a:ext>
            </a:extLst>
          </p:cNvPr>
          <p:cNvSpPr/>
          <p:nvPr/>
        </p:nvSpPr>
        <p:spPr>
          <a:xfrm>
            <a:off x="2277988" y="3861048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</a:rPr>
              <a:t>Alice, Interact, Shape of You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CMSY10"/>
              </a:rPr>
              <a:t>^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</a:rPr>
              <a:t>Shape of You, </a:t>
            </a:r>
            <a:r>
              <a:rPr lang="en-US" altLang="zh-CN" i="1" dirty="0" err="1">
                <a:solidFill>
                  <a:srgbClr val="000000"/>
                </a:solidFill>
                <a:latin typeface="NimbusRomNo9L-ReguItal"/>
              </a:rPr>
              <a:t>SungBy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</a:rPr>
              <a:t>, Ed Sheeran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CMSY10"/>
              </a:rPr>
              <a:t>^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</a:rPr>
              <a:t>Ed Sheeran, </a:t>
            </a:r>
            <a:r>
              <a:rPr lang="en-US" altLang="zh-CN" i="1" dirty="0" err="1">
                <a:solidFill>
                  <a:srgbClr val="000000"/>
                </a:solidFill>
                <a:latin typeface="NimbusRomNo9L-ReguItal"/>
              </a:rPr>
              <a:t>IsSingerOf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</a:rPr>
              <a:t>, I See Fire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)=&gt;(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</a:rPr>
              <a:t>Alice, Interact, I See Fire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).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66DDB4-3491-48C7-82EF-593AA9D6F67F}"/>
              </a:ext>
            </a:extLst>
          </p:cNvPr>
          <p:cNvSpPr txBox="1"/>
          <p:nvPr/>
        </p:nvSpPr>
        <p:spPr>
          <a:xfrm>
            <a:off x="1719926" y="4869160"/>
            <a:ext cx="87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user-item</a:t>
            </a:r>
            <a:r>
              <a:rPr lang="zh-CN" altLang="en-US" dirty="0"/>
              <a:t>交互，通过知识图谱找到关联路径作解释，将（</a:t>
            </a:r>
            <a:r>
              <a:rPr lang="en-US" altLang="zh-CN" dirty="0" err="1"/>
              <a:t>u,i</a:t>
            </a:r>
            <a:r>
              <a:rPr lang="zh-CN" altLang="en-US" dirty="0"/>
              <a:t>）交互视作新三元组（</a:t>
            </a:r>
            <a:r>
              <a:rPr lang="en-US" altLang="zh-CN" dirty="0" err="1"/>
              <a:t>u,interact,i</a:t>
            </a:r>
            <a:r>
              <a:rPr lang="zh-CN" altLang="en-US" dirty="0"/>
              <a:t>）加入知识图谱。</a:t>
            </a:r>
          </a:p>
        </p:txBody>
      </p:sp>
    </p:spTree>
    <p:extLst>
      <p:ext uri="{BB962C8B-B14F-4D97-AF65-F5344CB8AC3E}">
        <p14:creationId xmlns:p14="http://schemas.microsoft.com/office/powerpoint/2010/main" val="268199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231940-2E45-4A43-95B4-721AA02C55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3"/>
          <a:stretch/>
        </p:blipFill>
        <p:spPr>
          <a:xfrm>
            <a:off x="1197868" y="645351"/>
            <a:ext cx="9602540" cy="27836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72EAC9-EE9D-4FE5-860C-33C2D49C7893}"/>
              </a:ext>
            </a:extLst>
          </p:cNvPr>
          <p:cNvSpPr txBox="1"/>
          <p:nvPr/>
        </p:nvSpPr>
        <p:spPr>
          <a:xfrm>
            <a:off x="1197868" y="3933056"/>
            <a:ext cx="96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层：将扩展知识图谱中每个实体、实体对应类型及关系映射到一个低维向量表示。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C4D45F-CE6F-4EBD-8384-F997DF46AB79}"/>
              </a:ext>
            </a:extLst>
          </p:cNvPr>
          <p:cNvSpPr txBox="1"/>
          <p:nvPr/>
        </p:nvSpPr>
        <p:spPr>
          <a:xfrm>
            <a:off x="1197868" y="4604668"/>
            <a:ext cx="960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层：将关系路径上的实体、实体类型与下一步的关系合并作输入，通过隐藏状态传递关联路径中的序列依赖性。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97FD2E-AAC8-4B4E-9C2E-8FEACFC7A81A}"/>
              </a:ext>
            </a:extLst>
          </p:cNvPr>
          <p:cNvSpPr txBox="1"/>
          <p:nvPr/>
        </p:nvSpPr>
        <p:spPr>
          <a:xfrm>
            <a:off x="1197868" y="5553279"/>
            <a:ext cx="96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Pooling</a:t>
            </a:r>
            <a:r>
              <a:rPr lang="zh-CN" altLang="en-US" dirty="0"/>
              <a:t>层：带权池化，综合不同路径打分。</a:t>
            </a:r>
          </a:p>
        </p:txBody>
      </p:sp>
    </p:spTree>
    <p:extLst>
      <p:ext uri="{BB962C8B-B14F-4D97-AF65-F5344CB8AC3E}">
        <p14:creationId xmlns:p14="http://schemas.microsoft.com/office/powerpoint/2010/main" val="339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770D5E-D050-4E2A-B2D7-7F9EE9194DAB}"/>
              </a:ext>
            </a:extLst>
          </p:cNvPr>
          <p:cNvSpPr txBox="1"/>
          <p:nvPr/>
        </p:nvSpPr>
        <p:spPr>
          <a:xfrm>
            <a:off x="981844" y="8367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38E06D-F9D6-48C9-ADC2-DDD8CB7F0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87" y="1988840"/>
            <a:ext cx="464884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565592-9F20-4037-BFDF-0EDB1EE12A7F}"/>
              </a:ext>
            </a:extLst>
          </p:cNvPr>
          <p:cNvSpPr txBox="1"/>
          <p:nvPr/>
        </p:nvSpPr>
        <p:spPr>
          <a:xfrm>
            <a:off x="981844" y="8367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79CE0-A0E8-4DA1-A5B5-4EA953820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00" y="1700808"/>
            <a:ext cx="9669224" cy="22482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75245D-56E6-4FF0-BB65-1D6FABBD3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00" y="4581128"/>
            <a:ext cx="966922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2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94CF7DF-7F8F-494A-9C26-42BC7253EB39}"/>
              </a:ext>
            </a:extLst>
          </p:cNvPr>
          <p:cNvSpPr txBox="1"/>
          <p:nvPr/>
        </p:nvSpPr>
        <p:spPr>
          <a:xfrm>
            <a:off x="981844" y="8367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8CF50-7556-460B-A783-C5672F0669DF}"/>
              </a:ext>
            </a:extLst>
          </p:cNvPr>
          <p:cNvSpPr txBox="1"/>
          <p:nvPr/>
        </p:nvSpPr>
        <p:spPr>
          <a:xfrm>
            <a:off x="1293142" y="2060848"/>
            <a:ext cx="960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KPRN</a:t>
            </a:r>
            <a:r>
              <a:rPr lang="zh-CN" altLang="en-US" dirty="0"/>
              <a:t>利用知识图谱来构建路径作为额外的用户项连接，对用户项交互进行补充。</a:t>
            </a:r>
            <a:endParaRPr lang="en-US" altLang="zh-CN" dirty="0"/>
          </a:p>
          <a:p>
            <a:r>
              <a:rPr lang="zh-CN" altLang="en-US" dirty="0"/>
              <a:t>未来可以通过图形神经网络模拟知识图谱内的用户偏好的传递过程。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24</TotalTime>
  <Words>320</Words>
  <Application>Microsoft Office PowerPoint</Application>
  <PresentationFormat>自定义</PresentationFormat>
  <Paragraphs>32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CMSY10</vt:lpstr>
      <vt:lpstr>NimbusRomNo9L-Medi</vt:lpstr>
      <vt:lpstr>NimbusRomNo9L-Regu</vt:lpstr>
      <vt:lpstr>NimbusRomNo9L-ReguItal</vt:lpstr>
      <vt:lpstr>宋体</vt:lpstr>
      <vt:lpstr>Arial</vt:lpstr>
      <vt:lpstr>Palatino Linotype</vt:lpstr>
      <vt:lpstr>Watercolor_16x9</vt:lpstr>
      <vt:lpstr>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李 李小碎碎</dc:creator>
  <cp:lastModifiedBy>李 李小碎碎</cp:lastModifiedBy>
  <cp:revision>8</cp:revision>
  <dcterms:created xsi:type="dcterms:W3CDTF">2019-05-07T12:29:22Z</dcterms:created>
  <dcterms:modified xsi:type="dcterms:W3CDTF">2019-05-07T12:53:44Z</dcterms:modified>
</cp:coreProperties>
</file>