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4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88" d="100"/>
          <a:sy n="88" d="100"/>
        </p:scale>
        <p:origin x="114" y="34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2019/3/5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10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9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832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190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334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93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8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883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9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55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2019/3/5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/>
              <a:t>标题布局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>
                <a:solidFill>
                  <a:schemeClr val="tx1">
                    <a:lumMod val="50000"/>
                  </a:schemeClr>
                </a:solidFill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DF46D1-F917-4C82-983F-4F9965C45E79}"/>
              </a:ext>
            </a:extLst>
          </p:cNvPr>
          <p:cNvSpPr/>
          <p:nvPr/>
        </p:nvSpPr>
        <p:spPr>
          <a:xfrm>
            <a:off x="1498383" y="980728"/>
            <a:ext cx="919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EffectiveApproaches toAttention</a:t>
            </a:r>
            <a:r>
              <a:rPr lang="en-US" altLang="zh-CN" sz="2400" dirty="0"/>
              <a:t>-</a:t>
            </a:r>
            <a:r>
              <a:rPr lang="zh-CN" altLang="en-US" sz="2400" dirty="0"/>
              <a:t>basedNeuralMachineTranslation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6F65C2-AC6C-4DF5-96E0-3C860FCADD48}"/>
              </a:ext>
            </a:extLst>
          </p:cNvPr>
          <p:cNvSpPr/>
          <p:nvPr/>
        </p:nvSpPr>
        <p:spPr>
          <a:xfrm>
            <a:off x="2410966" y="2420888"/>
            <a:ext cx="7366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Minh-Thang Luong            HieuPham              Christopher D.Manning </a:t>
            </a:r>
            <a:endParaRPr lang="en-US" altLang="zh-CN" dirty="0"/>
          </a:p>
          <a:p>
            <a:r>
              <a:rPr lang="zh-CN" altLang="en-US" dirty="0"/>
              <a:t>ComputerScience Department, Stanford University,Stanford, CA 94305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607361-C39F-4F87-BF18-CAE03B992D91}"/>
              </a:ext>
            </a:extLst>
          </p:cNvPr>
          <p:cNvSpPr txBox="1"/>
          <p:nvPr/>
        </p:nvSpPr>
        <p:spPr>
          <a:xfrm>
            <a:off x="2493105" y="4045714"/>
            <a:ext cx="720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Conference on Empirical Methods in Natural Language Processing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EMNLP</a:t>
            </a:r>
            <a:r>
              <a:rPr lang="zh-CN" altLang="en-US" dirty="0"/>
              <a:t>）（自然语言处理中的经验方法会议） 自然语言处理顶会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624605-F898-43C2-9EEB-39AB0774102A}"/>
              </a:ext>
            </a:extLst>
          </p:cNvPr>
          <p:cNvSpPr txBox="1"/>
          <p:nvPr/>
        </p:nvSpPr>
        <p:spPr>
          <a:xfrm>
            <a:off x="1341884" y="1196752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提出两种</a:t>
            </a:r>
            <a:r>
              <a:rPr lang="en-US" altLang="zh-CN" dirty="0"/>
              <a:t>attention</a:t>
            </a:r>
            <a:r>
              <a:rPr lang="zh-CN" altLang="en-US" dirty="0"/>
              <a:t>： </a:t>
            </a:r>
            <a:r>
              <a:rPr lang="en-US" altLang="zh-CN" dirty="0"/>
              <a:t>global attention</a:t>
            </a:r>
          </a:p>
          <a:p>
            <a:r>
              <a:rPr lang="en-US" altLang="zh-CN" dirty="0"/>
              <a:t>                                     local attention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CC6346-2C3D-4B22-8428-7F43ABC130BC}"/>
              </a:ext>
            </a:extLst>
          </p:cNvPr>
          <p:cNvSpPr txBox="1"/>
          <p:nvPr/>
        </p:nvSpPr>
        <p:spPr>
          <a:xfrm>
            <a:off x="1341884" y="2132856"/>
            <a:ext cx="7563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attention</a:t>
            </a:r>
            <a:r>
              <a:rPr lang="zh-CN" altLang="en-US" dirty="0"/>
              <a:t>是放在所有来源的位置还是只放在几个来源的位置所提出。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Global attention</a:t>
            </a:r>
            <a:r>
              <a:rPr lang="zh-CN" altLang="en-US" dirty="0"/>
              <a:t>：每次都关注整个</a:t>
            </a:r>
            <a:r>
              <a:rPr lang="en-US" altLang="zh-CN" dirty="0"/>
              <a:t>source sentence</a:t>
            </a:r>
          </a:p>
          <a:p>
            <a:r>
              <a:rPr lang="en-US" altLang="zh-CN" dirty="0"/>
              <a:t>Local attention</a:t>
            </a:r>
            <a:r>
              <a:rPr lang="zh-CN" altLang="en-US" dirty="0"/>
              <a:t>：在每个时间</a:t>
            </a:r>
            <a:r>
              <a:rPr lang="en-US" altLang="zh-CN" dirty="0"/>
              <a:t>t</a:t>
            </a:r>
            <a:r>
              <a:rPr lang="zh-CN" altLang="en-US" dirty="0"/>
              <a:t>只关注一部分</a:t>
            </a:r>
            <a:r>
              <a:rPr lang="en-US" altLang="zh-CN" dirty="0"/>
              <a:t>source sentence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5B1F3D-6656-47AC-AF33-846C3F341A84}"/>
              </a:ext>
            </a:extLst>
          </p:cNvPr>
          <p:cNvSpPr txBox="1"/>
          <p:nvPr/>
        </p:nvSpPr>
        <p:spPr>
          <a:xfrm>
            <a:off x="1341884" y="36229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：机器翻译中输入的语言</a:t>
            </a:r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：输出的语言</a:t>
            </a:r>
          </a:p>
        </p:txBody>
      </p:sp>
    </p:spTree>
    <p:extLst>
      <p:ext uri="{BB962C8B-B14F-4D97-AF65-F5344CB8AC3E}">
        <p14:creationId xmlns:p14="http://schemas.microsoft.com/office/powerpoint/2010/main" val="5755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4F9460-7CFA-4973-8467-949B821A9825}"/>
              </a:ext>
            </a:extLst>
          </p:cNvPr>
          <p:cNvSpPr txBox="1"/>
          <p:nvPr/>
        </p:nvSpPr>
        <p:spPr>
          <a:xfrm>
            <a:off x="1022721" y="209692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传统神经机器翻译条件概率分解：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E60162-E5B9-4BB2-9D76-FE0CD975D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90" y="2726153"/>
            <a:ext cx="3676643" cy="2232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5F36AB-BE4E-412A-A61C-841CA49F6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05" y="2015462"/>
            <a:ext cx="2761560" cy="532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AC1054-B99F-4264-8244-61A9E653BB3B}"/>
              </a:ext>
            </a:extLst>
          </p:cNvPr>
          <p:cNvSpPr txBox="1"/>
          <p:nvPr/>
        </p:nvSpPr>
        <p:spPr>
          <a:xfrm>
            <a:off x="1022721" y="913707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神经机器翻译（</a:t>
            </a:r>
            <a:r>
              <a:rPr lang="en-US" altLang="zh-CN" dirty="0"/>
              <a:t>NMT</a:t>
            </a:r>
            <a:r>
              <a:rPr lang="zh-CN" altLang="en-US" dirty="0"/>
              <a:t>）：定向地将翻译原句</a:t>
            </a:r>
            <a:r>
              <a:rPr lang="en-US" altLang="zh-CN" dirty="0"/>
              <a:t>x1…</a:t>
            </a:r>
            <a:r>
              <a:rPr lang="en-US" altLang="zh-CN" dirty="0" err="1"/>
              <a:t>xn</a:t>
            </a:r>
            <a:r>
              <a:rPr lang="zh-CN" altLang="en-US" dirty="0"/>
              <a:t>翻译成目标句子</a:t>
            </a:r>
            <a:r>
              <a:rPr lang="en-US" altLang="zh-CN" dirty="0"/>
              <a:t>y1…</a:t>
            </a:r>
            <a:r>
              <a:rPr lang="en-US" altLang="zh-CN" dirty="0" err="1"/>
              <a:t>ym</a:t>
            </a:r>
            <a:r>
              <a:rPr lang="zh-CN" altLang="en-US" dirty="0"/>
              <a:t>的条件概率建模的神经网络，分为编码器和解码器，编码器计算得到每个源句的表示，解码器每次形成一个目标单词，分解建模，常见解码器就是</a:t>
            </a:r>
            <a:r>
              <a:rPr lang="en-US" altLang="zh-CN" dirty="0"/>
              <a:t>RNN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7A6096-F989-40F4-B81B-9FA22CDA9C2B}"/>
              </a:ext>
            </a:extLst>
          </p:cNvPr>
          <p:cNvSpPr txBox="1"/>
          <p:nvPr/>
        </p:nvSpPr>
        <p:spPr>
          <a:xfrm>
            <a:off x="1413892" y="55892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论文提出的条件概率分解：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D98264-3885-481D-A8CE-238FF6111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10" y="5558950"/>
            <a:ext cx="3289951" cy="4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45182F-965B-49E2-9F81-0FEEFB6A4959}"/>
              </a:ext>
            </a:extLst>
          </p:cNvPr>
          <p:cNvSpPr txBox="1"/>
          <p:nvPr/>
        </p:nvSpPr>
        <p:spPr>
          <a:xfrm>
            <a:off x="1694176" y="1052736"/>
            <a:ext cx="74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attention hidden state</a:t>
            </a:r>
            <a:r>
              <a:rPr lang="zh-CN" altLang="en-US" dirty="0"/>
              <a:t>，用之前的隐藏层状态计算当前的隐藏状态。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23DF7-3895-4023-81F6-FF628E835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628800"/>
            <a:ext cx="2254249" cy="504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8F75DA-7400-4295-8BEF-6B084E27413B}"/>
              </a:ext>
            </a:extLst>
          </p:cNvPr>
          <p:cNvSpPr txBox="1"/>
          <p:nvPr/>
        </p:nvSpPr>
        <p:spPr>
          <a:xfrm>
            <a:off x="1697050" y="2459880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                                           计算</a:t>
            </a:r>
            <a:r>
              <a:rPr lang="en-US" altLang="zh-CN" dirty="0"/>
              <a:t>target</a:t>
            </a:r>
            <a:r>
              <a:rPr lang="zh-CN" altLang="en-US" dirty="0"/>
              <a:t>概率，得到预测的分布。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CBE51C-CD06-402D-B1C7-B717BE34A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2501748"/>
            <a:ext cx="2439457" cy="2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8C4A56-5F7A-4656-B8FF-3590899F424A}"/>
              </a:ext>
            </a:extLst>
          </p:cNvPr>
          <p:cNvSpPr txBox="1"/>
          <p:nvPr/>
        </p:nvSpPr>
        <p:spPr>
          <a:xfrm>
            <a:off x="621804" y="54868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Global attention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1E5D25-FC7A-40D5-ADC4-8684A7152DB2}"/>
              </a:ext>
            </a:extLst>
          </p:cNvPr>
          <p:cNvSpPr txBox="1"/>
          <p:nvPr/>
        </p:nvSpPr>
        <p:spPr>
          <a:xfrm>
            <a:off x="1179866" y="1412776"/>
            <a:ext cx="982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Global attention</a:t>
            </a:r>
            <a:r>
              <a:rPr lang="zh-CN" altLang="en-US" dirty="0"/>
              <a:t>模型的想法是在导出上下文向量</a:t>
            </a:r>
            <a:r>
              <a:rPr lang="en-US" altLang="zh-CN" dirty="0" err="1"/>
              <a:t>ct</a:t>
            </a:r>
            <a:r>
              <a:rPr lang="zh-CN" altLang="en-US" dirty="0"/>
              <a:t>时考虑编码器的所有隐藏状态。 </a:t>
            </a:r>
            <a:endParaRPr lang="en-US" altLang="zh-CN" dirty="0"/>
          </a:p>
          <a:p>
            <a:r>
              <a:rPr lang="zh-CN" altLang="en-US" dirty="0"/>
              <a:t>        在这个模型类型中，通过将当前目标隐藏状态</a:t>
            </a:r>
            <a:r>
              <a:rPr lang="en-US" altLang="zh-CN" dirty="0" err="1"/>
              <a:t>ht</a:t>
            </a:r>
            <a:r>
              <a:rPr lang="zh-CN" altLang="en-US" dirty="0"/>
              <a:t>与每个源隐藏状态</a:t>
            </a:r>
            <a:r>
              <a:rPr lang="en-US" altLang="zh-CN" dirty="0" err="1"/>
              <a:t>hs</a:t>
            </a:r>
            <a:r>
              <a:rPr lang="zh-CN" altLang="en-US" dirty="0"/>
              <a:t>进行比较，得到可变长度对齐矢量，其大小等于时间间隔。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0DD77-4385-4DBA-A2F6-E31223B9C015}"/>
              </a:ext>
            </a:extLst>
          </p:cNvPr>
          <p:cNvSpPr txBox="1"/>
          <p:nvPr/>
        </p:nvSpPr>
        <p:spPr>
          <a:xfrm>
            <a:off x="1673374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权重向量：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B0082-13D6-4E68-A7DE-40512E862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02" y="2538427"/>
            <a:ext cx="2824280" cy="998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5078AD-5591-4AD0-A274-BEF357EA877B}"/>
              </a:ext>
            </a:extLst>
          </p:cNvPr>
          <p:cNvSpPr txBox="1"/>
          <p:nvPr/>
        </p:nvSpPr>
        <p:spPr>
          <a:xfrm>
            <a:off x="1673374" y="4293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得分函数：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E0105-FA3B-4373-81DE-167D594AB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02" y="4016097"/>
            <a:ext cx="3206005" cy="923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EEDA7F-714B-4DCD-B526-A96DEF6D3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35" y="2242582"/>
            <a:ext cx="3682426" cy="32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7473AD-87F0-4028-9113-5B0F2891591B}"/>
              </a:ext>
            </a:extLst>
          </p:cNvPr>
          <p:cNvSpPr txBox="1"/>
          <p:nvPr/>
        </p:nvSpPr>
        <p:spPr>
          <a:xfrm>
            <a:off x="333772" y="348246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Local attention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8C7A55-216B-403B-9E7C-6678A2FAD4F3}"/>
              </a:ext>
            </a:extLst>
          </p:cNvPr>
          <p:cNvSpPr txBox="1"/>
          <p:nvPr/>
        </p:nvSpPr>
        <p:spPr>
          <a:xfrm>
            <a:off x="1179866" y="1412776"/>
            <a:ext cx="9829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Local attention</a:t>
            </a:r>
            <a:r>
              <a:rPr lang="zh-CN" altLang="en-US" dirty="0"/>
              <a:t>模型可视为</a:t>
            </a:r>
            <a:r>
              <a:rPr lang="en-US" altLang="zh-CN" dirty="0"/>
              <a:t>hard attention</a:t>
            </a:r>
            <a:r>
              <a:rPr lang="zh-CN" altLang="en-US" dirty="0"/>
              <a:t>和</a:t>
            </a:r>
            <a:r>
              <a:rPr lang="en-US" altLang="zh-CN" dirty="0"/>
              <a:t>soft attention</a:t>
            </a:r>
            <a:r>
              <a:rPr lang="zh-CN" altLang="en-US" dirty="0"/>
              <a:t>在优势上的混合。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en-US" altLang="zh-CN" dirty="0"/>
              <a:t>Local attention</a:t>
            </a:r>
            <a:r>
              <a:rPr lang="zh-CN" altLang="en-US" dirty="0"/>
              <a:t>几乎处处可微。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只计算每个目标端词与部分源语言端词的对其概率（权重）。</a:t>
            </a:r>
            <a:endParaRPr lang="en-US" altLang="zh-CN" dirty="0"/>
          </a:p>
          <a:p>
            <a:r>
              <a:rPr lang="zh-CN" altLang="en-US" dirty="0"/>
              <a:t>       模型首先在时间</a:t>
            </a:r>
            <a:r>
              <a:rPr lang="en-US" altLang="zh-CN" dirty="0"/>
              <a:t>t</a:t>
            </a:r>
            <a:r>
              <a:rPr lang="zh-CN" altLang="en-US" dirty="0"/>
              <a:t>为每个目标字生成对齐位置</a:t>
            </a:r>
            <a:r>
              <a:rPr lang="en-US" altLang="zh-CN" dirty="0" err="1"/>
              <a:t>pt</a:t>
            </a:r>
            <a:r>
              <a:rPr lang="zh-CN" altLang="en-US" dirty="0"/>
              <a:t>，然后将上下文向量</a:t>
            </a:r>
            <a:r>
              <a:rPr lang="en-US" altLang="zh-CN" dirty="0" err="1"/>
              <a:t>ct</a:t>
            </a:r>
            <a:r>
              <a:rPr lang="zh-CN" altLang="en-US" dirty="0"/>
              <a:t>导出为窗口内的源隐藏状态集合的加权平均值</a:t>
            </a:r>
            <a:r>
              <a:rPr lang="en-US" altLang="zh-CN" dirty="0"/>
              <a:t>[</a:t>
            </a:r>
            <a:r>
              <a:rPr lang="en-US" altLang="zh-CN" dirty="0" err="1"/>
              <a:t>pt</a:t>
            </a:r>
            <a:r>
              <a:rPr lang="en-US" altLang="zh-CN" dirty="0"/>
              <a:t>-D</a:t>
            </a:r>
            <a:r>
              <a:rPr lang="zh-CN" altLang="en-US" dirty="0"/>
              <a:t>，</a:t>
            </a:r>
            <a:r>
              <a:rPr lang="en-US" altLang="zh-CN" dirty="0" err="1"/>
              <a:t>pt</a:t>
            </a:r>
            <a:r>
              <a:rPr lang="en-US" altLang="zh-CN" dirty="0"/>
              <a:t> + D]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通过                                          进行选择。权重为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EAD15-85D4-4198-90A0-E25A496A0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3080172"/>
            <a:ext cx="2286323" cy="276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B72281-96EB-4784-B057-97B429B31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45" y="2977636"/>
            <a:ext cx="3104551" cy="523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66B477-5946-4601-B364-A7911ED28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19" y="3501008"/>
            <a:ext cx="3379786" cy="27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3880E3-B546-4F28-94BD-37E100FBB7B5}"/>
              </a:ext>
            </a:extLst>
          </p:cNvPr>
          <p:cNvSpPr/>
          <p:nvPr/>
        </p:nvSpPr>
        <p:spPr>
          <a:xfrm>
            <a:off x="945840" y="1268760"/>
            <a:ext cx="102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考虑到过去的对齐信息，共同做出对齐决策，提出了一种输入馈送方法，其中</a:t>
            </a:r>
            <a:r>
              <a:rPr lang="en-US" altLang="zh-CN" dirty="0"/>
              <a:t>attention</a:t>
            </a:r>
            <a:r>
              <a:rPr lang="zh-CN" altLang="en-US" dirty="0"/>
              <a:t>向量</a:t>
            </a:r>
            <a:r>
              <a:rPr lang="en-US" altLang="zh-CN" dirty="0" err="1"/>
              <a:t>ht</a:t>
            </a:r>
            <a:r>
              <a:rPr lang="zh-CN" altLang="en-US" dirty="0"/>
              <a:t>在下一个时间步长内连接在一起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A4B5B-4320-4F9D-A54F-14DB0FCBF96B}"/>
              </a:ext>
            </a:extLst>
          </p:cNvPr>
          <p:cNvSpPr txBox="1"/>
          <p:nvPr/>
        </p:nvSpPr>
        <p:spPr>
          <a:xfrm>
            <a:off x="405780" y="476672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Input-feed approach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1BF19-9B27-4283-9608-15820095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54" y="2245514"/>
            <a:ext cx="2986715" cy="29369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AC33CD-2725-45D7-B73D-6ED4C0E4CB96}"/>
              </a:ext>
            </a:extLst>
          </p:cNvPr>
          <p:cNvSpPr/>
          <p:nvPr/>
        </p:nvSpPr>
        <p:spPr>
          <a:xfrm>
            <a:off x="945840" y="5589240"/>
            <a:ext cx="1029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希望使模型充分了解以前的对齐选择，并创建一个跨越水平和垂直的非常深的网络。</a:t>
            </a:r>
          </a:p>
        </p:txBody>
      </p:sp>
    </p:spTree>
    <p:extLst>
      <p:ext uri="{BB962C8B-B14F-4D97-AF65-F5344CB8AC3E}">
        <p14:creationId xmlns:p14="http://schemas.microsoft.com/office/powerpoint/2010/main" val="10731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DD16F9-6302-421C-A7F7-FC5074B5BE53}"/>
              </a:ext>
            </a:extLst>
          </p:cNvPr>
          <p:cNvSpPr txBox="1"/>
          <p:nvPr/>
        </p:nvSpPr>
        <p:spPr>
          <a:xfrm>
            <a:off x="621804" y="620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B04695-B3D9-44E1-A100-8F91104B04AE}"/>
              </a:ext>
            </a:extLst>
          </p:cNvPr>
          <p:cNvSpPr txBox="1"/>
          <p:nvPr/>
        </p:nvSpPr>
        <p:spPr>
          <a:xfrm>
            <a:off x="1917948" y="141277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数据集：</a:t>
            </a:r>
            <a:r>
              <a:rPr lang="en-US" altLang="zh-CN" dirty="0"/>
              <a:t>newstest2013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8A126-C795-4260-9C3F-9DCA0CE5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89" y="3133684"/>
            <a:ext cx="2838846" cy="590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F50CED-0C25-4046-A1D9-D864AF2E6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133419"/>
            <a:ext cx="5725324" cy="2591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CD2C19-36BE-426D-BD23-51D9CC9D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5149908"/>
            <a:ext cx="2838846" cy="5906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480CE5F-E272-4C66-8FB1-1D0FDDE4CAB3}"/>
              </a:ext>
            </a:extLst>
          </p:cNvPr>
          <p:cNvSpPr/>
          <p:nvPr/>
        </p:nvSpPr>
        <p:spPr>
          <a:xfrm>
            <a:off x="8542684" y="1702523"/>
            <a:ext cx="2592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BLEU</a:t>
            </a:r>
            <a:r>
              <a:rPr lang="zh-CN" altLang="en-US" dirty="0"/>
              <a:t>是一种文本评估算法，它是用来评估机器翻译跟专业人工翻译之间的对应关系，核心思想就是机器翻译越接近专业人工翻译，质量就越好，经过</a:t>
            </a:r>
            <a:r>
              <a:rPr lang="en-US" altLang="zh-CN" dirty="0"/>
              <a:t>BLEU</a:t>
            </a:r>
            <a:r>
              <a:rPr lang="zh-CN" altLang="en-US" dirty="0"/>
              <a:t>算法得出的分数可以作为机器翻译质量的其中一个指标。</a:t>
            </a:r>
          </a:p>
        </p:txBody>
      </p:sp>
    </p:spTree>
    <p:extLst>
      <p:ext uri="{BB962C8B-B14F-4D97-AF65-F5344CB8AC3E}">
        <p14:creationId xmlns:p14="http://schemas.microsoft.com/office/powerpoint/2010/main" val="5723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63</TotalTime>
  <Words>490</Words>
  <Application>Microsoft Office PowerPoint</Application>
  <PresentationFormat>自定义</PresentationFormat>
  <Paragraphs>48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Palatino Linotype</vt:lpstr>
      <vt:lpstr>Watercolor_16x9</vt:lpstr>
      <vt:lpstr>标题布局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Administrator</dc:creator>
  <cp:lastModifiedBy>Administrator</cp:lastModifiedBy>
  <cp:revision>32</cp:revision>
  <dcterms:created xsi:type="dcterms:W3CDTF">2019-03-05T03:38:54Z</dcterms:created>
  <dcterms:modified xsi:type="dcterms:W3CDTF">2019-03-05T04:42:46Z</dcterms:modified>
</cp:coreProperties>
</file>