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75" r:id="rId4"/>
    <p:sldId id="276" r:id="rId5"/>
    <p:sldId id="277" r:id="rId6"/>
    <p:sldId id="278" r:id="rId7"/>
    <p:sldId id="274" r:id="rId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>
      <p:cViewPr varScale="1">
        <p:scale>
          <a:sx n="75" d="100"/>
          <a:sy n="75" d="100"/>
        </p:scale>
        <p:origin x="78" y="61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2019/6/19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437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4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884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5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737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6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80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7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8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2019/6/19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2019/6/19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ROC%E6%9B%B2%E7%BA%B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小组组会</a:t>
            </a:r>
            <a:r>
              <a:rPr lang="en-US" altLang="zh-CN" dirty="0"/>
              <a:t>	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19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日</a:t>
            </a:r>
            <a:endParaRPr 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125A7E7-D735-4407-B187-AFE03108DACF}"/>
              </a:ext>
            </a:extLst>
          </p:cNvPr>
          <p:cNvSpPr/>
          <p:nvPr/>
        </p:nvSpPr>
        <p:spPr>
          <a:xfrm>
            <a:off x="2638028" y="908720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NimbusRomNo9L-Medi"/>
              </a:rPr>
              <a:t>ATRank</a:t>
            </a:r>
            <a:r>
              <a:rPr lang="en-US" altLang="zh-CN" sz="2400" dirty="0">
                <a:latin typeface="NimbusRomNo9L-Medi"/>
              </a:rPr>
              <a:t>: An Attention-Based User Behavior Modeling Framework for Recommendation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1ABDEE-161A-4799-B45A-D4B2EB7DC5D8}"/>
              </a:ext>
            </a:extLst>
          </p:cNvPr>
          <p:cNvSpPr/>
          <p:nvPr/>
        </p:nvSpPr>
        <p:spPr>
          <a:xfrm>
            <a:off x="1899946" y="2420888"/>
            <a:ext cx="8388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Chang Zhou, </a:t>
            </a:r>
            <a:r>
              <a:rPr lang="en-US" altLang="zh-CN" dirty="0" err="1">
                <a:latin typeface="NimbusRomNo9L-Regu"/>
              </a:rPr>
              <a:t>Jinze</a:t>
            </a:r>
            <a:r>
              <a:rPr lang="en-US" altLang="zh-CN" dirty="0">
                <a:latin typeface="NimbusRomNo9L-Regu"/>
              </a:rPr>
              <a:t> Bai, </a:t>
            </a:r>
            <a:r>
              <a:rPr lang="en-US" altLang="zh-CN" dirty="0" err="1">
                <a:latin typeface="NimbusRomNo9L-Regu"/>
              </a:rPr>
              <a:t>Junshuai</a:t>
            </a:r>
            <a:r>
              <a:rPr lang="en-US" altLang="zh-CN" dirty="0">
                <a:latin typeface="NimbusRomNo9L-Regu"/>
              </a:rPr>
              <a:t> Song, </a:t>
            </a:r>
            <a:r>
              <a:rPr lang="en-US" altLang="zh-CN" dirty="0" err="1">
                <a:latin typeface="NimbusRomNo9L-Regu"/>
              </a:rPr>
              <a:t>Xiaofei</a:t>
            </a:r>
            <a:r>
              <a:rPr lang="en-US" altLang="zh-CN" dirty="0">
                <a:latin typeface="NimbusRomNo9L-Regu"/>
              </a:rPr>
              <a:t> Liu, </a:t>
            </a:r>
            <a:r>
              <a:rPr lang="en-US" altLang="zh-CN" dirty="0" err="1">
                <a:latin typeface="NimbusRomNo9L-Regu"/>
              </a:rPr>
              <a:t>Zhengchao</a:t>
            </a:r>
            <a:r>
              <a:rPr lang="en-US" altLang="zh-CN" dirty="0">
                <a:latin typeface="NimbusRomNo9L-Regu"/>
              </a:rPr>
              <a:t> Zhao,  </a:t>
            </a:r>
            <a:r>
              <a:rPr lang="en-US" altLang="zh-CN" dirty="0" err="1">
                <a:latin typeface="NimbusRomNo9L-Regu"/>
              </a:rPr>
              <a:t>Xiusi</a:t>
            </a:r>
            <a:r>
              <a:rPr lang="en-US" altLang="zh-CN" dirty="0">
                <a:latin typeface="NimbusRomNo9L-Regu"/>
              </a:rPr>
              <a:t> Chen,  Jun Gao</a:t>
            </a:r>
          </a:p>
          <a:p>
            <a:endParaRPr lang="en-US" altLang="zh-CN" dirty="0">
              <a:latin typeface="NimbusRomNo9L-Regu"/>
            </a:endParaRPr>
          </a:p>
          <a:p>
            <a:r>
              <a:rPr lang="en-US" altLang="zh-CN" dirty="0">
                <a:latin typeface="NimbusRomNo9L-Regu"/>
              </a:rPr>
              <a:t>Alibaba Group</a:t>
            </a:r>
          </a:p>
          <a:p>
            <a:r>
              <a:rPr lang="en-US" altLang="zh-CN" dirty="0">
                <a:latin typeface="NimbusRomNo9L-Regu"/>
              </a:rPr>
              <a:t>Key Laboratory of High Confidence Software Technologies, EECS, Peking University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4C8E1F-74A0-4177-AC09-3F69FC10B078}"/>
              </a:ext>
            </a:extLst>
          </p:cNvPr>
          <p:cNvSpPr txBox="1"/>
          <p:nvPr/>
        </p:nvSpPr>
        <p:spPr>
          <a:xfrm>
            <a:off x="5280888" y="5445224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AAAI-18  A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3F65A8-0323-434F-9844-BBD58F9D32A2}"/>
              </a:ext>
            </a:extLst>
          </p:cNvPr>
          <p:cNvSpPr txBox="1"/>
          <p:nvPr/>
        </p:nvSpPr>
        <p:spPr>
          <a:xfrm>
            <a:off x="837828" y="6206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主要内容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1B090-B4A3-4CB2-B5B6-2368D9B395D0}"/>
              </a:ext>
            </a:extLst>
          </p:cNvPr>
          <p:cNvSpPr/>
          <p:nvPr/>
        </p:nvSpPr>
        <p:spPr>
          <a:xfrm>
            <a:off x="1701924" y="1412776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提出一种基于注意力机制的用户异构行为序列的建模框架，并将其应用到推荐场景中。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将不同种类的用户行为序列进行分组编码，并映射到不同子空间中。利用 </a:t>
            </a:r>
            <a:r>
              <a:rPr lang="en-US" altLang="zh-CN" dirty="0">
                <a:latin typeface="+mn-ea"/>
              </a:rPr>
              <a:t>self-attention </a:t>
            </a:r>
            <a:r>
              <a:rPr lang="zh-CN" altLang="en-US" dirty="0">
                <a:latin typeface="+mn-ea"/>
              </a:rPr>
              <a:t>对行为间的互相影响进行建模。最终得到用户的行为表征，下游任务就可以使用基本的注意力模型进行有更具指向性的决策。尝试用同一种模型同时预测多种类型的用户行为，使其达到多个单独模型预测单类型行为的效果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BDF918-6B0E-4516-9A93-44F6DB07D1FA}"/>
              </a:ext>
            </a:extLst>
          </p:cNvPr>
          <p:cNvGrpSpPr/>
          <p:nvPr/>
        </p:nvGrpSpPr>
        <p:grpSpPr>
          <a:xfrm>
            <a:off x="1446407" y="3717032"/>
            <a:ext cx="9296010" cy="2490043"/>
            <a:chOff x="1197868" y="4035301"/>
            <a:chExt cx="9296010" cy="249004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08C79C5-1D57-4CF6-9C66-68B5F37B658F}"/>
                </a:ext>
              </a:extLst>
            </p:cNvPr>
            <p:cNvSpPr txBox="1"/>
            <p:nvPr/>
          </p:nvSpPr>
          <p:spPr>
            <a:xfrm>
              <a:off x="1197868" y="5188882"/>
              <a:ext cx="5995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在</a:t>
              </a:r>
              <a:r>
                <a:rPr lang="en-US" altLang="zh-CN" dirty="0"/>
                <a:t>attention</a:t>
              </a:r>
              <a:r>
                <a:rPr lang="zh-CN" altLang="en-US" dirty="0"/>
                <a:t>向量和排名项目向量之间执行</a:t>
              </a:r>
              <a:r>
                <a:rPr lang="en-US" altLang="zh-CN" dirty="0"/>
                <a:t>vanilla attention</a:t>
              </a:r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18D7F0D-DA10-45D2-AA0C-18D67EEB55CD}"/>
                </a:ext>
              </a:extLst>
            </p:cNvPr>
            <p:cNvGrpSpPr/>
            <p:nvPr/>
          </p:nvGrpSpPr>
          <p:grpSpPr>
            <a:xfrm>
              <a:off x="1701924" y="4035301"/>
              <a:ext cx="8791954" cy="2490043"/>
              <a:chOff x="1701924" y="4038957"/>
              <a:chExt cx="8791954" cy="249004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2351F36-D641-43CD-B69D-B27A577790C6}"/>
                  </a:ext>
                </a:extLst>
              </p:cNvPr>
              <p:cNvGrpSpPr/>
              <p:nvPr/>
            </p:nvGrpSpPr>
            <p:grpSpPr>
              <a:xfrm>
                <a:off x="1701924" y="4038957"/>
                <a:ext cx="8791954" cy="589340"/>
                <a:chOff x="1701924" y="4778652"/>
                <a:chExt cx="8791954" cy="589340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5C3171C-A382-471A-8167-ECCFD6CB4805}"/>
                    </a:ext>
                  </a:extLst>
                </p:cNvPr>
                <p:cNvSpPr txBox="1"/>
                <p:nvPr/>
              </p:nvSpPr>
              <p:spPr>
                <a:xfrm>
                  <a:off x="1701924" y="4998660"/>
                  <a:ext cx="2031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变长异构行为表示</a:t>
                  </a:r>
                </a:p>
              </p:txBody>
            </p:sp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042FE181-44F2-43A6-B2E1-323E917D36DD}"/>
                    </a:ext>
                  </a:extLst>
                </p:cNvPr>
                <p:cNvCxnSpPr>
                  <a:cxnSpLocks/>
                  <a:stCxn id="4" idx="3"/>
                  <a:endCxn id="9" idx="1"/>
                </p:cNvCxnSpPr>
                <p:nvPr/>
              </p:nvCxnSpPr>
              <p:spPr>
                <a:xfrm>
                  <a:off x="3733249" y="5183326"/>
                  <a:ext cx="773023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5B921B8-980A-438A-AB91-9CFED2A2A4B2}"/>
                    </a:ext>
                  </a:extLst>
                </p:cNvPr>
                <p:cNvSpPr txBox="1"/>
                <p:nvPr/>
              </p:nvSpPr>
              <p:spPr>
                <a:xfrm>
                  <a:off x="4506272" y="4998660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多个潜在空间</a:t>
                  </a: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B40A8A-9EE6-4A78-93E7-557F99D21D57}"/>
                    </a:ext>
                  </a:extLst>
                </p:cNvPr>
                <p:cNvSpPr txBox="1"/>
                <p:nvPr/>
              </p:nvSpPr>
              <p:spPr>
                <a:xfrm>
                  <a:off x="3796594" y="477865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投影</a:t>
                  </a: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9138773-C813-4D24-8A4A-DD5559DBCAB8}"/>
                    </a:ext>
                  </a:extLst>
                </p:cNvPr>
                <p:cNvSpPr txBox="1"/>
                <p:nvPr/>
              </p:nvSpPr>
              <p:spPr>
                <a:xfrm>
                  <a:off x="7770055" y="4998660"/>
                  <a:ext cx="2723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考虑其他行为带来的影响</a:t>
                  </a:r>
                </a:p>
              </p:txBody>
            </p: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8BEF81CA-5434-497B-AEE0-DBCDA3C45150}"/>
                    </a:ext>
                  </a:extLst>
                </p:cNvPr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6075932" y="5183326"/>
                  <a:ext cx="1694123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6997830-2DC9-4C3C-82B7-89DD91DF1A38}"/>
                    </a:ext>
                  </a:extLst>
                </p:cNvPr>
                <p:cNvSpPr txBox="1"/>
                <p:nvPr/>
              </p:nvSpPr>
              <p:spPr>
                <a:xfrm>
                  <a:off x="6137048" y="4839770"/>
                  <a:ext cx="1553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Self-attention</a:t>
                  </a:r>
                  <a:endParaRPr lang="zh-CN" altLang="en-US" dirty="0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1F409A3-3601-4900-A980-3D25B5F98276}"/>
                  </a:ext>
                </a:extLst>
              </p:cNvPr>
              <p:cNvSpPr txBox="1"/>
              <p:nvPr/>
            </p:nvSpPr>
            <p:spPr>
              <a:xfrm>
                <a:off x="7770055" y="5183326"/>
                <a:ext cx="2723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对每个用户行为进行建模</a:t>
                </a: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A6DC5479-A87B-4E3E-9D3E-7658DAE1B613}"/>
                  </a:ext>
                </a:extLst>
              </p:cNvPr>
              <p:cNvCxnSpPr>
                <a:stCxn id="13" idx="2"/>
                <a:endCxn id="19" idx="0"/>
              </p:cNvCxnSpPr>
              <p:nvPr/>
            </p:nvCxnSpPr>
            <p:spPr>
              <a:xfrm>
                <a:off x="9131967" y="4628297"/>
                <a:ext cx="0" cy="5550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95D2A49D-DECB-4307-98A4-CCE506373DE8}"/>
                  </a:ext>
                </a:extLst>
              </p:cNvPr>
              <p:cNvCxnSpPr>
                <a:stCxn id="19" idx="1"/>
                <a:endCxn id="20" idx="3"/>
              </p:cNvCxnSpPr>
              <p:nvPr/>
            </p:nvCxnSpPr>
            <p:spPr>
              <a:xfrm flipH="1">
                <a:off x="7193612" y="5367992"/>
                <a:ext cx="576443" cy="555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539520-FE56-44DA-ACFF-11C8A8495EF8}"/>
                  </a:ext>
                </a:extLst>
              </p:cNvPr>
              <p:cNvSpPr txBox="1"/>
              <p:nvPr/>
            </p:nvSpPr>
            <p:spPr>
              <a:xfrm>
                <a:off x="3410910" y="6159668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排名神经网络</a:t>
                </a: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7FC3E0DE-368F-4198-97F9-8E891494DB30}"/>
                  </a:ext>
                </a:extLst>
              </p:cNvPr>
              <p:cNvCxnSpPr>
                <a:stCxn id="20" idx="2"/>
                <a:endCxn id="27" idx="0"/>
              </p:cNvCxnSpPr>
              <p:nvPr/>
            </p:nvCxnSpPr>
            <p:spPr>
              <a:xfrm>
                <a:off x="4195740" y="5558214"/>
                <a:ext cx="0" cy="60145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A44F12-2C10-48F7-BC45-79EFDCC26A7D}"/>
                  </a:ext>
                </a:extLst>
              </p:cNvPr>
              <p:cNvSpPr txBox="1"/>
              <p:nvPr/>
            </p:nvSpPr>
            <p:spPr>
              <a:xfrm>
                <a:off x="4260531" y="56038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30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9EA358-C7D5-43D4-AF11-C53832D7AB70}"/>
              </a:ext>
            </a:extLst>
          </p:cNvPr>
          <p:cNvSpPr txBox="1"/>
          <p:nvPr/>
        </p:nvSpPr>
        <p:spPr>
          <a:xfrm>
            <a:off x="837828" y="62068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创新点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AD67C9-35D6-4009-A2CA-10DF4641AC2D}"/>
              </a:ext>
            </a:extLst>
          </p:cNvPr>
          <p:cNvSpPr txBox="1"/>
          <p:nvPr/>
        </p:nvSpPr>
        <p:spPr>
          <a:xfrm>
            <a:off x="837828" y="2204864"/>
            <a:ext cx="10513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提出一种能够融合用户多种时序行为数据的方法，提出一种能够同时考虑异构行为和时序的解决方法。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使用类似</a:t>
            </a:r>
            <a:r>
              <a:rPr lang="en-US" altLang="zh-CN" dirty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self-attention</a:t>
            </a:r>
            <a:r>
              <a:rPr lang="zh-CN" altLang="en-US" dirty="0"/>
              <a:t>机制去除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LSTM</a:t>
            </a:r>
            <a:r>
              <a:rPr lang="zh-CN" altLang="en-US" dirty="0"/>
              <a:t>的限制。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便于扩展，允许更多不同类型的行为数据接入，同时提供多任务学习的机会，弥补行为稀疏性。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将用户行为解释为（</a:t>
            </a:r>
            <a:r>
              <a:rPr lang="en-US" altLang="zh-CN" dirty="0"/>
              <a:t>a, o, t</a:t>
            </a:r>
            <a:r>
              <a:rPr lang="zh-CN" altLang="en-US" dirty="0"/>
              <a:t>）三元组，</a:t>
            </a:r>
            <a:r>
              <a:rPr lang="en-US" altLang="zh-CN" dirty="0"/>
              <a:t>a:</a:t>
            </a:r>
            <a:r>
              <a:rPr lang="zh-CN" altLang="en-US" dirty="0"/>
              <a:t>行为类型，</a:t>
            </a:r>
            <a:r>
              <a:rPr lang="en-US" altLang="zh-CN" dirty="0"/>
              <a:t>o:</a:t>
            </a:r>
            <a:r>
              <a:rPr lang="zh-CN" altLang="en-US" dirty="0"/>
              <a:t>目标项目，</a:t>
            </a:r>
            <a:r>
              <a:rPr lang="en-US" altLang="zh-CN" dirty="0"/>
              <a:t>t:</a:t>
            </a:r>
            <a:r>
              <a:rPr lang="zh-CN" altLang="en-US" dirty="0"/>
              <a:t>时间。</a:t>
            </a:r>
          </a:p>
        </p:txBody>
      </p:sp>
    </p:spTree>
    <p:extLst>
      <p:ext uri="{BB962C8B-B14F-4D97-AF65-F5344CB8AC3E}">
        <p14:creationId xmlns:p14="http://schemas.microsoft.com/office/powerpoint/2010/main" val="28409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E52A67-CAA7-4C4F-8DD7-C9A57FEB1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5" y="908720"/>
            <a:ext cx="8721733" cy="54726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AE8056-7F42-4030-943F-FCDDB03D750C}"/>
              </a:ext>
            </a:extLst>
          </p:cNvPr>
          <p:cNvSpPr txBox="1"/>
          <p:nvPr/>
        </p:nvSpPr>
        <p:spPr>
          <a:xfrm>
            <a:off x="129605" y="514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原始特征空间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A8BB4C-CF88-4968-8BA4-F927A471C0E4}"/>
              </a:ext>
            </a:extLst>
          </p:cNvPr>
          <p:cNvSpPr txBox="1"/>
          <p:nvPr/>
        </p:nvSpPr>
        <p:spPr>
          <a:xfrm>
            <a:off x="129605" y="39330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行为嵌入空间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CA2822-714A-4A76-9112-688719C8BE3D}"/>
              </a:ext>
            </a:extLst>
          </p:cNvPr>
          <p:cNvSpPr txBox="1"/>
          <p:nvPr/>
        </p:nvSpPr>
        <p:spPr>
          <a:xfrm>
            <a:off x="129605" y="26996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潜在语义空间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E8C78B-49B3-47ED-AD65-BCDA6EAEB44D}"/>
              </a:ext>
            </a:extLst>
          </p:cNvPr>
          <p:cNvSpPr txBox="1"/>
          <p:nvPr/>
        </p:nvSpPr>
        <p:spPr>
          <a:xfrm>
            <a:off x="2731311" y="323364"/>
            <a:ext cx="672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Encoding + Self Attention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代替</a:t>
            </a:r>
            <a:r>
              <a:rPr lang="en-US" altLang="zh-CN" dirty="0">
                <a:sym typeface="Wingdings" panose="05000000000000000000" pitchFamily="2" charset="2"/>
              </a:rPr>
              <a:t>CNN/RNN</a:t>
            </a:r>
            <a:r>
              <a:rPr lang="zh-CN" altLang="en-US" dirty="0">
                <a:sym typeface="Wingdings" panose="05000000000000000000" pitchFamily="2" charset="2"/>
              </a:rPr>
              <a:t>描述序列信息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32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555C3-9370-446F-9FC0-215FDEA82AFF}"/>
              </a:ext>
            </a:extLst>
          </p:cNvPr>
          <p:cNvSpPr txBox="1"/>
          <p:nvPr/>
        </p:nvSpPr>
        <p:spPr>
          <a:xfrm>
            <a:off x="837828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5CD799-B000-4E17-8A88-5C872EFAF5A7}"/>
              </a:ext>
            </a:extLst>
          </p:cNvPr>
          <p:cNvSpPr txBox="1"/>
          <p:nvPr/>
        </p:nvSpPr>
        <p:spPr>
          <a:xfrm>
            <a:off x="1773932" y="177281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数据集：    </a:t>
            </a:r>
            <a:r>
              <a:rPr lang="en-US" altLang="zh-CN" dirty="0"/>
              <a:t>Amazon </a:t>
            </a:r>
            <a:r>
              <a:rPr lang="zh-CN" altLang="en-US" dirty="0"/>
              <a:t>和 </a:t>
            </a:r>
            <a:r>
              <a:rPr lang="en-US" altLang="zh-CN" dirty="0"/>
              <a:t>Taobao</a:t>
            </a:r>
          </a:p>
          <a:p>
            <a:endParaRPr lang="en-US" altLang="zh-CN" dirty="0"/>
          </a:p>
          <a:p>
            <a:r>
              <a:rPr lang="zh-CN" altLang="en-US" dirty="0"/>
              <a:t>评价指标：</a:t>
            </a:r>
            <a:r>
              <a:rPr lang="en-US" altLang="zh-CN" dirty="0"/>
              <a:t>AUC</a:t>
            </a:r>
            <a:r>
              <a:rPr lang="zh-CN" altLang="en-US" dirty="0"/>
              <a:t>（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曲线</a:t>
            </a:r>
            <a:r>
              <a:rPr lang="zh-CN" altLang="en-US" dirty="0"/>
              <a:t>下与坐标轴围成的面积，</a:t>
            </a:r>
            <a:r>
              <a:rPr lang="en-US" altLang="zh-CN" dirty="0"/>
              <a:t>AUC</a:t>
            </a:r>
            <a:r>
              <a:rPr lang="zh-CN" altLang="en-US" dirty="0"/>
              <a:t>值等价于将随机选择的正样本排序在随机选择的负样本之前的概率，</a:t>
            </a:r>
            <a:r>
              <a:rPr lang="en-US" altLang="zh-CN" dirty="0"/>
              <a:t>AUC</a:t>
            </a:r>
            <a:r>
              <a:rPr lang="zh-CN" altLang="en-US" dirty="0"/>
              <a:t>越大，说明该分类器分类效果更好）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4EC27D-7510-4BB4-8A56-A67C83B06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624350"/>
            <a:ext cx="4623224" cy="18149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0CAC79-C342-45A3-9B35-C5BCD901AA84}"/>
              </a:ext>
            </a:extLst>
          </p:cNvPr>
          <p:cNvSpPr txBox="1"/>
          <p:nvPr/>
        </p:nvSpPr>
        <p:spPr>
          <a:xfrm>
            <a:off x="2619487" y="546804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Amazon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6F8DF3-B07B-49AC-8E83-19BC6CB2E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624350"/>
            <a:ext cx="4623224" cy="18149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C127133-E02B-42C0-B896-E0E59DA465B6}"/>
              </a:ext>
            </a:extLst>
          </p:cNvPr>
          <p:cNvSpPr txBox="1"/>
          <p:nvPr/>
        </p:nvSpPr>
        <p:spPr>
          <a:xfrm>
            <a:off x="8989022" y="5435600"/>
            <a:ext cx="53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56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52</TotalTime>
  <Words>389</Words>
  <Application>Microsoft Office PowerPoint</Application>
  <PresentationFormat>自定义</PresentationFormat>
  <Paragraphs>45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NimbusRomNo9L-Medi</vt:lpstr>
      <vt:lpstr>NimbusRomNo9L-Regu</vt:lpstr>
      <vt:lpstr>宋体</vt:lpstr>
      <vt:lpstr>Arial</vt:lpstr>
      <vt:lpstr>Palatino Linotype</vt:lpstr>
      <vt:lpstr>Watercolor_16x9</vt:lpstr>
      <vt:lpstr>小组组会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小组组会 </dc:title>
  <dc:creator>hu yue</dc:creator>
  <cp:lastModifiedBy>hu yue</cp:lastModifiedBy>
  <cp:revision>10</cp:revision>
  <dcterms:created xsi:type="dcterms:W3CDTF">2019-06-18T12:50:04Z</dcterms:created>
  <dcterms:modified xsi:type="dcterms:W3CDTF">2019-06-19T01:48:01Z</dcterms:modified>
</cp:coreProperties>
</file>