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58" r:id="rId3"/>
    <p:sldId id="262" r:id="rId4"/>
    <p:sldId id="275" r:id="rId5"/>
    <p:sldId id="276" r:id="rId6"/>
    <p:sldId id="277" r:id="rId7"/>
    <p:sldId id="287" r:id="rId8"/>
    <p:sldId id="278" r:id="rId9"/>
    <p:sldId id="279" r:id="rId10"/>
    <p:sldId id="280" r:id="rId11"/>
    <p:sldId id="282" r:id="rId12"/>
    <p:sldId id="281" r:id="rId13"/>
    <p:sldId id="274" r:id="rId1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5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p:cViewPr varScale="1">
        <p:scale>
          <a:sx n="88" d="100"/>
          <a:sy n="88" d="100"/>
        </p:scale>
        <p:origin x="114" y="34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2019/3/20</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2019/3/20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365665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309964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301557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13</a:t>
            </a:fld>
            <a:endParaRPr lang="en-US" altLang="zh-CN" noProof="0" dirty="0">
              <a:latin typeface="+mj-ea"/>
              <a:ea typeface="+mj-ea"/>
            </a:endParaRPr>
          </a:p>
        </p:txBody>
      </p:sp>
    </p:spTree>
    <p:extLst>
      <p:ext uri="{BB962C8B-B14F-4D97-AF65-F5344CB8AC3E}">
        <p14:creationId xmlns:p14="http://schemas.microsoft.com/office/powerpoint/2010/main" val="22281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24056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3004535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245527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169385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119912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144758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3067496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2019/3/20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2019/3/20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2019/3/20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2019/3/20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2019/3/20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2019/3/20</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2019/3/20</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2019/3/20</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2019/3/20</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2019/3/20</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2019/3/20</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2019</a:t>
            </a:r>
            <a:r>
              <a:rPr lang="zh-CN" altLang="en-US" dirty="0">
                <a:solidFill>
                  <a:schemeClr val="tx1">
                    <a:lumMod val="50000"/>
                  </a:schemeClr>
                </a:solidFill>
              </a:rPr>
              <a:t>年</a:t>
            </a:r>
            <a:r>
              <a:rPr lang="en-US" altLang="zh-CN" dirty="0">
                <a:solidFill>
                  <a:schemeClr val="tx1">
                    <a:lumMod val="50000"/>
                  </a:schemeClr>
                </a:solidFill>
              </a:rPr>
              <a:t>3</a:t>
            </a:r>
            <a:r>
              <a:rPr lang="zh-CN" altLang="en-US" dirty="0">
                <a:solidFill>
                  <a:schemeClr val="tx1">
                    <a:lumMod val="50000"/>
                  </a:schemeClr>
                </a:solidFill>
              </a:rPr>
              <a:t>月</a:t>
            </a:r>
            <a:r>
              <a:rPr lang="en-US" altLang="zh-CN" dirty="0">
                <a:solidFill>
                  <a:schemeClr val="tx1">
                    <a:lumMod val="50000"/>
                  </a:schemeClr>
                </a:solidFill>
              </a:rPr>
              <a:t>20</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E34D332-2ED0-4686-8515-FE8F1E4BCF26}"/>
              </a:ext>
            </a:extLst>
          </p:cNvPr>
          <p:cNvGraphicFramePr>
            <a:graphicFrameLocks noGrp="1"/>
          </p:cNvGraphicFramePr>
          <p:nvPr>
            <p:extLst>
              <p:ext uri="{D42A27DB-BD31-4B8C-83A1-F6EECF244321}">
                <p14:modId xmlns:p14="http://schemas.microsoft.com/office/powerpoint/2010/main" val="1929686417"/>
              </p:ext>
            </p:extLst>
          </p:nvPr>
        </p:nvGraphicFramePr>
        <p:xfrm>
          <a:off x="1904504" y="1484784"/>
          <a:ext cx="7790306" cy="4299952"/>
        </p:xfrm>
        <a:graphic>
          <a:graphicData uri="http://schemas.openxmlformats.org/drawingml/2006/table">
            <a:tbl>
              <a:tblPr firstRow="1" bandRow="1">
                <a:tableStyleId>{5C22544A-7EE6-4342-B048-85BDC9FD1C3A}</a:tableStyleId>
              </a:tblPr>
              <a:tblGrid>
                <a:gridCol w="667281">
                  <a:extLst>
                    <a:ext uri="{9D8B030D-6E8A-4147-A177-3AD203B41FA5}">
                      <a16:colId xmlns:a16="http://schemas.microsoft.com/office/drawing/2014/main" val="1457973664"/>
                    </a:ext>
                  </a:extLst>
                </a:gridCol>
                <a:gridCol w="930339">
                  <a:extLst>
                    <a:ext uri="{9D8B030D-6E8A-4147-A177-3AD203B41FA5}">
                      <a16:colId xmlns:a16="http://schemas.microsoft.com/office/drawing/2014/main" val="2620173611"/>
                    </a:ext>
                  </a:extLst>
                </a:gridCol>
                <a:gridCol w="936104">
                  <a:extLst>
                    <a:ext uri="{9D8B030D-6E8A-4147-A177-3AD203B41FA5}">
                      <a16:colId xmlns:a16="http://schemas.microsoft.com/office/drawing/2014/main" val="1535170498"/>
                    </a:ext>
                  </a:extLst>
                </a:gridCol>
                <a:gridCol w="936104">
                  <a:extLst>
                    <a:ext uri="{9D8B030D-6E8A-4147-A177-3AD203B41FA5}">
                      <a16:colId xmlns:a16="http://schemas.microsoft.com/office/drawing/2014/main" val="4013412600"/>
                    </a:ext>
                  </a:extLst>
                </a:gridCol>
                <a:gridCol w="360040">
                  <a:extLst>
                    <a:ext uri="{9D8B030D-6E8A-4147-A177-3AD203B41FA5}">
                      <a16:colId xmlns:a16="http://schemas.microsoft.com/office/drawing/2014/main" val="2812245019"/>
                    </a:ext>
                  </a:extLst>
                </a:gridCol>
                <a:gridCol w="1080120">
                  <a:extLst>
                    <a:ext uri="{9D8B030D-6E8A-4147-A177-3AD203B41FA5}">
                      <a16:colId xmlns:a16="http://schemas.microsoft.com/office/drawing/2014/main" val="187220517"/>
                    </a:ext>
                  </a:extLst>
                </a:gridCol>
                <a:gridCol w="936104">
                  <a:extLst>
                    <a:ext uri="{9D8B030D-6E8A-4147-A177-3AD203B41FA5}">
                      <a16:colId xmlns:a16="http://schemas.microsoft.com/office/drawing/2014/main" val="2344985865"/>
                    </a:ext>
                  </a:extLst>
                </a:gridCol>
                <a:gridCol w="936104">
                  <a:extLst>
                    <a:ext uri="{9D8B030D-6E8A-4147-A177-3AD203B41FA5}">
                      <a16:colId xmlns:a16="http://schemas.microsoft.com/office/drawing/2014/main" val="259174612"/>
                    </a:ext>
                  </a:extLst>
                </a:gridCol>
                <a:gridCol w="1008110">
                  <a:extLst>
                    <a:ext uri="{9D8B030D-6E8A-4147-A177-3AD203B41FA5}">
                      <a16:colId xmlns:a16="http://schemas.microsoft.com/office/drawing/2014/main" val="3479918497"/>
                    </a:ext>
                  </a:extLst>
                </a:gridCol>
              </a:tblGrid>
              <a:tr h="486969">
                <a:tc>
                  <a:txBody>
                    <a:bodyPr/>
                    <a:lstStyle/>
                    <a:p>
                      <a:r>
                        <a:rPr lang="en-US" altLang="zh-CN" dirty="0"/>
                        <a:t>HR@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CMN</a:t>
                      </a:r>
                      <a:r>
                        <a:rPr lang="zh-CN" altLang="en-US" dirty="0"/>
                        <a:t>原论文</a:t>
                      </a:r>
                    </a:p>
                  </a:txBody>
                  <a:tcPr/>
                </a:tc>
                <a:tc>
                  <a:txBody>
                    <a:bodyPr/>
                    <a:lstStyle/>
                    <a:p>
                      <a:r>
                        <a:rPr lang="zh-CN" altLang="en-US" dirty="0"/>
                        <a:t>复现</a:t>
                      </a:r>
                    </a:p>
                  </a:txBody>
                  <a:tcPr/>
                </a:tc>
                <a:tc>
                  <a:txBody>
                    <a:bodyPr/>
                    <a:lstStyle/>
                    <a:p>
                      <a:r>
                        <a:rPr lang="zh-CN" altLang="en-US" dirty="0"/>
                        <a:t>改</a:t>
                      </a:r>
                    </a:p>
                  </a:txBody>
                  <a:tcPr/>
                </a:tc>
                <a:tc>
                  <a:txBody>
                    <a:bodyPr/>
                    <a:lstStyle/>
                    <a:p>
                      <a:endParaRPr lang="zh-CN" altLang="en-US" dirty="0"/>
                    </a:p>
                  </a:txBody>
                  <a:tcPr/>
                </a:tc>
                <a:tc>
                  <a:txBody>
                    <a:bodyPr/>
                    <a:lstStyle/>
                    <a:p>
                      <a:r>
                        <a:rPr lang="en-US" altLang="zh-CN" dirty="0"/>
                        <a:t>NDCG@</a:t>
                      </a:r>
                      <a:endParaRPr lang="zh-CN" altLang="en-US" dirty="0"/>
                    </a:p>
                  </a:txBody>
                  <a:tcPr/>
                </a:tc>
                <a:tc>
                  <a:txBody>
                    <a:bodyPr/>
                    <a:lstStyle/>
                    <a:p>
                      <a:r>
                        <a:rPr lang="en-US" altLang="zh-CN" dirty="0"/>
                        <a:t>CMN</a:t>
                      </a:r>
                      <a:r>
                        <a:rPr lang="zh-CN" altLang="en-US" dirty="0"/>
                        <a:t>原论文</a:t>
                      </a:r>
                    </a:p>
                  </a:txBody>
                  <a:tcPr/>
                </a:tc>
                <a:tc>
                  <a:txBody>
                    <a:bodyPr/>
                    <a:lstStyle/>
                    <a:p>
                      <a:r>
                        <a:rPr lang="zh-CN" altLang="en-US" dirty="0"/>
                        <a:t>复现</a:t>
                      </a:r>
                    </a:p>
                  </a:txBody>
                  <a:tcPr/>
                </a:tc>
                <a:tc>
                  <a:txBody>
                    <a:bodyPr/>
                    <a:lstStyle/>
                    <a:p>
                      <a:r>
                        <a:rPr lang="zh-CN" altLang="en-US" dirty="0"/>
                        <a:t>改</a:t>
                      </a:r>
                    </a:p>
                  </a:txBody>
                  <a:tcPr/>
                </a:tc>
                <a:extLst>
                  <a:ext uri="{0D108BD9-81ED-4DB2-BD59-A6C34878D82A}">
                    <a16:rowId xmlns:a16="http://schemas.microsoft.com/office/drawing/2014/main" val="307099649"/>
                  </a:ext>
                </a:extLst>
              </a:tr>
              <a:tr h="368032">
                <a:tc>
                  <a:txBody>
                    <a:bodyPr/>
                    <a:lstStyle/>
                    <a:p>
                      <a:pPr marL="0" algn="l" defTabSz="914400" rtl="0" eaLnBrk="1" latinLnBrk="0" hangingPunct="1"/>
                      <a:r>
                        <a:rPr lang="en-US" altLang="zh-CN" sz="1800" kern="1200" dirty="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0.4424</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0.4419</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0.4424</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0.4419</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096295461"/>
                  </a:ext>
                </a:extLst>
              </a:tr>
              <a:tr h="360040">
                <a:tc>
                  <a:txBody>
                    <a:bodyPr/>
                    <a:lstStyle/>
                    <a:p>
                      <a:pPr marL="0" algn="l" defTabSz="914400" rtl="0" eaLnBrk="1" latinLnBrk="0" hangingPunct="1"/>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0.6249</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0.6190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0.5576</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0.5536</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50346312"/>
                  </a:ext>
                </a:extLst>
              </a:tr>
              <a:tr h="354320">
                <a:tc>
                  <a:txBody>
                    <a:bodyPr/>
                    <a:lstStyle/>
                    <a:p>
                      <a:pPr marL="0" algn="l" defTabSz="914400" rtl="0" eaLnBrk="1" latinLnBrk="0" hangingPunct="1"/>
                      <a:r>
                        <a:rPr lang="en-US" altLang="zh-CN" sz="1800" kern="1200" dirty="0">
                          <a:solidFill>
                            <a:schemeClr val="dk1"/>
                          </a:solidFill>
                          <a:latin typeface="+mn-lt"/>
                          <a:ea typeface="+mn-ea"/>
                          <a:cs typeface="+mn-cs"/>
                        </a:rPr>
                        <a:t>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0.7163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0.7109</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0.6032</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0.5996</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747113344"/>
                  </a:ext>
                </a:extLst>
              </a:tr>
              <a:tr h="348600">
                <a:tc>
                  <a:txBody>
                    <a:bodyPr/>
                    <a:lstStyle/>
                    <a:p>
                      <a:pPr marL="0" algn="l" defTabSz="914400" rtl="0" eaLnBrk="1" latinLnBrk="0" hangingPunct="1"/>
                      <a:r>
                        <a:rPr lang="en-US" altLang="zh-CN" sz="1800" kern="1200" dirty="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0.7682</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0.7635</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0.6256</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0.6222</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2587143090"/>
                  </a:ext>
                </a:extLst>
              </a:tr>
              <a:tr h="278268">
                <a:tc>
                  <a:txBody>
                    <a:bodyPr/>
                    <a:lstStyle/>
                    <a:p>
                      <a:r>
                        <a:rPr lang="en-US" altLang="zh-CN" dirty="0"/>
                        <a:t>5</a:t>
                      </a:r>
                      <a:endParaRPr lang="zh-CN" altLang="en-US" dirty="0"/>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0.7959</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0.8047</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accent1">
                              <a:lumMod val="75000"/>
                            </a:schemeClr>
                          </a:solidFill>
                          <a:latin typeface="+mn-lt"/>
                          <a:ea typeface="+mn-ea"/>
                          <a:cs typeface="+mn-cs"/>
                        </a:rPr>
                        <a:t>0.8000</a:t>
                      </a:r>
                      <a:endParaRPr lang="zh-CN" altLang="en-US" sz="1800" kern="1200" dirty="0">
                        <a:solidFill>
                          <a:schemeClr val="accent1">
                            <a:lumMod val="75000"/>
                          </a:schemeClr>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accent1">
                            <a:lumMod val="75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5</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0.6185</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0.6397</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accent1">
                              <a:lumMod val="75000"/>
                            </a:schemeClr>
                          </a:solidFill>
                          <a:latin typeface="+mn-lt"/>
                          <a:ea typeface="+mn-ea"/>
                          <a:cs typeface="+mn-cs"/>
                        </a:rPr>
                        <a:t>0.6364</a:t>
                      </a:r>
                      <a:endParaRPr lang="zh-CN" altLang="en-US" sz="1800" kern="1200" dirty="0">
                        <a:solidFill>
                          <a:schemeClr val="accent1">
                            <a:lumMod val="75000"/>
                          </a:schemeClr>
                        </a:solidFill>
                        <a:latin typeface="+mn-lt"/>
                        <a:ea typeface="+mn-ea"/>
                        <a:cs typeface="+mn-cs"/>
                      </a:endParaRPr>
                    </a:p>
                  </a:txBody>
                  <a:tcPr/>
                </a:tc>
                <a:extLst>
                  <a:ext uri="{0D108BD9-81ED-4DB2-BD59-A6C34878D82A}">
                    <a16:rowId xmlns:a16="http://schemas.microsoft.com/office/drawing/2014/main" val="3508105498"/>
                  </a:ext>
                </a:extLst>
              </a:tr>
              <a:tr h="278268">
                <a:tc>
                  <a:txBody>
                    <a:bodyPr/>
                    <a:lstStyle/>
                    <a:p>
                      <a:r>
                        <a:rPr lang="en-US" altLang="zh-CN" dirty="0"/>
                        <a:t>6</a:t>
                      </a:r>
                      <a:endParaRPr lang="zh-CN" altLang="en-US" dirty="0"/>
                    </a:p>
                  </a:txBody>
                  <a:tcPr/>
                </a:tc>
                <a:tc>
                  <a:txBody>
                    <a:bodyPr/>
                    <a:lstStyle/>
                    <a:p>
                      <a:endParaRPr lang="zh-CN" altLang="en-US" dirty="0"/>
                    </a:p>
                  </a:txBody>
                  <a:tcPr/>
                </a:tc>
                <a:tc>
                  <a:txBody>
                    <a:bodyPr/>
                    <a:lstStyle/>
                    <a:p>
                      <a:r>
                        <a:rPr lang="en-US" altLang="zh-CN" dirty="0"/>
                        <a:t>0.8328</a:t>
                      </a:r>
                      <a:endParaRPr lang="zh-CN" altLang="en-US" dirty="0"/>
                    </a:p>
                  </a:txBody>
                  <a:tcPr/>
                </a:tc>
                <a:tc>
                  <a:txBody>
                    <a:bodyPr/>
                    <a:lstStyle/>
                    <a:p>
                      <a:r>
                        <a:rPr lang="en-US" altLang="zh-CN" dirty="0"/>
                        <a:t>0.8231</a:t>
                      </a:r>
                      <a:endParaRPr lang="zh-CN" altLang="en-US" dirty="0"/>
                    </a:p>
                  </a:txBody>
                  <a:tcPr/>
                </a:tc>
                <a:tc>
                  <a:txBody>
                    <a:bodyPr/>
                    <a:lstStyle/>
                    <a:p>
                      <a:endParaRPr lang="zh-CN" altLang="en-US" dirty="0"/>
                    </a:p>
                  </a:txBody>
                  <a:tcPr/>
                </a:tc>
                <a:tc>
                  <a:txBody>
                    <a:bodyPr/>
                    <a:lstStyle/>
                    <a:p>
                      <a:r>
                        <a:rPr lang="en-US" altLang="zh-CN" dirty="0"/>
                        <a:t>6</a:t>
                      </a:r>
                      <a:endParaRPr lang="zh-CN" altLang="en-US" dirty="0"/>
                    </a:p>
                  </a:txBody>
                  <a:tcPr/>
                </a:tc>
                <a:tc>
                  <a:txBody>
                    <a:bodyPr/>
                    <a:lstStyle/>
                    <a:p>
                      <a:endParaRPr lang="zh-CN" altLang="en-US" dirty="0"/>
                    </a:p>
                  </a:txBody>
                  <a:tcPr/>
                </a:tc>
                <a:tc>
                  <a:txBody>
                    <a:bodyPr/>
                    <a:lstStyle/>
                    <a:p>
                      <a:r>
                        <a:rPr lang="en-US" altLang="zh-CN" dirty="0"/>
                        <a:t>0.6498</a:t>
                      </a:r>
                      <a:endParaRPr lang="zh-CN" altLang="en-US" dirty="0"/>
                    </a:p>
                  </a:txBody>
                  <a:tcPr/>
                </a:tc>
                <a:tc>
                  <a:txBody>
                    <a:bodyPr/>
                    <a:lstStyle/>
                    <a:p>
                      <a:r>
                        <a:rPr lang="en-US" altLang="zh-CN" dirty="0"/>
                        <a:t>0.6446</a:t>
                      </a:r>
                      <a:endParaRPr lang="zh-CN" altLang="en-US" dirty="0"/>
                    </a:p>
                  </a:txBody>
                  <a:tcPr/>
                </a:tc>
                <a:extLst>
                  <a:ext uri="{0D108BD9-81ED-4DB2-BD59-A6C34878D82A}">
                    <a16:rowId xmlns:a16="http://schemas.microsoft.com/office/drawing/2014/main" val="203169735"/>
                  </a:ext>
                </a:extLst>
              </a:tr>
              <a:tr h="278268">
                <a:tc>
                  <a:txBody>
                    <a:bodyPr/>
                    <a:lstStyle/>
                    <a:p>
                      <a:r>
                        <a:rPr lang="en-US" altLang="zh-CN" dirty="0"/>
                        <a:t>7</a:t>
                      </a:r>
                      <a:endParaRPr lang="zh-CN" altLang="en-US" dirty="0"/>
                    </a:p>
                  </a:txBody>
                  <a:tcPr/>
                </a:tc>
                <a:tc>
                  <a:txBody>
                    <a:bodyPr/>
                    <a:lstStyle/>
                    <a:p>
                      <a:endParaRPr lang="zh-CN" altLang="en-US" dirty="0"/>
                    </a:p>
                  </a:txBody>
                  <a:tcPr/>
                </a:tc>
                <a:tc>
                  <a:txBody>
                    <a:bodyPr/>
                    <a:lstStyle/>
                    <a:p>
                      <a:r>
                        <a:rPr lang="en-US" altLang="zh-CN" dirty="0"/>
                        <a:t>0.8528</a:t>
                      </a:r>
                      <a:endParaRPr lang="zh-CN" altLang="en-US" dirty="0"/>
                    </a:p>
                  </a:txBody>
                  <a:tcPr/>
                </a:tc>
                <a:tc>
                  <a:txBody>
                    <a:bodyPr/>
                    <a:lstStyle/>
                    <a:p>
                      <a:r>
                        <a:rPr lang="en-US" altLang="zh-CN" dirty="0"/>
                        <a:t>0.8438</a:t>
                      </a:r>
                      <a:endParaRPr lang="zh-CN" altLang="en-US" dirty="0"/>
                    </a:p>
                  </a:txBody>
                  <a:tcPr/>
                </a:tc>
                <a:tc>
                  <a:txBody>
                    <a:bodyPr/>
                    <a:lstStyle/>
                    <a:p>
                      <a:endParaRPr lang="zh-CN" altLang="en-US" dirty="0"/>
                    </a:p>
                  </a:txBody>
                  <a:tcPr/>
                </a:tc>
                <a:tc>
                  <a:txBody>
                    <a:bodyPr/>
                    <a:lstStyle/>
                    <a:p>
                      <a:r>
                        <a:rPr lang="en-US" altLang="zh-CN" dirty="0"/>
                        <a:t>7</a:t>
                      </a:r>
                      <a:endParaRPr lang="zh-CN" altLang="en-US" dirty="0"/>
                    </a:p>
                  </a:txBody>
                  <a:tcPr/>
                </a:tc>
                <a:tc>
                  <a:txBody>
                    <a:bodyPr/>
                    <a:lstStyle/>
                    <a:p>
                      <a:endParaRPr lang="zh-CN" altLang="en-US" dirty="0"/>
                    </a:p>
                  </a:txBody>
                  <a:tcPr/>
                </a:tc>
                <a:tc>
                  <a:txBody>
                    <a:bodyPr/>
                    <a:lstStyle/>
                    <a:p>
                      <a:r>
                        <a:rPr lang="en-US" altLang="zh-CN" dirty="0"/>
                        <a:t>0.6564</a:t>
                      </a:r>
                      <a:endParaRPr lang="zh-CN" altLang="en-US" dirty="0"/>
                    </a:p>
                  </a:txBody>
                  <a:tcPr/>
                </a:tc>
                <a:tc>
                  <a:txBody>
                    <a:bodyPr/>
                    <a:lstStyle/>
                    <a:p>
                      <a:r>
                        <a:rPr lang="en-US" altLang="zh-CN" dirty="0"/>
                        <a:t>0.6515</a:t>
                      </a:r>
                      <a:endParaRPr lang="zh-CN" altLang="en-US" dirty="0"/>
                    </a:p>
                  </a:txBody>
                  <a:tcPr/>
                </a:tc>
                <a:extLst>
                  <a:ext uri="{0D108BD9-81ED-4DB2-BD59-A6C34878D82A}">
                    <a16:rowId xmlns:a16="http://schemas.microsoft.com/office/drawing/2014/main" val="2260595529"/>
                  </a:ext>
                </a:extLst>
              </a:tr>
              <a:tr h="278268">
                <a:tc>
                  <a:txBody>
                    <a:bodyPr/>
                    <a:lstStyle/>
                    <a:p>
                      <a:r>
                        <a:rPr lang="en-US" altLang="zh-CN" dirty="0"/>
                        <a:t>8</a:t>
                      </a:r>
                      <a:endParaRPr lang="zh-CN" altLang="en-US" dirty="0"/>
                    </a:p>
                  </a:txBody>
                  <a:tcPr/>
                </a:tc>
                <a:tc>
                  <a:txBody>
                    <a:bodyPr/>
                    <a:lstStyle/>
                    <a:p>
                      <a:endParaRPr lang="zh-CN" altLang="en-US" dirty="0"/>
                    </a:p>
                  </a:txBody>
                  <a:tcPr/>
                </a:tc>
                <a:tc>
                  <a:txBody>
                    <a:bodyPr/>
                    <a:lstStyle/>
                    <a:p>
                      <a:r>
                        <a:rPr lang="en-US" altLang="zh-CN" dirty="0"/>
                        <a:t>0.8671</a:t>
                      </a:r>
                      <a:endParaRPr lang="zh-CN" altLang="en-US" dirty="0"/>
                    </a:p>
                  </a:txBody>
                  <a:tcPr/>
                </a:tc>
                <a:tc>
                  <a:txBody>
                    <a:bodyPr/>
                    <a:lstStyle/>
                    <a:p>
                      <a:r>
                        <a:rPr lang="en-US" altLang="zh-CN" dirty="0"/>
                        <a:t>0.8615</a:t>
                      </a:r>
                      <a:endParaRPr lang="zh-CN" altLang="en-US" dirty="0"/>
                    </a:p>
                  </a:txBody>
                  <a:tcPr/>
                </a:tc>
                <a:tc>
                  <a:txBody>
                    <a:bodyPr/>
                    <a:lstStyle/>
                    <a:p>
                      <a:endParaRPr lang="zh-CN" altLang="en-US" dirty="0"/>
                    </a:p>
                  </a:txBody>
                  <a:tcPr/>
                </a:tc>
                <a:tc>
                  <a:txBody>
                    <a:bodyPr/>
                    <a:lstStyle/>
                    <a:p>
                      <a:r>
                        <a:rPr lang="en-US" altLang="zh-CN" dirty="0"/>
                        <a:t>8</a:t>
                      </a:r>
                      <a:endParaRPr lang="zh-CN" altLang="en-US" dirty="0"/>
                    </a:p>
                  </a:txBody>
                  <a:tcPr/>
                </a:tc>
                <a:tc>
                  <a:txBody>
                    <a:bodyPr/>
                    <a:lstStyle/>
                    <a:p>
                      <a:endParaRPr lang="zh-CN" altLang="en-US" dirty="0"/>
                    </a:p>
                  </a:txBody>
                  <a:tcPr/>
                </a:tc>
                <a:tc>
                  <a:txBody>
                    <a:bodyPr/>
                    <a:lstStyle/>
                    <a:p>
                      <a:r>
                        <a:rPr lang="en-US" altLang="zh-CN" dirty="0"/>
                        <a:t>0.6609</a:t>
                      </a:r>
                      <a:endParaRPr lang="zh-CN" altLang="en-US" dirty="0"/>
                    </a:p>
                  </a:txBody>
                  <a:tcPr/>
                </a:tc>
                <a:tc>
                  <a:txBody>
                    <a:bodyPr/>
                    <a:lstStyle/>
                    <a:p>
                      <a:r>
                        <a:rPr lang="en-US" altLang="zh-CN" dirty="0"/>
                        <a:t>0.6571</a:t>
                      </a:r>
                      <a:endParaRPr lang="zh-CN" altLang="en-US" dirty="0"/>
                    </a:p>
                  </a:txBody>
                  <a:tcPr/>
                </a:tc>
                <a:extLst>
                  <a:ext uri="{0D108BD9-81ED-4DB2-BD59-A6C34878D82A}">
                    <a16:rowId xmlns:a16="http://schemas.microsoft.com/office/drawing/2014/main" val="1997272706"/>
                  </a:ext>
                </a:extLst>
              </a:tr>
              <a:tr h="278268">
                <a:tc>
                  <a:txBody>
                    <a:bodyPr/>
                    <a:lstStyle/>
                    <a:p>
                      <a:r>
                        <a:rPr lang="en-US" altLang="zh-CN" dirty="0"/>
                        <a:t>9</a:t>
                      </a:r>
                      <a:endParaRPr lang="zh-CN" altLang="en-US" dirty="0"/>
                    </a:p>
                  </a:txBody>
                  <a:tcPr/>
                </a:tc>
                <a:tc>
                  <a:txBody>
                    <a:bodyPr/>
                    <a:lstStyle/>
                    <a:p>
                      <a:endParaRPr lang="zh-CN" altLang="en-US" dirty="0"/>
                    </a:p>
                  </a:txBody>
                  <a:tcPr/>
                </a:tc>
                <a:tc>
                  <a:txBody>
                    <a:bodyPr/>
                    <a:lstStyle/>
                    <a:p>
                      <a:r>
                        <a:rPr lang="en-US" altLang="zh-CN" dirty="0"/>
                        <a:t>0.8809</a:t>
                      </a:r>
                      <a:endParaRPr lang="zh-CN" altLang="en-US" dirty="0"/>
                    </a:p>
                  </a:txBody>
                  <a:tcPr/>
                </a:tc>
                <a:tc>
                  <a:txBody>
                    <a:bodyPr/>
                    <a:lstStyle/>
                    <a:p>
                      <a:r>
                        <a:rPr lang="en-US" altLang="zh-CN" dirty="0"/>
                        <a:t>0.8762</a:t>
                      </a:r>
                      <a:endParaRPr lang="zh-CN" altLang="en-US" dirty="0"/>
                    </a:p>
                  </a:txBody>
                  <a:tcPr/>
                </a:tc>
                <a:tc>
                  <a:txBody>
                    <a:bodyPr/>
                    <a:lstStyle/>
                    <a:p>
                      <a:endParaRPr lang="zh-CN" altLang="en-US" dirty="0"/>
                    </a:p>
                  </a:txBody>
                  <a:tcPr/>
                </a:tc>
                <a:tc>
                  <a:txBody>
                    <a:bodyPr/>
                    <a:lstStyle/>
                    <a:p>
                      <a:r>
                        <a:rPr lang="en-US" altLang="zh-CN" dirty="0"/>
                        <a:t>9</a:t>
                      </a:r>
                      <a:endParaRPr lang="zh-CN" altLang="en-US" dirty="0"/>
                    </a:p>
                  </a:txBody>
                  <a:tcPr/>
                </a:tc>
                <a:tc>
                  <a:txBody>
                    <a:bodyPr/>
                    <a:lstStyle/>
                    <a:p>
                      <a:endParaRPr lang="zh-CN" altLang="en-US" dirty="0"/>
                    </a:p>
                  </a:txBody>
                  <a:tcPr/>
                </a:tc>
                <a:tc>
                  <a:txBody>
                    <a:bodyPr/>
                    <a:lstStyle/>
                    <a:p>
                      <a:r>
                        <a:rPr lang="en-US" altLang="zh-CN" dirty="0"/>
                        <a:t>0.6651</a:t>
                      </a:r>
                      <a:endParaRPr lang="zh-CN" altLang="en-US" dirty="0"/>
                    </a:p>
                  </a:txBody>
                  <a:tcPr/>
                </a:tc>
                <a:tc>
                  <a:txBody>
                    <a:bodyPr/>
                    <a:lstStyle/>
                    <a:p>
                      <a:r>
                        <a:rPr lang="en-US" altLang="zh-CN" dirty="0"/>
                        <a:t>0.6615</a:t>
                      </a:r>
                      <a:endParaRPr lang="zh-CN" altLang="en-US" dirty="0"/>
                    </a:p>
                  </a:txBody>
                  <a:tcPr/>
                </a:tc>
                <a:extLst>
                  <a:ext uri="{0D108BD9-81ED-4DB2-BD59-A6C34878D82A}">
                    <a16:rowId xmlns:a16="http://schemas.microsoft.com/office/drawing/2014/main" val="1580215722"/>
                  </a:ext>
                </a:extLst>
              </a:tr>
              <a:tr h="278268">
                <a:tc>
                  <a:txBody>
                    <a:bodyPr/>
                    <a:lstStyle/>
                    <a:p>
                      <a:r>
                        <a:rPr lang="en-US" altLang="zh-CN" dirty="0"/>
                        <a:t>10</a:t>
                      </a:r>
                      <a:endParaRPr lang="zh-CN" altLang="en-US" dirty="0"/>
                    </a:p>
                  </a:txBody>
                  <a:tcPr/>
                </a:tc>
                <a:tc>
                  <a:txBody>
                    <a:bodyPr/>
                    <a:lstStyle/>
                    <a:p>
                      <a:r>
                        <a:rPr lang="en-US" altLang="zh-CN" dirty="0"/>
                        <a:t>0.8921</a:t>
                      </a:r>
                      <a:endParaRPr lang="zh-CN" altLang="en-US" dirty="0"/>
                    </a:p>
                  </a:txBody>
                  <a:tcPr/>
                </a:tc>
                <a:tc>
                  <a:txBody>
                    <a:bodyPr/>
                    <a:lstStyle/>
                    <a:p>
                      <a:r>
                        <a:rPr lang="en-US" altLang="zh-CN" dirty="0"/>
                        <a:t>0.8908</a:t>
                      </a:r>
                      <a:endParaRPr lang="zh-CN" altLang="en-US" dirty="0"/>
                    </a:p>
                  </a:txBody>
                  <a:tcPr/>
                </a:tc>
                <a:tc>
                  <a:txBody>
                    <a:bodyPr/>
                    <a:lstStyle/>
                    <a:p>
                      <a:r>
                        <a:rPr lang="en-US" altLang="zh-CN" dirty="0"/>
                        <a:t>0.8867</a:t>
                      </a:r>
                      <a:endParaRPr lang="zh-CN" altLang="en-US" dirty="0"/>
                    </a:p>
                  </a:txBody>
                  <a:tcPr/>
                </a:tc>
                <a:tc>
                  <a:txBody>
                    <a:bodyPr/>
                    <a:lstStyle/>
                    <a:p>
                      <a:endParaRPr lang="zh-CN" altLang="en-US" dirty="0"/>
                    </a:p>
                  </a:txBody>
                  <a:tcPr/>
                </a:tc>
                <a:tc>
                  <a:txBody>
                    <a:bodyPr/>
                    <a:lstStyle/>
                    <a:p>
                      <a:r>
                        <a:rPr lang="en-US" altLang="zh-CN" dirty="0"/>
                        <a:t>10</a:t>
                      </a:r>
                      <a:endParaRPr lang="zh-CN" altLang="en-US" dirty="0"/>
                    </a:p>
                  </a:txBody>
                  <a:tcPr/>
                </a:tc>
                <a:tc>
                  <a:txBody>
                    <a:bodyPr/>
                    <a:lstStyle/>
                    <a:p>
                      <a:r>
                        <a:rPr lang="en-US" altLang="zh-CN" dirty="0"/>
                        <a:t>0.6500</a:t>
                      </a:r>
                      <a:endParaRPr lang="zh-CN" altLang="en-US" dirty="0"/>
                    </a:p>
                  </a:txBody>
                  <a:tcPr/>
                </a:tc>
                <a:tc>
                  <a:txBody>
                    <a:bodyPr/>
                    <a:lstStyle/>
                    <a:p>
                      <a:r>
                        <a:rPr lang="en-US" altLang="zh-CN" dirty="0"/>
                        <a:t>0.6679</a:t>
                      </a:r>
                      <a:endParaRPr lang="zh-CN" altLang="en-US" dirty="0"/>
                    </a:p>
                  </a:txBody>
                  <a:tcPr/>
                </a:tc>
                <a:tc>
                  <a:txBody>
                    <a:bodyPr/>
                    <a:lstStyle/>
                    <a:p>
                      <a:r>
                        <a:rPr lang="en-US" altLang="zh-CN" dirty="0">
                          <a:solidFill>
                            <a:schemeClr val="accent1">
                              <a:lumMod val="75000"/>
                            </a:schemeClr>
                          </a:solidFill>
                        </a:rPr>
                        <a:t>0.6645</a:t>
                      </a:r>
                      <a:endParaRPr lang="zh-CN" altLang="en-US" dirty="0">
                        <a:solidFill>
                          <a:schemeClr val="accent1">
                            <a:lumMod val="75000"/>
                          </a:schemeClr>
                        </a:solidFill>
                      </a:endParaRPr>
                    </a:p>
                  </a:txBody>
                  <a:tcPr/>
                </a:tc>
                <a:extLst>
                  <a:ext uri="{0D108BD9-81ED-4DB2-BD59-A6C34878D82A}">
                    <a16:rowId xmlns:a16="http://schemas.microsoft.com/office/drawing/2014/main" val="1950017427"/>
                  </a:ext>
                </a:extLst>
              </a:tr>
            </a:tbl>
          </a:graphicData>
        </a:graphic>
      </p:graphicFrame>
      <p:sp>
        <p:nvSpPr>
          <p:cNvPr id="3" name="文本框 2">
            <a:extLst>
              <a:ext uri="{FF2B5EF4-FFF2-40B4-BE49-F238E27FC236}">
                <a16:creationId xmlns:a16="http://schemas.microsoft.com/office/drawing/2014/main" id="{DF34F498-237E-4378-8B3F-1599568A78BC}"/>
              </a:ext>
            </a:extLst>
          </p:cNvPr>
          <p:cNvSpPr txBox="1"/>
          <p:nvPr/>
        </p:nvSpPr>
        <p:spPr>
          <a:xfrm>
            <a:off x="405780" y="548680"/>
            <a:ext cx="2898550" cy="369332"/>
          </a:xfrm>
          <a:prstGeom prst="rect">
            <a:avLst/>
          </a:prstGeom>
          <a:noFill/>
        </p:spPr>
        <p:txBody>
          <a:bodyPr wrap="none" rtlCol="0">
            <a:spAutoFit/>
          </a:bodyPr>
          <a:lstStyle/>
          <a:p>
            <a:r>
              <a:rPr lang="en-US" altLang="zh-CN" dirty="0" err="1"/>
              <a:t>citeulike</a:t>
            </a:r>
            <a:r>
              <a:rPr lang="en-US" altLang="zh-CN" dirty="0"/>
              <a:t>-a</a:t>
            </a:r>
            <a:r>
              <a:rPr lang="zh-CN" altLang="en-US" dirty="0"/>
              <a:t>数据集    </a:t>
            </a:r>
            <a:r>
              <a:rPr lang="en-US" altLang="zh-CN" dirty="0"/>
              <a:t>hops=2</a:t>
            </a:r>
            <a:endParaRPr lang="zh-CN" altLang="en-US" dirty="0"/>
          </a:p>
        </p:txBody>
      </p:sp>
    </p:spTree>
    <p:extLst>
      <p:ext uri="{BB962C8B-B14F-4D97-AF65-F5344CB8AC3E}">
        <p14:creationId xmlns:p14="http://schemas.microsoft.com/office/powerpoint/2010/main" val="49778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0F5F61AE-4683-4F97-B88A-FFBEE917BFBB}"/>
              </a:ext>
            </a:extLst>
          </p:cNvPr>
          <p:cNvGraphicFramePr>
            <a:graphicFrameLocks noGrp="1"/>
          </p:cNvGraphicFramePr>
          <p:nvPr>
            <p:extLst>
              <p:ext uri="{D42A27DB-BD31-4B8C-83A1-F6EECF244321}">
                <p14:modId xmlns:p14="http://schemas.microsoft.com/office/powerpoint/2010/main" val="1522454267"/>
              </p:ext>
            </p:extLst>
          </p:nvPr>
        </p:nvGraphicFramePr>
        <p:xfrm>
          <a:off x="1629917" y="1484784"/>
          <a:ext cx="8640960" cy="4299952"/>
        </p:xfrm>
        <a:graphic>
          <a:graphicData uri="http://schemas.openxmlformats.org/drawingml/2006/table">
            <a:tbl>
              <a:tblPr firstRow="1" bandRow="1">
                <a:tableStyleId>{5C22544A-7EE6-4342-B048-85BDC9FD1C3A}</a:tableStyleId>
              </a:tblPr>
              <a:tblGrid>
                <a:gridCol w="720079">
                  <a:extLst>
                    <a:ext uri="{9D8B030D-6E8A-4147-A177-3AD203B41FA5}">
                      <a16:colId xmlns:a16="http://schemas.microsoft.com/office/drawing/2014/main" val="1457973664"/>
                    </a:ext>
                  </a:extLst>
                </a:gridCol>
                <a:gridCol w="936104">
                  <a:extLst>
                    <a:ext uri="{9D8B030D-6E8A-4147-A177-3AD203B41FA5}">
                      <a16:colId xmlns:a16="http://schemas.microsoft.com/office/drawing/2014/main" val="2620173611"/>
                    </a:ext>
                  </a:extLst>
                </a:gridCol>
                <a:gridCol w="841991">
                  <a:extLst>
                    <a:ext uri="{9D8B030D-6E8A-4147-A177-3AD203B41FA5}">
                      <a16:colId xmlns:a16="http://schemas.microsoft.com/office/drawing/2014/main" val="4013412600"/>
                    </a:ext>
                  </a:extLst>
                </a:gridCol>
                <a:gridCol w="1390257">
                  <a:extLst>
                    <a:ext uri="{9D8B030D-6E8A-4147-A177-3AD203B41FA5}">
                      <a16:colId xmlns:a16="http://schemas.microsoft.com/office/drawing/2014/main" val="410127649"/>
                    </a:ext>
                  </a:extLst>
                </a:gridCol>
                <a:gridCol w="432048">
                  <a:extLst>
                    <a:ext uri="{9D8B030D-6E8A-4147-A177-3AD203B41FA5}">
                      <a16:colId xmlns:a16="http://schemas.microsoft.com/office/drawing/2014/main" val="3206189597"/>
                    </a:ext>
                  </a:extLst>
                </a:gridCol>
                <a:gridCol w="1080120">
                  <a:extLst>
                    <a:ext uri="{9D8B030D-6E8A-4147-A177-3AD203B41FA5}">
                      <a16:colId xmlns:a16="http://schemas.microsoft.com/office/drawing/2014/main" val="187220517"/>
                    </a:ext>
                  </a:extLst>
                </a:gridCol>
                <a:gridCol w="936104">
                  <a:extLst>
                    <a:ext uri="{9D8B030D-6E8A-4147-A177-3AD203B41FA5}">
                      <a16:colId xmlns:a16="http://schemas.microsoft.com/office/drawing/2014/main" val="2344985865"/>
                    </a:ext>
                  </a:extLst>
                </a:gridCol>
                <a:gridCol w="936104">
                  <a:extLst>
                    <a:ext uri="{9D8B030D-6E8A-4147-A177-3AD203B41FA5}">
                      <a16:colId xmlns:a16="http://schemas.microsoft.com/office/drawing/2014/main" val="3479918497"/>
                    </a:ext>
                  </a:extLst>
                </a:gridCol>
                <a:gridCol w="1368153">
                  <a:extLst>
                    <a:ext uri="{9D8B030D-6E8A-4147-A177-3AD203B41FA5}">
                      <a16:colId xmlns:a16="http://schemas.microsoft.com/office/drawing/2014/main" val="3705429475"/>
                    </a:ext>
                  </a:extLst>
                </a:gridCol>
              </a:tblGrid>
              <a:tr h="486969">
                <a:tc>
                  <a:txBody>
                    <a:bodyPr/>
                    <a:lstStyle/>
                    <a:p>
                      <a:r>
                        <a:rPr lang="en-US" altLang="zh-CN" dirty="0"/>
                        <a:t>HR@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CMN</a:t>
                      </a:r>
                      <a:r>
                        <a:rPr lang="zh-CN" altLang="en-US" dirty="0"/>
                        <a:t>原论文</a:t>
                      </a:r>
                    </a:p>
                  </a:txBody>
                  <a:tcPr/>
                </a:tc>
                <a:tc>
                  <a:txBody>
                    <a:bodyPr/>
                    <a:lstStyle/>
                    <a:p>
                      <a:r>
                        <a:rPr lang="zh-CN" altLang="en-US" dirty="0"/>
                        <a:t>改</a:t>
                      </a:r>
                    </a:p>
                  </a:txBody>
                  <a:tcPr/>
                </a:tc>
                <a:tc>
                  <a:txBody>
                    <a:bodyPr/>
                    <a:lstStyle/>
                    <a:p>
                      <a:r>
                        <a:rPr lang="zh-CN" altLang="en-US" dirty="0"/>
                        <a:t>迭代</a:t>
                      </a:r>
                      <a:r>
                        <a:rPr lang="en-US" altLang="zh-CN" dirty="0"/>
                        <a:t>18</a:t>
                      </a:r>
                      <a:r>
                        <a:rPr lang="zh-CN" altLang="en-US" dirty="0"/>
                        <a:t>次时</a:t>
                      </a:r>
                    </a:p>
                  </a:txBody>
                  <a:tcPr/>
                </a:tc>
                <a:tc>
                  <a:txBody>
                    <a:bodyPr/>
                    <a:lstStyle/>
                    <a:p>
                      <a:endParaRPr lang="zh-CN" altLang="en-US" dirty="0"/>
                    </a:p>
                  </a:txBody>
                  <a:tcPr/>
                </a:tc>
                <a:tc>
                  <a:txBody>
                    <a:bodyPr/>
                    <a:lstStyle/>
                    <a:p>
                      <a:r>
                        <a:rPr lang="en-US" altLang="zh-CN" dirty="0"/>
                        <a:t>NDCG@</a:t>
                      </a:r>
                      <a:endParaRPr lang="zh-CN" altLang="en-US" dirty="0"/>
                    </a:p>
                  </a:txBody>
                  <a:tcPr/>
                </a:tc>
                <a:tc>
                  <a:txBody>
                    <a:bodyPr/>
                    <a:lstStyle/>
                    <a:p>
                      <a:r>
                        <a:rPr lang="en-US" altLang="zh-CN" dirty="0"/>
                        <a:t>CMN</a:t>
                      </a:r>
                      <a:r>
                        <a:rPr lang="zh-CN" altLang="en-US" dirty="0"/>
                        <a:t>原论文</a:t>
                      </a:r>
                    </a:p>
                  </a:txBody>
                  <a:tcPr/>
                </a:tc>
                <a:tc>
                  <a:txBody>
                    <a:bodyPr/>
                    <a:lstStyle/>
                    <a:p>
                      <a:r>
                        <a:rPr lang="zh-CN" altLang="en-US" dirty="0"/>
                        <a:t>改</a:t>
                      </a:r>
                    </a:p>
                  </a:txBody>
                  <a:tcPr/>
                </a:tc>
                <a:tc>
                  <a:txBody>
                    <a:bodyPr/>
                    <a:lstStyle/>
                    <a:p>
                      <a:r>
                        <a:rPr lang="zh-CN" altLang="en-US" dirty="0"/>
                        <a:t>迭代</a:t>
                      </a:r>
                      <a:r>
                        <a:rPr lang="en-US" altLang="zh-CN" dirty="0"/>
                        <a:t>18</a:t>
                      </a:r>
                      <a:r>
                        <a:rPr lang="zh-CN" altLang="en-US" dirty="0"/>
                        <a:t>次时</a:t>
                      </a:r>
                    </a:p>
                  </a:txBody>
                  <a:tcPr/>
                </a:tc>
                <a:extLst>
                  <a:ext uri="{0D108BD9-81ED-4DB2-BD59-A6C34878D82A}">
                    <a16:rowId xmlns:a16="http://schemas.microsoft.com/office/drawing/2014/main" val="307099649"/>
                  </a:ext>
                </a:extLst>
              </a:tr>
              <a:tr h="368032">
                <a:tc>
                  <a:txBody>
                    <a:bodyPr/>
                    <a:lstStyle/>
                    <a:p>
                      <a:pPr marL="0" algn="l" defTabSz="914400" rtl="0" eaLnBrk="1" latinLnBrk="0" hangingPunct="1"/>
                      <a:r>
                        <a:rPr lang="en-US" altLang="zh-CN" sz="1800" kern="1200" dirty="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0.4433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0.4350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0.4433</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0.4355</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096295461"/>
                  </a:ext>
                </a:extLst>
              </a:tr>
              <a:tr h="360040">
                <a:tc>
                  <a:txBody>
                    <a:bodyPr/>
                    <a:lstStyle/>
                    <a:p>
                      <a:pPr marL="0" algn="l" defTabSz="914400" rtl="0" eaLnBrk="1" latinLnBrk="0" hangingPunct="1"/>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0.6166</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0.5527</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50346312"/>
                  </a:ext>
                </a:extLst>
              </a:tr>
              <a:tr h="354320">
                <a:tc>
                  <a:txBody>
                    <a:bodyPr/>
                    <a:lstStyle/>
                    <a:p>
                      <a:pPr marL="0" algn="l" defTabSz="914400" rtl="0" eaLnBrk="1" latinLnBrk="0" hangingPunct="1"/>
                      <a:r>
                        <a:rPr lang="en-US" altLang="zh-CN" sz="1800" kern="1200" dirty="0">
                          <a:solidFill>
                            <a:schemeClr val="dk1"/>
                          </a:solidFill>
                          <a:latin typeface="+mn-lt"/>
                          <a:ea typeface="+mn-ea"/>
                          <a:cs typeface="+mn-cs"/>
                        </a:rPr>
                        <a:t>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0.7073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3</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0.5980</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747113344"/>
                  </a:ext>
                </a:extLst>
              </a:tr>
              <a:tr h="348600">
                <a:tc>
                  <a:txBody>
                    <a:bodyPr/>
                    <a:lstStyle/>
                    <a:p>
                      <a:pPr marL="0" algn="l" defTabSz="914400" rtl="0" eaLnBrk="1" latinLnBrk="0" hangingPunct="1"/>
                      <a:r>
                        <a:rPr lang="en-US" altLang="zh-CN" sz="1800" kern="1200" dirty="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0.7660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0.6233</a:t>
                      </a:r>
                      <a:endParaRPr lang="zh-CN"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2587143090"/>
                  </a:ext>
                </a:extLst>
              </a:tr>
              <a:tr h="278268">
                <a:tc>
                  <a:txBody>
                    <a:bodyPr/>
                    <a:lstStyle/>
                    <a:p>
                      <a:r>
                        <a:rPr lang="en-US" altLang="zh-CN" dirty="0"/>
                        <a:t>5</a:t>
                      </a:r>
                      <a:endParaRPr lang="zh-CN" altLang="en-US" dirty="0"/>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0.7932</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accent1">
                              <a:lumMod val="75000"/>
                            </a:schemeClr>
                          </a:solidFill>
                          <a:latin typeface="+mn-lt"/>
                          <a:ea typeface="+mn-ea"/>
                          <a:cs typeface="+mn-cs"/>
                        </a:rPr>
                        <a:t>0.8009</a:t>
                      </a:r>
                      <a:endParaRPr lang="zh-CN" altLang="en-US" sz="1800" kern="1200" dirty="0">
                        <a:solidFill>
                          <a:schemeClr val="accent1">
                            <a:lumMod val="75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rgbClr val="EF8543"/>
                          </a:solidFill>
                          <a:latin typeface="+mn-lt"/>
                          <a:ea typeface="+mn-ea"/>
                          <a:cs typeface="+mn-cs"/>
                        </a:rPr>
                        <a:t>0.8016</a:t>
                      </a:r>
                      <a:endParaRPr lang="zh-CN" altLang="en-US" sz="1800" kern="1200" dirty="0">
                        <a:solidFill>
                          <a:srgbClr val="EF8543"/>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accent1">
                            <a:lumMod val="75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5</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0.6234</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accent1">
                              <a:lumMod val="75000"/>
                            </a:schemeClr>
                          </a:solidFill>
                          <a:latin typeface="+mn-lt"/>
                          <a:ea typeface="+mn-ea"/>
                          <a:cs typeface="+mn-cs"/>
                        </a:rPr>
                        <a:t>0.6368</a:t>
                      </a:r>
                      <a:endParaRPr lang="zh-CN" altLang="en-US" sz="1800" kern="1200" dirty="0">
                        <a:solidFill>
                          <a:schemeClr val="accent1">
                            <a:lumMod val="75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tx1"/>
                          </a:solidFill>
                          <a:latin typeface="+mn-lt"/>
                          <a:ea typeface="+mn-ea"/>
                          <a:cs typeface="+mn-cs"/>
                        </a:rPr>
                        <a:t>0.6334</a:t>
                      </a:r>
                      <a:endParaRPr lang="zh-CN" altLang="en-US" sz="1800" kern="1200" dirty="0">
                        <a:solidFill>
                          <a:schemeClr val="tx1"/>
                        </a:solidFill>
                        <a:latin typeface="+mn-lt"/>
                        <a:ea typeface="+mn-ea"/>
                        <a:cs typeface="+mn-cs"/>
                      </a:endParaRPr>
                    </a:p>
                  </a:txBody>
                  <a:tcPr/>
                </a:tc>
                <a:extLst>
                  <a:ext uri="{0D108BD9-81ED-4DB2-BD59-A6C34878D82A}">
                    <a16:rowId xmlns:a16="http://schemas.microsoft.com/office/drawing/2014/main" val="3508105498"/>
                  </a:ext>
                </a:extLst>
              </a:tr>
              <a:tr h="278268">
                <a:tc>
                  <a:txBody>
                    <a:bodyPr/>
                    <a:lstStyle/>
                    <a:p>
                      <a:r>
                        <a:rPr lang="en-US" altLang="zh-CN" dirty="0"/>
                        <a:t>6</a:t>
                      </a:r>
                      <a:endParaRPr lang="zh-CN" altLang="en-US" dirty="0"/>
                    </a:p>
                  </a:txBody>
                  <a:tcPr/>
                </a:tc>
                <a:tc>
                  <a:txBody>
                    <a:bodyPr/>
                    <a:lstStyle/>
                    <a:p>
                      <a:endParaRPr lang="zh-CN" altLang="en-US" dirty="0"/>
                    </a:p>
                  </a:txBody>
                  <a:tcPr/>
                </a:tc>
                <a:tc>
                  <a:txBody>
                    <a:bodyPr/>
                    <a:lstStyle/>
                    <a:p>
                      <a:r>
                        <a:rPr lang="en-US" altLang="zh-CN" dirty="0"/>
                        <a:t>0.8272</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6</a:t>
                      </a:r>
                      <a:endParaRPr lang="zh-CN" altLang="en-US" dirty="0"/>
                    </a:p>
                  </a:txBody>
                  <a:tcPr/>
                </a:tc>
                <a:tc>
                  <a:txBody>
                    <a:bodyPr/>
                    <a:lstStyle/>
                    <a:p>
                      <a:endParaRPr lang="zh-CN" altLang="en-US" dirty="0"/>
                    </a:p>
                  </a:txBody>
                  <a:tcPr/>
                </a:tc>
                <a:tc>
                  <a:txBody>
                    <a:bodyPr/>
                    <a:lstStyle/>
                    <a:p>
                      <a:r>
                        <a:rPr lang="en-US" altLang="zh-CN" dirty="0"/>
                        <a:t>0.6462</a:t>
                      </a:r>
                      <a:endParaRPr lang="zh-CN" altLang="en-US" dirty="0"/>
                    </a:p>
                  </a:txBody>
                  <a:tcPr/>
                </a:tc>
                <a:tc>
                  <a:txBody>
                    <a:bodyPr/>
                    <a:lstStyle/>
                    <a:p>
                      <a:endParaRPr lang="zh-CN" altLang="en-US" dirty="0"/>
                    </a:p>
                  </a:txBody>
                  <a:tcPr/>
                </a:tc>
                <a:extLst>
                  <a:ext uri="{0D108BD9-81ED-4DB2-BD59-A6C34878D82A}">
                    <a16:rowId xmlns:a16="http://schemas.microsoft.com/office/drawing/2014/main" val="203169735"/>
                  </a:ext>
                </a:extLst>
              </a:tr>
              <a:tr h="278268">
                <a:tc>
                  <a:txBody>
                    <a:bodyPr/>
                    <a:lstStyle/>
                    <a:p>
                      <a:r>
                        <a:rPr lang="en-US" altLang="zh-CN" dirty="0"/>
                        <a:t>7</a:t>
                      </a:r>
                      <a:endParaRPr lang="zh-CN" altLang="en-US" dirty="0"/>
                    </a:p>
                  </a:txBody>
                  <a:tcPr/>
                </a:tc>
                <a:tc>
                  <a:txBody>
                    <a:bodyPr/>
                    <a:lstStyle/>
                    <a:p>
                      <a:endParaRPr lang="zh-CN" altLang="en-US" dirty="0"/>
                    </a:p>
                  </a:txBody>
                  <a:tcPr/>
                </a:tc>
                <a:tc>
                  <a:txBody>
                    <a:bodyPr/>
                    <a:lstStyle/>
                    <a:p>
                      <a:r>
                        <a:rPr lang="en-US" altLang="zh-CN" dirty="0"/>
                        <a:t>0.8503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7</a:t>
                      </a:r>
                      <a:endParaRPr lang="zh-CN" altLang="en-US" dirty="0"/>
                    </a:p>
                  </a:txBody>
                  <a:tcPr/>
                </a:tc>
                <a:tc>
                  <a:txBody>
                    <a:bodyPr/>
                    <a:lstStyle/>
                    <a:p>
                      <a:endParaRPr lang="zh-CN" altLang="en-US" dirty="0"/>
                    </a:p>
                  </a:txBody>
                  <a:tcPr/>
                </a:tc>
                <a:tc>
                  <a:txBody>
                    <a:bodyPr/>
                    <a:lstStyle/>
                    <a:p>
                      <a:r>
                        <a:rPr lang="en-US" altLang="zh-CN" dirty="0"/>
                        <a:t>0.6539</a:t>
                      </a:r>
                      <a:endParaRPr lang="zh-CN" altLang="en-US" dirty="0"/>
                    </a:p>
                  </a:txBody>
                  <a:tcPr/>
                </a:tc>
                <a:tc>
                  <a:txBody>
                    <a:bodyPr/>
                    <a:lstStyle/>
                    <a:p>
                      <a:endParaRPr lang="zh-CN" altLang="en-US" dirty="0"/>
                    </a:p>
                  </a:txBody>
                  <a:tcPr/>
                </a:tc>
                <a:extLst>
                  <a:ext uri="{0D108BD9-81ED-4DB2-BD59-A6C34878D82A}">
                    <a16:rowId xmlns:a16="http://schemas.microsoft.com/office/drawing/2014/main" val="2260595529"/>
                  </a:ext>
                </a:extLst>
              </a:tr>
              <a:tr h="278268">
                <a:tc>
                  <a:txBody>
                    <a:bodyPr/>
                    <a:lstStyle/>
                    <a:p>
                      <a:r>
                        <a:rPr lang="en-US" altLang="zh-CN" dirty="0"/>
                        <a:t>8</a:t>
                      </a:r>
                      <a:endParaRPr lang="zh-CN" altLang="en-US" dirty="0"/>
                    </a:p>
                  </a:txBody>
                  <a:tcPr/>
                </a:tc>
                <a:tc>
                  <a:txBody>
                    <a:bodyPr/>
                    <a:lstStyle/>
                    <a:p>
                      <a:endParaRPr lang="zh-CN" altLang="en-US" dirty="0"/>
                    </a:p>
                  </a:txBody>
                  <a:tcPr/>
                </a:tc>
                <a:tc>
                  <a:txBody>
                    <a:bodyPr/>
                    <a:lstStyle/>
                    <a:p>
                      <a:r>
                        <a:rPr lang="en-US" altLang="zh-CN" dirty="0"/>
                        <a:t>0.8672</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8</a:t>
                      </a:r>
                      <a:endParaRPr lang="zh-CN" altLang="en-US" dirty="0"/>
                    </a:p>
                  </a:txBody>
                  <a:tcPr/>
                </a:tc>
                <a:tc>
                  <a:txBody>
                    <a:bodyPr/>
                    <a:lstStyle/>
                    <a:p>
                      <a:endParaRPr lang="zh-CN" altLang="en-US" dirty="0"/>
                    </a:p>
                  </a:txBody>
                  <a:tcPr/>
                </a:tc>
                <a:tc>
                  <a:txBody>
                    <a:bodyPr/>
                    <a:lstStyle/>
                    <a:p>
                      <a:r>
                        <a:rPr lang="en-US" altLang="zh-CN" dirty="0"/>
                        <a:t>0.6592</a:t>
                      </a:r>
                      <a:endParaRPr lang="zh-CN" altLang="en-US" dirty="0"/>
                    </a:p>
                  </a:txBody>
                  <a:tcPr/>
                </a:tc>
                <a:tc>
                  <a:txBody>
                    <a:bodyPr/>
                    <a:lstStyle/>
                    <a:p>
                      <a:endParaRPr lang="zh-CN" altLang="en-US" dirty="0"/>
                    </a:p>
                  </a:txBody>
                  <a:tcPr/>
                </a:tc>
                <a:extLst>
                  <a:ext uri="{0D108BD9-81ED-4DB2-BD59-A6C34878D82A}">
                    <a16:rowId xmlns:a16="http://schemas.microsoft.com/office/drawing/2014/main" val="1997272706"/>
                  </a:ext>
                </a:extLst>
              </a:tr>
              <a:tr h="278268">
                <a:tc>
                  <a:txBody>
                    <a:bodyPr/>
                    <a:lstStyle/>
                    <a:p>
                      <a:r>
                        <a:rPr lang="en-US" altLang="zh-CN" dirty="0"/>
                        <a:t>9</a:t>
                      </a:r>
                      <a:endParaRPr lang="zh-CN" altLang="en-US" dirty="0"/>
                    </a:p>
                  </a:txBody>
                  <a:tcPr/>
                </a:tc>
                <a:tc>
                  <a:txBody>
                    <a:bodyPr/>
                    <a:lstStyle/>
                    <a:p>
                      <a:endParaRPr lang="zh-CN" altLang="en-US" dirty="0"/>
                    </a:p>
                  </a:txBody>
                  <a:tcPr/>
                </a:tc>
                <a:tc>
                  <a:txBody>
                    <a:bodyPr/>
                    <a:lstStyle/>
                    <a:p>
                      <a:r>
                        <a:rPr lang="en-US" altLang="zh-CN" dirty="0"/>
                        <a:t>0.8816</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9</a:t>
                      </a:r>
                      <a:endParaRPr lang="zh-CN" altLang="en-US" dirty="0"/>
                    </a:p>
                  </a:txBody>
                  <a:tcPr/>
                </a:tc>
                <a:tc>
                  <a:txBody>
                    <a:bodyPr/>
                    <a:lstStyle/>
                    <a:p>
                      <a:endParaRPr lang="zh-CN" altLang="en-US" dirty="0"/>
                    </a:p>
                  </a:txBody>
                  <a:tcPr/>
                </a:tc>
                <a:tc>
                  <a:txBody>
                    <a:bodyPr/>
                    <a:lstStyle/>
                    <a:p>
                      <a:r>
                        <a:rPr lang="en-US" altLang="zh-CN" dirty="0"/>
                        <a:t>0.6635</a:t>
                      </a:r>
                      <a:endParaRPr lang="zh-CN" altLang="en-US" dirty="0"/>
                    </a:p>
                  </a:txBody>
                  <a:tcPr/>
                </a:tc>
                <a:tc>
                  <a:txBody>
                    <a:bodyPr/>
                    <a:lstStyle/>
                    <a:p>
                      <a:endParaRPr lang="zh-CN" altLang="en-US" dirty="0"/>
                    </a:p>
                  </a:txBody>
                  <a:tcPr/>
                </a:tc>
                <a:extLst>
                  <a:ext uri="{0D108BD9-81ED-4DB2-BD59-A6C34878D82A}">
                    <a16:rowId xmlns:a16="http://schemas.microsoft.com/office/drawing/2014/main" val="1580215722"/>
                  </a:ext>
                </a:extLst>
              </a:tr>
              <a:tr h="278268">
                <a:tc>
                  <a:txBody>
                    <a:bodyPr/>
                    <a:lstStyle/>
                    <a:p>
                      <a:r>
                        <a:rPr lang="en-US" altLang="zh-CN" dirty="0"/>
                        <a:t>10</a:t>
                      </a:r>
                      <a:endParaRPr lang="zh-CN" altLang="en-US" dirty="0"/>
                    </a:p>
                  </a:txBody>
                  <a:tcPr/>
                </a:tc>
                <a:tc>
                  <a:txBody>
                    <a:bodyPr/>
                    <a:lstStyle/>
                    <a:p>
                      <a:r>
                        <a:rPr lang="en-US" altLang="zh-CN" dirty="0"/>
                        <a:t>0.8901</a:t>
                      </a:r>
                      <a:endParaRPr lang="zh-CN" altLang="en-US" dirty="0"/>
                    </a:p>
                  </a:txBody>
                  <a:tcPr/>
                </a:tc>
                <a:tc>
                  <a:txBody>
                    <a:bodyPr/>
                    <a:lstStyle/>
                    <a:p>
                      <a:r>
                        <a:rPr lang="en-US" altLang="zh-CN" dirty="0">
                          <a:solidFill>
                            <a:schemeClr val="accent1">
                              <a:lumMod val="75000"/>
                            </a:schemeClr>
                          </a:solidFill>
                        </a:rPr>
                        <a:t>0.8903</a:t>
                      </a:r>
                      <a:endParaRPr lang="zh-CN" altLang="en-US" dirty="0">
                        <a:solidFill>
                          <a:schemeClr val="accent1">
                            <a:lumMod val="75000"/>
                          </a:schemeClr>
                        </a:solidFill>
                      </a:endParaRPr>
                    </a:p>
                  </a:txBody>
                  <a:tcPr/>
                </a:tc>
                <a:tc>
                  <a:txBody>
                    <a:bodyPr/>
                    <a:lstStyle/>
                    <a:p>
                      <a:pPr marL="0" algn="l" defTabSz="914400" rtl="0" eaLnBrk="1" latinLnBrk="0" hangingPunct="1"/>
                      <a:r>
                        <a:rPr lang="en-US" altLang="zh-CN" sz="1800" kern="1200" dirty="0">
                          <a:solidFill>
                            <a:srgbClr val="EF8543"/>
                          </a:solidFill>
                          <a:latin typeface="+mn-lt"/>
                          <a:ea typeface="+mn-ea"/>
                          <a:cs typeface="+mn-cs"/>
                        </a:rPr>
                        <a:t>0.8951</a:t>
                      </a:r>
                      <a:endParaRPr lang="zh-CN" altLang="en-US" sz="1800" kern="1200" dirty="0">
                        <a:solidFill>
                          <a:srgbClr val="EF8543"/>
                        </a:solidFill>
                        <a:latin typeface="+mn-lt"/>
                        <a:ea typeface="+mn-ea"/>
                        <a:cs typeface="+mn-cs"/>
                      </a:endParaRPr>
                    </a:p>
                  </a:txBody>
                  <a:tcPr/>
                </a:tc>
                <a:tc>
                  <a:txBody>
                    <a:bodyPr/>
                    <a:lstStyle/>
                    <a:p>
                      <a:endParaRPr lang="zh-CN" altLang="en-US" dirty="0"/>
                    </a:p>
                  </a:txBody>
                  <a:tcPr/>
                </a:tc>
                <a:tc>
                  <a:txBody>
                    <a:bodyPr/>
                    <a:lstStyle/>
                    <a:p>
                      <a:r>
                        <a:rPr lang="en-US" altLang="zh-CN" dirty="0"/>
                        <a:t>10</a:t>
                      </a:r>
                      <a:endParaRPr lang="zh-CN" altLang="en-US" dirty="0"/>
                    </a:p>
                  </a:txBody>
                  <a:tcPr/>
                </a:tc>
                <a:tc>
                  <a:txBody>
                    <a:bodyPr/>
                    <a:lstStyle/>
                    <a:p>
                      <a:r>
                        <a:rPr lang="en-US" altLang="zh-CN" dirty="0"/>
                        <a:t>0.6551</a:t>
                      </a:r>
                      <a:endParaRPr lang="zh-CN" altLang="en-US" dirty="0"/>
                    </a:p>
                  </a:txBody>
                  <a:tcPr/>
                </a:tc>
                <a:tc>
                  <a:txBody>
                    <a:bodyPr/>
                    <a:lstStyle/>
                    <a:p>
                      <a:r>
                        <a:rPr lang="en-US" altLang="zh-CN" dirty="0">
                          <a:solidFill>
                            <a:schemeClr val="accent1">
                              <a:lumMod val="75000"/>
                            </a:schemeClr>
                          </a:solidFill>
                        </a:rPr>
                        <a:t>0.6660</a:t>
                      </a:r>
                      <a:endParaRPr lang="zh-CN" altLang="en-US" dirty="0">
                        <a:solidFill>
                          <a:schemeClr val="accent1">
                            <a:lumMod val="75000"/>
                          </a:schemeClr>
                        </a:solidFill>
                      </a:endParaRPr>
                    </a:p>
                  </a:txBody>
                  <a:tcPr/>
                </a:tc>
                <a:tc>
                  <a:txBody>
                    <a:bodyPr/>
                    <a:lstStyle/>
                    <a:p>
                      <a:pPr marL="0" algn="l" defTabSz="914400" rtl="0" eaLnBrk="1" latinLnBrk="0" hangingPunct="1"/>
                      <a:r>
                        <a:rPr lang="en-US" altLang="zh-CN" sz="1800" kern="1200" dirty="0">
                          <a:solidFill>
                            <a:schemeClr val="tx1"/>
                          </a:solidFill>
                          <a:latin typeface="+mn-lt"/>
                          <a:ea typeface="+mn-ea"/>
                          <a:cs typeface="+mn-cs"/>
                        </a:rPr>
                        <a:t>0.6639</a:t>
                      </a:r>
                      <a:endParaRPr lang="zh-CN" altLang="en-US" sz="1800" kern="1200" dirty="0">
                        <a:solidFill>
                          <a:schemeClr val="tx1"/>
                        </a:solidFill>
                        <a:latin typeface="+mn-lt"/>
                        <a:ea typeface="+mn-ea"/>
                        <a:cs typeface="+mn-cs"/>
                      </a:endParaRPr>
                    </a:p>
                  </a:txBody>
                  <a:tcPr/>
                </a:tc>
                <a:extLst>
                  <a:ext uri="{0D108BD9-81ED-4DB2-BD59-A6C34878D82A}">
                    <a16:rowId xmlns:a16="http://schemas.microsoft.com/office/drawing/2014/main" val="1950017427"/>
                  </a:ext>
                </a:extLst>
              </a:tr>
            </a:tbl>
          </a:graphicData>
        </a:graphic>
      </p:graphicFrame>
      <p:sp>
        <p:nvSpPr>
          <p:cNvPr id="4" name="文本框 3">
            <a:extLst>
              <a:ext uri="{FF2B5EF4-FFF2-40B4-BE49-F238E27FC236}">
                <a16:creationId xmlns:a16="http://schemas.microsoft.com/office/drawing/2014/main" id="{E50F29B2-DD8E-4302-87F1-A8998462910B}"/>
              </a:ext>
            </a:extLst>
          </p:cNvPr>
          <p:cNvSpPr txBox="1"/>
          <p:nvPr/>
        </p:nvSpPr>
        <p:spPr>
          <a:xfrm>
            <a:off x="405780" y="548680"/>
            <a:ext cx="2898550" cy="369332"/>
          </a:xfrm>
          <a:prstGeom prst="rect">
            <a:avLst/>
          </a:prstGeom>
          <a:noFill/>
        </p:spPr>
        <p:txBody>
          <a:bodyPr wrap="none" rtlCol="0">
            <a:spAutoFit/>
          </a:bodyPr>
          <a:lstStyle/>
          <a:p>
            <a:r>
              <a:rPr lang="en-US" altLang="zh-CN" dirty="0" err="1"/>
              <a:t>citeulike</a:t>
            </a:r>
            <a:r>
              <a:rPr lang="en-US" altLang="zh-CN" dirty="0"/>
              <a:t>-a</a:t>
            </a:r>
            <a:r>
              <a:rPr lang="zh-CN" altLang="en-US" dirty="0"/>
              <a:t>数据集    </a:t>
            </a:r>
            <a:r>
              <a:rPr lang="en-US" altLang="zh-CN" dirty="0"/>
              <a:t>hops=3</a:t>
            </a:r>
            <a:endParaRPr lang="zh-CN" altLang="en-US" dirty="0"/>
          </a:p>
        </p:txBody>
      </p:sp>
    </p:spTree>
    <p:extLst>
      <p:ext uri="{BB962C8B-B14F-4D97-AF65-F5344CB8AC3E}">
        <p14:creationId xmlns:p14="http://schemas.microsoft.com/office/powerpoint/2010/main" val="279324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8B24C5B-9970-4B23-AE09-2C9F2700D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240" y="1196752"/>
            <a:ext cx="9094344" cy="3600400"/>
          </a:xfrm>
          <a:prstGeom prst="rect">
            <a:avLst/>
          </a:prstGeom>
        </p:spPr>
      </p:pic>
    </p:spTree>
    <p:extLst>
      <p:ext uri="{BB962C8B-B14F-4D97-AF65-F5344CB8AC3E}">
        <p14:creationId xmlns:p14="http://schemas.microsoft.com/office/powerpoint/2010/main" val="10478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C030FCB-8A37-42F3-88F9-7BFC302A2A76}"/>
              </a:ext>
            </a:extLst>
          </p:cNvPr>
          <p:cNvSpPr/>
          <p:nvPr/>
        </p:nvSpPr>
        <p:spPr>
          <a:xfrm>
            <a:off x="423782" y="1052736"/>
            <a:ext cx="11341260" cy="443198"/>
          </a:xfrm>
          <a:prstGeom prst="rect">
            <a:avLst/>
          </a:prstGeom>
        </p:spPr>
        <p:txBody>
          <a:bodyPr wrap="square">
            <a:spAutoFit/>
          </a:bodyPr>
          <a:lstStyle/>
          <a:p>
            <a:pPr marL="2540" marR="1270" indent="-635" algn="ctr">
              <a:lnSpc>
                <a:spcPct val="95000"/>
              </a:lnSpc>
              <a:spcAft>
                <a:spcPts val="795"/>
              </a:spcAft>
            </a:pPr>
            <a:r>
              <a:rPr lang="en-US" altLang="zh-CN" sz="2400" kern="100" dirty="0" err="1">
                <a:solidFill>
                  <a:srgbClr val="000000"/>
                </a:solidFill>
                <a:latin typeface="Calibri" panose="020F0502020204030204" pitchFamily="34" charset="0"/>
                <a:ea typeface="Calibri" panose="020F0502020204030204" pitchFamily="34" charset="0"/>
              </a:rPr>
              <a:t>RecGAN</a:t>
            </a:r>
            <a:r>
              <a:rPr lang="en-US" altLang="zh-CN" sz="2400" kern="100" dirty="0">
                <a:solidFill>
                  <a:srgbClr val="000000"/>
                </a:solidFill>
                <a:latin typeface="Calibri" panose="020F0502020204030204" pitchFamily="34" charset="0"/>
                <a:ea typeface="Calibri" panose="020F0502020204030204" pitchFamily="34" charset="0"/>
              </a:rPr>
              <a:t>: Recurrent Generative Adversarial Networks for Recommendation Systems</a:t>
            </a:r>
            <a:endParaRPr lang="zh-CN" altLang="zh-CN" sz="1100" kern="100" dirty="0">
              <a:solidFill>
                <a:srgbClr val="000000"/>
              </a:solidFill>
              <a:effectLst/>
              <a:latin typeface="Calibri" panose="020F0502020204030204" pitchFamily="34" charset="0"/>
              <a:ea typeface="Calibri" panose="020F0502020204030204" pitchFamily="34" charset="0"/>
            </a:endParaRPr>
          </a:p>
        </p:txBody>
      </p:sp>
      <p:sp>
        <p:nvSpPr>
          <p:cNvPr id="6" name="矩形 5">
            <a:extLst>
              <a:ext uri="{FF2B5EF4-FFF2-40B4-BE49-F238E27FC236}">
                <a16:creationId xmlns:a16="http://schemas.microsoft.com/office/drawing/2014/main" id="{C4A04C3A-9169-4047-9C56-041C852F1677}"/>
              </a:ext>
            </a:extLst>
          </p:cNvPr>
          <p:cNvSpPr/>
          <p:nvPr/>
        </p:nvSpPr>
        <p:spPr>
          <a:xfrm>
            <a:off x="1017848" y="2687900"/>
            <a:ext cx="10153128" cy="741100"/>
          </a:xfrm>
          <a:prstGeom prst="rect">
            <a:avLst/>
          </a:prstGeom>
        </p:spPr>
        <p:txBody>
          <a:bodyPr wrap="square">
            <a:spAutoFit/>
          </a:bodyPr>
          <a:lstStyle/>
          <a:p>
            <a:pPr marL="2540" marR="1270" indent="-635">
              <a:lnSpc>
                <a:spcPct val="107000"/>
              </a:lnSpc>
              <a:tabLst>
                <a:tab pos="966470" algn="ctr"/>
                <a:tab pos="3053080" algn="ctr"/>
                <a:tab pos="5135880" algn="ctr"/>
              </a:tabLst>
            </a:pPr>
            <a:r>
              <a:rPr lang="en-US" altLang="zh-CN" sz="2400" kern="100" dirty="0" err="1">
                <a:solidFill>
                  <a:srgbClr val="000000"/>
                </a:solidFill>
                <a:latin typeface="Calibri" panose="020F0502020204030204" pitchFamily="34" charset="0"/>
                <a:ea typeface="Calibri" panose="020F0502020204030204" pitchFamily="34" charset="0"/>
              </a:rPr>
              <a:t>Homanga</a:t>
            </a:r>
            <a:r>
              <a:rPr lang="en-US" altLang="zh-CN" sz="2400" kern="100" dirty="0">
                <a:solidFill>
                  <a:srgbClr val="000000"/>
                </a:solidFill>
                <a:latin typeface="Calibri" panose="020F0502020204030204" pitchFamily="34" charset="0"/>
                <a:ea typeface="Calibri" panose="020F0502020204030204" pitchFamily="34" charset="0"/>
              </a:rPr>
              <a:t> </a:t>
            </a:r>
            <a:r>
              <a:rPr lang="en-US" altLang="zh-CN" sz="2400" kern="100" dirty="0" err="1">
                <a:solidFill>
                  <a:srgbClr val="000000"/>
                </a:solidFill>
                <a:latin typeface="Calibri" panose="020F0502020204030204" pitchFamily="34" charset="0"/>
                <a:ea typeface="Calibri" panose="020F0502020204030204" pitchFamily="34" charset="0"/>
              </a:rPr>
              <a:t>Bharadhwaj</a:t>
            </a:r>
            <a:r>
              <a:rPr lang="en-US" altLang="zh-CN" sz="2400" kern="100" dirty="0">
                <a:solidFill>
                  <a:srgbClr val="000000"/>
                </a:solidFill>
                <a:latin typeface="Calibri" panose="020F0502020204030204" pitchFamily="34" charset="0"/>
                <a:ea typeface="Calibri" panose="020F0502020204030204" pitchFamily="34" charset="0"/>
              </a:rPr>
              <a:t>     	</a:t>
            </a:r>
            <a:r>
              <a:rPr lang="en-US" altLang="zh-CN" sz="2400" kern="100" dirty="0" err="1">
                <a:solidFill>
                  <a:srgbClr val="000000"/>
                </a:solidFill>
                <a:latin typeface="Calibri" panose="020F0502020204030204" pitchFamily="34" charset="0"/>
                <a:ea typeface="Calibri" panose="020F0502020204030204" pitchFamily="34" charset="0"/>
              </a:rPr>
              <a:t>Homin</a:t>
            </a:r>
            <a:r>
              <a:rPr lang="en-US" altLang="zh-CN" sz="2400" kern="100" dirty="0">
                <a:solidFill>
                  <a:srgbClr val="000000"/>
                </a:solidFill>
                <a:latin typeface="Calibri" panose="020F0502020204030204" pitchFamily="34" charset="0"/>
                <a:ea typeface="Calibri" panose="020F0502020204030204" pitchFamily="34" charset="0"/>
              </a:rPr>
              <a:t> Park                 	Brian Y. Lim</a:t>
            </a:r>
            <a:endParaRPr lang="zh-CN" altLang="zh-CN" sz="1400" kern="100" dirty="0">
              <a:solidFill>
                <a:srgbClr val="000000"/>
              </a:solidFill>
              <a:latin typeface="Calibri" panose="020F0502020204030204" pitchFamily="34" charset="0"/>
              <a:ea typeface="Calibri" panose="020F0502020204030204" pitchFamily="34" charset="0"/>
            </a:endParaRPr>
          </a:p>
          <a:p>
            <a:pPr marL="323850" marR="1270" indent="-323850">
              <a:lnSpc>
                <a:spcPct val="108000"/>
              </a:lnSpc>
            </a:pPr>
            <a:r>
              <a:rPr lang="en-US" altLang="zh-CN" sz="1600" kern="100" dirty="0">
                <a:solidFill>
                  <a:srgbClr val="000000"/>
                </a:solidFill>
                <a:latin typeface="Calibri" panose="020F0502020204030204" pitchFamily="34" charset="0"/>
                <a:ea typeface="Calibri" panose="020F0502020204030204" pitchFamily="34" charset="0"/>
              </a:rPr>
              <a:t>Indian Institute of Technology Kanpur               National University of Singapore        National University of Singapore</a:t>
            </a:r>
            <a:endParaRPr lang="zh-CN" altLang="zh-CN" sz="1400" kern="100" dirty="0">
              <a:solidFill>
                <a:srgbClr val="000000"/>
              </a:solidFill>
              <a:effectLst/>
              <a:latin typeface="Calibri" panose="020F0502020204030204" pitchFamily="34" charset="0"/>
              <a:ea typeface="Calibri" panose="020F0502020204030204" pitchFamily="34" charset="0"/>
            </a:endParaRPr>
          </a:p>
        </p:txBody>
      </p:sp>
      <p:sp>
        <p:nvSpPr>
          <p:cNvPr id="7" name="矩形 6">
            <a:extLst>
              <a:ext uri="{FF2B5EF4-FFF2-40B4-BE49-F238E27FC236}">
                <a16:creationId xmlns:a16="http://schemas.microsoft.com/office/drawing/2014/main" id="{22CD29DD-6B42-4BF4-B771-70AFD7CB713D}"/>
              </a:ext>
            </a:extLst>
          </p:cNvPr>
          <p:cNvSpPr/>
          <p:nvPr/>
        </p:nvSpPr>
        <p:spPr>
          <a:xfrm>
            <a:off x="4222204" y="5157192"/>
            <a:ext cx="3744416" cy="461665"/>
          </a:xfrm>
          <a:prstGeom prst="rect">
            <a:avLst/>
          </a:prstGeom>
        </p:spPr>
        <p:txBody>
          <a:bodyPr wrap="square">
            <a:spAutoFit/>
          </a:bodyPr>
          <a:lstStyle/>
          <a:p>
            <a:r>
              <a:rPr lang="en-US" altLang="zh-CN" sz="2400" dirty="0" err="1">
                <a:solidFill>
                  <a:srgbClr val="000000"/>
                </a:solidFill>
                <a:latin typeface="Calibri" panose="020F0502020204030204" pitchFamily="34" charset="0"/>
                <a:ea typeface="Calibri" panose="020F0502020204030204" pitchFamily="34" charset="0"/>
              </a:rPr>
              <a:t>RecSys</a:t>
            </a:r>
            <a:r>
              <a:rPr lang="en-US" altLang="zh-CN" sz="2400" dirty="0">
                <a:solidFill>
                  <a:srgbClr val="000000"/>
                </a:solidFill>
                <a:latin typeface="Calibri" panose="020F0502020204030204" pitchFamily="34" charset="0"/>
                <a:ea typeface="Calibri" panose="020F0502020204030204" pitchFamily="34" charset="0"/>
              </a:rPr>
              <a:t> ’18  </a:t>
            </a:r>
            <a:r>
              <a:rPr lang="zh-CN" altLang="en-US" sz="2400" dirty="0">
                <a:solidFill>
                  <a:srgbClr val="000000"/>
                </a:solidFill>
                <a:latin typeface="Calibri" panose="020F0502020204030204" pitchFamily="34" charset="0"/>
                <a:ea typeface="Calibri" panose="020F0502020204030204" pitchFamily="34" charset="0"/>
              </a:rPr>
              <a:t>推荐系统顶会</a:t>
            </a:r>
            <a:endParaRPr lang="zh-CN" altLang="en-US" sz="6000" dirty="0"/>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F25985-3AE3-42AF-86EA-0A9C94A5CD6A}"/>
              </a:ext>
            </a:extLst>
          </p:cNvPr>
          <p:cNvSpPr txBox="1"/>
          <p:nvPr/>
        </p:nvSpPr>
        <p:spPr>
          <a:xfrm>
            <a:off x="657808" y="2132856"/>
            <a:ext cx="10873208" cy="1477328"/>
          </a:xfrm>
          <a:prstGeom prst="rect">
            <a:avLst/>
          </a:prstGeom>
          <a:noFill/>
        </p:spPr>
        <p:txBody>
          <a:bodyPr wrap="square" rtlCol="0">
            <a:spAutoFit/>
          </a:bodyPr>
          <a:lstStyle/>
          <a:p>
            <a:r>
              <a:rPr lang="zh-CN" altLang="en-US" dirty="0"/>
              <a:t>        利用递归神经网络（</a:t>
            </a:r>
            <a:r>
              <a:rPr lang="en-US" altLang="zh-CN" dirty="0"/>
              <a:t>RNN</a:t>
            </a:r>
            <a:r>
              <a:rPr lang="zh-CN" altLang="en-US" dirty="0"/>
              <a:t>）和生成性对抗网络（</a:t>
            </a:r>
            <a:r>
              <a:rPr lang="en-US" altLang="zh-CN" dirty="0"/>
              <a:t>GAN</a:t>
            </a:r>
            <a:r>
              <a:rPr lang="zh-CN" altLang="en-US" dirty="0"/>
              <a:t>）的时间和潜在特征建模功能来提出循环生成性对抗网络（</a:t>
            </a:r>
            <a:r>
              <a:rPr lang="en-US" altLang="zh-CN" dirty="0" err="1"/>
              <a:t>RecGAN</a:t>
            </a:r>
            <a:r>
              <a:rPr lang="zh-CN" altLang="en-US" dirty="0"/>
              <a:t>）。</a:t>
            </a:r>
            <a:endParaRPr lang="en-US" altLang="zh-CN" dirty="0"/>
          </a:p>
          <a:p>
            <a:r>
              <a:rPr lang="en-US" altLang="zh-CN" dirty="0"/>
              <a:t>        </a:t>
            </a:r>
            <a:r>
              <a:rPr lang="zh-CN" altLang="en-US" dirty="0"/>
              <a:t>使用定制的门控循环单元（</a:t>
            </a:r>
            <a:r>
              <a:rPr lang="en-US" altLang="zh-CN" dirty="0"/>
              <a:t>GRU</a:t>
            </a:r>
            <a:r>
              <a:rPr lang="zh-CN" altLang="en-US" dirty="0"/>
              <a:t>）单元来捕获用户的潜在特征以及可从短期和长期时间分布中观察到的项目。</a:t>
            </a:r>
            <a:endParaRPr lang="en-US" altLang="zh-CN" dirty="0"/>
          </a:p>
          <a:p>
            <a:r>
              <a:rPr lang="en-US" altLang="zh-CN" dirty="0"/>
              <a:t>        </a:t>
            </a:r>
            <a:r>
              <a:rPr lang="zh-CN" altLang="en-US" dirty="0"/>
              <a:t>同时修改协同过滤机制，以提高推荐项目的相关性。</a:t>
            </a:r>
          </a:p>
        </p:txBody>
      </p:sp>
      <p:sp>
        <p:nvSpPr>
          <p:cNvPr id="3" name="文本框 2">
            <a:extLst>
              <a:ext uri="{FF2B5EF4-FFF2-40B4-BE49-F238E27FC236}">
                <a16:creationId xmlns:a16="http://schemas.microsoft.com/office/drawing/2014/main" id="{FA939887-FE7B-488F-88AC-B60FA7D851D4}"/>
              </a:ext>
            </a:extLst>
          </p:cNvPr>
          <p:cNvSpPr txBox="1"/>
          <p:nvPr/>
        </p:nvSpPr>
        <p:spPr>
          <a:xfrm>
            <a:off x="549796" y="692696"/>
            <a:ext cx="1415772" cy="461665"/>
          </a:xfrm>
          <a:prstGeom prst="rect">
            <a:avLst/>
          </a:prstGeom>
          <a:noFill/>
        </p:spPr>
        <p:txBody>
          <a:bodyPr wrap="none" rtlCol="0">
            <a:spAutoFit/>
          </a:bodyPr>
          <a:lstStyle/>
          <a:p>
            <a:r>
              <a:rPr lang="zh-CN" altLang="en-US" sz="2400" b="1" dirty="0"/>
              <a:t>主要内容</a:t>
            </a:r>
          </a:p>
        </p:txBody>
      </p:sp>
    </p:spTree>
    <p:extLst>
      <p:ext uri="{BB962C8B-B14F-4D97-AF65-F5344CB8AC3E}">
        <p14:creationId xmlns:p14="http://schemas.microsoft.com/office/powerpoint/2010/main" val="26774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5BE0B6-FF2A-4A8D-8068-D71AE1FD7794}"/>
              </a:ext>
            </a:extLst>
          </p:cNvPr>
          <p:cNvSpPr txBox="1"/>
          <p:nvPr/>
        </p:nvSpPr>
        <p:spPr>
          <a:xfrm>
            <a:off x="1377888" y="1772816"/>
            <a:ext cx="9433048" cy="2862322"/>
          </a:xfrm>
          <a:prstGeom prst="rect">
            <a:avLst/>
          </a:prstGeom>
          <a:noFill/>
        </p:spPr>
        <p:txBody>
          <a:bodyPr wrap="square" rtlCol="0">
            <a:spAutoFit/>
          </a:bodyPr>
          <a:lstStyle/>
          <a:p>
            <a:r>
              <a:rPr lang="zh-CN" altLang="en-US" dirty="0"/>
              <a:t>        采用生成模型框架来学习用户和项目（生成器）的电视节目分布，并利用生成的相关项目的未标记序列来获得更好的相关性估计（鉴别器）。</a:t>
            </a:r>
            <a:endParaRPr lang="en-US" altLang="zh-CN" dirty="0"/>
          </a:p>
          <a:p>
            <a:endParaRPr lang="en-US" altLang="zh-CN" dirty="0"/>
          </a:p>
          <a:p>
            <a:r>
              <a:rPr lang="en-US" altLang="zh-CN" dirty="0"/>
              <a:t>        </a:t>
            </a:r>
            <a:r>
              <a:rPr lang="zh-CN" altLang="en-US" dirty="0"/>
              <a:t>使用</a:t>
            </a:r>
            <a:r>
              <a:rPr lang="en-US" altLang="zh-CN" dirty="0"/>
              <a:t>RNN</a:t>
            </a:r>
            <a:r>
              <a:rPr lang="zh-CN" altLang="en-US" dirty="0"/>
              <a:t>对时间序列数据中的时间方面进行建模。</a:t>
            </a:r>
            <a:endParaRPr lang="en-US" altLang="zh-CN" dirty="0"/>
          </a:p>
          <a:p>
            <a:endParaRPr lang="en-US" altLang="zh-CN" dirty="0"/>
          </a:p>
          <a:p>
            <a:r>
              <a:rPr lang="en-US" altLang="zh-CN" dirty="0"/>
              <a:t>        </a:t>
            </a:r>
            <a:r>
              <a:rPr lang="zh-CN" altLang="en-US" dirty="0"/>
              <a:t>自定义</a:t>
            </a:r>
            <a:r>
              <a:rPr lang="en-US" altLang="zh-CN" dirty="0"/>
              <a:t>GRU</a:t>
            </a:r>
            <a:r>
              <a:rPr lang="zh-CN" altLang="en-US" dirty="0"/>
              <a:t>：一种</a:t>
            </a:r>
            <a:r>
              <a:rPr lang="en-US" altLang="zh-CN" dirty="0"/>
              <a:t>RNN cell</a:t>
            </a:r>
            <a:r>
              <a:rPr lang="zh-CN" altLang="en-US" dirty="0"/>
              <a:t>的形式，能够有效地从短期和长期用户行为和项目状态观察潜在特征，</a:t>
            </a:r>
            <a:r>
              <a:rPr lang="en-US" altLang="zh-CN" dirty="0"/>
              <a:t>update gate</a:t>
            </a:r>
            <a:r>
              <a:rPr lang="zh-CN" altLang="en-US" dirty="0"/>
              <a:t>中应用</a:t>
            </a:r>
            <a:r>
              <a:rPr lang="en-US" altLang="zh-CN" dirty="0" err="1"/>
              <a:t>Relu</a:t>
            </a:r>
            <a:r>
              <a:rPr lang="zh-CN" altLang="en-US" dirty="0"/>
              <a:t>激活函数，同时加入协同过滤技术，允许</a:t>
            </a:r>
            <a:r>
              <a:rPr lang="en-US" altLang="zh-CN" dirty="0" err="1"/>
              <a:t>RecGAN</a:t>
            </a:r>
            <a:r>
              <a:rPr lang="zh-CN" altLang="en-US" dirty="0"/>
              <a:t>从复杂的潜在关系中获得更细粒度的用户和项目模型。</a:t>
            </a:r>
            <a:endParaRPr lang="en-US" altLang="zh-CN" dirty="0"/>
          </a:p>
          <a:p>
            <a:endParaRPr lang="en-US" altLang="zh-CN" dirty="0"/>
          </a:p>
          <a:p>
            <a:r>
              <a:rPr lang="en-US" altLang="zh-CN" dirty="0"/>
              <a:t>        </a:t>
            </a:r>
            <a:r>
              <a:rPr lang="zh-CN" altLang="en-US" dirty="0"/>
              <a:t>生成器和鉴别器均利用基于</a:t>
            </a:r>
            <a:r>
              <a:rPr lang="en-US" altLang="zh-CN" dirty="0"/>
              <a:t>GRU</a:t>
            </a:r>
            <a:r>
              <a:rPr lang="zh-CN" altLang="en-US" dirty="0"/>
              <a:t>的</a:t>
            </a:r>
            <a:r>
              <a:rPr lang="en-US" altLang="zh-CN" dirty="0"/>
              <a:t>RNN</a:t>
            </a:r>
            <a:r>
              <a:rPr lang="zh-CN" altLang="en-US" dirty="0"/>
              <a:t>。</a:t>
            </a:r>
          </a:p>
        </p:txBody>
      </p:sp>
    </p:spTree>
    <p:extLst>
      <p:ext uri="{BB962C8B-B14F-4D97-AF65-F5344CB8AC3E}">
        <p14:creationId xmlns:p14="http://schemas.microsoft.com/office/powerpoint/2010/main" val="42684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FF4160-F245-4E2C-9647-86D9A42CCFAD}"/>
              </a:ext>
            </a:extLst>
          </p:cNvPr>
          <p:cNvSpPr txBox="1"/>
          <p:nvPr/>
        </p:nvSpPr>
        <p:spPr>
          <a:xfrm>
            <a:off x="765820" y="548680"/>
            <a:ext cx="1107996" cy="461665"/>
          </a:xfrm>
          <a:prstGeom prst="rect">
            <a:avLst/>
          </a:prstGeom>
          <a:noFill/>
        </p:spPr>
        <p:txBody>
          <a:bodyPr wrap="none" rtlCol="0">
            <a:spAutoFit/>
          </a:bodyPr>
          <a:lstStyle/>
          <a:p>
            <a:r>
              <a:rPr lang="zh-CN" altLang="en-US" sz="2400" b="1" dirty="0"/>
              <a:t>生成器</a:t>
            </a:r>
            <a:endParaRPr lang="zh-CN" altLang="en-US" b="1" dirty="0"/>
          </a:p>
        </p:txBody>
      </p:sp>
      <p:sp>
        <p:nvSpPr>
          <p:cNvPr id="3" name="文本框 2">
            <a:extLst>
              <a:ext uri="{FF2B5EF4-FFF2-40B4-BE49-F238E27FC236}">
                <a16:creationId xmlns:a16="http://schemas.microsoft.com/office/drawing/2014/main" id="{2095D67F-5673-4FA1-9FEA-3582354C0037}"/>
              </a:ext>
            </a:extLst>
          </p:cNvPr>
          <p:cNvSpPr txBox="1"/>
          <p:nvPr/>
        </p:nvSpPr>
        <p:spPr>
          <a:xfrm>
            <a:off x="1675577" y="1592086"/>
            <a:ext cx="3986989" cy="369332"/>
          </a:xfrm>
          <a:prstGeom prst="rect">
            <a:avLst/>
          </a:prstGeom>
          <a:noFill/>
        </p:spPr>
        <p:txBody>
          <a:bodyPr wrap="none" rtlCol="0">
            <a:spAutoFit/>
          </a:bodyPr>
          <a:lstStyle/>
          <a:p>
            <a:r>
              <a:rPr lang="zh-CN" altLang="en-US" dirty="0"/>
              <a:t>用户</a:t>
            </a:r>
            <a:r>
              <a:rPr lang="en-US" altLang="zh-CN" dirty="0"/>
              <a:t>u        ground-truth</a:t>
            </a:r>
            <a:r>
              <a:rPr lang="zh-CN" altLang="en-US" dirty="0"/>
              <a:t>时间偏好分布</a:t>
            </a:r>
          </a:p>
        </p:txBody>
      </p:sp>
      <p:pic>
        <p:nvPicPr>
          <p:cNvPr id="5" name="图片 4">
            <a:extLst>
              <a:ext uri="{FF2B5EF4-FFF2-40B4-BE49-F238E27FC236}">
                <a16:creationId xmlns:a16="http://schemas.microsoft.com/office/drawing/2014/main" id="{3022FD5F-87B5-40E3-A11C-64807CAC9097}"/>
              </a:ext>
            </a:extLst>
          </p:cNvPr>
          <p:cNvPicPr>
            <a:picLocks noChangeAspect="1"/>
          </p:cNvPicPr>
          <p:nvPr/>
        </p:nvPicPr>
        <p:blipFill rotWithShape="1">
          <a:blip r:embed="rId3">
            <a:extLst>
              <a:ext uri="{28A0092B-C50C-407E-A947-70E740481C1C}">
                <a14:useLocalDpi xmlns:a14="http://schemas.microsoft.com/office/drawing/2010/main" val="0"/>
              </a:ext>
            </a:extLst>
          </a:blip>
          <a:srcRect t="1" b="10468"/>
          <a:stretch/>
        </p:blipFill>
        <p:spPr>
          <a:xfrm>
            <a:off x="5662566" y="1643522"/>
            <a:ext cx="2088232" cy="286474"/>
          </a:xfrm>
          <a:prstGeom prst="rect">
            <a:avLst/>
          </a:prstGeom>
        </p:spPr>
      </p:pic>
      <p:pic>
        <p:nvPicPr>
          <p:cNvPr id="7" name="图片 6">
            <a:extLst>
              <a:ext uri="{FF2B5EF4-FFF2-40B4-BE49-F238E27FC236}">
                <a16:creationId xmlns:a16="http://schemas.microsoft.com/office/drawing/2014/main" id="{A99FF6D6-71D5-4A8C-BA21-1D28719F2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793" y="2492896"/>
            <a:ext cx="3706191" cy="1331350"/>
          </a:xfrm>
          <a:prstGeom prst="rect">
            <a:avLst/>
          </a:prstGeom>
        </p:spPr>
      </p:pic>
      <p:sp>
        <p:nvSpPr>
          <p:cNvPr id="8" name="文本框 7">
            <a:extLst>
              <a:ext uri="{FF2B5EF4-FFF2-40B4-BE49-F238E27FC236}">
                <a16:creationId xmlns:a16="http://schemas.microsoft.com/office/drawing/2014/main" id="{3F93B3B2-74E9-4EE5-BBC0-454DF77847A8}"/>
              </a:ext>
            </a:extLst>
          </p:cNvPr>
          <p:cNvSpPr txBox="1"/>
          <p:nvPr/>
        </p:nvSpPr>
        <p:spPr>
          <a:xfrm>
            <a:off x="2494012" y="2492896"/>
            <a:ext cx="1008112" cy="338554"/>
          </a:xfrm>
          <a:prstGeom prst="rect">
            <a:avLst/>
          </a:prstGeom>
          <a:noFill/>
        </p:spPr>
        <p:txBody>
          <a:bodyPr wrap="square" rtlCol="0">
            <a:spAutoFit/>
          </a:bodyPr>
          <a:lstStyle/>
          <a:p>
            <a:r>
              <a:rPr lang="zh-CN" altLang="en-US" sz="1600" dirty="0"/>
              <a:t>激活函数</a:t>
            </a:r>
          </a:p>
        </p:txBody>
      </p:sp>
      <p:sp>
        <p:nvSpPr>
          <p:cNvPr id="9" name="文本框 8">
            <a:extLst>
              <a:ext uri="{FF2B5EF4-FFF2-40B4-BE49-F238E27FC236}">
                <a16:creationId xmlns:a16="http://schemas.microsoft.com/office/drawing/2014/main" id="{C9D5DDFE-03F8-4CEA-B553-E000491F36B0}"/>
              </a:ext>
            </a:extLst>
          </p:cNvPr>
          <p:cNvSpPr txBox="1"/>
          <p:nvPr/>
        </p:nvSpPr>
        <p:spPr>
          <a:xfrm>
            <a:off x="1675577" y="2831450"/>
            <a:ext cx="1944216" cy="338554"/>
          </a:xfrm>
          <a:prstGeom prst="rect">
            <a:avLst/>
          </a:prstGeom>
          <a:noFill/>
        </p:spPr>
        <p:txBody>
          <a:bodyPr wrap="square" rtlCol="0">
            <a:spAutoFit/>
          </a:bodyPr>
          <a:lstStyle/>
          <a:p>
            <a:r>
              <a:rPr lang="zh-CN" altLang="en-US" sz="1600" dirty="0"/>
              <a:t>非线性</a:t>
            </a:r>
            <a:r>
              <a:rPr lang="en-US" altLang="zh-CN" sz="1600" dirty="0"/>
              <a:t>GRU</a:t>
            </a:r>
            <a:r>
              <a:rPr lang="zh-CN" altLang="en-US" sz="1600" dirty="0"/>
              <a:t>复位门</a:t>
            </a:r>
          </a:p>
        </p:txBody>
      </p:sp>
      <p:sp>
        <p:nvSpPr>
          <p:cNvPr id="11" name="文本框 10">
            <a:extLst>
              <a:ext uri="{FF2B5EF4-FFF2-40B4-BE49-F238E27FC236}">
                <a16:creationId xmlns:a16="http://schemas.microsoft.com/office/drawing/2014/main" id="{E54D144F-61C0-42D9-9CB6-97A34A0A14FA}"/>
              </a:ext>
            </a:extLst>
          </p:cNvPr>
          <p:cNvSpPr txBox="1"/>
          <p:nvPr/>
        </p:nvSpPr>
        <p:spPr>
          <a:xfrm>
            <a:off x="1793246" y="3474806"/>
            <a:ext cx="1826547" cy="338554"/>
          </a:xfrm>
          <a:prstGeom prst="rect">
            <a:avLst/>
          </a:prstGeom>
          <a:noFill/>
        </p:spPr>
        <p:txBody>
          <a:bodyPr wrap="square" rtlCol="0">
            <a:spAutoFit/>
          </a:bodyPr>
          <a:lstStyle/>
          <a:p>
            <a:r>
              <a:rPr lang="en-US" altLang="zh-CN" sz="1600" dirty="0"/>
              <a:t>T</a:t>
            </a:r>
            <a:r>
              <a:rPr lang="zh-CN" altLang="en-US" sz="1600" dirty="0"/>
              <a:t>时刻的隐藏状态</a:t>
            </a:r>
          </a:p>
        </p:txBody>
      </p:sp>
      <p:sp>
        <p:nvSpPr>
          <p:cNvPr id="12" name="文本框 11">
            <a:extLst>
              <a:ext uri="{FF2B5EF4-FFF2-40B4-BE49-F238E27FC236}">
                <a16:creationId xmlns:a16="http://schemas.microsoft.com/office/drawing/2014/main" id="{110A3884-C28F-4828-816A-F01B5BC330DE}"/>
              </a:ext>
            </a:extLst>
          </p:cNvPr>
          <p:cNvSpPr txBox="1"/>
          <p:nvPr/>
        </p:nvSpPr>
        <p:spPr>
          <a:xfrm>
            <a:off x="1793246" y="4387146"/>
            <a:ext cx="6173374" cy="584775"/>
          </a:xfrm>
          <a:prstGeom prst="rect">
            <a:avLst/>
          </a:prstGeom>
          <a:noFill/>
        </p:spPr>
        <p:txBody>
          <a:bodyPr wrap="square" rtlCol="0">
            <a:spAutoFit/>
          </a:bodyPr>
          <a:lstStyle/>
          <a:p>
            <a:r>
              <a:rPr lang="en-US" altLang="zh-CN" sz="1600" dirty="0" err="1"/>
              <a:t>Wxh</a:t>
            </a:r>
            <a:r>
              <a:rPr lang="zh-CN" altLang="en-US" sz="1600" dirty="0"/>
              <a:t>、</a:t>
            </a:r>
            <a:r>
              <a:rPr lang="en-US" altLang="zh-CN" sz="1600" dirty="0" err="1"/>
              <a:t>Wxk</a:t>
            </a:r>
            <a:r>
              <a:rPr lang="zh-CN" altLang="en-US" sz="1600" dirty="0"/>
              <a:t>、</a:t>
            </a:r>
            <a:r>
              <a:rPr lang="en-US" altLang="zh-CN" sz="1600" dirty="0" err="1"/>
              <a:t>Wrh</a:t>
            </a:r>
            <a:r>
              <a:rPr lang="zh-CN" altLang="en-US" sz="1600" dirty="0"/>
              <a:t>、</a:t>
            </a:r>
            <a:r>
              <a:rPr lang="en-US" altLang="zh-CN" sz="1600" dirty="0" err="1"/>
              <a:t>Wrk</a:t>
            </a:r>
            <a:r>
              <a:rPr lang="zh-CN" altLang="en-US" sz="1600" dirty="0"/>
              <a:t>相为应更新</a:t>
            </a:r>
            <a:r>
              <a:rPr lang="en-US" altLang="zh-CN" sz="1600" dirty="0"/>
              <a:t>x</a:t>
            </a:r>
            <a:r>
              <a:rPr lang="zh-CN" altLang="en-US" sz="1600" dirty="0"/>
              <a:t>和重置</a:t>
            </a:r>
            <a:r>
              <a:rPr lang="en-US" altLang="zh-CN" sz="1600" dirty="0"/>
              <a:t>r</a:t>
            </a:r>
            <a:r>
              <a:rPr lang="zh-CN" altLang="en-US" sz="1600" dirty="0"/>
              <a:t>门的权重矩阵，</a:t>
            </a:r>
            <a:r>
              <a:rPr lang="en-US" altLang="zh-CN" sz="1600" dirty="0"/>
              <a:t>h</a:t>
            </a:r>
            <a:r>
              <a:rPr lang="zh-CN" altLang="en-US" sz="1600" dirty="0"/>
              <a:t>对应隐藏状态的权重矩阵。</a:t>
            </a:r>
          </a:p>
        </p:txBody>
      </p:sp>
      <p:pic>
        <p:nvPicPr>
          <p:cNvPr id="14" name="图片 13">
            <a:extLst>
              <a:ext uri="{FF2B5EF4-FFF2-40B4-BE49-F238E27FC236}">
                <a16:creationId xmlns:a16="http://schemas.microsoft.com/office/drawing/2014/main" id="{A58E4CD3-2315-4261-9E0A-654D1EF9F6B2}"/>
              </a:ext>
            </a:extLst>
          </p:cNvPr>
          <p:cNvPicPr>
            <a:picLocks noChangeAspect="1"/>
          </p:cNvPicPr>
          <p:nvPr/>
        </p:nvPicPr>
        <p:blipFill rotWithShape="1">
          <a:blip r:embed="rId5">
            <a:extLst>
              <a:ext uri="{28A0092B-C50C-407E-A947-70E740481C1C}">
                <a14:useLocalDpi xmlns:a14="http://schemas.microsoft.com/office/drawing/2010/main" val="0"/>
              </a:ext>
            </a:extLst>
          </a:blip>
          <a:srcRect t="14867" r="3492"/>
          <a:stretch/>
        </p:blipFill>
        <p:spPr>
          <a:xfrm>
            <a:off x="1793246" y="5312228"/>
            <a:ext cx="2567196" cy="288219"/>
          </a:xfrm>
          <a:prstGeom prst="rect">
            <a:avLst/>
          </a:prstGeom>
        </p:spPr>
      </p:pic>
      <p:sp>
        <p:nvSpPr>
          <p:cNvPr id="15" name="文本框 14">
            <a:extLst>
              <a:ext uri="{FF2B5EF4-FFF2-40B4-BE49-F238E27FC236}">
                <a16:creationId xmlns:a16="http://schemas.microsoft.com/office/drawing/2014/main" id="{8FDA26DC-9909-4B90-AD49-74DD91C4EF83}"/>
              </a:ext>
            </a:extLst>
          </p:cNvPr>
          <p:cNvSpPr txBox="1"/>
          <p:nvPr/>
        </p:nvSpPr>
        <p:spPr>
          <a:xfrm>
            <a:off x="4472586" y="5261893"/>
            <a:ext cx="4070098" cy="1077218"/>
          </a:xfrm>
          <a:prstGeom prst="rect">
            <a:avLst/>
          </a:prstGeom>
          <a:noFill/>
        </p:spPr>
        <p:txBody>
          <a:bodyPr wrap="square" rtlCol="0">
            <a:spAutoFit/>
          </a:bodyPr>
          <a:lstStyle/>
          <a:p>
            <a:r>
              <a:rPr lang="zh-CN" altLang="en-US" sz="1600" dirty="0"/>
              <a:t>最终生成器预测用户</a:t>
            </a:r>
            <a:r>
              <a:rPr lang="en-US" altLang="zh-CN" sz="1600" dirty="0"/>
              <a:t>u</a:t>
            </a:r>
            <a:r>
              <a:rPr lang="zh-CN" altLang="en-US" sz="1600" dirty="0"/>
              <a:t>很可能从</a:t>
            </a:r>
            <a:r>
              <a:rPr lang="en-US" altLang="zh-CN" sz="1600" dirty="0"/>
              <a:t>t=0</a:t>
            </a:r>
            <a:r>
              <a:rPr lang="zh-CN" altLang="en-US" sz="1600" dirty="0"/>
              <a:t>到</a:t>
            </a:r>
            <a:r>
              <a:rPr lang="en-US" altLang="zh-CN" sz="1600" dirty="0"/>
              <a:t>T</a:t>
            </a:r>
            <a:r>
              <a:rPr lang="zh-CN" altLang="en-US" sz="1600" dirty="0"/>
              <a:t>小号的项目序列，在训练期间，迭代推断</a:t>
            </a:r>
            <a:r>
              <a:rPr lang="en-US" altLang="zh-CN" sz="1600" dirty="0"/>
              <a:t>Genu</a:t>
            </a:r>
            <a:r>
              <a:rPr lang="zh-CN" altLang="en-US" sz="1600" dirty="0"/>
              <a:t>，并通过提供</a:t>
            </a:r>
            <a:r>
              <a:rPr lang="en-US" altLang="zh-CN" sz="1600" dirty="0"/>
              <a:t>ground-truth</a:t>
            </a:r>
            <a:r>
              <a:rPr lang="zh-CN" altLang="en-US" sz="1600" dirty="0"/>
              <a:t>来训练模型，直到</a:t>
            </a:r>
            <a:r>
              <a:rPr lang="en-US" altLang="zh-CN" sz="1600" dirty="0" err="1"/>
              <a:t>ttrain</a:t>
            </a:r>
            <a:r>
              <a:rPr lang="en-US" altLang="zh-CN" sz="1600" dirty="0"/>
              <a:t>&lt;T</a:t>
            </a:r>
            <a:r>
              <a:rPr lang="zh-CN" altLang="en-US" sz="1600" dirty="0"/>
              <a:t>。</a:t>
            </a:r>
          </a:p>
        </p:txBody>
      </p:sp>
    </p:spTree>
    <p:extLst>
      <p:ext uri="{BB962C8B-B14F-4D97-AF65-F5344CB8AC3E}">
        <p14:creationId xmlns:p14="http://schemas.microsoft.com/office/powerpoint/2010/main" val="295240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FF4160-F245-4E2C-9647-86D9A42CCFAD}"/>
              </a:ext>
            </a:extLst>
          </p:cNvPr>
          <p:cNvSpPr txBox="1"/>
          <p:nvPr/>
        </p:nvSpPr>
        <p:spPr>
          <a:xfrm>
            <a:off x="765820" y="548680"/>
            <a:ext cx="1107996" cy="461665"/>
          </a:xfrm>
          <a:prstGeom prst="rect">
            <a:avLst/>
          </a:prstGeom>
          <a:noFill/>
        </p:spPr>
        <p:txBody>
          <a:bodyPr wrap="none" rtlCol="0">
            <a:spAutoFit/>
          </a:bodyPr>
          <a:lstStyle/>
          <a:p>
            <a:r>
              <a:rPr lang="zh-CN" altLang="en-US" sz="2400" b="1" dirty="0"/>
              <a:t>鉴别器</a:t>
            </a:r>
            <a:endParaRPr lang="zh-CN" altLang="en-US" b="1" dirty="0"/>
          </a:p>
        </p:txBody>
      </p:sp>
      <p:pic>
        <p:nvPicPr>
          <p:cNvPr id="6" name="图片 5">
            <a:extLst>
              <a:ext uri="{FF2B5EF4-FFF2-40B4-BE49-F238E27FC236}">
                <a16:creationId xmlns:a16="http://schemas.microsoft.com/office/drawing/2014/main" id="{8A481519-493E-473D-BD0F-A1A23207D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164" y="1412776"/>
            <a:ext cx="3348557" cy="1414197"/>
          </a:xfrm>
          <a:prstGeom prst="rect">
            <a:avLst/>
          </a:prstGeom>
        </p:spPr>
      </p:pic>
      <p:pic>
        <p:nvPicPr>
          <p:cNvPr id="12" name="图片 11">
            <a:extLst>
              <a:ext uri="{FF2B5EF4-FFF2-40B4-BE49-F238E27FC236}">
                <a16:creationId xmlns:a16="http://schemas.microsoft.com/office/drawing/2014/main" id="{CA021F48-9B50-47F4-866A-FA5BC3753E24}"/>
              </a:ext>
            </a:extLst>
          </p:cNvPr>
          <p:cNvPicPr>
            <a:picLocks noChangeAspect="1"/>
          </p:cNvPicPr>
          <p:nvPr/>
        </p:nvPicPr>
        <p:blipFill rotWithShape="1">
          <a:blip r:embed="rId4">
            <a:extLst>
              <a:ext uri="{28A0092B-C50C-407E-A947-70E740481C1C}">
                <a14:useLocalDpi xmlns:a14="http://schemas.microsoft.com/office/drawing/2010/main" val="0"/>
              </a:ext>
            </a:extLst>
          </a:blip>
          <a:srcRect l="-3236" t="18080"/>
          <a:stretch/>
        </p:blipFill>
        <p:spPr>
          <a:xfrm>
            <a:off x="3070076" y="3418926"/>
            <a:ext cx="558552" cy="313996"/>
          </a:xfrm>
          <a:prstGeom prst="rect">
            <a:avLst/>
          </a:prstGeom>
        </p:spPr>
      </p:pic>
      <p:pic>
        <p:nvPicPr>
          <p:cNvPr id="14" name="图片 13">
            <a:extLst>
              <a:ext uri="{FF2B5EF4-FFF2-40B4-BE49-F238E27FC236}">
                <a16:creationId xmlns:a16="http://schemas.microsoft.com/office/drawing/2014/main" id="{16D8E787-F2E9-43AA-ACF4-B540612BCF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4680" y="3453273"/>
            <a:ext cx="962193" cy="237424"/>
          </a:xfrm>
          <a:prstGeom prst="rect">
            <a:avLst/>
          </a:prstGeom>
        </p:spPr>
      </p:pic>
      <p:sp>
        <p:nvSpPr>
          <p:cNvPr id="15" name="文本框 14">
            <a:extLst>
              <a:ext uri="{FF2B5EF4-FFF2-40B4-BE49-F238E27FC236}">
                <a16:creationId xmlns:a16="http://schemas.microsoft.com/office/drawing/2014/main" id="{A5633711-55FD-4759-8E42-AD73E9C5CB8F}"/>
              </a:ext>
            </a:extLst>
          </p:cNvPr>
          <p:cNvSpPr txBox="1"/>
          <p:nvPr/>
        </p:nvSpPr>
        <p:spPr>
          <a:xfrm>
            <a:off x="4870276" y="3376701"/>
            <a:ext cx="4464496" cy="1200329"/>
          </a:xfrm>
          <a:prstGeom prst="rect">
            <a:avLst/>
          </a:prstGeom>
          <a:noFill/>
        </p:spPr>
        <p:txBody>
          <a:bodyPr wrap="square" rtlCol="0">
            <a:spAutoFit/>
          </a:bodyPr>
          <a:lstStyle/>
          <a:p>
            <a:r>
              <a:rPr lang="en-US" altLang="zh-CN" dirty="0"/>
              <a:t>Genu</a:t>
            </a:r>
            <a:r>
              <a:rPr lang="zh-CN" altLang="en-US" dirty="0"/>
              <a:t>从真实基础分布中采样的概率。</a:t>
            </a:r>
            <a:endParaRPr lang="en-US" altLang="zh-CN" dirty="0"/>
          </a:p>
          <a:p>
            <a:r>
              <a:rPr lang="zh-CN" altLang="en-US" dirty="0"/>
              <a:t>训练中，概率收敛到</a:t>
            </a:r>
            <a:r>
              <a:rPr lang="en-US" altLang="zh-CN" dirty="0"/>
              <a:t>0.5</a:t>
            </a:r>
            <a:r>
              <a:rPr lang="zh-CN" altLang="en-US" dirty="0"/>
              <a:t>，表示鉴别器不再能够成功区分所生成的用户评级样本和实际评级</a:t>
            </a:r>
          </a:p>
        </p:txBody>
      </p:sp>
    </p:spTree>
    <p:extLst>
      <p:ext uri="{BB962C8B-B14F-4D97-AF65-F5344CB8AC3E}">
        <p14:creationId xmlns:p14="http://schemas.microsoft.com/office/powerpoint/2010/main" val="2370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5835B0-7EA5-4A96-B1EF-FC61AA29B747}"/>
              </a:ext>
            </a:extLst>
          </p:cNvPr>
          <p:cNvSpPr txBox="1"/>
          <p:nvPr/>
        </p:nvSpPr>
        <p:spPr>
          <a:xfrm>
            <a:off x="765820" y="836712"/>
            <a:ext cx="800219" cy="461665"/>
          </a:xfrm>
          <a:prstGeom prst="rect">
            <a:avLst/>
          </a:prstGeom>
          <a:noFill/>
        </p:spPr>
        <p:txBody>
          <a:bodyPr wrap="none" rtlCol="0">
            <a:spAutoFit/>
          </a:bodyPr>
          <a:lstStyle/>
          <a:p>
            <a:r>
              <a:rPr lang="zh-CN" altLang="en-US" sz="2400" b="1" dirty="0"/>
              <a:t>实验</a:t>
            </a:r>
            <a:endParaRPr lang="zh-CN" altLang="en-US" b="1" dirty="0"/>
          </a:p>
        </p:txBody>
      </p:sp>
      <p:sp>
        <p:nvSpPr>
          <p:cNvPr id="3" name="文本框 2">
            <a:extLst>
              <a:ext uri="{FF2B5EF4-FFF2-40B4-BE49-F238E27FC236}">
                <a16:creationId xmlns:a16="http://schemas.microsoft.com/office/drawing/2014/main" id="{00356B0B-410D-4D13-8ED3-0F122A9A9C5D}"/>
              </a:ext>
            </a:extLst>
          </p:cNvPr>
          <p:cNvSpPr txBox="1"/>
          <p:nvPr/>
        </p:nvSpPr>
        <p:spPr>
          <a:xfrm>
            <a:off x="1773932" y="1326977"/>
            <a:ext cx="4625690" cy="369332"/>
          </a:xfrm>
          <a:prstGeom prst="rect">
            <a:avLst/>
          </a:prstGeom>
          <a:noFill/>
        </p:spPr>
        <p:txBody>
          <a:bodyPr wrap="none" rtlCol="0">
            <a:spAutoFit/>
          </a:bodyPr>
          <a:lstStyle/>
          <a:p>
            <a:r>
              <a:rPr lang="zh-CN" altLang="en-US" dirty="0"/>
              <a:t>数据集：</a:t>
            </a:r>
            <a:r>
              <a:rPr lang="en-US" altLang="zh-CN" dirty="0"/>
              <a:t>MyFitnessPal </a:t>
            </a:r>
            <a:r>
              <a:rPr lang="zh-CN" altLang="en-US" dirty="0"/>
              <a:t>和 </a:t>
            </a:r>
            <a:r>
              <a:rPr lang="en-US" altLang="zh-CN" dirty="0"/>
              <a:t>Netflix Challenge</a:t>
            </a:r>
            <a:endParaRPr lang="zh-CN" altLang="en-US" dirty="0"/>
          </a:p>
        </p:txBody>
      </p:sp>
      <p:pic>
        <p:nvPicPr>
          <p:cNvPr id="5" name="图片 4">
            <a:extLst>
              <a:ext uri="{FF2B5EF4-FFF2-40B4-BE49-F238E27FC236}">
                <a16:creationId xmlns:a16="http://schemas.microsoft.com/office/drawing/2014/main" id="{6FC1D3ED-04FE-41D0-8EB9-35353DA7F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116" y="2132856"/>
            <a:ext cx="5184576" cy="2799671"/>
          </a:xfrm>
          <a:prstGeom prst="rect">
            <a:avLst/>
          </a:prstGeom>
        </p:spPr>
      </p:pic>
    </p:spTree>
    <p:extLst>
      <p:ext uri="{BB962C8B-B14F-4D97-AF65-F5344CB8AC3E}">
        <p14:creationId xmlns:p14="http://schemas.microsoft.com/office/powerpoint/2010/main" val="9723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63013C-7053-45D3-BF9D-F74AE2DB58F2}"/>
              </a:ext>
            </a:extLst>
          </p:cNvPr>
          <p:cNvSpPr/>
          <p:nvPr/>
        </p:nvSpPr>
        <p:spPr>
          <a:xfrm>
            <a:off x="837828" y="2060848"/>
            <a:ext cx="10513168" cy="1477328"/>
          </a:xfrm>
          <a:prstGeom prst="rect">
            <a:avLst/>
          </a:prstGeom>
        </p:spPr>
        <p:txBody>
          <a:bodyPr wrap="square">
            <a:spAutoFit/>
          </a:bodyPr>
          <a:lstStyle/>
          <a:p>
            <a:r>
              <a:rPr lang="zh-CN" altLang="en-US" dirty="0"/>
              <a:t>        为了进一步研究和改进RecGAN的性能，计划对GRU修改的可行性和影响进行深入研究，以便捕获不同粒度的时间模式。 </a:t>
            </a:r>
            <a:endParaRPr lang="en-US" altLang="zh-CN" dirty="0"/>
          </a:p>
          <a:p>
            <a:r>
              <a:rPr lang="en-US" altLang="zh-CN" dirty="0"/>
              <a:t>        </a:t>
            </a:r>
            <a:r>
              <a:rPr lang="zh-CN" altLang="en-US" dirty="0"/>
              <a:t>特别是，打算探索GRU单元的门变体，以便在RecGAN框架中使用。 </a:t>
            </a:r>
            <a:endParaRPr lang="en-US" altLang="zh-CN" dirty="0"/>
          </a:p>
          <a:p>
            <a:r>
              <a:rPr lang="en-US" altLang="zh-CN" dirty="0"/>
              <a:t>        </a:t>
            </a:r>
            <a:r>
              <a:rPr lang="zh-CN" altLang="en-US" dirty="0"/>
              <a:t>此外，还计划扩展框架，通过修改生成器和鉴别器网络来处理辅助数据，如评论文本，图像和音频信号，以包括卷积层和双向GRU-RNN。</a:t>
            </a:r>
          </a:p>
        </p:txBody>
      </p:sp>
      <p:sp>
        <p:nvSpPr>
          <p:cNvPr id="3" name="文本框 2">
            <a:extLst>
              <a:ext uri="{FF2B5EF4-FFF2-40B4-BE49-F238E27FC236}">
                <a16:creationId xmlns:a16="http://schemas.microsoft.com/office/drawing/2014/main" id="{B9AB9A09-8DB8-4485-AD5F-8BA2C089F291}"/>
              </a:ext>
            </a:extLst>
          </p:cNvPr>
          <p:cNvSpPr txBox="1"/>
          <p:nvPr/>
        </p:nvSpPr>
        <p:spPr>
          <a:xfrm>
            <a:off x="621804" y="476672"/>
            <a:ext cx="800219" cy="461665"/>
          </a:xfrm>
          <a:prstGeom prst="rect">
            <a:avLst/>
          </a:prstGeom>
          <a:noFill/>
        </p:spPr>
        <p:txBody>
          <a:bodyPr wrap="none" rtlCol="0">
            <a:spAutoFit/>
          </a:bodyPr>
          <a:lstStyle/>
          <a:p>
            <a:r>
              <a:rPr lang="zh-CN" altLang="en-US" sz="2400" b="1" dirty="0"/>
              <a:t>展望</a:t>
            </a:r>
          </a:p>
        </p:txBody>
      </p:sp>
    </p:spTree>
    <p:extLst>
      <p:ext uri="{BB962C8B-B14F-4D97-AF65-F5344CB8AC3E}">
        <p14:creationId xmlns:p14="http://schemas.microsoft.com/office/powerpoint/2010/main" val="14829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279</TotalTime>
  <Words>615</Words>
  <Application>Microsoft Office PowerPoint</Application>
  <PresentationFormat>自定义</PresentationFormat>
  <Paragraphs>178</Paragraphs>
  <Slides>13</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Palatino Linotype</vt:lpstr>
      <vt:lpstr>Watercolor_16x9</vt:lpstr>
      <vt:lpstr>小组组会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Administrator</dc:creator>
  <cp:lastModifiedBy>Administrator</cp:lastModifiedBy>
  <cp:revision>26</cp:revision>
  <dcterms:created xsi:type="dcterms:W3CDTF">2019-03-19T10:09:16Z</dcterms:created>
  <dcterms:modified xsi:type="dcterms:W3CDTF">2019-03-20T03:58:15Z</dcterms:modified>
</cp:coreProperties>
</file>