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7" r:id="rId2"/>
    <p:sldId id="262" r:id="rId3"/>
    <p:sldId id="265" r:id="rId4"/>
    <p:sldId id="266" r:id="rId5"/>
    <p:sldId id="267" r:id="rId6"/>
    <p:sldId id="269" r:id="rId7"/>
    <p:sldId id="268" r:id="rId8"/>
    <p:sldId id="270" r:id="rId9"/>
    <p:sldId id="271" r:id="rId10"/>
    <p:sldId id="272" r:id="rId11"/>
    <p:sldId id="273" r:id="rId12"/>
    <p:sldId id="275" r:id="rId13"/>
    <p:sldId id="276" r:id="rId14"/>
    <p:sldId id="277" r:id="rId15"/>
    <p:sldId id="278" r:id="rId16"/>
    <p:sldId id="279" r:id="rId17"/>
    <p:sldId id="280" r:id="rId18"/>
    <p:sldId id="284" r:id="rId19"/>
    <p:sldId id="274" r:id="rId20"/>
    <p:sldId id="281" r:id="rId21"/>
    <p:sldId id="264" r:id="rId22"/>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4" autoAdjust="0"/>
    <p:restoredTop sz="94660"/>
  </p:normalViewPr>
  <p:slideViewPr>
    <p:cSldViewPr>
      <p:cViewPr varScale="1">
        <p:scale>
          <a:sx n="67" d="100"/>
          <a:sy n="67" d="100"/>
        </p:scale>
        <p:origin x="84" y="1164"/>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8D551-EAFC-440E-BE76-FE90AA8B3E59}" type="datetime1">
              <a:rPr lang="zh-CN" altLang="en-US" smtClean="0">
                <a:latin typeface="宋体" panose="02010600030101010101" pitchFamily="2" charset="-122"/>
                <a:ea typeface="宋体" panose="02010600030101010101" pitchFamily="2" charset="-122"/>
              </a:rPr>
              <a:t>2018/12/18 Tuesday</a:t>
            </a:fld>
            <a:endParaRPr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宋体" panose="02010600030101010101" pitchFamily="2" charset="-122"/>
                <a:ea typeface="宋体" panose="02010600030101010101" pitchFamily="2" charset="-122"/>
              </a:rPr>
              <a:t>‹#›</a:t>
            </a:fld>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1D97-EEB6-429B-AC02-D2212B4618C4}" type="datetime1">
              <a:rPr lang="zh-CN" altLang="en-US" smtClean="0"/>
              <a:pPr/>
              <a:t>2018/12/18 Tuesday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noProof="0"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n-US" altLang="zh-CN" noProof="0" smtClean="0"/>
              <a:t>‹#›</a:t>
            </a:fld>
            <a:endParaRPr lang="en-US" altLang="zh-CN"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a:t>
            </a:fld>
            <a:endParaRPr lang="zh-CN" altLang="en-US" dirty="0">
              <a:latin typeface="+mj-ea"/>
              <a:ea typeface="+mj-ea"/>
            </a:endParaRPr>
          </a:p>
        </p:txBody>
      </p:sp>
    </p:spTree>
    <p:extLst>
      <p:ext uri="{BB962C8B-B14F-4D97-AF65-F5344CB8AC3E}">
        <p14:creationId xmlns:p14="http://schemas.microsoft.com/office/powerpoint/2010/main" val="124502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10</a:t>
            </a:fld>
            <a:endParaRPr lang="en-US" altLang="zh-CN" dirty="0">
              <a:latin typeface="+mj-ea"/>
              <a:ea typeface="+mj-ea"/>
            </a:endParaRPr>
          </a:p>
        </p:txBody>
      </p:sp>
    </p:spTree>
    <p:extLst>
      <p:ext uri="{BB962C8B-B14F-4D97-AF65-F5344CB8AC3E}">
        <p14:creationId xmlns:p14="http://schemas.microsoft.com/office/powerpoint/2010/main" val="1138913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11</a:t>
            </a:fld>
            <a:endParaRPr lang="en-US" altLang="zh-CN" dirty="0">
              <a:latin typeface="+mj-ea"/>
              <a:ea typeface="+mj-ea"/>
            </a:endParaRPr>
          </a:p>
        </p:txBody>
      </p:sp>
    </p:spTree>
    <p:extLst>
      <p:ext uri="{BB962C8B-B14F-4D97-AF65-F5344CB8AC3E}">
        <p14:creationId xmlns:p14="http://schemas.microsoft.com/office/powerpoint/2010/main" val="2945057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12</a:t>
            </a:fld>
            <a:endParaRPr lang="en-US" altLang="zh-CN" dirty="0">
              <a:latin typeface="+mj-ea"/>
              <a:ea typeface="+mj-ea"/>
            </a:endParaRPr>
          </a:p>
        </p:txBody>
      </p:sp>
    </p:spTree>
    <p:extLst>
      <p:ext uri="{BB962C8B-B14F-4D97-AF65-F5344CB8AC3E}">
        <p14:creationId xmlns:p14="http://schemas.microsoft.com/office/powerpoint/2010/main" val="2846883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13</a:t>
            </a:fld>
            <a:endParaRPr lang="en-US" altLang="zh-CN" dirty="0">
              <a:latin typeface="+mj-ea"/>
              <a:ea typeface="+mj-ea"/>
            </a:endParaRPr>
          </a:p>
        </p:txBody>
      </p:sp>
    </p:spTree>
    <p:extLst>
      <p:ext uri="{BB962C8B-B14F-4D97-AF65-F5344CB8AC3E}">
        <p14:creationId xmlns:p14="http://schemas.microsoft.com/office/powerpoint/2010/main" val="609137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14</a:t>
            </a:fld>
            <a:endParaRPr lang="en-US" altLang="zh-CN" dirty="0">
              <a:latin typeface="+mj-ea"/>
              <a:ea typeface="+mj-ea"/>
            </a:endParaRPr>
          </a:p>
        </p:txBody>
      </p:sp>
    </p:spTree>
    <p:extLst>
      <p:ext uri="{BB962C8B-B14F-4D97-AF65-F5344CB8AC3E}">
        <p14:creationId xmlns:p14="http://schemas.microsoft.com/office/powerpoint/2010/main" val="2882720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15</a:t>
            </a:fld>
            <a:endParaRPr lang="en-US" altLang="zh-CN" dirty="0">
              <a:latin typeface="+mj-ea"/>
              <a:ea typeface="+mj-ea"/>
            </a:endParaRPr>
          </a:p>
        </p:txBody>
      </p:sp>
    </p:spTree>
    <p:extLst>
      <p:ext uri="{BB962C8B-B14F-4D97-AF65-F5344CB8AC3E}">
        <p14:creationId xmlns:p14="http://schemas.microsoft.com/office/powerpoint/2010/main" val="722000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16</a:t>
            </a:fld>
            <a:endParaRPr lang="en-US" altLang="zh-CN" dirty="0">
              <a:latin typeface="+mj-ea"/>
              <a:ea typeface="+mj-ea"/>
            </a:endParaRPr>
          </a:p>
        </p:txBody>
      </p:sp>
    </p:spTree>
    <p:extLst>
      <p:ext uri="{BB962C8B-B14F-4D97-AF65-F5344CB8AC3E}">
        <p14:creationId xmlns:p14="http://schemas.microsoft.com/office/powerpoint/2010/main" val="910954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17</a:t>
            </a:fld>
            <a:endParaRPr lang="en-US" altLang="zh-CN" dirty="0">
              <a:latin typeface="+mj-ea"/>
              <a:ea typeface="+mj-ea"/>
            </a:endParaRPr>
          </a:p>
        </p:txBody>
      </p:sp>
    </p:spTree>
    <p:extLst>
      <p:ext uri="{BB962C8B-B14F-4D97-AF65-F5344CB8AC3E}">
        <p14:creationId xmlns:p14="http://schemas.microsoft.com/office/powerpoint/2010/main" val="2730264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18</a:t>
            </a:fld>
            <a:endParaRPr lang="en-US" altLang="zh-CN" dirty="0">
              <a:latin typeface="+mj-ea"/>
              <a:ea typeface="+mj-ea"/>
            </a:endParaRPr>
          </a:p>
        </p:txBody>
      </p:sp>
    </p:spTree>
    <p:extLst>
      <p:ext uri="{BB962C8B-B14F-4D97-AF65-F5344CB8AC3E}">
        <p14:creationId xmlns:p14="http://schemas.microsoft.com/office/powerpoint/2010/main" val="1607002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19</a:t>
            </a:fld>
            <a:endParaRPr lang="en-US" altLang="zh-CN" dirty="0">
              <a:latin typeface="+mj-ea"/>
              <a:ea typeface="+mj-ea"/>
            </a:endParaRPr>
          </a:p>
        </p:txBody>
      </p:sp>
    </p:spTree>
    <p:extLst>
      <p:ext uri="{BB962C8B-B14F-4D97-AF65-F5344CB8AC3E}">
        <p14:creationId xmlns:p14="http://schemas.microsoft.com/office/powerpoint/2010/main" val="2784143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a:t>
            </a:fld>
            <a:endParaRPr lang="en-US" altLang="zh-CN" dirty="0">
              <a:latin typeface="+mj-ea"/>
              <a:ea typeface="+mj-ea"/>
            </a:endParaRPr>
          </a:p>
        </p:txBody>
      </p:sp>
    </p:spTree>
    <p:extLst>
      <p:ext uri="{BB962C8B-B14F-4D97-AF65-F5344CB8AC3E}">
        <p14:creationId xmlns:p14="http://schemas.microsoft.com/office/powerpoint/2010/main" val="2189152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20</a:t>
            </a:fld>
            <a:endParaRPr lang="en-US" altLang="zh-CN" dirty="0">
              <a:latin typeface="+mj-ea"/>
              <a:ea typeface="+mj-ea"/>
            </a:endParaRPr>
          </a:p>
        </p:txBody>
      </p:sp>
    </p:spTree>
    <p:extLst>
      <p:ext uri="{BB962C8B-B14F-4D97-AF65-F5344CB8AC3E}">
        <p14:creationId xmlns:p14="http://schemas.microsoft.com/office/powerpoint/2010/main" val="2831543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21</a:t>
            </a:fld>
            <a:endParaRPr lang="en-US" altLang="zh-CN" dirty="0">
              <a:latin typeface="+mj-ea"/>
              <a:ea typeface="+mj-ea"/>
            </a:endParaRPr>
          </a:p>
        </p:txBody>
      </p:sp>
    </p:spTree>
    <p:extLst>
      <p:ext uri="{BB962C8B-B14F-4D97-AF65-F5344CB8AC3E}">
        <p14:creationId xmlns:p14="http://schemas.microsoft.com/office/powerpoint/2010/main" val="1838885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3</a:t>
            </a:fld>
            <a:endParaRPr lang="en-US" altLang="zh-CN" dirty="0">
              <a:latin typeface="+mj-ea"/>
              <a:ea typeface="+mj-ea"/>
            </a:endParaRPr>
          </a:p>
        </p:txBody>
      </p:sp>
    </p:spTree>
    <p:extLst>
      <p:ext uri="{BB962C8B-B14F-4D97-AF65-F5344CB8AC3E}">
        <p14:creationId xmlns:p14="http://schemas.microsoft.com/office/powerpoint/2010/main" val="3640510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4</a:t>
            </a:fld>
            <a:endParaRPr lang="en-US" altLang="zh-CN" dirty="0">
              <a:latin typeface="+mj-ea"/>
              <a:ea typeface="+mj-ea"/>
            </a:endParaRPr>
          </a:p>
        </p:txBody>
      </p:sp>
    </p:spTree>
    <p:extLst>
      <p:ext uri="{BB962C8B-B14F-4D97-AF65-F5344CB8AC3E}">
        <p14:creationId xmlns:p14="http://schemas.microsoft.com/office/powerpoint/2010/main" val="2878697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5</a:t>
            </a:fld>
            <a:endParaRPr lang="en-US" altLang="zh-CN" dirty="0">
              <a:latin typeface="+mj-ea"/>
              <a:ea typeface="+mj-ea"/>
            </a:endParaRPr>
          </a:p>
        </p:txBody>
      </p:sp>
    </p:spTree>
    <p:extLst>
      <p:ext uri="{BB962C8B-B14F-4D97-AF65-F5344CB8AC3E}">
        <p14:creationId xmlns:p14="http://schemas.microsoft.com/office/powerpoint/2010/main" val="3875422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6</a:t>
            </a:fld>
            <a:endParaRPr lang="en-US" altLang="zh-CN" dirty="0">
              <a:latin typeface="+mj-ea"/>
              <a:ea typeface="+mj-ea"/>
            </a:endParaRPr>
          </a:p>
        </p:txBody>
      </p:sp>
    </p:spTree>
    <p:extLst>
      <p:ext uri="{BB962C8B-B14F-4D97-AF65-F5344CB8AC3E}">
        <p14:creationId xmlns:p14="http://schemas.microsoft.com/office/powerpoint/2010/main" val="2307101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7</a:t>
            </a:fld>
            <a:endParaRPr lang="en-US" altLang="zh-CN" dirty="0">
              <a:latin typeface="+mj-ea"/>
              <a:ea typeface="+mj-ea"/>
            </a:endParaRPr>
          </a:p>
        </p:txBody>
      </p:sp>
    </p:spTree>
    <p:extLst>
      <p:ext uri="{BB962C8B-B14F-4D97-AF65-F5344CB8AC3E}">
        <p14:creationId xmlns:p14="http://schemas.microsoft.com/office/powerpoint/2010/main" val="1480383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8</a:t>
            </a:fld>
            <a:endParaRPr lang="en-US" altLang="zh-CN" dirty="0">
              <a:latin typeface="+mj-ea"/>
              <a:ea typeface="+mj-ea"/>
            </a:endParaRPr>
          </a:p>
        </p:txBody>
      </p:sp>
    </p:spTree>
    <p:extLst>
      <p:ext uri="{BB962C8B-B14F-4D97-AF65-F5344CB8AC3E}">
        <p14:creationId xmlns:p14="http://schemas.microsoft.com/office/powerpoint/2010/main" val="2005159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9</a:t>
            </a:fld>
            <a:endParaRPr lang="en-US" altLang="zh-CN" dirty="0">
              <a:latin typeface="+mj-ea"/>
              <a:ea typeface="+mj-ea"/>
            </a:endParaRPr>
          </a:p>
        </p:txBody>
      </p:sp>
    </p:spTree>
    <p:extLst>
      <p:ext uri="{BB962C8B-B14F-4D97-AF65-F5344CB8AC3E}">
        <p14:creationId xmlns:p14="http://schemas.microsoft.com/office/powerpoint/2010/main" val="454940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3D1764DF-0BFF-4D1B-8A2B-D182D2C86982}" type="datetime1">
              <a:rPr lang="zh-CN" altLang="en-US" smtClean="0"/>
              <a:pPr/>
              <a:t>2018/12/18 Tuesday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E56957BA-FEF4-4C8E-A3CA-15601733688D}" type="datetime1">
              <a:rPr lang="zh-CN" altLang="en-US" smtClean="0"/>
              <a:pPr/>
              <a:t>2018/12/18 Tuesday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57D87D77-335E-42D4-B9D3-89AB7FEF850A}" type="datetime1">
              <a:rPr lang="zh-CN" altLang="en-US" smtClean="0"/>
              <a:pPr/>
              <a:t>2018/12/18 Tuesday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166799E2-3CA5-4C9D-94C3-E2110570FF0B}" type="datetime1">
              <a:rPr lang="zh-CN" altLang="en-US" smtClean="0"/>
              <a:pPr/>
              <a:t>2018/12/18 Tuesday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F86F3DD1-C0FE-4CA7-96F6-14E5376380EC}" type="datetime1">
              <a:rPr lang="zh-CN" altLang="en-US" smtClean="0"/>
              <a:pPr/>
              <a:t>2018/12/18 Tuesday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4"/>
          <p:cNvSpPr>
            <a:spLocks noGrp="1"/>
          </p:cNvSpPr>
          <p:nvPr>
            <p:ph type="ftr" sz="quarter" idx="11"/>
          </p:nvPr>
        </p:nvSpPr>
        <p:spPr/>
        <p:txBody>
          <a:bodyPr rtlCol="0"/>
          <a:lstStyle/>
          <a:p>
            <a:pPr rtl="0"/>
            <a:endParaRPr lang="zh-CN" altLang="en-US" noProof="0" dirty="0"/>
          </a:p>
        </p:txBody>
      </p:sp>
      <p:sp>
        <p:nvSpPr>
          <p:cNvPr id="5" name="日期占位符 5"/>
          <p:cNvSpPr>
            <a:spLocks noGrp="1"/>
          </p:cNvSpPr>
          <p:nvPr>
            <p:ph type="dt" sz="half" idx="10"/>
          </p:nvPr>
        </p:nvSpPr>
        <p:spPr/>
        <p:txBody>
          <a:bodyPr rtlCol="0"/>
          <a:lstStyle>
            <a:lvl1pPr>
              <a:defRPr/>
            </a:lvl1pPr>
          </a:lstStyle>
          <a:p>
            <a:fld id="{A36E73D5-A5DE-4A03-8FB8-EB14C67EE15B}" type="datetime1">
              <a:rPr lang="zh-CN" altLang="en-US" smtClean="0"/>
              <a:pPr/>
              <a:t>2018/12/18 Tuesday</a:t>
            </a:fld>
            <a:endParaRPr lang="zh-CN" altLang="en-US" dirty="0"/>
          </a:p>
        </p:txBody>
      </p:sp>
      <p:sp>
        <p:nvSpPr>
          <p:cNvPr id="7" name="幻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6"/>
          <p:cNvSpPr>
            <a:spLocks noGrp="1"/>
          </p:cNvSpPr>
          <p:nvPr>
            <p:ph type="ftr" sz="quarter" idx="11"/>
          </p:nvPr>
        </p:nvSpPr>
        <p:spPr/>
        <p:txBody>
          <a:bodyPr rtlCol="0"/>
          <a:lstStyle/>
          <a:p>
            <a:pPr rtl="0"/>
            <a:endParaRPr lang="zh-CN" altLang="en-US" noProof="0" dirty="0"/>
          </a:p>
        </p:txBody>
      </p:sp>
      <p:sp>
        <p:nvSpPr>
          <p:cNvPr id="7" name="日期占位符 7"/>
          <p:cNvSpPr>
            <a:spLocks noGrp="1"/>
          </p:cNvSpPr>
          <p:nvPr>
            <p:ph type="dt" sz="half" idx="10"/>
          </p:nvPr>
        </p:nvSpPr>
        <p:spPr/>
        <p:txBody>
          <a:bodyPr rtlCol="0"/>
          <a:lstStyle>
            <a:lvl1pPr>
              <a:defRPr/>
            </a:lvl1pPr>
          </a:lstStyle>
          <a:p>
            <a:fld id="{56531402-C48B-45C7-8338-830D3FA708E8}" type="datetime1">
              <a:rPr lang="zh-CN" altLang="en-US" smtClean="0"/>
              <a:pPr/>
              <a:t>2018/12/18 Tuesday</a:t>
            </a:fld>
            <a:endParaRPr lang="zh-CN" altLang="en-US" dirty="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2"/>
          <p:cNvSpPr>
            <a:spLocks noGrp="1"/>
          </p:cNvSpPr>
          <p:nvPr>
            <p:ph type="ftr" sz="quarter" idx="11"/>
          </p:nvPr>
        </p:nvSpPr>
        <p:spPr/>
        <p:txBody>
          <a:bodyPr rtlCol="0"/>
          <a:lstStyle/>
          <a:p>
            <a:pPr rtl="0"/>
            <a:endParaRPr lang="zh-CN" altLang="en-US" noProof="0" dirty="0"/>
          </a:p>
        </p:txBody>
      </p:sp>
      <p:sp>
        <p:nvSpPr>
          <p:cNvPr id="3" name="日期占位符 3"/>
          <p:cNvSpPr>
            <a:spLocks noGrp="1"/>
          </p:cNvSpPr>
          <p:nvPr>
            <p:ph type="dt" sz="half" idx="10"/>
          </p:nvPr>
        </p:nvSpPr>
        <p:spPr/>
        <p:txBody>
          <a:bodyPr rtlCol="0"/>
          <a:lstStyle>
            <a:lvl1pPr>
              <a:defRPr/>
            </a:lvl1pPr>
          </a:lstStyle>
          <a:p>
            <a:fld id="{1D213A6F-62C3-4BE8-B515-BFB6CD5E1DF1}" type="datetime1">
              <a:rPr lang="zh-CN" altLang="en-US" smtClean="0"/>
              <a:pPr/>
              <a:t>2018/12/18 Tuesday</a:t>
            </a:fld>
            <a:endParaRPr lang="zh-CN" altLang="en-US" dirty="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noProof="0" dirty="0"/>
          </a:p>
        </p:txBody>
      </p:sp>
      <p:sp>
        <p:nvSpPr>
          <p:cNvPr id="2" name="日期占位符 2"/>
          <p:cNvSpPr>
            <a:spLocks noGrp="1"/>
          </p:cNvSpPr>
          <p:nvPr>
            <p:ph type="dt" sz="half" idx="10"/>
          </p:nvPr>
        </p:nvSpPr>
        <p:spPr/>
        <p:txBody>
          <a:bodyPr rtlCol="0"/>
          <a:lstStyle>
            <a:lvl1pPr>
              <a:defRPr/>
            </a:lvl1pPr>
          </a:lstStyle>
          <a:p>
            <a:fld id="{F912600F-C6B7-48E7-80DB-91A1C757A881}" type="datetime1">
              <a:rPr lang="zh-CN" altLang="en-US" smtClean="0"/>
              <a:pPr/>
              <a:t>2018/12/18 Tuesday</a:t>
            </a:fld>
            <a:endParaRPr lang="zh-CN" altLang="en-US" dirty="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内容占位符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9" name="页脚占位符 4"/>
          <p:cNvSpPr>
            <a:spLocks noGrp="1"/>
          </p:cNvSpPr>
          <p:nvPr>
            <p:ph type="ftr" sz="quarter" idx="11"/>
          </p:nvPr>
        </p:nvSpPr>
        <p:spPr/>
        <p:txBody>
          <a:bodyPr rtlCol="0"/>
          <a:lstStyle/>
          <a:p>
            <a:pPr rtl="0"/>
            <a:endParaRPr lang="zh-CN" altLang="en-US" noProof="0" dirty="0"/>
          </a:p>
        </p:txBody>
      </p:sp>
      <p:sp>
        <p:nvSpPr>
          <p:cNvPr id="8" name="日期占位符 5"/>
          <p:cNvSpPr>
            <a:spLocks noGrp="1"/>
          </p:cNvSpPr>
          <p:nvPr>
            <p:ph type="dt" sz="half" idx="10"/>
          </p:nvPr>
        </p:nvSpPr>
        <p:spPr/>
        <p:txBody>
          <a:bodyPr rtlCol="0"/>
          <a:lstStyle>
            <a:lvl1pPr>
              <a:defRPr/>
            </a:lvl1pPr>
          </a:lstStyle>
          <a:p>
            <a:fld id="{D7A80206-60B2-4858-9DFF-4D3DA10A56A1}" type="datetime1">
              <a:rPr lang="zh-CN" altLang="en-US" smtClean="0"/>
              <a:pPr/>
              <a:t>2018/12/18 Tuesday</a:t>
            </a:fld>
            <a:endParaRPr lang="zh-CN" altLang="en-US" dirty="0"/>
          </a:p>
        </p:txBody>
      </p:sp>
      <p:sp>
        <p:nvSpPr>
          <p:cNvPr id="10" name="幻灯片编号占位符 6"/>
          <p:cNvSpPr>
            <a:spLocks noGrp="1"/>
          </p:cNvSpPr>
          <p:nvPr>
            <p:ph type="sldNum" sz="quarter" idx="12"/>
          </p:nvPr>
        </p:nvSpPr>
        <p:spPr/>
        <p:txBody>
          <a:bodyPr rtlCol="0"/>
          <a:lstStyle/>
          <a:p>
            <a:pPr rtl="0"/>
            <a:fld id="{E5137D0E-4A4F-4307-8994-C1891D747D59}" type="slidenum">
              <a:rPr lang="en-US" altLang="zh-CN" noProof="0"/>
              <a:pPr/>
              <a:t>‹#›</a:t>
            </a:fld>
            <a:endParaRPr lang="zh-CN" altLang="en-U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图片占位符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pic>
        <p:nvPicPr>
          <p:cNvPr id="9" name="图片 4" descr="为添加图像预留的空占位符。单击占位符，选择要添加的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5" name="页脚占位符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FAAC343B-BF22-4E3E-AE6D-3B66D97B0160}" type="datetime1">
              <a:rPr lang="zh-CN" altLang="en-US" smtClean="0"/>
              <a:pPr/>
              <a:t>2018/12/18 Tuesday</a:t>
            </a:fld>
            <a:endParaRPr lang="en-US" dirty="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E5137D0E-4A4F-4307-8994-C1891D747D59}" type="slidenum">
              <a:rPr lang="en-US" altLang="zh-CN" noProof="0" smtClean="0"/>
              <a:pPr/>
              <a:t>‹#›</a:t>
            </a:fld>
            <a:endParaRPr lang="zh-CN" altLang="en-U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宋体" panose="02010600030101010101" pitchFamily="2" charset="-122"/>
          <a:ea typeface="宋体" panose="02010600030101010101" pitchFamily="2" charset="-122"/>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小组组会</a:t>
            </a:r>
            <a:endParaRPr lang="zh-cn" dirty="0"/>
          </a:p>
        </p:txBody>
      </p:sp>
      <p:sp>
        <p:nvSpPr>
          <p:cNvPr id="3" name="副标题 2"/>
          <p:cNvSpPr>
            <a:spLocks noGrp="1"/>
          </p:cNvSpPr>
          <p:nvPr>
            <p:ph type="subTitle" idx="1"/>
          </p:nvPr>
        </p:nvSpPr>
        <p:spPr/>
        <p:txBody>
          <a:bodyPr rtlCol="0"/>
          <a:lstStyle/>
          <a:p>
            <a:pPr rtl="0"/>
            <a:r>
              <a:rPr lang="en-US" altLang="zh-CN" dirty="0">
                <a:solidFill>
                  <a:schemeClr val="tx1">
                    <a:lumMod val="50000"/>
                  </a:schemeClr>
                </a:solidFill>
              </a:rPr>
              <a:t>2018</a:t>
            </a:r>
            <a:r>
              <a:rPr lang="zh-CN" altLang="en-US" dirty="0">
                <a:solidFill>
                  <a:schemeClr val="tx1">
                    <a:lumMod val="50000"/>
                  </a:schemeClr>
                </a:solidFill>
              </a:rPr>
              <a:t>年</a:t>
            </a:r>
            <a:r>
              <a:rPr lang="en-US" altLang="zh-CN" dirty="0">
                <a:solidFill>
                  <a:schemeClr val="tx1">
                    <a:lumMod val="50000"/>
                  </a:schemeClr>
                </a:solidFill>
              </a:rPr>
              <a:t>12</a:t>
            </a:r>
            <a:r>
              <a:rPr lang="zh-CN" altLang="en-US" dirty="0">
                <a:solidFill>
                  <a:schemeClr val="tx1">
                    <a:lumMod val="50000"/>
                  </a:schemeClr>
                </a:solidFill>
              </a:rPr>
              <a:t>月</a:t>
            </a:r>
            <a:r>
              <a:rPr lang="en-US" altLang="zh-CN" dirty="0">
                <a:solidFill>
                  <a:schemeClr val="tx1">
                    <a:lumMod val="50000"/>
                  </a:schemeClr>
                </a:solidFill>
              </a:rPr>
              <a:t>12</a:t>
            </a:r>
            <a:r>
              <a:rPr lang="zh-CN" altLang="en-US" dirty="0">
                <a:solidFill>
                  <a:schemeClr val="tx1">
                    <a:lumMod val="50000"/>
                  </a:schemeClr>
                </a:solidFill>
              </a:rPr>
              <a:t>日</a:t>
            </a:r>
            <a:endParaRPr lang="zh-cn"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676CC3-14FD-4437-949E-D9D1C32D6051}"/>
              </a:ext>
            </a:extLst>
          </p:cNvPr>
          <p:cNvSpPr/>
          <p:nvPr/>
        </p:nvSpPr>
        <p:spPr>
          <a:xfrm>
            <a:off x="978371" y="448309"/>
            <a:ext cx="10225136" cy="1569660"/>
          </a:xfrm>
          <a:prstGeom prst="rect">
            <a:avLst/>
          </a:prstGeom>
        </p:spPr>
        <p:txBody>
          <a:bodyPr wrap="square">
            <a:spAutoFit/>
          </a:bodyPr>
          <a:lstStyle/>
          <a:p>
            <a:r>
              <a:rPr lang="zh-CN" altLang="en-US" sz="2400" dirty="0"/>
              <a:t>        现有的复合体系结构包含潜在因子模型，忽略了基于邻域的方法以非线性方式的集成。 因此，用存储网络来表示基于邻域的组件，以捕获用户和项目之间的更高阶复杂关系。（将存储器组件和神经注意机制融合为邻域组件）</a:t>
            </a:r>
          </a:p>
        </p:txBody>
      </p:sp>
      <p:sp>
        <p:nvSpPr>
          <p:cNvPr id="3" name="矩形 2">
            <a:extLst>
              <a:ext uri="{FF2B5EF4-FFF2-40B4-BE49-F238E27FC236}">
                <a16:creationId xmlns:a16="http://schemas.microsoft.com/office/drawing/2014/main" id="{42E4EC11-E4E2-403C-ADC5-3DBF90273B00}"/>
              </a:ext>
            </a:extLst>
          </p:cNvPr>
          <p:cNvSpPr/>
          <p:nvPr/>
        </p:nvSpPr>
        <p:spPr>
          <a:xfrm>
            <a:off x="978371" y="2459503"/>
            <a:ext cx="10225136" cy="830997"/>
          </a:xfrm>
          <a:prstGeom prst="rect">
            <a:avLst/>
          </a:prstGeom>
        </p:spPr>
        <p:txBody>
          <a:bodyPr wrap="square">
            <a:spAutoFit/>
          </a:bodyPr>
          <a:lstStyle/>
          <a:p>
            <a:r>
              <a:rPr lang="zh-CN" altLang="en-US" sz="2400" dirty="0"/>
              <a:t>        </a:t>
            </a:r>
            <a:r>
              <a:rPr lang="zh-CN" altLang="en-US" sz="2400" dirty="0">
                <a:solidFill>
                  <a:schemeClr val="bg2">
                    <a:lumMod val="50000"/>
                  </a:schemeClr>
                </a:solidFill>
              </a:rPr>
              <a:t>外部存储器</a:t>
            </a:r>
            <a:r>
              <a:rPr lang="zh-CN" altLang="en-US" sz="2400" dirty="0"/>
              <a:t>允许编码丰富的特征表示，而</a:t>
            </a:r>
            <a:r>
              <a:rPr lang="zh-CN" altLang="en-US" sz="2400" dirty="0">
                <a:solidFill>
                  <a:schemeClr val="bg2">
                    <a:lumMod val="50000"/>
                  </a:schemeClr>
                </a:solidFill>
              </a:rPr>
              <a:t>神经注意机制</a:t>
            </a:r>
            <a:r>
              <a:rPr lang="zh-CN" altLang="en-US" sz="2400" dirty="0"/>
              <a:t>推断来自社区的用户特定贡献。</a:t>
            </a:r>
          </a:p>
        </p:txBody>
      </p:sp>
      <p:sp>
        <p:nvSpPr>
          <p:cNvPr id="4" name="矩形 3">
            <a:extLst>
              <a:ext uri="{FF2B5EF4-FFF2-40B4-BE49-F238E27FC236}">
                <a16:creationId xmlns:a16="http://schemas.microsoft.com/office/drawing/2014/main" id="{98D55ACB-BDFC-4558-902A-59648F2C158A}"/>
              </a:ext>
            </a:extLst>
          </p:cNvPr>
          <p:cNvSpPr/>
          <p:nvPr/>
        </p:nvSpPr>
        <p:spPr>
          <a:xfrm>
            <a:off x="981844" y="3732034"/>
            <a:ext cx="10225136" cy="2677656"/>
          </a:xfrm>
          <a:prstGeom prst="rect">
            <a:avLst/>
          </a:prstGeom>
        </p:spPr>
        <p:txBody>
          <a:bodyPr wrap="square">
            <a:spAutoFit/>
          </a:bodyPr>
          <a:lstStyle/>
          <a:p>
            <a:r>
              <a:rPr lang="zh-CN" altLang="en-US" sz="2400" dirty="0"/>
              <a:t>        提出了一种统一的混合模型，该模型利用</a:t>
            </a:r>
            <a:r>
              <a:rPr lang="zh-CN" altLang="en-US" sz="2400" dirty="0">
                <a:solidFill>
                  <a:schemeClr val="bg2">
                    <a:lumMod val="50000"/>
                  </a:schemeClr>
                </a:solidFill>
              </a:rPr>
              <a:t>内存网络</a:t>
            </a:r>
            <a:r>
              <a:rPr lang="zh-CN" altLang="en-US" sz="2400" dirty="0"/>
              <a:t>的最新进展和</a:t>
            </a:r>
            <a:r>
              <a:rPr lang="zh-CN" altLang="en-US" sz="2400" dirty="0">
                <a:solidFill>
                  <a:schemeClr val="bg2">
                    <a:lumMod val="50000"/>
                  </a:schemeClr>
                </a:solidFill>
              </a:rPr>
              <a:t>具有隐式反馈的CF的神经注意机制</a:t>
            </a:r>
            <a:r>
              <a:rPr lang="zh-CN" altLang="en-US" sz="2400" dirty="0"/>
              <a:t>。 </a:t>
            </a:r>
            <a:r>
              <a:rPr lang="zh-CN" altLang="en-US" sz="2400" dirty="0">
                <a:solidFill>
                  <a:schemeClr val="bg2">
                    <a:lumMod val="50000"/>
                  </a:schemeClr>
                </a:solidFill>
              </a:rPr>
              <a:t>存储器组件</a:t>
            </a:r>
            <a:r>
              <a:rPr lang="zh-CN" altLang="en-US" sz="2400" dirty="0"/>
              <a:t>允许读写操作来编码内部存储器中的复杂用户和项目</a:t>
            </a:r>
            <a:r>
              <a:rPr lang="zh-CN" altLang="en-US" sz="2400" dirty="0">
                <a:solidFill>
                  <a:schemeClr val="bg2">
                    <a:lumMod val="50000"/>
                  </a:schemeClr>
                </a:solidFill>
              </a:rPr>
              <a:t>关系</a:t>
            </a:r>
            <a:r>
              <a:rPr lang="zh-CN" altLang="en-US" sz="2400" dirty="0"/>
              <a:t>。</a:t>
            </a:r>
            <a:r>
              <a:rPr lang="zh-CN" altLang="en-US" sz="2400" dirty="0">
                <a:solidFill>
                  <a:schemeClr val="bg2">
                    <a:lumMod val="50000"/>
                  </a:schemeClr>
                </a:solidFill>
              </a:rPr>
              <a:t>关联寻址方案</a:t>
            </a:r>
            <a:r>
              <a:rPr lang="zh-CN" altLang="en-US" sz="2400" dirty="0"/>
              <a:t>充当最近</a:t>
            </a:r>
            <a:r>
              <a:rPr lang="zh-CN" altLang="en-US" sz="2400" dirty="0">
                <a:solidFill>
                  <a:schemeClr val="bg2">
                    <a:lumMod val="50000"/>
                  </a:schemeClr>
                </a:solidFill>
              </a:rPr>
              <a:t>邻域模型</a:t>
            </a:r>
            <a:r>
              <a:rPr lang="zh-CN" altLang="en-US" sz="2400" dirty="0"/>
              <a:t>，其基于自适应用户项状态来发现语义上类似的用户。 </a:t>
            </a:r>
            <a:r>
              <a:rPr lang="zh-CN" altLang="en-US" sz="2400" dirty="0">
                <a:solidFill>
                  <a:schemeClr val="bg2">
                    <a:lumMod val="50000"/>
                  </a:schemeClr>
                </a:solidFill>
              </a:rPr>
              <a:t>神经注意机制</a:t>
            </a:r>
            <a:r>
              <a:rPr lang="zh-CN" altLang="en-US" sz="2400" dirty="0"/>
              <a:t>对具有相似偏好的用户的特定子集施加</a:t>
            </a:r>
            <a:r>
              <a:rPr lang="zh-CN" altLang="en-US" sz="2400" dirty="0">
                <a:solidFill>
                  <a:schemeClr val="bg2">
                    <a:lumMod val="50000"/>
                  </a:schemeClr>
                </a:solidFill>
              </a:rPr>
              <a:t>更高权重</a:t>
            </a:r>
            <a:r>
              <a:rPr lang="zh-CN" altLang="en-US" sz="2400" dirty="0"/>
              <a:t>，形成</a:t>
            </a:r>
            <a:r>
              <a:rPr lang="zh-CN" altLang="en-US" sz="2400" dirty="0">
                <a:solidFill>
                  <a:schemeClr val="bg2">
                    <a:lumMod val="50000"/>
                  </a:schemeClr>
                </a:solidFill>
              </a:rPr>
              <a:t>集体邻域概要</a:t>
            </a:r>
            <a:r>
              <a:rPr lang="zh-CN" altLang="en-US" sz="2400" dirty="0"/>
              <a:t>。 最后，</a:t>
            </a:r>
            <a:r>
              <a:rPr lang="zh-CN" altLang="en-US" sz="2400" dirty="0">
                <a:solidFill>
                  <a:schemeClr val="bg2">
                    <a:lumMod val="50000"/>
                  </a:schemeClr>
                </a:solidFill>
              </a:rPr>
              <a:t>局部邻域摘要</a:t>
            </a:r>
            <a:r>
              <a:rPr lang="zh-CN" altLang="en-US" sz="2400" dirty="0"/>
              <a:t>与</a:t>
            </a:r>
            <a:r>
              <a:rPr lang="zh-CN" altLang="en-US" sz="2400" dirty="0">
                <a:solidFill>
                  <a:schemeClr val="bg2">
                    <a:lumMod val="50000"/>
                  </a:schemeClr>
                </a:solidFill>
              </a:rPr>
              <a:t>全局潜在因子</a:t>
            </a:r>
            <a:r>
              <a:rPr lang="zh-CN" altLang="en-US" sz="2400" dirty="0"/>
              <a:t>之间的非线性相互作用导出</a:t>
            </a:r>
            <a:r>
              <a:rPr lang="zh-CN" altLang="en-US" sz="2400" dirty="0">
                <a:solidFill>
                  <a:schemeClr val="bg2">
                    <a:lumMod val="50000"/>
                  </a:schemeClr>
                </a:solidFill>
              </a:rPr>
              <a:t>排名得分</a:t>
            </a:r>
            <a:r>
              <a:rPr lang="zh-CN" altLang="en-US" sz="2400" dirty="0"/>
              <a:t>。 堆叠多个存储器组件允许模型推理和推断更精确的邻域，从而进一步提高性能。</a:t>
            </a:r>
          </a:p>
        </p:txBody>
      </p:sp>
    </p:spTree>
    <p:extLst>
      <p:ext uri="{BB962C8B-B14F-4D97-AF65-F5344CB8AC3E}">
        <p14:creationId xmlns:p14="http://schemas.microsoft.com/office/powerpoint/2010/main" val="288410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C60629-3D41-4783-A1D7-8C981922CB0A}"/>
              </a:ext>
            </a:extLst>
          </p:cNvPr>
          <p:cNvSpPr txBox="1"/>
          <p:nvPr/>
        </p:nvSpPr>
        <p:spPr>
          <a:xfrm>
            <a:off x="333772" y="332656"/>
            <a:ext cx="1656184" cy="523220"/>
          </a:xfrm>
          <a:prstGeom prst="rect">
            <a:avLst/>
          </a:prstGeom>
          <a:noFill/>
        </p:spPr>
        <p:txBody>
          <a:bodyPr wrap="square" rtlCol="0">
            <a:spAutoFit/>
          </a:bodyPr>
          <a:lstStyle/>
          <a:p>
            <a:r>
              <a:rPr lang="zh-CN" altLang="en-US" sz="2800" dirty="0"/>
              <a:t>主要贡献</a:t>
            </a:r>
            <a:endParaRPr lang="zh-CN" altLang="en-US" sz="2000" dirty="0"/>
          </a:p>
        </p:txBody>
      </p:sp>
      <p:sp>
        <p:nvSpPr>
          <p:cNvPr id="3" name="矩形 2">
            <a:extLst>
              <a:ext uri="{FF2B5EF4-FFF2-40B4-BE49-F238E27FC236}">
                <a16:creationId xmlns:a16="http://schemas.microsoft.com/office/drawing/2014/main" id="{89143AF2-B866-4F99-9B0C-EB811CBBCFDF}"/>
              </a:ext>
            </a:extLst>
          </p:cNvPr>
          <p:cNvSpPr/>
          <p:nvPr/>
        </p:nvSpPr>
        <p:spPr>
          <a:xfrm>
            <a:off x="693812" y="968137"/>
            <a:ext cx="10801200" cy="1938992"/>
          </a:xfrm>
          <a:prstGeom prst="rect">
            <a:avLst/>
          </a:prstGeom>
        </p:spPr>
        <p:txBody>
          <a:bodyPr wrap="square">
            <a:spAutoFit/>
          </a:bodyPr>
          <a:lstStyle/>
          <a:p>
            <a:r>
              <a:rPr lang="en-US" altLang="zh-CN" sz="2400" dirty="0"/>
              <a:t>1.</a:t>
            </a:r>
            <a:r>
              <a:rPr lang="zh-CN" altLang="en-US" sz="2400" dirty="0"/>
              <a:t>建议协作内存网络（CMN）受到内存网络成功的启发，以解决</a:t>
            </a:r>
            <a:r>
              <a:rPr lang="zh-CN" altLang="en-US" sz="2400" dirty="0">
                <a:solidFill>
                  <a:schemeClr val="bg2">
                    <a:lumMod val="50000"/>
                  </a:schemeClr>
                </a:solidFill>
              </a:rPr>
              <a:t>隐式协同过滤</a:t>
            </a:r>
            <a:r>
              <a:rPr lang="zh-CN" altLang="en-US" sz="2400" dirty="0"/>
              <a:t>问题。 CMN增加了</a:t>
            </a:r>
            <a:r>
              <a:rPr lang="zh-CN" altLang="en-US" sz="2400" dirty="0">
                <a:solidFill>
                  <a:schemeClr val="bg2">
                    <a:lumMod val="50000"/>
                  </a:schemeClr>
                </a:solidFill>
              </a:rPr>
              <a:t>外部记忆</a:t>
            </a:r>
            <a:r>
              <a:rPr lang="zh-CN" altLang="en-US" sz="2400" dirty="0"/>
              <a:t>和</a:t>
            </a:r>
            <a:r>
              <a:rPr lang="zh-CN" altLang="en-US" sz="2400" dirty="0">
                <a:solidFill>
                  <a:schemeClr val="bg2">
                    <a:lumMod val="50000"/>
                  </a:schemeClr>
                </a:solidFill>
              </a:rPr>
              <a:t>神经注意机制</a:t>
            </a:r>
            <a:r>
              <a:rPr lang="zh-CN" altLang="en-US" sz="2400" dirty="0"/>
              <a:t>。 存储器模块的关联寻址方案充当识别类似用户的</a:t>
            </a:r>
            <a:r>
              <a:rPr lang="zh-CN" altLang="en-US" sz="2400" dirty="0">
                <a:solidFill>
                  <a:schemeClr val="bg2">
                    <a:lumMod val="50000"/>
                  </a:schemeClr>
                </a:solidFill>
              </a:rPr>
              <a:t>最近邻域模型</a:t>
            </a:r>
            <a:r>
              <a:rPr lang="zh-CN" altLang="en-US" sz="2400" dirty="0"/>
              <a:t>。 注意机制基于特定用户和项目学习用户邻域的</a:t>
            </a:r>
            <a:r>
              <a:rPr lang="zh-CN" altLang="en-US" sz="2400" dirty="0">
                <a:solidFill>
                  <a:schemeClr val="bg2">
                    <a:lumMod val="50000"/>
                  </a:schemeClr>
                </a:solidFill>
              </a:rPr>
              <a:t>自适应非线性加权</a:t>
            </a:r>
            <a:r>
              <a:rPr lang="zh-CN" altLang="en-US" sz="2400" dirty="0"/>
              <a:t>。 输出模块利用自适应邻域状态与用户和项目存储器之间的非线性交互来推导推荐。</a:t>
            </a:r>
          </a:p>
        </p:txBody>
      </p:sp>
      <p:sp>
        <p:nvSpPr>
          <p:cNvPr id="4" name="矩形 3">
            <a:extLst>
              <a:ext uri="{FF2B5EF4-FFF2-40B4-BE49-F238E27FC236}">
                <a16:creationId xmlns:a16="http://schemas.microsoft.com/office/drawing/2014/main" id="{030DBCF5-ED2C-4343-8CA9-136A85E7C4C7}"/>
              </a:ext>
            </a:extLst>
          </p:cNvPr>
          <p:cNvSpPr/>
          <p:nvPr/>
        </p:nvSpPr>
        <p:spPr>
          <a:xfrm>
            <a:off x="693812" y="3068548"/>
            <a:ext cx="10801200" cy="1200329"/>
          </a:xfrm>
          <a:prstGeom prst="rect">
            <a:avLst/>
          </a:prstGeom>
        </p:spPr>
        <p:txBody>
          <a:bodyPr wrap="square">
            <a:spAutoFit/>
          </a:bodyPr>
          <a:lstStyle/>
          <a:p>
            <a:r>
              <a:rPr lang="en-US" altLang="zh-CN" sz="2400" dirty="0"/>
              <a:t>2.</a:t>
            </a:r>
            <a:r>
              <a:rPr lang="zh-CN" altLang="en-US" sz="2400" dirty="0"/>
              <a:t>揭示了CMN与两类重要的协同过滤模型之间的联系：</a:t>
            </a:r>
            <a:r>
              <a:rPr lang="zh-CN" altLang="en-US" sz="2400" dirty="0">
                <a:solidFill>
                  <a:schemeClr val="bg2">
                    <a:lumMod val="50000"/>
                  </a:schemeClr>
                </a:solidFill>
              </a:rPr>
              <a:t>潜在因子模型</a:t>
            </a:r>
            <a:r>
              <a:rPr lang="zh-CN" altLang="en-US" sz="2400" dirty="0"/>
              <a:t>和</a:t>
            </a:r>
            <a:r>
              <a:rPr lang="zh-CN" altLang="en-US" sz="2400" dirty="0">
                <a:solidFill>
                  <a:schemeClr val="bg2">
                    <a:lumMod val="50000"/>
                  </a:schemeClr>
                </a:solidFill>
              </a:rPr>
              <a:t>基于邻域的相似性模型</a:t>
            </a:r>
            <a:r>
              <a:rPr lang="zh-CN" altLang="en-US" sz="2400" dirty="0"/>
              <a:t>。 此外，揭示了融合两种模型的非线性集成的优点，产生了混合模型。</a:t>
            </a:r>
          </a:p>
        </p:txBody>
      </p:sp>
      <p:sp>
        <p:nvSpPr>
          <p:cNvPr id="5" name="矩形 4">
            <a:extLst>
              <a:ext uri="{FF2B5EF4-FFF2-40B4-BE49-F238E27FC236}">
                <a16:creationId xmlns:a16="http://schemas.microsoft.com/office/drawing/2014/main" id="{1261DA23-6481-42E3-A691-8BB1D7D4910F}"/>
              </a:ext>
            </a:extLst>
          </p:cNvPr>
          <p:cNvSpPr/>
          <p:nvPr/>
        </p:nvSpPr>
        <p:spPr>
          <a:xfrm>
            <a:off x="693812" y="4430296"/>
            <a:ext cx="10801200" cy="830997"/>
          </a:xfrm>
          <a:prstGeom prst="rect">
            <a:avLst/>
          </a:prstGeom>
        </p:spPr>
        <p:txBody>
          <a:bodyPr wrap="square">
            <a:spAutoFit/>
          </a:bodyPr>
          <a:lstStyle/>
          <a:p>
            <a:r>
              <a:rPr lang="en-US" altLang="zh-CN" sz="2400" dirty="0"/>
              <a:t>3.</a:t>
            </a:r>
            <a:r>
              <a:rPr lang="zh-CN" altLang="en-US" sz="2400" dirty="0"/>
              <a:t>对三个公共数据集的综合实验证明了CMN对七个对比基线的有效性。多个实验配置确认了内存模块的附加优势。</a:t>
            </a:r>
          </a:p>
        </p:txBody>
      </p:sp>
      <p:sp>
        <p:nvSpPr>
          <p:cNvPr id="6" name="矩形 5">
            <a:extLst>
              <a:ext uri="{FF2B5EF4-FFF2-40B4-BE49-F238E27FC236}">
                <a16:creationId xmlns:a16="http://schemas.microsoft.com/office/drawing/2014/main" id="{2EF94A36-3ECF-4F0E-8A60-C1F04DE5D3AB}"/>
              </a:ext>
            </a:extLst>
          </p:cNvPr>
          <p:cNvSpPr/>
          <p:nvPr/>
        </p:nvSpPr>
        <p:spPr>
          <a:xfrm>
            <a:off x="693812" y="5422712"/>
            <a:ext cx="10801200" cy="830997"/>
          </a:xfrm>
          <a:prstGeom prst="rect">
            <a:avLst/>
          </a:prstGeom>
        </p:spPr>
        <p:txBody>
          <a:bodyPr wrap="square">
            <a:spAutoFit/>
          </a:bodyPr>
          <a:lstStyle/>
          <a:p>
            <a:r>
              <a:rPr lang="en-US" altLang="zh-CN" sz="2400" dirty="0"/>
              <a:t>4.</a:t>
            </a:r>
            <a:r>
              <a:rPr lang="zh-CN" altLang="en-US" sz="2400" dirty="0"/>
              <a:t>注意</a:t>
            </a:r>
            <a:r>
              <a:rPr lang="zh-CN" altLang="en-US" sz="2400" dirty="0">
                <a:solidFill>
                  <a:schemeClr val="bg2">
                    <a:lumMod val="50000"/>
                  </a:schemeClr>
                </a:solidFill>
              </a:rPr>
              <a:t>权重的定性可视化</a:t>
            </a:r>
            <a:r>
              <a:rPr lang="zh-CN" altLang="en-US" sz="2400" dirty="0"/>
              <a:t>提供了对内存组件的洞察，为更深层的体系结构提供支持证据，以捕获更高阶的复杂交互。</a:t>
            </a:r>
          </a:p>
        </p:txBody>
      </p:sp>
    </p:spTree>
    <p:extLst>
      <p:ext uri="{BB962C8B-B14F-4D97-AF65-F5344CB8AC3E}">
        <p14:creationId xmlns:p14="http://schemas.microsoft.com/office/powerpoint/2010/main" val="54965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0508C74-32C9-42A4-8E77-2933BEAD5D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573" y="1124744"/>
            <a:ext cx="8817675" cy="3370312"/>
          </a:xfrm>
          <a:prstGeom prst="rect">
            <a:avLst/>
          </a:prstGeom>
        </p:spPr>
      </p:pic>
      <p:sp>
        <p:nvSpPr>
          <p:cNvPr id="4" name="矩形 3">
            <a:extLst>
              <a:ext uri="{FF2B5EF4-FFF2-40B4-BE49-F238E27FC236}">
                <a16:creationId xmlns:a16="http://schemas.microsoft.com/office/drawing/2014/main" id="{EF8D9FF1-E1ED-4D5C-B8F9-5735389D4366}"/>
              </a:ext>
            </a:extLst>
          </p:cNvPr>
          <p:cNvSpPr/>
          <p:nvPr/>
        </p:nvSpPr>
        <p:spPr>
          <a:xfrm>
            <a:off x="1224081" y="452371"/>
            <a:ext cx="10044563" cy="461665"/>
          </a:xfrm>
          <a:prstGeom prst="rect">
            <a:avLst/>
          </a:prstGeom>
        </p:spPr>
        <p:txBody>
          <a:bodyPr wrap="square">
            <a:spAutoFit/>
          </a:bodyPr>
          <a:lstStyle/>
          <a:p>
            <a:r>
              <a:rPr lang="zh-CN" altLang="en-US" sz="2400" dirty="0"/>
              <a:t>提出的协作内存网络（CMN）的体系结构，具有单跳（a）和多跳（b）。</a:t>
            </a:r>
          </a:p>
        </p:txBody>
      </p:sp>
      <p:sp>
        <p:nvSpPr>
          <p:cNvPr id="5" name="矩形 4">
            <a:extLst>
              <a:ext uri="{FF2B5EF4-FFF2-40B4-BE49-F238E27FC236}">
                <a16:creationId xmlns:a16="http://schemas.microsoft.com/office/drawing/2014/main" id="{AE7C9235-B851-4ABE-89E4-D47EE8831E69}"/>
              </a:ext>
            </a:extLst>
          </p:cNvPr>
          <p:cNvSpPr/>
          <p:nvPr/>
        </p:nvSpPr>
        <p:spPr>
          <a:xfrm>
            <a:off x="6382444" y="4720614"/>
            <a:ext cx="5416079" cy="1323439"/>
          </a:xfrm>
          <a:prstGeom prst="rect">
            <a:avLst/>
          </a:prstGeom>
        </p:spPr>
        <p:txBody>
          <a:bodyPr wrap="square">
            <a:spAutoFit/>
          </a:bodyPr>
          <a:lstStyle/>
          <a:p>
            <a:r>
              <a:rPr lang="zh-CN" altLang="en-US" sz="2000" dirty="0"/>
              <a:t>       多跳将​​来自第</a:t>
            </a:r>
            <a:r>
              <a:rPr lang="en-US" altLang="zh-CN" sz="2000" dirty="0"/>
              <a:t>h</a:t>
            </a:r>
            <a:r>
              <a:rPr lang="zh-CN" altLang="en-US" sz="2000" dirty="0"/>
              <a:t>跳的输出作为第（</a:t>
            </a:r>
            <a:r>
              <a:rPr lang="en-US" altLang="zh-CN" sz="2000" dirty="0"/>
              <a:t>h + 1</a:t>
            </a:r>
            <a:r>
              <a:rPr lang="zh-CN" altLang="en-US" sz="2000" dirty="0"/>
              <a:t>）跳的输入，将多个存储器模块堆叠在一起。有机会回顾并重新考虑最相似的用户，以推断出更精确的社区。</a:t>
            </a:r>
          </a:p>
        </p:txBody>
      </p:sp>
      <p:sp>
        <p:nvSpPr>
          <p:cNvPr id="6" name="矩形 5">
            <a:extLst>
              <a:ext uri="{FF2B5EF4-FFF2-40B4-BE49-F238E27FC236}">
                <a16:creationId xmlns:a16="http://schemas.microsoft.com/office/drawing/2014/main" id="{3F721DC9-8F99-45B8-A8ED-685DC9B06CF1}"/>
              </a:ext>
            </a:extLst>
          </p:cNvPr>
          <p:cNvSpPr/>
          <p:nvPr/>
        </p:nvSpPr>
        <p:spPr>
          <a:xfrm>
            <a:off x="289619" y="4705764"/>
            <a:ext cx="6092825" cy="1938992"/>
          </a:xfrm>
          <a:prstGeom prst="rect">
            <a:avLst/>
          </a:prstGeom>
        </p:spPr>
        <p:txBody>
          <a:bodyPr>
            <a:spAutoFit/>
          </a:bodyPr>
          <a:lstStyle/>
          <a:p>
            <a:r>
              <a:rPr lang="zh-CN" altLang="en-US" sz="2000" dirty="0"/>
              <a:t>        该架构允许</a:t>
            </a:r>
            <a:r>
              <a:rPr lang="zh-CN" altLang="en-US" sz="2000" dirty="0">
                <a:solidFill>
                  <a:schemeClr val="bg2">
                    <a:lumMod val="50000"/>
                  </a:schemeClr>
                </a:solidFill>
              </a:rPr>
              <a:t>基于邻域的方法</a:t>
            </a:r>
            <a:r>
              <a:rPr lang="zh-CN" altLang="en-US" sz="2000" dirty="0"/>
              <a:t>的专用局部结构与</a:t>
            </a:r>
            <a:r>
              <a:rPr lang="zh-CN" altLang="en-US" sz="2000" dirty="0">
                <a:solidFill>
                  <a:schemeClr val="bg2">
                    <a:lumMod val="50000"/>
                  </a:schemeClr>
                </a:solidFill>
              </a:rPr>
              <a:t>潜在因子模型</a:t>
            </a:r>
            <a:r>
              <a:rPr lang="zh-CN" altLang="en-US" sz="2000" dirty="0"/>
              <a:t>的全局结构的联合非线性相互作用。 关联寻址方案充当最近邻居相似性函数，基于当前项目选择语义上相似的用户学习。 神经注意机制允许为邻居模型学习自适应非线性加权函数，其中最相似的用户在输出模块处贡献更高的权重。 </a:t>
            </a:r>
          </a:p>
        </p:txBody>
      </p:sp>
    </p:spTree>
    <p:extLst>
      <p:ext uri="{BB962C8B-B14F-4D97-AF65-F5344CB8AC3E}">
        <p14:creationId xmlns:p14="http://schemas.microsoft.com/office/powerpoint/2010/main" val="375317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1E961D-BA46-4645-855C-CB35A5EB1F6A}"/>
              </a:ext>
            </a:extLst>
          </p:cNvPr>
          <p:cNvSpPr/>
          <p:nvPr/>
        </p:nvSpPr>
        <p:spPr>
          <a:xfrm>
            <a:off x="765820" y="1844824"/>
            <a:ext cx="10657184" cy="2677656"/>
          </a:xfrm>
          <a:prstGeom prst="rect">
            <a:avLst/>
          </a:prstGeom>
        </p:spPr>
        <p:txBody>
          <a:bodyPr wrap="square">
            <a:spAutoFit/>
          </a:bodyPr>
          <a:lstStyle/>
          <a:p>
            <a:r>
              <a:rPr lang="en-US" altLang="zh-CN" sz="2400" dirty="0"/>
              <a:t>1.</a:t>
            </a:r>
            <a:r>
              <a:rPr lang="zh-CN" altLang="en-US" sz="2400" dirty="0"/>
              <a:t>考虑给定用户的反馈量稀少的情况，可以利用对该项目进行评级的所有用户获得与现有用户和项目关系相关的额外信息。 </a:t>
            </a:r>
            <a:endParaRPr lang="en-US" altLang="zh-CN" sz="2400" dirty="0"/>
          </a:p>
          <a:p>
            <a:endParaRPr lang="en-US" altLang="zh-CN" sz="2400" dirty="0"/>
          </a:p>
          <a:p>
            <a:r>
              <a:rPr lang="en-US" altLang="zh-CN" sz="2400" dirty="0"/>
              <a:t>2.</a:t>
            </a:r>
            <a:r>
              <a:rPr lang="zh-CN" altLang="en-US" sz="2400" dirty="0"/>
              <a:t>神经注意机制根据特定项目调整每个用户对最终排名分数的贡献的置信度。</a:t>
            </a:r>
            <a:endParaRPr lang="en-US" altLang="zh-CN" sz="2400" dirty="0"/>
          </a:p>
          <a:p>
            <a:endParaRPr lang="en-US" altLang="zh-CN" sz="2400" dirty="0"/>
          </a:p>
          <a:p>
            <a:r>
              <a:rPr lang="en-US" altLang="zh-CN" sz="2400" dirty="0"/>
              <a:t>3.</a:t>
            </a:r>
            <a:r>
              <a:rPr lang="zh-CN" altLang="en-US" sz="2400" dirty="0"/>
              <a:t>局部邻域和全局潜在因素之间的非线性相互作用提供了用户- 项目交互的整体视图。</a:t>
            </a:r>
          </a:p>
        </p:txBody>
      </p:sp>
      <p:sp>
        <p:nvSpPr>
          <p:cNvPr id="3" name="文本框 2">
            <a:extLst>
              <a:ext uri="{FF2B5EF4-FFF2-40B4-BE49-F238E27FC236}">
                <a16:creationId xmlns:a16="http://schemas.microsoft.com/office/drawing/2014/main" id="{2173B829-D297-4968-8723-FA9F5BAD5A7F}"/>
              </a:ext>
            </a:extLst>
          </p:cNvPr>
          <p:cNvSpPr txBox="1"/>
          <p:nvPr/>
        </p:nvSpPr>
        <p:spPr>
          <a:xfrm>
            <a:off x="477788" y="404664"/>
            <a:ext cx="902811" cy="523220"/>
          </a:xfrm>
          <a:prstGeom prst="rect">
            <a:avLst/>
          </a:prstGeom>
          <a:noFill/>
        </p:spPr>
        <p:txBody>
          <a:bodyPr wrap="none" rtlCol="0">
            <a:spAutoFit/>
          </a:bodyPr>
          <a:lstStyle/>
          <a:p>
            <a:r>
              <a:rPr lang="zh-CN" altLang="en-US" sz="2800" dirty="0"/>
              <a:t>优点</a:t>
            </a:r>
          </a:p>
        </p:txBody>
      </p:sp>
    </p:spTree>
    <p:extLst>
      <p:ext uri="{BB962C8B-B14F-4D97-AF65-F5344CB8AC3E}">
        <p14:creationId xmlns:p14="http://schemas.microsoft.com/office/powerpoint/2010/main" val="215014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E4C2F59-7055-40FF-B4CB-5DA496E93CD1}"/>
              </a:ext>
            </a:extLst>
          </p:cNvPr>
          <p:cNvSpPr/>
          <p:nvPr/>
        </p:nvSpPr>
        <p:spPr>
          <a:xfrm>
            <a:off x="1125860" y="1412776"/>
            <a:ext cx="6696744" cy="461665"/>
          </a:xfrm>
          <a:prstGeom prst="rect">
            <a:avLst/>
          </a:prstGeom>
        </p:spPr>
        <p:txBody>
          <a:bodyPr wrap="square">
            <a:spAutoFit/>
          </a:bodyPr>
          <a:lstStyle/>
          <a:p>
            <a:r>
              <a:rPr lang="zh-CN" altLang="en-US" sz="2400" dirty="0"/>
              <a:t>损失函数：贝叶斯个性化排序（BPR）优化标准</a:t>
            </a:r>
          </a:p>
        </p:txBody>
      </p:sp>
      <p:sp>
        <p:nvSpPr>
          <p:cNvPr id="3" name="矩形 2">
            <a:extLst>
              <a:ext uri="{FF2B5EF4-FFF2-40B4-BE49-F238E27FC236}">
                <a16:creationId xmlns:a16="http://schemas.microsoft.com/office/drawing/2014/main" id="{452E39B0-6F0D-4ACD-89BC-B6FDC6068ED7}"/>
              </a:ext>
            </a:extLst>
          </p:cNvPr>
          <p:cNvSpPr/>
          <p:nvPr/>
        </p:nvSpPr>
        <p:spPr>
          <a:xfrm>
            <a:off x="549796" y="395372"/>
            <a:ext cx="902811" cy="523220"/>
          </a:xfrm>
          <a:prstGeom prst="rect">
            <a:avLst/>
          </a:prstGeom>
        </p:spPr>
        <p:txBody>
          <a:bodyPr wrap="none">
            <a:spAutoFit/>
          </a:bodyPr>
          <a:lstStyle/>
          <a:p>
            <a:r>
              <a:rPr lang="zh-CN" altLang="en-US" sz="2800" dirty="0"/>
              <a:t>实验</a:t>
            </a:r>
          </a:p>
        </p:txBody>
      </p:sp>
      <p:sp>
        <p:nvSpPr>
          <p:cNvPr id="4" name="矩形 3">
            <a:extLst>
              <a:ext uri="{FF2B5EF4-FFF2-40B4-BE49-F238E27FC236}">
                <a16:creationId xmlns:a16="http://schemas.microsoft.com/office/drawing/2014/main" id="{C18D6D3C-5670-4AA7-9D39-A951AAED2206}"/>
              </a:ext>
            </a:extLst>
          </p:cNvPr>
          <p:cNvSpPr/>
          <p:nvPr/>
        </p:nvSpPr>
        <p:spPr>
          <a:xfrm>
            <a:off x="1125860" y="2368625"/>
            <a:ext cx="10582439" cy="3785652"/>
          </a:xfrm>
          <a:prstGeom prst="rect">
            <a:avLst/>
          </a:prstGeom>
        </p:spPr>
        <p:txBody>
          <a:bodyPr wrap="square">
            <a:spAutoFit/>
          </a:bodyPr>
          <a:lstStyle/>
          <a:p>
            <a:r>
              <a:rPr lang="zh-CN" altLang="en-US" sz="2400" dirty="0"/>
              <a:t>数据集</a:t>
            </a:r>
            <a:endParaRPr lang="en-US" altLang="zh-CN" sz="2400" dirty="0"/>
          </a:p>
          <a:p>
            <a:r>
              <a:rPr lang="en-US" altLang="zh-CN" sz="2400" dirty="0"/>
              <a:t>1.</a:t>
            </a:r>
            <a:r>
              <a:rPr lang="zh-CN" altLang="en-US" sz="2400" dirty="0"/>
              <a:t>Epinions （用户提供在线服务，以显式评级（1-5）和评论的形式分享产品反馈。隐式反馈为1，否则为0。）</a:t>
            </a:r>
            <a:endParaRPr lang="en-US" altLang="zh-CN" sz="2400" dirty="0"/>
          </a:p>
          <a:p>
            <a:endParaRPr lang="en-US" altLang="zh-CN" sz="2400" dirty="0"/>
          </a:p>
          <a:p>
            <a:r>
              <a:rPr lang="zh-CN" altLang="en-US" sz="2400" dirty="0"/>
              <a:t> </a:t>
            </a:r>
            <a:r>
              <a:rPr lang="en-US" altLang="zh-CN" sz="2400" dirty="0"/>
              <a:t>2.</a:t>
            </a:r>
            <a:r>
              <a:rPr lang="zh-CN" altLang="en-US" sz="2400" dirty="0"/>
              <a:t>citeulike-a （从CiteULike收集的在线服务，为用户提供数字目录以保存和分享学术论文。 如果用户已将纸张（项目）保存在其库中，则用户首选项编码为1。） </a:t>
            </a:r>
            <a:endParaRPr lang="en-US" altLang="zh-CN" sz="2400" dirty="0"/>
          </a:p>
          <a:p>
            <a:endParaRPr lang="en-US" altLang="zh-CN" sz="2400" dirty="0"/>
          </a:p>
          <a:p>
            <a:r>
              <a:rPr lang="en-US" altLang="zh-CN" sz="2400" dirty="0"/>
              <a:t>3.</a:t>
            </a:r>
            <a:r>
              <a:rPr lang="zh-CN" altLang="en-US" sz="2400" dirty="0"/>
              <a:t>Pinterest （允许用户将图像（项目）保存或固定到他们的板上，指示1或正交互，否则为0。）</a:t>
            </a:r>
          </a:p>
        </p:txBody>
      </p:sp>
    </p:spTree>
    <p:extLst>
      <p:ext uri="{BB962C8B-B14F-4D97-AF65-F5344CB8AC3E}">
        <p14:creationId xmlns:p14="http://schemas.microsoft.com/office/powerpoint/2010/main" val="197168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6C401DA-A0F7-4E06-A2DA-9782FE3A3432}"/>
              </a:ext>
            </a:extLst>
          </p:cNvPr>
          <p:cNvSpPr/>
          <p:nvPr/>
        </p:nvSpPr>
        <p:spPr>
          <a:xfrm>
            <a:off x="1629916" y="1412776"/>
            <a:ext cx="6092825" cy="2677656"/>
          </a:xfrm>
          <a:prstGeom prst="rect">
            <a:avLst/>
          </a:prstGeom>
        </p:spPr>
        <p:txBody>
          <a:bodyPr>
            <a:spAutoFit/>
          </a:bodyPr>
          <a:lstStyle/>
          <a:p>
            <a:r>
              <a:rPr lang="zh-CN" altLang="en-US" sz="2400" dirty="0"/>
              <a:t>•KNN </a:t>
            </a:r>
            <a:endParaRPr lang="en-US" altLang="zh-CN" sz="2400" dirty="0"/>
          </a:p>
          <a:p>
            <a:r>
              <a:rPr lang="zh-CN" altLang="en-US" sz="2400" dirty="0"/>
              <a:t>•因子项相似性模型（FISM）</a:t>
            </a:r>
          </a:p>
          <a:p>
            <a:r>
              <a:rPr lang="zh-CN" altLang="en-US" sz="2400" dirty="0"/>
              <a:t>•贝叶斯个性化排序（BPR）</a:t>
            </a:r>
          </a:p>
          <a:p>
            <a:r>
              <a:rPr lang="zh-CN" altLang="en-US" sz="2400" dirty="0"/>
              <a:t>•SVD ++ </a:t>
            </a:r>
            <a:endParaRPr lang="en-US" altLang="zh-CN" sz="2400" dirty="0"/>
          </a:p>
          <a:p>
            <a:r>
              <a:rPr lang="zh-CN" altLang="en-US" sz="2400" dirty="0"/>
              <a:t>•广义矩阵分解（GMF）</a:t>
            </a:r>
            <a:endParaRPr lang="en-US" altLang="zh-CN" sz="2400" dirty="0"/>
          </a:p>
          <a:p>
            <a:r>
              <a:rPr lang="zh-CN" altLang="en-US" sz="2400" dirty="0"/>
              <a:t>•协作去噪自动编码器（CDAE）</a:t>
            </a:r>
            <a:endParaRPr lang="en-US" altLang="zh-CN" sz="2400" dirty="0"/>
          </a:p>
          <a:p>
            <a:r>
              <a:rPr lang="en-US" altLang="zh-CN" sz="2400" dirty="0"/>
              <a:t>•</a:t>
            </a:r>
            <a:r>
              <a:rPr lang="zh-CN" altLang="en-US" sz="2400" dirty="0"/>
              <a:t>神经矩阵分解（</a:t>
            </a:r>
            <a:r>
              <a:rPr lang="en-US" altLang="zh-CN" sz="2400" dirty="0" err="1"/>
              <a:t>NeuMF</a:t>
            </a:r>
            <a:r>
              <a:rPr lang="zh-CN" altLang="en-US" sz="2400" dirty="0"/>
              <a:t>）</a:t>
            </a:r>
          </a:p>
        </p:txBody>
      </p:sp>
      <p:sp>
        <p:nvSpPr>
          <p:cNvPr id="3" name="文本框 2">
            <a:extLst>
              <a:ext uri="{FF2B5EF4-FFF2-40B4-BE49-F238E27FC236}">
                <a16:creationId xmlns:a16="http://schemas.microsoft.com/office/drawing/2014/main" id="{63617354-B9DE-4D1F-A9A1-CA6FFE1775C3}"/>
              </a:ext>
            </a:extLst>
          </p:cNvPr>
          <p:cNvSpPr txBox="1"/>
          <p:nvPr/>
        </p:nvSpPr>
        <p:spPr>
          <a:xfrm flipH="1">
            <a:off x="379489" y="548680"/>
            <a:ext cx="1034402" cy="523220"/>
          </a:xfrm>
          <a:prstGeom prst="rect">
            <a:avLst/>
          </a:prstGeom>
          <a:noFill/>
        </p:spPr>
        <p:txBody>
          <a:bodyPr wrap="square" rtlCol="0">
            <a:spAutoFit/>
          </a:bodyPr>
          <a:lstStyle/>
          <a:p>
            <a:r>
              <a:rPr lang="zh-CN" altLang="en-US" sz="2800" dirty="0"/>
              <a:t>对比</a:t>
            </a:r>
          </a:p>
        </p:txBody>
      </p:sp>
    </p:spTree>
    <p:extLst>
      <p:ext uri="{BB962C8B-B14F-4D97-AF65-F5344CB8AC3E}">
        <p14:creationId xmlns:p14="http://schemas.microsoft.com/office/powerpoint/2010/main" val="162359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1B57C7A-7A38-423C-8779-28A0084DB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14" y="692696"/>
            <a:ext cx="11023396" cy="2736304"/>
          </a:xfrm>
          <a:prstGeom prst="rect">
            <a:avLst/>
          </a:prstGeom>
        </p:spPr>
      </p:pic>
      <p:sp>
        <p:nvSpPr>
          <p:cNvPr id="4" name="矩形 3">
            <a:extLst>
              <a:ext uri="{FF2B5EF4-FFF2-40B4-BE49-F238E27FC236}">
                <a16:creationId xmlns:a16="http://schemas.microsoft.com/office/drawing/2014/main" id="{C7A497EE-0EA6-48B5-9038-F4E2AF98AD3B}"/>
              </a:ext>
            </a:extLst>
          </p:cNvPr>
          <p:cNvSpPr/>
          <p:nvPr/>
        </p:nvSpPr>
        <p:spPr>
          <a:xfrm>
            <a:off x="582714" y="3933056"/>
            <a:ext cx="11023396" cy="1569660"/>
          </a:xfrm>
          <a:prstGeom prst="rect">
            <a:avLst/>
          </a:prstGeom>
        </p:spPr>
        <p:txBody>
          <a:bodyPr wrap="square">
            <a:spAutoFit/>
          </a:bodyPr>
          <a:lstStyle/>
          <a:p>
            <a:r>
              <a:rPr lang="zh-CN" altLang="en-US" sz="2400" dirty="0"/>
              <a:t>FISM的学习相似度函数表现更好，因为它可以解决项目-项目相似度矩阵中的</a:t>
            </a:r>
            <a:r>
              <a:rPr lang="zh-CN" altLang="en-US" sz="2400" dirty="0">
                <a:solidFill>
                  <a:schemeClr val="bg2">
                    <a:lumMod val="50000"/>
                  </a:schemeClr>
                </a:solidFill>
              </a:rPr>
              <a:t>缺失条目</a:t>
            </a:r>
            <a:r>
              <a:rPr lang="zh-CN" altLang="en-US" sz="2400" dirty="0"/>
              <a:t>。CMN可以利用存储器向量中编码的潜在因子的全局结构和附加存储器组件来</a:t>
            </a:r>
            <a:r>
              <a:rPr lang="zh-CN" altLang="en-US" sz="2400" dirty="0">
                <a:solidFill>
                  <a:schemeClr val="bg2">
                    <a:lumMod val="50000"/>
                  </a:schemeClr>
                </a:solidFill>
              </a:rPr>
              <a:t>推断复杂的用户偏好</a:t>
            </a:r>
            <a:r>
              <a:rPr lang="zh-CN" altLang="en-US" sz="2400" dirty="0"/>
              <a:t>。此外，CMN相对于CDAE，GMF和NeuMF的性能提升表明存储器组件和注意机制的成功整合优于现有的非线性和深度学习方法。</a:t>
            </a:r>
          </a:p>
        </p:txBody>
      </p:sp>
    </p:spTree>
    <p:extLst>
      <p:ext uri="{BB962C8B-B14F-4D97-AF65-F5344CB8AC3E}">
        <p14:creationId xmlns:p14="http://schemas.microsoft.com/office/powerpoint/2010/main" val="4505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226E58E-0BE1-4365-8E22-96F7E6B0E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617" y="872627"/>
            <a:ext cx="11399589" cy="1908301"/>
          </a:xfrm>
          <a:prstGeom prst="rect">
            <a:avLst/>
          </a:prstGeom>
        </p:spPr>
      </p:pic>
      <p:sp>
        <p:nvSpPr>
          <p:cNvPr id="4" name="矩形 3">
            <a:extLst>
              <a:ext uri="{FF2B5EF4-FFF2-40B4-BE49-F238E27FC236}">
                <a16:creationId xmlns:a16="http://schemas.microsoft.com/office/drawing/2014/main" id="{72384695-56F3-441B-9D1D-35E3E901E21B}"/>
              </a:ext>
            </a:extLst>
          </p:cNvPr>
          <p:cNvSpPr/>
          <p:nvPr/>
        </p:nvSpPr>
        <p:spPr>
          <a:xfrm>
            <a:off x="409425" y="3140968"/>
            <a:ext cx="3308723" cy="1938992"/>
          </a:xfrm>
          <a:prstGeom prst="rect">
            <a:avLst/>
          </a:prstGeom>
        </p:spPr>
        <p:txBody>
          <a:bodyPr wrap="square">
            <a:spAutoFit/>
          </a:bodyPr>
          <a:lstStyle/>
          <a:p>
            <a:r>
              <a:rPr lang="zh-CN" altLang="en-US" sz="2400" dirty="0"/>
              <a:t>a中的Epinions数据集上说明了改变</a:t>
            </a:r>
            <a:r>
              <a:rPr lang="zh-CN" altLang="en-US" sz="2400" dirty="0">
                <a:solidFill>
                  <a:schemeClr val="bg2">
                    <a:lumMod val="50000"/>
                  </a:schemeClr>
                </a:solidFill>
              </a:rPr>
              <a:t>内存槽或嵌入</a:t>
            </a:r>
            <a:r>
              <a:rPr lang="zh-CN" altLang="en-US" sz="2400" dirty="0"/>
              <a:t>的大小以及HR @ 10和NDCG @ 10的跳数的影响。</a:t>
            </a:r>
          </a:p>
        </p:txBody>
      </p:sp>
      <p:sp>
        <p:nvSpPr>
          <p:cNvPr id="5" name="矩形 4">
            <a:extLst>
              <a:ext uri="{FF2B5EF4-FFF2-40B4-BE49-F238E27FC236}">
                <a16:creationId xmlns:a16="http://schemas.microsoft.com/office/drawing/2014/main" id="{8B3F1CA1-4C24-455C-9F8C-1BFA59C3D704}"/>
              </a:ext>
            </a:extLst>
          </p:cNvPr>
          <p:cNvSpPr/>
          <p:nvPr/>
        </p:nvSpPr>
        <p:spPr>
          <a:xfrm>
            <a:off x="4222204" y="3212976"/>
            <a:ext cx="3308723" cy="3416320"/>
          </a:xfrm>
          <a:prstGeom prst="rect">
            <a:avLst/>
          </a:prstGeom>
        </p:spPr>
        <p:txBody>
          <a:bodyPr wrap="square">
            <a:spAutoFit/>
          </a:bodyPr>
          <a:lstStyle/>
          <a:p>
            <a:r>
              <a:rPr lang="en-US" altLang="zh-CN" sz="2400" dirty="0"/>
              <a:t>b</a:t>
            </a:r>
            <a:r>
              <a:rPr lang="zh-CN" altLang="en-US" sz="2400" dirty="0"/>
              <a:t>中嵌入大小为20的单跳有最佳性能，随后随着模型容量的增加而降级，这与Epinions数据集有些类似。三跳时，嵌入大小为</a:t>
            </a:r>
            <a:r>
              <a:rPr lang="en-US" altLang="zh-CN" sz="2400" dirty="0"/>
              <a:t>40</a:t>
            </a:r>
            <a:r>
              <a:rPr lang="zh-CN" altLang="en-US" sz="2400" dirty="0"/>
              <a:t>表明由于神经网络的非凸性质而导致的局部最小值可能会出现异常的性能下降。</a:t>
            </a:r>
          </a:p>
        </p:txBody>
      </p:sp>
      <p:sp>
        <p:nvSpPr>
          <p:cNvPr id="6" name="矩形 5">
            <a:extLst>
              <a:ext uri="{FF2B5EF4-FFF2-40B4-BE49-F238E27FC236}">
                <a16:creationId xmlns:a16="http://schemas.microsoft.com/office/drawing/2014/main" id="{BE47AC04-271C-4784-9B1A-0CBC0A550AAE}"/>
              </a:ext>
            </a:extLst>
          </p:cNvPr>
          <p:cNvSpPr/>
          <p:nvPr/>
        </p:nvSpPr>
        <p:spPr>
          <a:xfrm>
            <a:off x="8034983" y="3118316"/>
            <a:ext cx="3467546" cy="3046988"/>
          </a:xfrm>
          <a:prstGeom prst="rect">
            <a:avLst/>
          </a:prstGeom>
        </p:spPr>
        <p:txBody>
          <a:bodyPr wrap="square">
            <a:spAutoFit/>
          </a:bodyPr>
          <a:lstStyle/>
          <a:p>
            <a:r>
              <a:rPr lang="zh-CN" altLang="en-US" sz="2400" dirty="0"/>
              <a:t>c中的Pinterest数据集显示了随着嵌入大小增加而逐渐性能增益的类似趋势，但单跳显示不足以模拟复杂的用户-项目交互。单跳的性能不会随着嵌入大小的增加而降低。 </a:t>
            </a:r>
          </a:p>
        </p:txBody>
      </p:sp>
      <p:sp>
        <p:nvSpPr>
          <p:cNvPr id="7" name="文本框 6">
            <a:extLst>
              <a:ext uri="{FF2B5EF4-FFF2-40B4-BE49-F238E27FC236}">
                <a16:creationId xmlns:a16="http://schemas.microsoft.com/office/drawing/2014/main" id="{E6BDEA6A-5CB0-488A-8CE9-DD80C2E6E1C9}"/>
              </a:ext>
            </a:extLst>
          </p:cNvPr>
          <p:cNvSpPr txBox="1"/>
          <p:nvPr/>
        </p:nvSpPr>
        <p:spPr>
          <a:xfrm>
            <a:off x="189756" y="178969"/>
            <a:ext cx="2698175" cy="523220"/>
          </a:xfrm>
          <a:prstGeom prst="rect">
            <a:avLst/>
          </a:prstGeom>
          <a:noFill/>
        </p:spPr>
        <p:txBody>
          <a:bodyPr wrap="none" rtlCol="0">
            <a:spAutoFit/>
          </a:bodyPr>
          <a:lstStyle/>
          <a:p>
            <a:r>
              <a:rPr lang="zh-CN" altLang="en-US" sz="2800" dirty="0"/>
              <a:t>嵌入大小的影响</a:t>
            </a:r>
          </a:p>
        </p:txBody>
      </p:sp>
    </p:spTree>
    <p:extLst>
      <p:ext uri="{BB962C8B-B14F-4D97-AF65-F5344CB8AC3E}">
        <p14:creationId xmlns:p14="http://schemas.microsoft.com/office/powerpoint/2010/main" val="174034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186819-B9BE-498C-BFD3-B6A103046473}"/>
              </a:ext>
            </a:extLst>
          </p:cNvPr>
          <p:cNvSpPr/>
          <p:nvPr/>
        </p:nvSpPr>
        <p:spPr>
          <a:xfrm>
            <a:off x="189756" y="260648"/>
            <a:ext cx="3775393" cy="523220"/>
          </a:xfrm>
          <a:prstGeom prst="rect">
            <a:avLst/>
          </a:prstGeom>
        </p:spPr>
        <p:txBody>
          <a:bodyPr wrap="none">
            <a:spAutoFit/>
          </a:bodyPr>
          <a:lstStyle/>
          <a:p>
            <a:r>
              <a:rPr lang="zh-CN" altLang="en-US" sz="2800" dirty="0"/>
              <a:t>注意力和非线性的影响</a:t>
            </a:r>
          </a:p>
        </p:txBody>
      </p:sp>
      <p:pic>
        <p:nvPicPr>
          <p:cNvPr id="4" name="图片 3">
            <a:extLst>
              <a:ext uri="{FF2B5EF4-FFF2-40B4-BE49-F238E27FC236}">
                <a16:creationId xmlns:a16="http://schemas.microsoft.com/office/drawing/2014/main" id="{CF3101DC-FBDF-4309-B895-293590C3F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19" y="1196752"/>
            <a:ext cx="11342986" cy="1513507"/>
          </a:xfrm>
          <a:prstGeom prst="rect">
            <a:avLst/>
          </a:prstGeom>
        </p:spPr>
      </p:pic>
      <p:sp>
        <p:nvSpPr>
          <p:cNvPr id="5" name="矩形 4">
            <a:extLst>
              <a:ext uri="{FF2B5EF4-FFF2-40B4-BE49-F238E27FC236}">
                <a16:creationId xmlns:a16="http://schemas.microsoft.com/office/drawing/2014/main" id="{C8805735-1422-46C4-83F5-51CB6C28CA4A}"/>
              </a:ext>
            </a:extLst>
          </p:cNvPr>
          <p:cNvSpPr/>
          <p:nvPr/>
        </p:nvSpPr>
        <p:spPr>
          <a:xfrm>
            <a:off x="422919" y="3090525"/>
            <a:ext cx="4751622" cy="461665"/>
          </a:xfrm>
          <a:prstGeom prst="rect">
            <a:avLst/>
          </a:prstGeom>
        </p:spPr>
        <p:txBody>
          <a:bodyPr wrap="none">
            <a:spAutoFit/>
          </a:bodyPr>
          <a:lstStyle/>
          <a:p>
            <a:r>
              <a:rPr lang="zh-CN" altLang="en-US" sz="2400" dirty="0"/>
              <a:t>没有注意力表示为“CMN-Attn”</a:t>
            </a:r>
          </a:p>
        </p:txBody>
      </p:sp>
      <p:sp>
        <p:nvSpPr>
          <p:cNvPr id="6" name="矩形 5">
            <a:extLst>
              <a:ext uri="{FF2B5EF4-FFF2-40B4-BE49-F238E27FC236}">
                <a16:creationId xmlns:a16="http://schemas.microsoft.com/office/drawing/2014/main" id="{2B0EB1BA-AADD-41AE-ABD6-B157BACC0FAA}"/>
              </a:ext>
            </a:extLst>
          </p:cNvPr>
          <p:cNvSpPr/>
          <p:nvPr/>
        </p:nvSpPr>
        <p:spPr>
          <a:xfrm>
            <a:off x="449162" y="3824576"/>
            <a:ext cx="11189866" cy="461665"/>
          </a:xfrm>
          <a:prstGeom prst="rect">
            <a:avLst/>
          </a:prstGeom>
        </p:spPr>
        <p:txBody>
          <a:bodyPr wrap="square">
            <a:spAutoFit/>
          </a:bodyPr>
          <a:lstStyle/>
          <a:p>
            <a:r>
              <a:rPr lang="zh-CN" altLang="en-US" sz="2400" dirty="0"/>
              <a:t>CMN的线性版本 “CMN-Linear”</a:t>
            </a:r>
          </a:p>
        </p:txBody>
      </p:sp>
    </p:spTree>
    <p:extLst>
      <p:ext uri="{BB962C8B-B14F-4D97-AF65-F5344CB8AC3E}">
        <p14:creationId xmlns:p14="http://schemas.microsoft.com/office/powerpoint/2010/main" val="4045721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28860C6-C3B9-4741-A895-36812C0C2D3D}"/>
              </a:ext>
            </a:extLst>
          </p:cNvPr>
          <p:cNvSpPr/>
          <p:nvPr/>
        </p:nvSpPr>
        <p:spPr>
          <a:xfrm>
            <a:off x="477788" y="476672"/>
            <a:ext cx="1261884" cy="523220"/>
          </a:xfrm>
          <a:prstGeom prst="rect">
            <a:avLst/>
          </a:prstGeom>
        </p:spPr>
        <p:txBody>
          <a:bodyPr wrap="none">
            <a:spAutoFit/>
          </a:bodyPr>
          <a:lstStyle/>
          <a:p>
            <a:r>
              <a:rPr lang="zh-CN" altLang="en-US" sz="2800" dirty="0"/>
              <a:t>负抽样</a:t>
            </a:r>
          </a:p>
        </p:txBody>
      </p:sp>
      <p:pic>
        <p:nvPicPr>
          <p:cNvPr id="6" name="图片 5">
            <a:extLst>
              <a:ext uri="{FF2B5EF4-FFF2-40B4-BE49-F238E27FC236}">
                <a16:creationId xmlns:a16="http://schemas.microsoft.com/office/drawing/2014/main" id="{98D459A7-1B78-4DE5-91EB-6120F10F7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390" y="1268760"/>
            <a:ext cx="11358043" cy="1920602"/>
          </a:xfrm>
          <a:prstGeom prst="rect">
            <a:avLst/>
          </a:prstGeom>
        </p:spPr>
      </p:pic>
      <p:pic>
        <p:nvPicPr>
          <p:cNvPr id="8" name="图片 7">
            <a:extLst>
              <a:ext uri="{FF2B5EF4-FFF2-40B4-BE49-F238E27FC236}">
                <a16:creationId xmlns:a16="http://schemas.microsoft.com/office/drawing/2014/main" id="{0B7592F3-26DB-44E7-A29D-3077FF43B7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88" y="4117970"/>
            <a:ext cx="10962952" cy="1711448"/>
          </a:xfrm>
          <a:prstGeom prst="rect">
            <a:avLst/>
          </a:prstGeom>
        </p:spPr>
      </p:pic>
      <p:sp>
        <p:nvSpPr>
          <p:cNvPr id="9" name="矩形 8">
            <a:extLst>
              <a:ext uri="{FF2B5EF4-FFF2-40B4-BE49-F238E27FC236}">
                <a16:creationId xmlns:a16="http://schemas.microsoft.com/office/drawing/2014/main" id="{A65E5F0E-53FB-4D27-820D-AC9F309A40A9}"/>
              </a:ext>
            </a:extLst>
          </p:cNvPr>
          <p:cNvSpPr/>
          <p:nvPr/>
        </p:nvSpPr>
        <p:spPr>
          <a:xfrm>
            <a:off x="477788" y="3392056"/>
            <a:ext cx="3416320" cy="523220"/>
          </a:xfrm>
          <a:prstGeom prst="rect">
            <a:avLst/>
          </a:prstGeom>
        </p:spPr>
        <p:txBody>
          <a:bodyPr wrap="none">
            <a:spAutoFit/>
          </a:bodyPr>
          <a:lstStyle/>
          <a:p>
            <a:r>
              <a:rPr lang="zh-CN" altLang="en-US" sz="2800" dirty="0"/>
              <a:t>可视化（权重热图）</a:t>
            </a:r>
          </a:p>
        </p:txBody>
      </p:sp>
      <p:sp>
        <p:nvSpPr>
          <p:cNvPr id="10" name="矩形 9">
            <a:extLst>
              <a:ext uri="{FF2B5EF4-FFF2-40B4-BE49-F238E27FC236}">
                <a16:creationId xmlns:a16="http://schemas.microsoft.com/office/drawing/2014/main" id="{1FC5EB89-5289-497E-BFEE-11606BB3DB42}"/>
              </a:ext>
            </a:extLst>
          </p:cNvPr>
          <p:cNvSpPr/>
          <p:nvPr/>
        </p:nvSpPr>
        <p:spPr>
          <a:xfrm>
            <a:off x="311441" y="6032112"/>
            <a:ext cx="11295645" cy="461665"/>
          </a:xfrm>
          <a:prstGeom prst="rect">
            <a:avLst/>
          </a:prstGeom>
        </p:spPr>
        <p:txBody>
          <a:bodyPr wrap="square">
            <a:spAutoFit/>
          </a:bodyPr>
          <a:lstStyle/>
          <a:p>
            <a:r>
              <a:rPr lang="zh-CN" altLang="en-US" sz="2400" dirty="0"/>
              <a:t>色标表示注意力的强度，其中较暗的颜色表示较高的值，较浅的颜色表示较低的值。</a:t>
            </a:r>
          </a:p>
        </p:txBody>
      </p:sp>
    </p:spTree>
    <p:extLst>
      <p:ext uri="{BB962C8B-B14F-4D97-AF65-F5344CB8AC3E}">
        <p14:creationId xmlns:p14="http://schemas.microsoft.com/office/powerpoint/2010/main" val="275232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4DEC861-9BDD-43BD-908F-E356B31E1277}"/>
              </a:ext>
            </a:extLst>
          </p:cNvPr>
          <p:cNvSpPr/>
          <p:nvPr/>
        </p:nvSpPr>
        <p:spPr>
          <a:xfrm>
            <a:off x="1341884" y="741076"/>
            <a:ext cx="9505056" cy="954107"/>
          </a:xfrm>
          <a:prstGeom prst="rect">
            <a:avLst/>
          </a:prstGeom>
        </p:spPr>
        <p:txBody>
          <a:bodyPr wrap="square">
            <a:spAutoFit/>
          </a:bodyPr>
          <a:lstStyle/>
          <a:p>
            <a:pPr algn="ctr"/>
            <a:r>
              <a:rPr lang="zh-CN" altLang="en-US" sz="2800" dirty="0"/>
              <a:t>The Research of Video Resource Personalized Recommendation System Based on Education Website</a:t>
            </a:r>
          </a:p>
        </p:txBody>
      </p:sp>
      <p:sp>
        <p:nvSpPr>
          <p:cNvPr id="6" name="矩形 5">
            <a:extLst>
              <a:ext uri="{FF2B5EF4-FFF2-40B4-BE49-F238E27FC236}">
                <a16:creationId xmlns:a16="http://schemas.microsoft.com/office/drawing/2014/main" id="{DF0E9792-D450-4DEB-B4C5-6AB6DA48B80C}"/>
              </a:ext>
            </a:extLst>
          </p:cNvPr>
          <p:cNvSpPr/>
          <p:nvPr/>
        </p:nvSpPr>
        <p:spPr>
          <a:xfrm>
            <a:off x="909836" y="3084620"/>
            <a:ext cx="6092825" cy="1015663"/>
          </a:xfrm>
          <a:prstGeom prst="rect">
            <a:avLst/>
          </a:prstGeom>
        </p:spPr>
        <p:txBody>
          <a:bodyPr>
            <a:spAutoFit/>
          </a:bodyPr>
          <a:lstStyle/>
          <a:p>
            <a:r>
              <a:rPr lang="zh-CN" altLang="en-US" sz="2000" dirty="0"/>
              <a:t>Ying Liang </a:t>
            </a:r>
          </a:p>
          <a:p>
            <a:r>
              <a:rPr lang="zh-CN" altLang="en-US" sz="2000" dirty="0"/>
              <a:t>College of Computer and Information Science </a:t>
            </a:r>
          </a:p>
          <a:p>
            <a:r>
              <a:rPr lang="zh-CN" altLang="en-US" sz="2000" dirty="0"/>
              <a:t>Southwest University</a:t>
            </a:r>
          </a:p>
        </p:txBody>
      </p:sp>
      <p:sp>
        <p:nvSpPr>
          <p:cNvPr id="7" name="矩形 6">
            <a:extLst>
              <a:ext uri="{FF2B5EF4-FFF2-40B4-BE49-F238E27FC236}">
                <a16:creationId xmlns:a16="http://schemas.microsoft.com/office/drawing/2014/main" id="{58A160CD-9763-44BE-81EF-CB539314D7FE}"/>
              </a:ext>
            </a:extLst>
          </p:cNvPr>
          <p:cNvSpPr/>
          <p:nvPr/>
        </p:nvSpPr>
        <p:spPr>
          <a:xfrm>
            <a:off x="6598468" y="2930731"/>
            <a:ext cx="4968552" cy="1323439"/>
          </a:xfrm>
          <a:prstGeom prst="rect">
            <a:avLst/>
          </a:prstGeom>
        </p:spPr>
        <p:txBody>
          <a:bodyPr wrap="square">
            <a:spAutoFit/>
          </a:bodyPr>
          <a:lstStyle/>
          <a:p>
            <a:r>
              <a:rPr lang="zh-CN" altLang="en-US" sz="2000" dirty="0"/>
              <a:t>Hanrong Chen </a:t>
            </a:r>
          </a:p>
          <a:p>
            <a:r>
              <a:rPr lang="zh-CN" altLang="en-US" sz="2000" dirty="0"/>
              <a:t>College of Computer and Information Science </a:t>
            </a:r>
          </a:p>
          <a:p>
            <a:r>
              <a:rPr lang="zh-CN" altLang="en-US" sz="2000" dirty="0"/>
              <a:t>Southwest University</a:t>
            </a:r>
          </a:p>
        </p:txBody>
      </p:sp>
      <p:sp>
        <p:nvSpPr>
          <p:cNvPr id="8" name="矩形 7">
            <a:extLst>
              <a:ext uri="{FF2B5EF4-FFF2-40B4-BE49-F238E27FC236}">
                <a16:creationId xmlns:a16="http://schemas.microsoft.com/office/drawing/2014/main" id="{1D131ABB-35FC-4417-AE5C-46A74017C976}"/>
              </a:ext>
            </a:extLst>
          </p:cNvPr>
          <p:cNvSpPr/>
          <p:nvPr/>
        </p:nvSpPr>
        <p:spPr>
          <a:xfrm>
            <a:off x="4886389" y="2092366"/>
            <a:ext cx="2416046" cy="400110"/>
          </a:xfrm>
          <a:prstGeom prst="rect">
            <a:avLst/>
          </a:prstGeom>
        </p:spPr>
        <p:txBody>
          <a:bodyPr wrap="none">
            <a:spAutoFit/>
          </a:bodyPr>
          <a:lstStyle/>
          <a:p>
            <a:r>
              <a:rPr lang="en-US" altLang="zh-CN" sz="2000" dirty="0">
                <a:latin typeface="等线" panose="02010600030101010101" pitchFamily="2" charset="-122"/>
                <a:cs typeface="Arial" panose="020B0604020202020204" pitchFamily="34" charset="0"/>
              </a:rPr>
              <a:t>ICCSE  2014  </a:t>
            </a:r>
            <a:r>
              <a:rPr lang="zh-CN" altLang="en-US" sz="2000" dirty="0">
                <a:latin typeface="等线" panose="02010600030101010101" pitchFamily="2" charset="-122"/>
                <a:cs typeface="Arial" panose="020B0604020202020204" pitchFamily="34" charset="0"/>
              </a:rPr>
              <a:t>教育类</a:t>
            </a:r>
            <a:endParaRPr lang="zh-CN" altLang="en-US" sz="2000" dirty="0"/>
          </a:p>
        </p:txBody>
      </p:sp>
      <p:sp>
        <p:nvSpPr>
          <p:cNvPr id="9" name="矩形 8">
            <a:extLst>
              <a:ext uri="{FF2B5EF4-FFF2-40B4-BE49-F238E27FC236}">
                <a16:creationId xmlns:a16="http://schemas.microsoft.com/office/drawing/2014/main" id="{100C904C-49B2-468F-BFE6-25493A0FCFD3}"/>
              </a:ext>
            </a:extLst>
          </p:cNvPr>
          <p:cNvSpPr/>
          <p:nvPr/>
        </p:nvSpPr>
        <p:spPr>
          <a:xfrm>
            <a:off x="765820" y="4974519"/>
            <a:ext cx="10657184" cy="1200329"/>
          </a:xfrm>
          <a:prstGeom prst="rect">
            <a:avLst/>
          </a:prstGeom>
        </p:spPr>
        <p:txBody>
          <a:bodyPr wrap="square">
            <a:spAutoFit/>
          </a:bodyPr>
          <a:lstStyle/>
          <a:p>
            <a:r>
              <a:rPr lang="en-US" altLang="zh-CN" sz="2400" dirty="0">
                <a:ea typeface="等线" panose="02010600030101010101" pitchFamily="2" charset="-122"/>
                <a:cs typeface="Arial" panose="020B0604020202020204" pitchFamily="34" charset="0"/>
              </a:rPr>
              <a:t>        </a:t>
            </a:r>
            <a:r>
              <a:rPr lang="zh-CN" altLang="zh-CN" sz="2400" dirty="0">
                <a:ea typeface="等线" panose="02010600030101010101" pitchFamily="2" charset="-122"/>
                <a:cs typeface="Arial" panose="020B0604020202020204" pitchFamily="34" charset="0"/>
              </a:rPr>
              <a:t>基于关联规则的</a:t>
            </a:r>
            <a:r>
              <a:rPr lang="en-US" altLang="zh-CN" sz="2400" dirty="0" err="1">
                <a:ea typeface="等线" panose="02010600030101010101" pitchFamily="2" charset="-122"/>
                <a:cs typeface="Arial" panose="020B0604020202020204" pitchFamily="34" charset="0"/>
              </a:rPr>
              <a:t>Apriori</a:t>
            </a:r>
            <a:r>
              <a:rPr lang="zh-CN" altLang="zh-CN" sz="2400" dirty="0">
                <a:ea typeface="等线" panose="02010600030101010101" pitchFamily="2" charset="-122"/>
                <a:cs typeface="Arial" panose="020B0604020202020204" pitchFamily="34" charset="0"/>
              </a:rPr>
              <a:t>算法的协同过滤推荐系统。该系统根据用户的使用习惯，使用时间和使用环境，可以分析</a:t>
            </a:r>
            <a:r>
              <a:rPr lang="zh-CN" altLang="en-US" sz="2400" dirty="0">
                <a:ea typeface="等线" panose="02010600030101010101" pitchFamily="2" charset="-122"/>
                <a:cs typeface="Arial" panose="020B0604020202020204" pitchFamily="34" charset="0"/>
              </a:rPr>
              <a:t>、</a:t>
            </a:r>
            <a:r>
              <a:rPr lang="zh-CN" altLang="zh-CN" sz="2400" dirty="0">
                <a:ea typeface="等线" panose="02010600030101010101" pitchFamily="2" charset="-122"/>
                <a:cs typeface="Arial" panose="020B0604020202020204" pitchFamily="34" charset="0"/>
              </a:rPr>
              <a:t>判断并列出最佳推荐的个性化资源。重视学习者的特征分析</a:t>
            </a:r>
            <a:r>
              <a:rPr lang="zh-CN" altLang="en-US" sz="2400" dirty="0">
                <a:ea typeface="等线" panose="02010600030101010101" pitchFamily="2" charset="-122"/>
                <a:cs typeface="Arial" panose="020B0604020202020204" pitchFamily="34" charset="0"/>
              </a:rPr>
              <a:t>。</a:t>
            </a:r>
          </a:p>
        </p:txBody>
      </p:sp>
    </p:spTree>
    <p:extLst>
      <p:ext uri="{BB962C8B-B14F-4D97-AF65-F5344CB8AC3E}">
        <p14:creationId xmlns:p14="http://schemas.microsoft.com/office/powerpoint/2010/main" val="404671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1ED27D1-F728-429B-BB7A-2DF9F9F619BD}"/>
              </a:ext>
            </a:extLst>
          </p:cNvPr>
          <p:cNvSpPr txBox="1"/>
          <p:nvPr/>
        </p:nvSpPr>
        <p:spPr>
          <a:xfrm>
            <a:off x="549796" y="476672"/>
            <a:ext cx="902811" cy="523220"/>
          </a:xfrm>
          <a:prstGeom prst="rect">
            <a:avLst/>
          </a:prstGeom>
          <a:noFill/>
        </p:spPr>
        <p:txBody>
          <a:bodyPr wrap="none" rtlCol="0">
            <a:spAutoFit/>
          </a:bodyPr>
          <a:lstStyle/>
          <a:p>
            <a:r>
              <a:rPr lang="zh-CN" altLang="en-US" sz="2800" dirty="0"/>
              <a:t>期望</a:t>
            </a:r>
          </a:p>
        </p:txBody>
      </p:sp>
      <p:sp>
        <p:nvSpPr>
          <p:cNvPr id="3" name="矩形 2">
            <a:extLst>
              <a:ext uri="{FF2B5EF4-FFF2-40B4-BE49-F238E27FC236}">
                <a16:creationId xmlns:a16="http://schemas.microsoft.com/office/drawing/2014/main" id="{3736777D-053B-4752-A144-DE1EAF22C2C9}"/>
              </a:ext>
            </a:extLst>
          </p:cNvPr>
          <p:cNvSpPr/>
          <p:nvPr/>
        </p:nvSpPr>
        <p:spPr>
          <a:xfrm>
            <a:off x="985722" y="1859340"/>
            <a:ext cx="10581298" cy="1200329"/>
          </a:xfrm>
          <a:prstGeom prst="rect">
            <a:avLst/>
          </a:prstGeom>
        </p:spPr>
        <p:txBody>
          <a:bodyPr wrap="square">
            <a:spAutoFit/>
          </a:bodyPr>
          <a:lstStyle/>
          <a:p>
            <a:r>
              <a:rPr lang="zh-CN" altLang="en-US" sz="2400" dirty="0"/>
              <a:t>        扩展CMN以整合内容和背景信息，解决基于对话的系统，并进行对抗性训练。对抗性训练特别有吸引力，因为它使模型能够学习隐式相似性度量来表征数据而不是近似于AUC的替代损失函数。</a:t>
            </a:r>
          </a:p>
        </p:txBody>
      </p:sp>
    </p:spTree>
    <p:extLst>
      <p:ext uri="{BB962C8B-B14F-4D97-AF65-F5344CB8AC3E}">
        <p14:creationId xmlns:p14="http://schemas.microsoft.com/office/powerpoint/2010/main" val="101700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图片占位符 2" descr="为添加图像预留的空占位符。单击占位符，选择要添加的图像。"/>
          <p:cNvSpPr>
            <a:spLocks noGrp="1"/>
          </p:cNvSpPr>
          <p:nvPr>
            <p:ph type="pic" idx="1"/>
          </p:nvPr>
        </p:nvSpPr>
        <p:spPr/>
      </p:sp>
    </p:spTree>
    <p:extLst>
      <p:ext uri="{BB962C8B-B14F-4D97-AF65-F5344CB8AC3E}">
        <p14:creationId xmlns:p14="http://schemas.microsoft.com/office/powerpoint/2010/main" val="26700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6B86A92-962E-4AB9-8B5B-6937B4B586CB}"/>
              </a:ext>
            </a:extLst>
          </p:cNvPr>
          <p:cNvSpPr/>
          <p:nvPr/>
        </p:nvSpPr>
        <p:spPr>
          <a:xfrm>
            <a:off x="549796" y="476672"/>
            <a:ext cx="1005403" cy="584775"/>
          </a:xfrm>
          <a:prstGeom prst="rect">
            <a:avLst/>
          </a:prstGeom>
        </p:spPr>
        <p:txBody>
          <a:bodyPr wrap="none">
            <a:spAutoFit/>
          </a:bodyPr>
          <a:lstStyle/>
          <a:p>
            <a:r>
              <a:rPr lang="zh-CN" altLang="zh-CN" sz="3200" dirty="0">
                <a:ea typeface="等线" panose="02010600030101010101" pitchFamily="2" charset="-122"/>
                <a:cs typeface="Arial" panose="020B0604020202020204" pitchFamily="34" charset="0"/>
              </a:rPr>
              <a:t>架构</a:t>
            </a:r>
            <a:endParaRPr lang="zh-CN" altLang="en-US" dirty="0"/>
          </a:p>
        </p:txBody>
      </p:sp>
      <p:pic>
        <p:nvPicPr>
          <p:cNvPr id="4" name="图片 3">
            <a:extLst>
              <a:ext uri="{FF2B5EF4-FFF2-40B4-BE49-F238E27FC236}">
                <a16:creationId xmlns:a16="http://schemas.microsoft.com/office/drawing/2014/main" id="{B5F96D27-3EA6-43B9-A617-7F048EB06B1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8605" y="1916832"/>
            <a:ext cx="7128792" cy="4176464"/>
          </a:xfrm>
          <a:prstGeom prst="rect">
            <a:avLst/>
          </a:prstGeom>
          <a:noFill/>
          <a:ln>
            <a:noFill/>
          </a:ln>
        </p:spPr>
      </p:pic>
      <p:sp>
        <p:nvSpPr>
          <p:cNvPr id="5" name="矩形 4">
            <a:extLst>
              <a:ext uri="{FF2B5EF4-FFF2-40B4-BE49-F238E27FC236}">
                <a16:creationId xmlns:a16="http://schemas.microsoft.com/office/drawing/2014/main" id="{930DDEFE-1DDC-4013-9034-433311036AD9}"/>
              </a:ext>
            </a:extLst>
          </p:cNvPr>
          <p:cNvSpPr/>
          <p:nvPr/>
        </p:nvSpPr>
        <p:spPr>
          <a:xfrm>
            <a:off x="1809936" y="1052508"/>
            <a:ext cx="8568952" cy="400110"/>
          </a:xfrm>
          <a:prstGeom prst="rect">
            <a:avLst/>
          </a:prstGeom>
        </p:spPr>
        <p:txBody>
          <a:bodyPr wrap="square">
            <a:spAutoFit/>
          </a:bodyPr>
          <a:lstStyle/>
          <a:p>
            <a:pPr indent="266700" algn="just">
              <a:spcAft>
                <a:spcPts val="0"/>
              </a:spcAft>
            </a:pPr>
            <a:r>
              <a:rPr lang="zh-CN" altLang="zh-CN" sz="2000" kern="100" dirty="0">
                <a:latin typeface="等线" panose="02010600030101010101" pitchFamily="2" charset="-122"/>
                <a:ea typeface="等线" panose="02010600030101010101" pitchFamily="2" charset="-122"/>
                <a:cs typeface="Arial" panose="020B0604020202020204" pitchFamily="34" charset="0"/>
              </a:rPr>
              <a:t>目标：</a:t>
            </a:r>
            <a:r>
              <a:rPr lang="en-US" altLang="zh-CN" sz="2000" kern="100" dirty="0">
                <a:latin typeface="等线" panose="02010600030101010101" pitchFamily="2" charset="-122"/>
                <a:ea typeface="等线" panose="02010600030101010101" pitchFamily="2" charset="-122"/>
                <a:cs typeface="Arial" panose="020B0604020202020204" pitchFamily="34" charset="0"/>
              </a:rPr>
              <a:t>1.</a:t>
            </a:r>
            <a:r>
              <a:rPr lang="zh-CN" altLang="zh-CN" sz="2000" kern="100" dirty="0">
                <a:latin typeface="等线" panose="02010600030101010101" pitchFamily="2" charset="-122"/>
                <a:ea typeface="等线" panose="02010600030101010101" pitchFamily="2" charset="-122"/>
                <a:cs typeface="Arial" panose="020B0604020202020204" pitchFamily="34" charset="0"/>
              </a:rPr>
              <a:t>提供用户偏好的筛选视频推荐列表，</a:t>
            </a:r>
            <a:r>
              <a:rPr lang="en-US" altLang="zh-CN" sz="2000" kern="100" dirty="0">
                <a:latin typeface="等线" panose="02010600030101010101" pitchFamily="2" charset="-122"/>
                <a:ea typeface="等线" panose="02010600030101010101" pitchFamily="2" charset="-122"/>
                <a:cs typeface="Arial" panose="020B0604020202020204" pitchFamily="34" charset="0"/>
              </a:rPr>
              <a:t>2.</a:t>
            </a:r>
            <a:r>
              <a:rPr lang="zh-CN" altLang="zh-CN" sz="2000" kern="100" dirty="0">
                <a:latin typeface="等线" panose="02010600030101010101" pitchFamily="2" charset="-122"/>
                <a:ea typeface="等线" panose="02010600030101010101" pitchFamily="2" charset="-122"/>
                <a:cs typeface="Arial" panose="020B0604020202020204" pitchFamily="34" charset="0"/>
              </a:rPr>
              <a:t>快速更新用户的偏好信息。</a:t>
            </a:r>
          </a:p>
        </p:txBody>
      </p:sp>
      <p:sp>
        <p:nvSpPr>
          <p:cNvPr id="6" name="矩形 5">
            <a:extLst>
              <a:ext uri="{FF2B5EF4-FFF2-40B4-BE49-F238E27FC236}">
                <a16:creationId xmlns:a16="http://schemas.microsoft.com/office/drawing/2014/main" id="{3D7FD045-104B-4D8E-A52F-D8FED136CF6C}"/>
              </a:ext>
            </a:extLst>
          </p:cNvPr>
          <p:cNvSpPr/>
          <p:nvPr/>
        </p:nvSpPr>
        <p:spPr>
          <a:xfrm>
            <a:off x="7894612" y="2112238"/>
            <a:ext cx="4008783" cy="3785652"/>
          </a:xfrm>
          <a:prstGeom prst="rect">
            <a:avLst/>
          </a:prstGeom>
        </p:spPr>
        <p:txBody>
          <a:bodyPr wrap="square">
            <a:spAutoFit/>
          </a:bodyPr>
          <a:lstStyle/>
          <a:p>
            <a:pPr indent="266700" algn="just">
              <a:spcAft>
                <a:spcPts val="0"/>
              </a:spcAft>
            </a:pPr>
            <a:r>
              <a:rPr lang="zh-CN" altLang="zh-CN" sz="2400" kern="100" dirty="0">
                <a:latin typeface="等线" panose="02010600030101010101" pitchFamily="2" charset="-122"/>
                <a:ea typeface="等线" panose="02010600030101010101" pitchFamily="2" charset="-122"/>
                <a:cs typeface="Arial" panose="020B0604020202020204" pitchFamily="34" charset="0"/>
              </a:rPr>
              <a:t>当用户请求时，用户界面将请求信息传递到中间层，搜索引擎的中间层将从用户的个性化偏好信息和多媒体内容的特征分析开始，并产生最佳的多媒体推荐列表响应到用户界面。用户可以在阅读多媒体内容描述并首先预览多媒体之后决定是否打开和观看。</a:t>
            </a:r>
          </a:p>
        </p:txBody>
      </p:sp>
    </p:spTree>
    <p:extLst>
      <p:ext uri="{BB962C8B-B14F-4D97-AF65-F5344CB8AC3E}">
        <p14:creationId xmlns:p14="http://schemas.microsoft.com/office/powerpoint/2010/main" val="53309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8F284A-7176-4825-9EF3-E4CEB5244E11}"/>
              </a:ext>
            </a:extLst>
          </p:cNvPr>
          <p:cNvSpPr/>
          <p:nvPr/>
        </p:nvSpPr>
        <p:spPr>
          <a:xfrm>
            <a:off x="621804" y="620688"/>
            <a:ext cx="2601994" cy="461665"/>
          </a:xfrm>
          <a:prstGeom prst="rect">
            <a:avLst/>
          </a:prstGeom>
        </p:spPr>
        <p:txBody>
          <a:bodyPr wrap="none">
            <a:spAutoFit/>
          </a:bodyPr>
          <a:lstStyle/>
          <a:p>
            <a:r>
              <a:rPr lang="en-US" altLang="zh-CN" sz="2400" dirty="0">
                <a:latin typeface="等线" panose="02010600030101010101" pitchFamily="2" charset="-122"/>
                <a:cs typeface="Arial" panose="020B0604020202020204" pitchFamily="34" charset="0"/>
              </a:rPr>
              <a:t>A.</a:t>
            </a:r>
            <a:r>
              <a:rPr lang="zh-CN" altLang="zh-CN" sz="2400" dirty="0">
                <a:ea typeface="等线" panose="02010600030101010101" pitchFamily="2" charset="-122"/>
                <a:cs typeface="Arial" panose="020B0604020202020204" pitchFamily="34" charset="0"/>
              </a:rPr>
              <a:t>用户处理子系统</a:t>
            </a:r>
            <a:endParaRPr lang="zh-CN" altLang="en-US" sz="2400" dirty="0"/>
          </a:p>
        </p:txBody>
      </p:sp>
      <p:sp>
        <p:nvSpPr>
          <p:cNvPr id="3" name="矩形 2">
            <a:extLst>
              <a:ext uri="{FF2B5EF4-FFF2-40B4-BE49-F238E27FC236}">
                <a16:creationId xmlns:a16="http://schemas.microsoft.com/office/drawing/2014/main" id="{3D182B02-BF9B-4042-94CD-D7FA9BA7F80F}"/>
              </a:ext>
            </a:extLst>
          </p:cNvPr>
          <p:cNvSpPr/>
          <p:nvPr/>
        </p:nvSpPr>
        <p:spPr>
          <a:xfrm>
            <a:off x="981844" y="1268760"/>
            <a:ext cx="10297144" cy="707886"/>
          </a:xfrm>
          <a:prstGeom prst="rect">
            <a:avLst/>
          </a:prstGeom>
        </p:spPr>
        <p:txBody>
          <a:bodyPr wrap="square">
            <a:spAutoFit/>
          </a:bodyPr>
          <a:lstStyle/>
          <a:p>
            <a:r>
              <a:rPr lang="en-US" altLang="zh-CN" sz="2000" dirty="0">
                <a:ea typeface="等线" panose="02010600030101010101" pitchFamily="2" charset="-122"/>
                <a:cs typeface="Arial" panose="020B0604020202020204" pitchFamily="34" charset="0"/>
              </a:rPr>
              <a:t>        </a:t>
            </a:r>
            <a:r>
              <a:rPr lang="zh-CN" altLang="zh-CN" sz="2000" dirty="0">
                <a:ea typeface="等线" panose="02010600030101010101" pitchFamily="2" charset="-122"/>
                <a:cs typeface="Arial" panose="020B0604020202020204" pitchFamily="34" charset="0"/>
              </a:rPr>
              <a:t>用户处理子系统主要负责收集个人资料信息以及教学平台的用户个人登录记录，为用户提供注册，登录和观看的信息。</a:t>
            </a:r>
            <a:endParaRPr lang="zh-CN" altLang="en-US" sz="2000" dirty="0"/>
          </a:p>
        </p:txBody>
      </p:sp>
      <p:sp>
        <p:nvSpPr>
          <p:cNvPr id="4" name="矩形 3">
            <a:extLst>
              <a:ext uri="{FF2B5EF4-FFF2-40B4-BE49-F238E27FC236}">
                <a16:creationId xmlns:a16="http://schemas.microsoft.com/office/drawing/2014/main" id="{84EECB7F-18EC-4097-BBAC-B4C5D4C47F23}"/>
              </a:ext>
            </a:extLst>
          </p:cNvPr>
          <p:cNvSpPr/>
          <p:nvPr/>
        </p:nvSpPr>
        <p:spPr>
          <a:xfrm>
            <a:off x="477788" y="2382560"/>
            <a:ext cx="3020379" cy="461665"/>
          </a:xfrm>
          <a:prstGeom prst="rect">
            <a:avLst/>
          </a:prstGeom>
        </p:spPr>
        <p:txBody>
          <a:bodyPr wrap="square">
            <a:spAutoFit/>
          </a:bodyPr>
          <a:lstStyle/>
          <a:p>
            <a:pPr indent="133350" algn="just">
              <a:spcAft>
                <a:spcPts val="0"/>
              </a:spcAft>
            </a:pPr>
            <a:r>
              <a:rPr lang="en-US" altLang="zh-CN" sz="2400" kern="100" dirty="0">
                <a:latin typeface="等线" panose="02010600030101010101" pitchFamily="2" charset="-122"/>
                <a:ea typeface="等线" panose="02010600030101010101" pitchFamily="2" charset="-122"/>
                <a:cs typeface="Arial" panose="020B0604020202020204" pitchFamily="34" charset="0"/>
              </a:rPr>
              <a:t>B.</a:t>
            </a:r>
            <a:r>
              <a:rPr lang="zh-CN" altLang="zh-CN" sz="2400" kern="100" dirty="0">
                <a:latin typeface="等线" panose="02010600030101010101" pitchFamily="2" charset="-122"/>
                <a:ea typeface="等线" panose="02010600030101010101" pitchFamily="2" charset="-122"/>
                <a:cs typeface="Arial" panose="020B0604020202020204" pitchFamily="34" charset="0"/>
              </a:rPr>
              <a:t>管理员控制子系统</a:t>
            </a:r>
          </a:p>
        </p:txBody>
      </p:sp>
      <p:sp>
        <p:nvSpPr>
          <p:cNvPr id="5" name="矩形 4">
            <a:extLst>
              <a:ext uri="{FF2B5EF4-FFF2-40B4-BE49-F238E27FC236}">
                <a16:creationId xmlns:a16="http://schemas.microsoft.com/office/drawing/2014/main" id="{58BDFBC9-44AC-4893-BEC4-74FC7B0D80CB}"/>
              </a:ext>
            </a:extLst>
          </p:cNvPr>
          <p:cNvSpPr/>
          <p:nvPr/>
        </p:nvSpPr>
        <p:spPr>
          <a:xfrm>
            <a:off x="945840" y="3144451"/>
            <a:ext cx="10297144" cy="400110"/>
          </a:xfrm>
          <a:prstGeom prst="rect">
            <a:avLst/>
          </a:prstGeom>
        </p:spPr>
        <p:txBody>
          <a:bodyPr wrap="square">
            <a:spAutoFit/>
          </a:bodyPr>
          <a:lstStyle/>
          <a:p>
            <a:pPr indent="2667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管理员控制子系统主要用于视频数据库</a:t>
            </a:r>
            <a:r>
              <a:rPr lang="zh-CN" altLang="en-US" sz="2000" kern="100" dirty="0">
                <a:latin typeface="等线" panose="02010600030101010101" pitchFamily="2" charset="-122"/>
                <a:ea typeface="等线" panose="02010600030101010101" pitchFamily="2" charset="-122"/>
                <a:cs typeface="Arial" panose="020B0604020202020204" pitchFamily="34" charset="0"/>
              </a:rPr>
              <a:t>。</a:t>
            </a:r>
            <a:endParaRPr lang="zh-CN" altLang="zh-CN" sz="2000" kern="100" dirty="0">
              <a:latin typeface="等线" panose="02010600030101010101" pitchFamily="2" charset="-122"/>
              <a:ea typeface="等线" panose="02010600030101010101" pitchFamily="2" charset="-122"/>
              <a:cs typeface="Arial" panose="020B0604020202020204" pitchFamily="34" charset="0"/>
            </a:endParaRPr>
          </a:p>
        </p:txBody>
      </p:sp>
      <p:sp>
        <p:nvSpPr>
          <p:cNvPr id="6" name="矩形 5">
            <a:extLst>
              <a:ext uri="{FF2B5EF4-FFF2-40B4-BE49-F238E27FC236}">
                <a16:creationId xmlns:a16="http://schemas.microsoft.com/office/drawing/2014/main" id="{41C60F70-EB16-45D9-AD3D-AE9D54489D44}"/>
              </a:ext>
            </a:extLst>
          </p:cNvPr>
          <p:cNvSpPr/>
          <p:nvPr/>
        </p:nvSpPr>
        <p:spPr>
          <a:xfrm>
            <a:off x="765820" y="4553833"/>
            <a:ext cx="10513168" cy="1323439"/>
          </a:xfrm>
          <a:prstGeom prst="rect">
            <a:avLst/>
          </a:prstGeom>
        </p:spPr>
        <p:txBody>
          <a:bodyPr wrap="square">
            <a:spAutoFit/>
          </a:bodyPr>
          <a:lstStyle/>
          <a:p>
            <a:pPr indent="2667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推荐的子系统主要负责生成关联规则</a:t>
            </a:r>
            <a:r>
              <a:rPr lang="zh-CN" altLang="en-US" sz="2000" kern="100" dirty="0">
                <a:latin typeface="等线" panose="02010600030101010101" pitchFamily="2" charset="-122"/>
                <a:ea typeface="等线" panose="02010600030101010101" pitchFamily="2" charset="-122"/>
                <a:cs typeface="Arial" panose="020B0604020202020204" pitchFamily="34" charset="0"/>
              </a:rPr>
              <a:t>（</a:t>
            </a:r>
            <a:r>
              <a:rPr lang="zh-CN" altLang="zh-CN" sz="2000" kern="100" dirty="0">
                <a:latin typeface="等线" panose="02010600030101010101" pitchFamily="2" charset="-122"/>
                <a:ea typeface="等线" panose="02010600030101010101" pitchFamily="2" charset="-122"/>
                <a:cs typeface="Arial" panose="020B0604020202020204" pitchFamily="34" charset="0"/>
              </a:rPr>
              <a:t>搜索引擎可以快速调整参数并生成关联规则</a:t>
            </a:r>
            <a:r>
              <a:rPr lang="zh-CN" altLang="en-US" sz="2000" kern="100" dirty="0">
                <a:latin typeface="等线" panose="02010600030101010101" pitchFamily="2" charset="-122"/>
                <a:ea typeface="等线" panose="02010600030101010101" pitchFamily="2" charset="-122"/>
                <a:cs typeface="Arial" panose="020B0604020202020204" pitchFamily="34" charset="0"/>
              </a:rPr>
              <a:t>。）</a:t>
            </a:r>
            <a:r>
              <a:rPr lang="zh-CN" altLang="zh-CN" sz="2000" kern="100" dirty="0">
                <a:latin typeface="等线" panose="02010600030101010101" pitchFamily="2" charset="-122"/>
                <a:ea typeface="等线" panose="02010600030101010101" pitchFamily="2" charset="-122"/>
                <a:cs typeface="Arial" panose="020B0604020202020204" pitchFamily="34" charset="0"/>
              </a:rPr>
              <a:t>。它可以制作个性化，快速有效的视频推荐。该系统主要利用</a:t>
            </a:r>
            <a:r>
              <a:rPr lang="en-US" altLang="zh-CN" sz="2000" kern="100" dirty="0">
                <a:latin typeface="等线" panose="02010600030101010101" pitchFamily="2" charset="-122"/>
                <a:ea typeface="等线" panose="02010600030101010101" pitchFamily="2" charset="-122"/>
                <a:cs typeface="Arial" panose="020B0604020202020204" pitchFamily="34" charset="0"/>
              </a:rPr>
              <a:t>CBA</a:t>
            </a:r>
            <a:r>
              <a:rPr lang="zh-CN" altLang="zh-CN" sz="2000" kern="100" dirty="0">
                <a:latin typeface="等线" panose="02010600030101010101" pitchFamily="2" charset="-122"/>
                <a:ea typeface="等线" panose="02010600030101010101" pitchFamily="2" charset="-122"/>
                <a:cs typeface="Arial" panose="020B0604020202020204" pitchFamily="34" charset="0"/>
              </a:rPr>
              <a:t>（</a:t>
            </a:r>
            <a:r>
              <a:rPr lang="en-US" altLang="zh-CN" sz="2000" kern="100" dirty="0">
                <a:latin typeface="等线" panose="02010600030101010101" pitchFamily="2" charset="-122"/>
                <a:ea typeface="等线" panose="02010600030101010101" pitchFamily="2" charset="-122"/>
                <a:cs typeface="Arial" panose="020B0604020202020204" pitchFamily="34" charset="0"/>
              </a:rPr>
              <a:t>Classification by Association Rules</a:t>
            </a:r>
            <a:r>
              <a:rPr lang="zh-CN" altLang="zh-CN" sz="2000" kern="100" dirty="0">
                <a:latin typeface="等线" panose="02010600030101010101" pitchFamily="2" charset="-122"/>
                <a:ea typeface="等线" panose="02010600030101010101" pitchFamily="2" charset="-122"/>
                <a:cs typeface="Arial" panose="020B0604020202020204" pitchFamily="34" charset="0"/>
              </a:rPr>
              <a:t>）技术研究信息，并结合两类信息，实现个性化功能，其中之一是为用户提供个性化的个人资料信息（</a:t>
            </a:r>
            <a:r>
              <a:rPr lang="en-US" altLang="zh-CN" sz="2000" kern="100" dirty="0">
                <a:latin typeface="等线" panose="02010600030101010101" pitchFamily="2" charset="-122"/>
                <a:ea typeface="等线" panose="02010600030101010101" pitchFamily="2" charset="-122"/>
                <a:cs typeface="Arial" panose="020B0604020202020204" pitchFamily="34" charset="0"/>
              </a:rPr>
              <a:t>Profile</a:t>
            </a:r>
            <a:r>
              <a:rPr lang="zh-CN" altLang="zh-CN" sz="2000" kern="100" dirty="0">
                <a:latin typeface="等线" panose="02010600030101010101" pitchFamily="2" charset="-122"/>
                <a:ea typeface="等线" panose="02010600030101010101" pitchFamily="2" charset="-122"/>
                <a:cs typeface="Arial" panose="020B0604020202020204" pitchFamily="34" charset="0"/>
              </a:rPr>
              <a:t>）</a:t>
            </a:r>
            <a:r>
              <a:rPr lang="en-US" altLang="zh-CN" sz="2000" kern="100" dirty="0">
                <a:latin typeface="等线" panose="02010600030101010101" pitchFamily="2" charset="-122"/>
                <a:ea typeface="等线" panose="02010600030101010101" pitchFamily="2" charset="-122"/>
                <a:cs typeface="Arial" panose="020B0604020202020204" pitchFamily="34" charset="0"/>
              </a:rPr>
              <a:t>;</a:t>
            </a:r>
            <a:r>
              <a:rPr lang="zh-CN" altLang="zh-CN" sz="2000" kern="100" dirty="0">
                <a:latin typeface="等线" panose="02010600030101010101" pitchFamily="2" charset="-122"/>
                <a:ea typeface="等线" panose="02010600030101010101" pitchFamily="2" charset="-122"/>
                <a:cs typeface="Arial" panose="020B0604020202020204" pitchFamily="34" charset="0"/>
              </a:rPr>
              <a:t>另一个是广播用户的视频记录（</a:t>
            </a:r>
            <a:r>
              <a:rPr lang="en-US" altLang="zh-CN" sz="2000" kern="100" dirty="0">
                <a:latin typeface="等线" panose="02010600030101010101" pitchFamily="2" charset="-122"/>
                <a:ea typeface="等线" panose="02010600030101010101" pitchFamily="2" charset="-122"/>
                <a:cs typeface="Arial" panose="020B0604020202020204" pitchFamily="34" charset="0"/>
              </a:rPr>
              <a:t>Log File</a:t>
            </a:r>
            <a:r>
              <a:rPr lang="zh-CN" altLang="zh-CN" sz="2000" kern="100" dirty="0">
                <a:latin typeface="等线" panose="02010600030101010101" pitchFamily="2" charset="-122"/>
                <a:ea typeface="等线" panose="02010600030101010101" pitchFamily="2" charset="-122"/>
                <a:cs typeface="Arial" panose="020B0604020202020204" pitchFamily="34" charset="0"/>
              </a:rPr>
              <a:t>）。</a:t>
            </a:r>
          </a:p>
        </p:txBody>
      </p:sp>
      <p:sp>
        <p:nvSpPr>
          <p:cNvPr id="7" name="矩形 6">
            <a:extLst>
              <a:ext uri="{FF2B5EF4-FFF2-40B4-BE49-F238E27FC236}">
                <a16:creationId xmlns:a16="http://schemas.microsoft.com/office/drawing/2014/main" id="{42CFCF72-4A5F-4271-BB03-3A26656B0D39}"/>
              </a:ext>
            </a:extLst>
          </p:cNvPr>
          <p:cNvSpPr/>
          <p:nvPr/>
        </p:nvSpPr>
        <p:spPr>
          <a:xfrm>
            <a:off x="493787" y="3903439"/>
            <a:ext cx="2116285" cy="461665"/>
          </a:xfrm>
          <a:prstGeom prst="rect">
            <a:avLst/>
          </a:prstGeom>
        </p:spPr>
        <p:txBody>
          <a:bodyPr wrap="none">
            <a:spAutoFit/>
          </a:bodyPr>
          <a:lstStyle/>
          <a:p>
            <a:pPr indent="133350" algn="just">
              <a:spcAft>
                <a:spcPts val="0"/>
              </a:spcAft>
            </a:pPr>
            <a:r>
              <a:rPr lang="en-US" altLang="zh-CN" sz="2400" kern="100" dirty="0">
                <a:latin typeface="等线" panose="02010600030101010101" pitchFamily="2" charset="-122"/>
                <a:ea typeface="等线" panose="02010600030101010101" pitchFamily="2" charset="-122"/>
                <a:cs typeface="Arial" panose="020B0604020202020204" pitchFamily="34" charset="0"/>
              </a:rPr>
              <a:t>C.</a:t>
            </a:r>
            <a:r>
              <a:rPr lang="zh-CN" altLang="zh-CN" sz="2400" kern="100" dirty="0">
                <a:latin typeface="等线" panose="02010600030101010101" pitchFamily="2" charset="-122"/>
                <a:ea typeface="等线" panose="02010600030101010101" pitchFamily="2" charset="-122"/>
                <a:cs typeface="Arial" panose="020B0604020202020204" pitchFamily="34" charset="0"/>
              </a:rPr>
              <a:t>推荐子系统</a:t>
            </a:r>
          </a:p>
        </p:txBody>
      </p:sp>
    </p:spTree>
    <p:extLst>
      <p:ext uri="{BB962C8B-B14F-4D97-AF65-F5344CB8AC3E}">
        <p14:creationId xmlns:p14="http://schemas.microsoft.com/office/powerpoint/2010/main" val="2590738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1B36EB0-DAB4-45B5-9B04-FE5EA4446F3A}"/>
              </a:ext>
            </a:extLst>
          </p:cNvPr>
          <p:cNvSpPr/>
          <p:nvPr/>
        </p:nvSpPr>
        <p:spPr>
          <a:xfrm>
            <a:off x="909836" y="859423"/>
            <a:ext cx="10369152" cy="1631216"/>
          </a:xfrm>
          <a:prstGeom prst="rect">
            <a:avLst/>
          </a:prstGeom>
        </p:spPr>
        <p:txBody>
          <a:bodyPr wrap="square">
            <a:spAutoFit/>
          </a:bodyPr>
          <a:lstStyle/>
          <a:p>
            <a:pPr indent="2667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除用户登录系统后的被动推荐功能外，系统还具有</a:t>
            </a:r>
            <a:r>
              <a:rPr lang="zh-CN" altLang="zh-CN" sz="2000" kern="100" dirty="0">
                <a:solidFill>
                  <a:schemeClr val="bg2">
                    <a:lumMod val="50000"/>
                  </a:schemeClr>
                </a:solidFill>
                <a:latin typeface="等线" panose="02010600030101010101" pitchFamily="2" charset="-122"/>
                <a:ea typeface="等线" panose="02010600030101010101" pitchFamily="2" charset="-122"/>
                <a:cs typeface="Arial" panose="020B0604020202020204" pitchFamily="34" charset="0"/>
              </a:rPr>
              <a:t>主动推荐</a:t>
            </a:r>
            <a:r>
              <a:rPr lang="zh-CN" altLang="zh-CN" sz="2000" kern="100" dirty="0">
                <a:latin typeface="等线" panose="02010600030101010101" pitchFamily="2" charset="-122"/>
                <a:ea typeface="等线" panose="02010600030101010101" pitchFamily="2" charset="-122"/>
                <a:cs typeface="Arial" panose="020B0604020202020204" pitchFamily="34" charset="0"/>
              </a:rPr>
              <a:t>功能。当系统有新的视频信息时，它会向每个用户发送个性化的电子邮件通知，系统会记录通知日期，每次新用户登录系统时，系统会自动检查当前日期是否为</a:t>
            </a:r>
            <a:r>
              <a:rPr lang="zh-CN" altLang="en-US" sz="2000" kern="100" dirty="0">
                <a:latin typeface="等线" panose="02010600030101010101" pitchFamily="2" charset="-122"/>
                <a:ea typeface="等线" panose="02010600030101010101" pitchFamily="2" charset="-122"/>
                <a:cs typeface="Arial" panose="020B0604020202020204" pitchFamily="34" charset="0"/>
              </a:rPr>
              <a:t>距离</a:t>
            </a:r>
            <a:r>
              <a:rPr lang="zh-CN" altLang="zh-CN" sz="2000" kern="100" dirty="0">
                <a:latin typeface="等线" panose="02010600030101010101" pitchFamily="2" charset="-122"/>
                <a:ea typeface="等线" panose="02010600030101010101" pitchFamily="2" charset="-122"/>
                <a:cs typeface="Arial" panose="020B0604020202020204" pitchFamily="34" charset="0"/>
              </a:rPr>
              <a:t>上次推荐</a:t>
            </a:r>
            <a:r>
              <a:rPr lang="zh-CN" altLang="en-US" sz="2000" kern="100" dirty="0">
                <a:latin typeface="等线" panose="02010600030101010101" pitchFamily="2" charset="-122"/>
                <a:ea typeface="等线" panose="02010600030101010101" pitchFamily="2" charset="-122"/>
                <a:cs typeface="Arial" panose="020B0604020202020204" pitchFamily="34" charset="0"/>
              </a:rPr>
              <a:t>一个月</a:t>
            </a:r>
            <a:r>
              <a:rPr lang="zh-CN" altLang="zh-CN" sz="2000" kern="100" dirty="0">
                <a:latin typeface="等线" panose="02010600030101010101" pitchFamily="2" charset="-122"/>
                <a:ea typeface="等线" panose="02010600030101010101" pitchFamily="2" charset="-122"/>
                <a:cs typeface="Arial" panose="020B0604020202020204" pitchFamily="34" charset="0"/>
              </a:rPr>
              <a:t>的日期。如果已经有一个月了，并且视频数据库中有新的视频，那么系统会根据他们的喜好，通过电子邮件发送每个用户的新视频通知。</a:t>
            </a:r>
          </a:p>
        </p:txBody>
      </p:sp>
      <p:sp>
        <p:nvSpPr>
          <p:cNvPr id="3" name="矩形 2">
            <a:extLst>
              <a:ext uri="{FF2B5EF4-FFF2-40B4-BE49-F238E27FC236}">
                <a16:creationId xmlns:a16="http://schemas.microsoft.com/office/drawing/2014/main" id="{0BEFEBFF-D9A1-4777-9FC7-652DFD495F48}"/>
              </a:ext>
            </a:extLst>
          </p:cNvPr>
          <p:cNvSpPr/>
          <p:nvPr/>
        </p:nvSpPr>
        <p:spPr>
          <a:xfrm>
            <a:off x="909836" y="2732723"/>
            <a:ext cx="10369152" cy="1631216"/>
          </a:xfrm>
          <a:prstGeom prst="rect">
            <a:avLst/>
          </a:prstGeom>
        </p:spPr>
        <p:txBody>
          <a:bodyPr wrap="square">
            <a:spAutoFit/>
          </a:bodyPr>
          <a:lstStyle/>
          <a:p>
            <a:pPr indent="13335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A.</a:t>
            </a:r>
            <a:r>
              <a:rPr lang="zh-CN" altLang="zh-CN" sz="2000" kern="100" dirty="0">
                <a:latin typeface="等线" panose="02010600030101010101" pitchFamily="2" charset="-122"/>
                <a:ea typeface="等线" panose="02010600030101010101" pitchFamily="2" charset="-122"/>
                <a:cs typeface="Arial" panose="020B0604020202020204" pitchFamily="34" charset="0"/>
              </a:rPr>
              <a:t>客户端程序</a:t>
            </a:r>
          </a:p>
          <a:p>
            <a:pPr indent="2667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1.</a:t>
            </a:r>
            <a:r>
              <a:rPr lang="zh-CN" altLang="zh-CN" sz="2000" kern="100" dirty="0">
                <a:latin typeface="等线" panose="02010600030101010101" pitchFamily="2" charset="-122"/>
                <a:ea typeface="等线" panose="02010600030101010101" pitchFamily="2" charset="-122"/>
                <a:cs typeface="Arial" panose="020B0604020202020204" pitchFamily="34" charset="0"/>
              </a:rPr>
              <a:t>个人信息自学技术</a:t>
            </a:r>
          </a:p>
          <a:p>
            <a:pPr indent="5334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学习用户独特的点击习惯及特点，找到视频数据与用户文件之间的关联</a:t>
            </a:r>
          </a:p>
          <a:p>
            <a:pPr marL="266700" indent="2667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    CBW</a:t>
            </a:r>
            <a:r>
              <a:rPr lang="zh-CN" altLang="zh-CN" sz="2000" kern="100" dirty="0">
                <a:latin typeface="等线" panose="02010600030101010101" pitchFamily="2" charset="-122"/>
                <a:ea typeface="等线" panose="02010600030101010101" pitchFamily="2" charset="-122"/>
                <a:cs typeface="Arial" panose="020B0604020202020204" pitchFamily="34" charset="0"/>
              </a:rPr>
              <a:t>算法和垂直视频数据表，视觉搜索空间视为项目金字塔（从低到高、从小到大的频繁项目集）</a:t>
            </a:r>
          </a:p>
        </p:txBody>
      </p:sp>
      <p:sp>
        <p:nvSpPr>
          <p:cNvPr id="4" name="矩形 3">
            <a:extLst>
              <a:ext uri="{FF2B5EF4-FFF2-40B4-BE49-F238E27FC236}">
                <a16:creationId xmlns:a16="http://schemas.microsoft.com/office/drawing/2014/main" id="{7425D0C5-2742-4B68-AE17-8D3FE4E00374}"/>
              </a:ext>
            </a:extLst>
          </p:cNvPr>
          <p:cNvSpPr/>
          <p:nvPr/>
        </p:nvSpPr>
        <p:spPr>
          <a:xfrm>
            <a:off x="912118" y="4363939"/>
            <a:ext cx="10369152" cy="707886"/>
          </a:xfrm>
          <a:prstGeom prst="rect">
            <a:avLst/>
          </a:prstGeom>
        </p:spPr>
        <p:txBody>
          <a:bodyPr wrap="square">
            <a:spAutoFit/>
          </a:bodyPr>
          <a:lstStyle/>
          <a:p>
            <a:pPr marL="266700" indent="2667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用户“点击”视频记录根据点击范围分三层（简单点击、观看多信息“预览”、完全观看“观看”）</a:t>
            </a:r>
            <a:r>
              <a:rPr lang="zh-CN" altLang="en-US" kern="100" dirty="0">
                <a:latin typeface="等线" panose="02010600030101010101" pitchFamily="2" charset="-122"/>
                <a:ea typeface="等线" panose="02010600030101010101" pitchFamily="2" charset="-122"/>
                <a:cs typeface="Arial" panose="020B0604020202020204" pitchFamily="34" charset="0"/>
              </a:rPr>
              <a:t>。</a:t>
            </a:r>
            <a:endParaRPr lang="zh-CN" altLang="zh-CN" kern="100" dirty="0">
              <a:latin typeface="等线" panose="02010600030101010101" pitchFamily="2" charset="-122"/>
              <a:ea typeface="等线" panose="02010600030101010101" pitchFamily="2" charset="-122"/>
              <a:cs typeface="Arial" panose="020B0604020202020204" pitchFamily="34" charset="0"/>
            </a:endParaRPr>
          </a:p>
        </p:txBody>
      </p:sp>
      <p:sp>
        <p:nvSpPr>
          <p:cNvPr id="6" name="矩形 5">
            <a:extLst>
              <a:ext uri="{FF2B5EF4-FFF2-40B4-BE49-F238E27FC236}">
                <a16:creationId xmlns:a16="http://schemas.microsoft.com/office/drawing/2014/main" id="{005B9B9B-3DF7-490F-B8B7-ED4EA848A77C}"/>
              </a:ext>
            </a:extLst>
          </p:cNvPr>
          <p:cNvSpPr/>
          <p:nvPr/>
        </p:nvSpPr>
        <p:spPr>
          <a:xfrm>
            <a:off x="923553" y="5287269"/>
            <a:ext cx="9923387" cy="707886"/>
          </a:xfrm>
          <a:prstGeom prst="rect">
            <a:avLst/>
          </a:prstGeom>
        </p:spPr>
        <p:txBody>
          <a:bodyPr wrap="square">
            <a:spAutoFit/>
          </a:bodyPr>
          <a:lstStyle/>
          <a:p>
            <a:pPr indent="2667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2.</a:t>
            </a:r>
            <a:r>
              <a:rPr lang="zh-CN" altLang="zh-CN" sz="2000" kern="100" dirty="0">
                <a:latin typeface="等线" panose="02010600030101010101" pitchFamily="2" charset="-122"/>
                <a:ea typeface="等线" panose="02010600030101010101" pitchFamily="2" charset="-122"/>
                <a:cs typeface="Arial" panose="020B0604020202020204" pitchFamily="34" charset="0"/>
              </a:rPr>
              <a:t>个性化特征分析技术</a:t>
            </a:r>
          </a:p>
          <a:p>
            <a:r>
              <a:rPr lang="en-US" altLang="zh-CN" sz="2000" dirty="0">
                <a:ea typeface="等线" panose="02010600030101010101" pitchFamily="2" charset="-122"/>
                <a:cs typeface="Arial" panose="020B0604020202020204" pitchFamily="34" charset="0"/>
              </a:rPr>
              <a:t>            </a:t>
            </a:r>
            <a:r>
              <a:rPr lang="zh-CN" altLang="zh-CN" sz="2000" dirty="0">
                <a:ea typeface="等线" panose="02010600030101010101" pitchFamily="2" charset="-122"/>
                <a:cs typeface="Arial" panose="020B0604020202020204" pitchFamily="34" charset="0"/>
              </a:rPr>
              <a:t>找到视频内容本身与用户个性化偏好信息之间的关联。</a:t>
            </a:r>
            <a:endParaRPr lang="zh-CN" altLang="en-US" sz="2000" dirty="0"/>
          </a:p>
        </p:txBody>
      </p:sp>
    </p:spTree>
    <p:extLst>
      <p:ext uri="{BB962C8B-B14F-4D97-AF65-F5344CB8AC3E}">
        <p14:creationId xmlns:p14="http://schemas.microsoft.com/office/powerpoint/2010/main" val="117395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947AE8-3399-4A9D-8935-9C933DB5D76A}"/>
              </a:ext>
            </a:extLst>
          </p:cNvPr>
          <p:cNvSpPr/>
          <p:nvPr/>
        </p:nvSpPr>
        <p:spPr>
          <a:xfrm>
            <a:off x="909836" y="548680"/>
            <a:ext cx="10369152" cy="923330"/>
          </a:xfrm>
          <a:prstGeom prst="rect">
            <a:avLst/>
          </a:prstGeom>
        </p:spPr>
        <p:txBody>
          <a:bodyPr wrap="square">
            <a:spAutoFit/>
          </a:bodyPr>
          <a:lstStyle/>
          <a:p>
            <a:r>
              <a:rPr lang="zh-CN" altLang="zh-CN" dirty="0">
                <a:ea typeface="等线" panose="02010600030101010101" pitchFamily="2" charset="-122"/>
                <a:cs typeface="Arial" panose="020B0604020202020204" pitchFamily="34" charset="0"/>
              </a:rPr>
              <a:t>多维关联规则示例：</a:t>
            </a:r>
            <a:r>
              <a:rPr lang="en-US" altLang="zh-CN" dirty="0">
                <a:ea typeface="等线" panose="02010600030101010101" pitchFamily="2" charset="-122"/>
                <a:cs typeface="Arial" panose="020B0604020202020204" pitchFamily="34" charset="0"/>
              </a:rPr>
              <a:t>{ (gender, male), (professional, software engineering), (grade one), (degree, undergraduate course)} -- {(categories, application cases), (course, web page design), (quality, HD)} </a:t>
            </a:r>
            <a:r>
              <a:rPr lang="zh-CN" altLang="zh-CN" dirty="0">
                <a:ea typeface="等线" panose="02010600030101010101" pitchFamily="2" charset="-122"/>
                <a:cs typeface="Arial" panose="020B0604020202020204" pitchFamily="34" charset="0"/>
              </a:rPr>
              <a:t>一年级主修软件工程的男大学生经常去网络设计课程看高清案例应用</a:t>
            </a:r>
            <a:r>
              <a:rPr lang="zh-CN" altLang="en-US" dirty="0">
                <a:ea typeface="等线" panose="02010600030101010101" pitchFamily="2" charset="-122"/>
                <a:cs typeface="Arial" panose="020B0604020202020204" pitchFamily="34" charset="0"/>
              </a:rPr>
              <a:t>视频</a:t>
            </a:r>
            <a:endParaRPr lang="zh-CN" altLang="en-US" dirty="0"/>
          </a:p>
        </p:txBody>
      </p:sp>
      <p:pic>
        <p:nvPicPr>
          <p:cNvPr id="4" name="图片 3">
            <a:extLst>
              <a:ext uri="{FF2B5EF4-FFF2-40B4-BE49-F238E27FC236}">
                <a16:creationId xmlns:a16="http://schemas.microsoft.com/office/drawing/2014/main" id="{97908205-839C-4F86-B79B-F03A8AC53642}"/>
              </a:ext>
            </a:extLst>
          </p:cNvPr>
          <p:cNvPicPr/>
          <p:nvPr/>
        </p:nvPicPr>
        <p:blipFill rotWithShape="1">
          <a:blip r:embed="rId3">
            <a:extLst>
              <a:ext uri="{28A0092B-C50C-407E-A947-70E740481C1C}">
                <a14:useLocalDpi xmlns:a14="http://schemas.microsoft.com/office/drawing/2010/main" val="0"/>
              </a:ext>
            </a:extLst>
          </a:blip>
          <a:srcRect/>
          <a:stretch/>
        </p:blipFill>
        <p:spPr bwMode="auto">
          <a:xfrm>
            <a:off x="3682144" y="1664804"/>
            <a:ext cx="4824536" cy="4644516"/>
          </a:xfrm>
          <a:prstGeom prst="rect">
            <a:avLst/>
          </a:prstGeom>
          <a:noFill/>
          <a:ln>
            <a:noFill/>
          </a:ln>
        </p:spPr>
      </p:pic>
    </p:spTree>
    <p:extLst>
      <p:ext uri="{BB962C8B-B14F-4D97-AF65-F5344CB8AC3E}">
        <p14:creationId xmlns:p14="http://schemas.microsoft.com/office/powerpoint/2010/main" val="53633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47C9DC4-16D8-4A65-BCC7-38DD378611C6}"/>
              </a:ext>
            </a:extLst>
          </p:cNvPr>
          <p:cNvSpPr/>
          <p:nvPr/>
        </p:nvSpPr>
        <p:spPr>
          <a:xfrm>
            <a:off x="902319" y="620688"/>
            <a:ext cx="10153128" cy="1600438"/>
          </a:xfrm>
          <a:prstGeom prst="rect">
            <a:avLst/>
          </a:prstGeom>
        </p:spPr>
        <p:txBody>
          <a:bodyPr wrap="square">
            <a:spAutoFit/>
          </a:bodyPr>
          <a:lstStyle/>
          <a:p>
            <a:pPr indent="133350" algn="just"/>
            <a:r>
              <a:rPr lang="en-US" altLang="zh-CN" sz="2000" kern="100" dirty="0">
                <a:latin typeface="等线" panose="02010600030101010101" pitchFamily="2" charset="-122"/>
                <a:ea typeface="等线" panose="02010600030101010101" pitchFamily="2" charset="-122"/>
                <a:cs typeface="Arial" panose="020B0604020202020204" pitchFamily="34" charset="0"/>
              </a:rPr>
              <a:t>B.</a:t>
            </a:r>
            <a:r>
              <a:rPr lang="zh-CN" altLang="zh-CN" sz="2000" kern="100" dirty="0">
                <a:latin typeface="等线" panose="02010600030101010101" pitchFamily="2" charset="-122"/>
                <a:ea typeface="等线" panose="02010600030101010101" pitchFamily="2" charset="-122"/>
                <a:cs typeface="Arial" panose="020B0604020202020204" pitchFamily="34" charset="0"/>
              </a:rPr>
              <a:t>推荐程序</a:t>
            </a:r>
          </a:p>
          <a:p>
            <a:pPr indent="266700" algn="just"/>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根据发布日期和点击率进行排序。（多种因素最佳分配）</a:t>
            </a:r>
            <a:endParaRPr lang="en-US" altLang="zh-CN" sz="2000" kern="100" dirty="0">
              <a:latin typeface="等线" panose="02010600030101010101" pitchFamily="2" charset="-122"/>
              <a:ea typeface="等线" panose="02010600030101010101" pitchFamily="2" charset="-122"/>
              <a:cs typeface="Arial" panose="020B0604020202020204" pitchFamily="34" charset="0"/>
            </a:endParaRPr>
          </a:p>
          <a:p>
            <a:pPr algn="just"/>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输入：用户个人数据，用户广播记录，媒体视频数据，关联规则。</a:t>
            </a:r>
          </a:p>
          <a:p>
            <a:pPr algn="just"/>
            <a:r>
              <a:rPr lang="en-US" altLang="zh-CN" sz="2000" kern="100" dirty="0">
                <a:latin typeface="等线" panose="02010600030101010101" pitchFamily="2" charset="-122"/>
                <a:ea typeface="等线" panose="02010600030101010101" pitchFamily="2" charset="-122"/>
                <a:cs typeface="Arial" panose="020B0604020202020204" pitchFamily="34" charset="0"/>
              </a:rPr>
              <a:t>        </a:t>
            </a:r>
            <a:r>
              <a:rPr lang="zh-CN" altLang="zh-CN" sz="2000" kern="100" dirty="0">
                <a:latin typeface="等线" panose="02010600030101010101" pitchFamily="2" charset="-122"/>
                <a:ea typeface="等线" panose="02010600030101010101" pitchFamily="2" charset="-122"/>
                <a:cs typeface="Arial" panose="020B0604020202020204" pitchFamily="34" charset="0"/>
              </a:rPr>
              <a:t>输出：</a:t>
            </a:r>
            <a:r>
              <a:rPr lang="en-US" altLang="zh-CN" sz="2000" kern="100" dirty="0">
                <a:latin typeface="等线" panose="02010600030101010101" pitchFamily="2" charset="-122"/>
                <a:ea typeface="等线" panose="02010600030101010101" pitchFamily="2" charset="-122"/>
                <a:cs typeface="Arial" panose="020B0604020202020204" pitchFamily="34" charset="0"/>
              </a:rPr>
              <a:t>10</a:t>
            </a:r>
            <a:r>
              <a:rPr lang="zh-CN" altLang="zh-CN" sz="2000" kern="100" dirty="0">
                <a:latin typeface="等线" panose="02010600030101010101" pitchFamily="2" charset="-122"/>
                <a:ea typeface="等线" panose="02010600030101010101" pitchFamily="2" charset="-122"/>
                <a:cs typeface="Arial" panose="020B0604020202020204" pitchFamily="34" charset="0"/>
              </a:rPr>
              <a:t>个推荐视频。</a:t>
            </a:r>
          </a:p>
          <a:p>
            <a:pPr indent="266700" algn="just">
              <a:spcAft>
                <a:spcPts val="0"/>
              </a:spcAft>
            </a:pPr>
            <a:endParaRPr lang="zh-CN" altLang="zh-CN" kern="100" dirty="0">
              <a:latin typeface="等线" panose="02010600030101010101" pitchFamily="2" charset="-122"/>
              <a:ea typeface="等线" panose="02010600030101010101" pitchFamily="2" charset="-122"/>
              <a:cs typeface="Arial" panose="020B0604020202020204" pitchFamily="34" charset="0"/>
            </a:endParaRPr>
          </a:p>
        </p:txBody>
      </p:sp>
      <p:pic>
        <p:nvPicPr>
          <p:cNvPr id="7" name="图片 6">
            <a:extLst>
              <a:ext uri="{FF2B5EF4-FFF2-40B4-BE49-F238E27FC236}">
                <a16:creationId xmlns:a16="http://schemas.microsoft.com/office/drawing/2014/main" id="{A6A91187-ED67-481D-97A9-82EC9C7AAAB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02318" y="2197684"/>
            <a:ext cx="4320479" cy="4255651"/>
          </a:xfrm>
          <a:prstGeom prst="rect">
            <a:avLst/>
          </a:prstGeom>
          <a:noFill/>
          <a:ln>
            <a:noFill/>
          </a:ln>
        </p:spPr>
      </p:pic>
      <p:pic>
        <p:nvPicPr>
          <p:cNvPr id="8" name="图片 7">
            <a:extLst>
              <a:ext uri="{FF2B5EF4-FFF2-40B4-BE49-F238E27FC236}">
                <a16:creationId xmlns:a16="http://schemas.microsoft.com/office/drawing/2014/main" id="{91096725-75A4-4BB1-9400-93D9F946084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82443" y="2060847"/>
            <a:ext cx="4673003" cy="4255651"/>
          </a:xfrm>
          <a:prstGeom prst="rect">
            <a:avLst/>
          </a:prstGeom>
          <a:noFill/>
          <a:ln>
            <a:noFill/>
          </a:ln>
        </p:spPr>
      </p:pic>
    </p:spTree>
    <p:extLst>
      <p:ext uri="{BB962C8B-B14F-4D97-AF65-F5344CB8AC3E}">
        <p14:creationId xmlns:p14="http://schemas.microsoft.com/office/powerpoint/2010/main" val="123750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AE06B68-EDFD-46D7-8A71-A3F42E597242}"/>
              </a:ext>
            </a:extLst>
          </p:cNvPr>
          <p:cNvSpPr/>
          <p:nvPr/>
        </p:nvSpPr>
        <p:spPr>
          <a:xfrm>
            <a:off x="621804" y="692696"/>
            <a:ext cx="902811" cy="523220"/>
          </a:xfrm>
          <a:prstGeom prst="rect">
            <a:avLst/>
          </a:prstGeom>
        </p:spPr>
        <p:txBody>
          <a:bodyPr wrap="none">
            <a:spAutoFit/>
          </a:bodyPr>
          <a:lstStyle/>
          <a:p>
            <a:r>
              <a:rPr lang="zh-CN" altLang="zh-CN" sz="2800" dirty="0">
                <a:ea typeface="等线" panose="02010600030101010101" pitchFamily="2" charset="-122"/>
                <a:cs typeface="Arial" panose="020B0604020202020204" pitchFamily="34" charset="0"/>
              </a:rPr>
              <a:t>实验</a:t>
            </a:r>
            <a:endParaRPr lang="zh-CN" altLang="en-US" dirty="0"/>
          </a:p>
        </p:txBody>
      </p:sp>
      <p:sp>
        <p:nvSpPr>
          <p:cNvPr id="3" name="矩形 2">
            <a:extLst>
              <a:ext uri="{FF2B5EF4-FFF2-40B4-BE49-F238E27FC236}">
                <a16:creationId xmlns:a16="http://schemas.microsoft.com/office/drawing/2014/main" id="{1A1862C3-62C3-4D25-A75C-F48C9D1FD67C}"/>
              </a:ext>
            </a:extLst>
          </p:cNvPr>
          <p:cNvSpPr/>
          <p:nvPr/>
        </p:nvSpPr>
        <p:spPr>
          <a:xfrm>
            <a:off x="1845940" y="2965196"/>
            <a:ext cx="7284993" cy="1015663"/>
          </a:xfrm>
          <a:prstGeom prst="rect">
            <a:avLst/>
          </a:prstGeom>
        </p:spPr>
        <p:txBody>
          <a:bodyPr wrap="square">
            <a:spAutoFit/>
          </a:bodyPr>
          <a:lstStyle/>
          <a:p>
            <a:pPr indent="266700" algn="just">
              <a:spcAft>
                <a:spcPts val="0"/>
              </a:spcAft>
            </a:pPr>
            <a:r>
              <a:rPr lang="zh-CN" altLang="en-US" sz="2000" kern="100" dirty="0">
                <a:latin typeface="等线" panose="02010600030101010101" pitchFamily="2" charset="-122"/>
                <a:ea typeface="等线" panose="02010600030101010101" pitchFamily="2" charset="-122"/>
                <a:cs typeface="Arial" panose="020B0604020202020204" pitchFamily="34" charset="0"/>
              </a:rPr>
              <a:t>实</a:t>
            </a:r>
            <a:r>
              <a:rPr lang="zh-CN" altLang="zh-CN" sz="2000" kern="100" dirty="0">
                <a:latin typeface="等线" panose="02010600030101010101" pitchFamily="2" charset="-122"/>
                <a:ea typeface="等线" panose="02010600030101010101" pitchFamily="2" charset="-122"/>
                <a:cs typeface="Arial" panose="020B0604020202020204" pitchFamily="34" charset="0"/>
              </a:rPr>
              <a:t>验数据由模拟数据生成器生成，它有两个形式。</a:t>
            </a:r>
          </a:p>
          <a:p>
            <a:pPr indent="266700" algn="just">
              <a:spcAft>
                <a:spcPts val="0"/>
              </a:spcAft>
            </a:pPr>
            <a:r>
              <a:rPr lang="en-US" altLang="zh-CN" sz="2000" kern="100" dirty="0">
                <a:latin typeface="等线" panose="02010600030101010101" pitchFamily="2" charset="-122"/>
                <a:ea typeface="等线" panose="02010600030101010101" pitchFamily="2" charset="-122"/>
                <a:cs typeface="Arial" panose="020B0604020202020204" pitchFamily="34" charset="0"/>
              </a:rPr>
              <a:t>5</a:t>
            </a:r>
            <a:r>
              <a:rPr lang="zh-CN" altLang="zh-CN" sz="2000" kern="100" dirty="0">
                <a:latin typeface="等线" panose="02010600030101010101" pitchFamily="2" charset="-122"/>
                <a:ea typeface="等线" panose="02010600030101010101" pitchFamily="2" charset="-122"/>
                <a:cs typeface="Arial" panose="020B0604020202020204" pitchFamily="34" charset="0"/>
              </a:rPr>
              <a:t>个随意、不同的测试数据（稳定性）</a:t>
            </a:r>
          </a:p>
          <a:p>
            <a:pPr indent="266700" algn="just">
              <a:spcAft>
                <a:spcPts val="0"/>
              </a:spcAft>
            </a:pPr>
            <a:r>
              <a:rPr lang="zh-CN" altLang="zh-CN" sz="2000" kern="100" dirty="0">
                <a:latin typeface="等线" panose="02010600030101010101" pitchFamily="2" charset="-122"/>
                <a:ea typeface="等线" panose="02010600030101010101" pitchFamily="2" charset="-122"/>
                <a:cs typeface="Arial" panose="020B0604020202020204" pitchFamily="34" charset="0"/>
              </a:rPr>
              <a:t>相同数据生成不同测试数据，时间稳定</a:t>
            </a:r>
          </a:p>
        </p:txBody>
      </p:sp>
      <p:sp>
        <p:nvSpPr>
          <p:cNvPr id="4" name="矩形 3">
            <a:extLst>
              <a:ext uri="{FF2B5EF4-FFF2-40B4-BE49-F238E27FC236}">
                <a16:creationId xmlns:a16="http://schemas.microsoft.com/office/drawing/2014/main" id="{7B5A9CC8-B7C2-4F05-9C48-42E21121A00F}"/>
              </a:ext>
            </a:extLst>
          </p:cNvPr>
          <p:cNvSpPr/>
          <p:nvPr/>
        </p:nvSpPr>
        <p:spPr>
          <a:xfrm>
            <a:off x="1845940" y="4293096"/>
            <a:ext cx="7832625" cy="1938992"/>
          </a:xfrm>
          <a:prstGeom prst="rect">
            <a:avLst/>
          </a:prstGeom>
        </p:spPr>
        <p:txBody>
          <a:bodyPr wrap="square">
            <a:spAutoFit/>
          </a:bodyPr>
          <a:lstStyle/>
          <a:p>
            <a:pPr indent="266700" algn="just">
              <a:spcAft>
                <a:spcPts val="0"/>
              </a:spcAft>
            </a:pPr>
            <a:r>
              <a:rPr lang="zh-CN" altLang="zh-CN" sz="2000" kern="100" dirty="0">
                <a:latin typeface="等线" panose="02010600030101010101" pitchFamily="2" charset="-122"/>
                <a:ea typeface="等线" panose="02010600030101010101" pitchFamily="2" charset="-122"/>
                <a:cs typeface="Arial" panose="020B0604020202020204" pitchFamily="34" charset="0"/>
              </a:rPr>
              <a:t>最小极限值为</a:t>
            </a:r>
            <a:r>
              <a:rPr lang="en-US" altLang="zh-CN" sz="2000" kern="100" dirty="0">
                <a:latin typeface="等线" panose="02010600030101010101" pitchFamily="2" charset="-122"/>
                <a:ea typeface="等线" panose="02010600030101010101" pitchFamily="2" charset="-122"/>
                <a:cs typeface="Arial" panose="020B0604020202020204" pitchFamily="34" charset="0"/>
              </a:rPr>
              <a:t>1</a:t>
            </a:r>
            <a:endParaRPr lang="zh-CN" altLang="zh-CN" sz="2000" kern="100" dirty="0">
              <a:latin typeface="等线" panose="02010600030101010101" pitchFamily="2" charset="-122"/>
              <a:ea typeface="等线" panose="02010600030101010101" pitchFamily="2" charset="-122"/>
              <a:cs typeface="Arial" panose="020B0604020202020204" pitchFamily="34" charset="0"/>
            </a:endParaRPr>
          </a:p>
          <a:p>
            <a:pPr indent="266700" algn="just">
              <a:spcAft>
                <a:spcPts val="0"/>
              </a:spcAft>
            </a:pPr>
            <a:r>
              <a:rPr lang="zh-CN" altLang="zh-CN" sz="2000" kern="100" dirty="0">
                <a:latin typeface="等线" panose="02010600030101010101" pitchFamily="2" charset="-122"/>
                <a:ea typeface="等线" panose="02010600030101010101" pitchFamily="2" charset="-122"/>
                <a:cs typeface="Arial" panose="020B0604020202020204" pitchFamily="34" charset="0"/>
              </a:rPr>
              <a:t>最短</a:t>
            </a:r>
            <a:r>
              <a:rPr lang="en-US" altLang="zh-CN" sz="2000" kern="100" dirty="0">
                <a:latin typeface="等线" panose="02010600030101010101" pitchFamily="2" charset="-122"/>
                <a:ea typeface="等线" panose="02010600030101010101" pitchFamily="2" charset="-122"/>
                <a:cs typeface="Arial" panose="020B0604020202020204" pitchFamily="34" charset="0"/>
              </a:rPr>
              <a:t>T12.10k</a:t>
            </a:r>
            <a:r>
              <a:rPr lang="zh-CN" altLang="zh-CN" sz="2000" kern="100" dirty="0">
                <a:latin typeface="等线" panose="02010600030101010101" pitchFamily="2" charset="-122"/>
                <a:ea typeface="等线" panose="02010600030101010101" pitchFamily="2" charset="-122"/>
                <a:cs typeface="Arial" panose="020B0604020202020204" pitchFamily="34" charset="0"/>
              </a:rPr>
              <a:t>：</a:t>
            </a:r>
            <a:r>
              <a:rPr lang="en-US" altLang="zh-CN" sz="2000" kern="100" dirty="0">
                <a:latin typeface="等线" panose="02010600030101010101" pitchFamily="2" charset="-122"/>
                <a:ea typeface="等线" panose="02010600030101010101" pitchFamily="2" charset="-122"/>
                <a:cs typeface="Arial" panose="020B0604020202020204" pitchFamily="34" charset="0"/>
              </a:rPr>
              <a:t>11016s    T12.08k</a:t>
            </a:r>
            <a:r>
              <a:rPr lang="zh-CN" altLang="zh-CN" sz="2000" kern="100" dirty="0">
                <a:latin typeface="等线" panose="02010600030101010101" pitchFamily="2" charset="-122"/>
                <a:ea typeface="等线" panose="02010600030101010101" pitchFamily="2" charset="-122"/>
                <a:cs typeface="Arial" panose="020B0604020202020204" pitchFamily="34" charset="0"/>
              </a:rPr>
              <a:t>：</a:t>
            </a:r>
            <a:r>
              <a:rPr lang="en-US" altLang="zh-CN" sz="2000" kern="100" dirty="0">
                <a:latin typeface="等线" panose="02010600030101010101" pitchFamily="2" charset="-122"/>
                <a:ea typeface="等线" panose="02010600030101010101" pitchFamily="2" charset="-122"/>
                <a:cs typeface="Arial" panose="020B0604020202020204" pitchFamily="34" charset="0"/>
              </a:rPr>
              <a:t>13.52s    </a:t>
            </a:r>
            <a:r>
              <a:rPr lang="zh-CN" altLang="zh-CN" sz="2000" kern="100" dirty="0">
                <a:latin typeface="等线" panose="02010600030101010101" pitchFamily="2" charset="-122"/>
                <a:ea typeface="等线" panose="02010600030101010101" pitchFamily="2" charset="-122"/>
                <a:cs typeface="Arial" panose="020B0604020202020204" pitchFamily="34" charset="0"/>
              </a:rPr>
              <a:t>平均：</a:t>
            </a:r>
            <a:r>
              <a:rPr lang="en-US" altLang="zh-CN" sz="2000" kern="100" dirty="0">
                <a:latin typeface="等线" panose="02010600030101010101" pitchFamily="2" charset="-122"/>
                <a:ea typeface="等线" panose="02010600030101010101" pitchFamily="2" charset="-122"/>
                <a:cs typeface="Arial" panose="020B0604020202020204" pitchFamily="34" charset="0"/>
              </a:rPr>
              <a:t>12.34s</a:t>
            </a:r>
            <a:endParaRPr lang="zh-CN" altLang="zh-CN" sz="2000" kern="100" dirty="0">
              <a:latin typeface="等线" panose="02010600030101010101" pitchFamily="2" charset="-122"/>
              <a:ea typeface="等线" panose="02010600030101010101" pitchFamily="2" charset="-122"/>
              <a:cs typeface="Arial" panose="020B0604020202020204" pitchFamily="34" charset="0"/>
            </a:endParaRPr>
          </a:p>
          <a:p>
            <a:pPr indent="266700" algn="just">
              <a:spcAft>
                <a:spcPts val="0"/>
              </a:spcAft>
            </a:pPr>
            <a:r>
              <a:rPr lang="zh-CN" altLang="zh-CN" sz="2000" kern="100" dirty="0">
                <a:latin typeface="等线" panose="02010600030101010101" pitchFamily="2" charset="-122"/>
                <a:ea typeface="等线" panose="02010600030101010101" pitchFamily="2" charset="-122"/>
                <a:cs typeface="Arial" panose="020B0604020202020204" pitchFamily="34" charset="0"/>
              </a:rPr>
              <a:t>当用户的个性出现在较长的频繁项目集中时，生成的频繁项目集约为</a:t>
            </a:r>
            <a:r>
              <a:rPr lang="en-US" altLang="zh-CN" sz="2000" kern="100" dirty="0">
                <a:latin typeface="等线" panose="02010600030101010101" pitchFamily="2" charset="-122"/>
                <a:ea typeface="等线" panose="02010600030101010101" pitchFamily="2" charset="-122"/>
                <a:cs typeface="Arial" panose="020B0604020202020204" pitchFamily="34" charset="0"/>
              </a:rPr>
              <a:t>20000</a:t>
            </a:r>
            <a:r>
              <a:rPr lang="zh-CN" altLang="zh-CN" sz="2000" kern="100" dirty="0">
                <a:latin typeface="等线" panose="02010600030101010101" pitchFamily="2" charset="-122"/>
                <a:ea typeface="等线" panose="02010600030101010101" pitchFamily="2" charset="-122"/>
                <a:cs typeface="Arial" panose="020B0604020202020204" pitchFamily="34" charset="0"/>
              </a:rPr>
              <a:t>，并且我们可以说推荐的视频具有更高的准确性。 因此，较长的实验使用最小限制值来生成频繁项目集，项目预测推荐视频的准确性就越高。</a:t>
            </a:r>
          </a:p>
        </p:txBody>
      </p:sp>
      <p:pic>
        <p:nvPicPr>
          <p:cNvPr id="5" name="图片 4">
            <a:extLst>
              <a:ext uri="{FF2B5EF4-FFF2-40B4-BE49-F238E27FC236}">
                <a16:creationId xmlns:a16="http://schemas.microsoft.com/office/drawing/2014/main" id="{10A1F208-6C70-4BF4-A18F-A28028ECCA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22104" y="898634"/>
            <a:ext cx="5544616" cy="1754326"/>
          </a:xfrm>
          <a:prstGeom prst="rect">
            <a:avLst/>
          </a:prstGeom>
          <a:noFill/>
          <a:ln>
            <a:noFill/>
          </a:ln>
        </p:spPr>
      </p:pic>
    </p:spTree>
    <p:extLst>
      <p:ext uri="{BB962C8B-B14F-4D97-AF65-F5344CB8AC3E}">
        <p14:creationId xmlns:p14="http://schemas.microsoft.com/office/powerpoint/2010/main" val="877884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80AE1DF-34F7-4030-99EC-3CC9D2004057}"/>
              </a:ext>
            </a:extLst>
          </p:cNvPr>
          <p:cNvSpPr/>
          <p:nvPr/>
        </p:nvSpPr>
        <p:spPr>
          <a:xfrm>
            <a:off x="1053852" y="908720"/>
            <a:ext cx="10081120" cy="523220"/>
          </a:xfrm>
          <a:prstGeom prst="rect">
            <a:avLst/>
          </a:prstGeom>
        </p:spPr>
        <p:txBody>
          <a:bodyPr wrap="square">
            <a:spAutoFit/>
          </a:bodyPr>
          <a:lstStyle/>
          <a:p>
            <a:r>
              <a:rPr lang="zh-CN" altLang="en-US" sz="2800" dirty="0"/>
              <a:t>Collaborative Memory Network for Recommendation Systems</a:t>
            </a:r>
          </a:p>
        </p:txBody>
      </p:sp>
      <p:sp>
        <p:nvSpPr>
          <p:cNvPr id="3" name="矩形 2">
            <a:extLst>
              <a:ext uri="{FF2B5EF4-FFF2-40B4-BE49-F238E27FC236}">
                <a16:creationId xmlns:a16="http://schemas.microsoft.com/office/drawing/2014/main" id="{8E4FB6C6-C6CC-46D6-B660-D7ECF65B1CEF}"/>
              </a:ext>
            </a:extLst>
          </p:cNvPr>
          <p:cNvSpPr/>
          <p:nvPr/>
        </p:nvSpPr>
        <p:spPr>
          <a:xfrm>
            <a:off x="782365" y="2300108"/>
            <a:ext cx="4536504" cy="1015663"/>
          </a:xfrm>
          <a:prstGeom prst="rect">
            <a:avLst/>
          </a:prstGeom>
        </p:spPr>
        <p:txBody>
          <a:bodyPr wrap="square">
            <a:spAutoFit/>
          </a:bodyPr>
          <a:lstStyle/>
          <a:p>
            <a:r>
              <a:rPr lang="zh-CN" altLang="en-US" sz="2000" dirty="0"/>
              <a:t>Travis Ebesu</a:t>
            </a:r>
          </a:p>
          <a:p>
            <a:r>
              <a:rPr lang="zh-CN" altLang="en-US" sz="2000" dirty="0"/>
              <a:t>Santa Clara University</a:t>
            </a:r>
          </a:p>
          <a:p>
            <a:r>
              <a:rPr lang="zh-CN" altLang="en-US" sz="2000" dirty="0"/>
              <a:t>Department of Computer Engineering</a:t>
            </a:r>
          </a:p>
        </p:txBody>
      </p:sp>
      <p:sp>
        <p:nvSpPr>
          <p:cNvPr id="4" name="矩形 3">
            <a:extLst>
              <a:ext uri="{FF2B5EF4-FFF2-40B4-BE49-F238E27FC236}">
                <a16:creationId xmlns:a16="http://schemas.microsoft.com/office/drawing/2014/main" id="{6614BCFA-E87E-4645-9ED5-C6E4A39CD60B}"/>
              </a:ext>
            </a:extLst>
          </p:cNvPr>
          <p:cNvSpPr/>
          <p:nvPr/>
        </p:nvSpPr>
        <p:spPr>
          <a:xfrm>
            <a:off x="5774459" y="2300108"/>
            <a:ext cx="1197764" cy="707886"/>
          </a:xfrm>
          <a:prstGeom prst="rect">
            <a:avLst/>
          </a:prstGeom>
        </p:spPr>
        <p:txBody>
          <a:bodyPr wrap="square">
            <a:spAutoFit/>
          </a:bodyPr>
          <a:lstStyle/>
          <a:p>
            <a:r>
              <a:rPr lang="zh-CN" altLang="en-US" sz="2000" dirty="0"/>
              <a:t>Bin Shen</a:t>
            </a:r>
          </a:p>
          <a:p>
            <a:r>
              <a:rPr lang="zh-CN" altLang="en-US" sz="2000" dirty="0"/>
              <a:t>Google</a:t>
            </a:r>
          </a:p>
        </p:txBody>
      </p:sp>
      <p:sp>
        <p:nvSpPr>
          <p:cNvPr id="5" name="矩形 4">
            <a:extLst>
              <a:ext uri="{FF2B5EF4-FFF2-40B4-BE49-F238E27FC236}">
                <a16:creationId xmlns:a16="http://schemas.microsoft.com/office/drawing/2014/main" id="{2D8C7481-0F1F-4B82-8D9A-DF8C86DA6214}"/>
              </a:ext>
            </a:extLst>
          </p:cNvPr>
          <p:cNvSpPr/>
          <p:nvPr/>
        </p:nvSpPr>
        <p:spPr>
          <a:xfrm>
            <a:off x="5017033" y="3871711"/>
            <a:ext cx="2154757" cy="461665"/>
          </a:xfrm>
          <a:prstGeom prst="rect">
            <a:avLst/>
          </a:prstGeom>
        </p:spPr>
        <p:txBody>
          <a:bodyPr wrap="none">
            <a:spAutoFit/>
          </a:bodyPr>
          <a:lstStyle/>
          <a:p>
            <a:r>
              <a:rPr lang="en-US" altLang="zh-CN" sz="2400" dirty="0">
                <a:solidFill>
                  <a:srgbClr val="191919"/>
                </a:solidFill>
                <a:latin typeface="PingFang SC"/>
              </a:rPr>
              <a:t>SIGIR 2018  A</a:t>
            </a:r>
            <a:r>
              <a:rPr lang="zh-CN" altLang="en-US" sz="2400" dirty="0">
                <a:solidFill>
                  <a:srgbClr val="191919"/>
                </a:solidFill>
                <a:latin typeface="PingFang SC"/>
              </a:rPr>
              <a:t>类</a:t>
            </a:r>
            <a:endParaRPr lang="zh-CN" altLang="en-US" sz="2400" dirty="0"/>
          </a:p>
        </p:txBody>
      </p:sp>
      <p:sp>
        <p:nvSpPr>
          <p:cNvPr id="6" name="矩形 5">
            <a:extLst>
              <a:ext uri="{FF2B5EF4-FFF2-40B4-BE49-F238E27FC236}">
                <a16:creationId xmlns:a16="http://schemas.microsoft.com/office/drawing/2014/main" id="{06519643-BA40-47EF-99A9-7219202132D6}"/>
              </a:ext>
            </a:extLst>
          </p:cNvPr>
          <p:cNvSpPr/>
          <p:nvPr/>
        </p:nvSpPr>
        <p:spPr>
          <a:xfrm>
            <a:off x="7427813" y="2300108"/>
            <a:ext cx="4761012" cy="1015663"/>
          </a:xfrm>
          <a:prstGeom prst="rect">
            <a:avLst/>
          </a:prstGeom>
        </p:spPr>
        <p:txBody>
          <a:bodyPr wrap="square">
            <a:spAutoFit/>
          </a:bodyPr>
          <a:lstStyle/>
          <a:p>
            <a:r>
              <a:rPr lang="zh-CN" altLang="en-US" sz="2000" dirty="0"/>
              <a:t>Yi Fang</a:t>
            </a:r>
          </a:p>
          <a:p>
            <a:r>
              <a:rPr lang="zh-CN" altLang="en-US" sz="2000" dirty="0"/>
              <a:t>Santa Clara University</a:t>
            </a:r>
          </a:p>
          <a:p>
            <a:r>
              <a:rPr lang="zh-CN" altLang="en-US" sz="2000" dirty="0"/>
              <a:t>Department of Computer Engineering</a:t>
            </a:r>
          </a:p>
        </p:txBody>
      </p:sp>
      <p:sp>
        <p:nvSpPr>
          <p:cNvPr id="7" name="矩形 6">
            <a:extLst>
              <a:ext uri="{FF2B5EF4-FFF2-40B4-BE49-F238E27FC236}">
                <a16:creationId xmlns:a16="http://schemas.microsoft.com/office/drawing/2014/main" id="{A6604EC4-7DD1-4CAD-907D-F379D683018B}"/>
              </a:ext>
            </a:extLst>
          </p:cNvPr>
          <p:cNvSpPr/>
          <p:nvPr/>
        </p:nvSpPr>
        <p:spPr>
          <a:xfrm>
            <a:off x="729134" y="4820036"/>
            <a:ext cx="10765878" cy="1200329"/>
          </a:xfrm>
          <a:prstGeom prst="rect">
            <a:avLst/>
          </a:prstGeom>
        </p:spPr>
        <p:txBody>
          <a:bodyPr wrap="square">
            <a:spAutoFit/>
          </a:bodyPr>
          <a:lstStyle/>
          <a:p>
            <a:r>
              <a:rPr lang="zh-CN" altLang="en-US" sz="2400" dirty="0"/>
              <a:t>        在传统的协同过滤模型中，隐藏因子模型能够捕捉交互的全局特征，基于近邻的相似度模型能够捕捉交互的局部特征。本文将两类协同过滤模型进行统一，根据注意力机制和记忆模块刻画复杂的用户</a:t>
            </a:r>
            <a:r>
              <a:rPr lang="en-US" altLang="zh-CN" sz="2400" dirty="0"/>
              <a:t>-</a:t>
            </a:r>
            <a:r>
              <a:rPr lang="zh-CN" altLang="en-US" sz="2400" dirty="0"/>
              <a:t>项目交互关系。</a:t>
            </a:r>
          </a:p>
        </p:txBody>
      </p:sp>
    </p:spTree>
    <p:extLst>
      <p:ext uri="{BB962C8B-B14F-4D97-AF65-F5344CB8AC3E}">
        <p14:creationId xmlns:p14="http://schemas.microsoft.com/office/powerpoint/2010/main" val="356347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00_TF02886637_TF02886637" id="{4D89CBF9-9797-4DDB-83C8-BAF75C5C92D3}" vid="{7730F6EE-BAB5-4E80-BD6A-96C6496F45B7}"/>
    </a:ext>
  </a:extLst>
</a:theme>
</file>

<file path=ppt/theme/theme2.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水彩演示文稿（宽屏）</Template>
  <TotalTime>189</TotalTime>
  <Words>1951</Words>
  <Application>Microsoft Office PowerPoint</Application>
  <PresentationFormat>自定义</PresentationFormat>
  <Paragraphs>118</Paragraphs>
  <Slides>21</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PingFang SC</vt:lpstr>
      <vt:lpstr>等线</vt:lpstr>
      <vt:lpstr>宋体</vt:lpstr>
      <vt:lpstr>Arial</vt:lpstr>
      <vt:lpstr>Palatino Linotype</vt:lpstr>
      <vt:lpstr>Watercolor_16x9</vt:lpstr>
      <vt:lpstr>小组组会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小组组会</dc:title>
  <dc:creator>胡 悦</dc:creator>
  <cp:lastModifiedBy>胡 悦</cp:lastModifiedBy>
  <cp:revision>22</cp:revision>
  <dcterms:created xsi:type="dcterms:W3CDTF">2018-12-11T10:29:50Z</dcterms:created>
  <dcterms:modified xsi:type="dcterms:W3CDTF">2018-12-18T08:49:26Z</dcterms:modified>
</cp:coreProperties>
</file>