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9" r:id="rId3"/>
    <p:sldId id="259" r:id="rId4"/>
    <p:sldId id="270" r:id="rId5"/>
    <p:sldId id="273" r:id="rId6"/>
    <p:sldId id="274" r:id="rId7"/>
    <p:sldId id="275" r:id="rId8"/>
    <p:sldId id="282" r:id="rId9"/>
    <p:sldId id="271" r:id="rId10"/>
    <p:sldId id="272" r:id="rId11"/>
    <p:sldId id="280" r:id="rId12"/>
    <p:sldId id="277" r:id="rId13"/>
    <p:sldId id="281" r:id="rId14"/>
    <p:sldId id="278" r:id="rId15"/>
    <p:sldId id="279" r:id="rId16"/>
    <p:sldId id="283" r:id="rId17"/>
    <p:sldId id="264" r:id="rId1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BF4"/>
    <a:srgbClr val="CCD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>
      <p:cViewPr varScale="1">
        <p:scale>
          <a:sx n="69" d="100"/>
          <a:sy n="69" d="100"/>
        </p:scale>
        <p:origin x="60" y="111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E8D551-EAFC-440E-BE76-FE90AA8B3E59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2018/11/14 Wednesday</a:t>
            </a:fld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1D97-EEB6-429B-AC02-D2212B4618C4}" type="datetime1">
              <a:rPr lang="zh-CN" altLang="en-US" smtClean="0"/>
              <a:pPr/>
              <a:t>2018/11/14 Wednesday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3B36274-F2B9-4C45-BBB4-0EDF4CD651A7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10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6003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11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9822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12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8389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13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163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14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1871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15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53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16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6519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17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888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2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3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46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4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052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5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748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6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0069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7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138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8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5179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+mj-ea"/>
                <a:ea typeface="+mj-ea"/>
              </a:rPr>
              <a:t>9</a:t>
            </a:fld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873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1764DF-0BFF-4D1B-8A2B-D182D2C86982}" type="datetime1">
              <a:rPr lang="zh-CN" altLang="en-US" smtClean="0"/>
              <a:pPr/>
              <a:t>2018/11/14 Wednesday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6957BA-FEF4-4C8E-A3CA-15601733688D}" type="datetime1">
              <a:rPr lang="zh-CN" altLang="en-US" smtClean="0"/>
              <a:pPr/>
              <a:t>2018/11/14 Wednesday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7D87D77-335E-42D4-B9D3-89AB7FEF850A}" type="datetime1">
              <a:rPr lang="zh-CN" altLang="en-US" smtClean="0"/>
              <a:pPr/>
              <a:t>2018/11/14 Wednesday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6799E2-3CA5-4C9D-94C3-E2110570FF0B}" type="datetime1">
              <a:rPr lang="zh-CN" altLang="en-US" smtClean="0"/>
              <a:pPr/>
              <a:t>2018/11/14 Wednesday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6F3DD1-C0FE-4CA7-96F6-14E5376380EC}" type="datetime1">
              <a:rPr lang="zh-CN" altLang="en-US" smtClean="0"/>
              <a:pPr/>
              <a:t>2018/11/14 Wednesday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6E73D5-A5DE-4A03-8FB8-EB14C67EE15B}" type="datetime1">
              <a:rPr lang="zh-CN" altLang="en-US" smtClean="0"/>
              <a:pPr/>
              <a:t>2018/11/14 Wednesday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531402-C48B-45C7-8338-830D3FA708E8}" type="datetime1">
              <a:rPr lang="zh-CN" altLang="en-US" smtClean="0"/>
              <a:pPr/>
              <a:t>2018/11/14 Wednesday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213A6F-62C3-4BE8-B515-BFB6CD5E1DF1}" type="datetime1">
              <a:rPr lang="zh-CN" altLang="en-US" smtClean="0"/>
              <a:pPr/>
              <a:t>2018/11/14 Wednesday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12600F-C6B7-48E7-80DB-91A1C757A881}" type="datetime1">
              <a:rPr lang="zh-CN" altLang="en-US" smtClean="0"/>
              <a:pPr/>
              <a:t>2018/11/14 Wednesday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3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A80206-60B2-4858-9DFF-4D3DA10A56A1}" type="datetime1">
              <a:rPr lang="zh-CN" altLang="en-US" smtClean="0"/>
              <a:pPr/>
              <a:t>2018/11/14 Wednesday</a:t>
            </a:fld>
            <a:endParaRPr lang="zh-CN" altLang="en-US" dirty="0"/>
          </a:p>
        </p:txBody>
      </p:sp>
      <p:sp>
        <p:nvSpPr>
          <p:cNvPr id="10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图片占位符 3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pic>
        <p:nvPicPr>
          <p:cNvPr id="9" name="图片 4" descr="为添加图像预留的空占位符。单击占位符，选择要添加的图像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FAAC343B-BF22-4E3E-AE6D-3B66D97B0160}" type="datetime1">
              <a:rPr lang="zh-CN" altLang="en-US" smtClean="0"/>
              <a:pPr/>
              <a:t>2018/11/14 Wednesday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library.wiley.com/journal/10.1002/(ISSN)1098-111X/homepage/ForAuthor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es.elsevier.com/knosys/" TargetMode="External"/><Relationship Id="rId5" Type="http://schemas.openxmlformats.org/officeDocument/2006/relationships/hyperlink" Target="http://www.editorialmanager.com/ijprai/default.asp?pg=login.asp" TargetMode="External"/><Relationship Id="rId4" Type="http://schemas.openxmlformats.org/officeDocument/2006/relationships/hyperlink" Target="http://www.worldscinet.com/ijns/editorial/submitpaper.s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library.wiley.com/journal/10.1002/(ISSN)1098-111X/homepage/ForAuthor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es.elsevier.com/knosys/" TargetMode="External"/><Relationship Id="rId5" Type="http://schemas.openxmlformats.org/officeDocument/2006/relationships/hyperlink" Target="http://www.editorialmanager.com/ijprai/default.asp?pg=login.asp" TargetMode="External"/><Relationship Id="rId4" Type="http://schemas.openxmlformats.org/officeDocument/2006/relationships/hyperlink" Target="http://www.worldscinet.com/ijns/editorial/submitpaper.s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mc.manuscriptcentral.com/coin" TargetMode="External"/><Relationship Id="rId3" Type="http://schemas.openxmlformats.org/officeDocument/2006/relationships/hyperlink" Target="http://www.editorialmanager.com/apin/" TargetMode="External"/><Relationship Id="rId7" Type="http://schemas.openxmlformats.org/officeDocument/2006/relationships/hyperlink" Target="https://mc.manuscriptcentral.com/exs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evise.com/evise/faces/pages/login/login.jspx?resourceUrl=%2Ffaces%2Fpages%2Fnavigation%2FNavController.jspx%3FJRNL_ACR%3DCSL%26" TargetMode="External"/><Relationship Id="rId5" Type="http://schemas.openxmlformats.org/officeDocument/2006/relationships/hyperlink" Target="http://www.letpub.com.cn/editor@alife.org" TargetMode="External"/><Relationship Id="rId4" Type="http://schemas.openxmlformats.org/officeDocument/2006/relationships/hyperlink" Target="https://www.evise.com/evise/faces/pages/login/login.jspx?resourceUrl=%25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cnn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naacl2019.org/" TargetMode="External"/><Relationship Id="rId4" Type="http://schemas.openxmlformats.org/officeDocument/2006/relationships/hyperlink" Target="http://u-pat.org/ICDAR2017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ecco-2019.sigevo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es.elsevier.com/imavis/default.asp?acw=1" TargetMode="External"/><Relationship Id="rId3" Type="http://schemas.openxmlformats.org/officeDocument/2006/relationships/hyperlink" Target="https://mc.manuscriptcentral.com/hepfcs" TargetMode="External"/><Relationship Id="rId7" Type="http://schemas.openxmlformats.org/officeDocument/2006/relationships/hyperlink" Target="http://mc.manuscriptcentral.com/iet-c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es.elsevier.com/autcon/" TargetMode="External"/><Relationship Id="rId5" Type="http://schemas.openxmlformats.org/officeDocument/2006/relationships/hyperlink" Target="http://www.biomedcentral.com/manuscript/bmcbioinformatics" TargetMode="External"/><Relationship Id="rId4" Type="http://schemas.openxmlformats.org/officeDocument/2006/relationships/hyperlink" Target="http://ees.elsevier.com/media/" TargetMode="External"/><Relationship Id="rId9" Type="http://schemas.openxmlformats.org/officeDocument/2006/relationships/hyperlink" Target="https://www.iospress.nl/journal/intelligent-data-analysis/?tab=submission-of-manuscrip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小组组会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2018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11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13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日</a:t>
            </a:r>
            <a:endParaRPr lang="zh-c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0B1405E-AD91-45FD-9617-B801470AE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6042"/>
              </p:ext>
            </p:extLst>
          </p:nvPr>
        </p:nvGraphicFramePr>
        <p:xfrm>
          <a:off x="423782" y="1010893"/>
          <a:ext cx="11341259" cy="483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2118">
                  <a:extLst>
                    <a:ext uri="{9D8B030D-6E8A-4147-A177-3AD203B41FA5}">
                      <a16:colId xmlns:a16="http://schemas.microsoft.com/office/drawing/2014/main" val="2598063523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378491259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916099409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767325807"/>
                    </a:ext>
                  </a:extLst>
                </a:gridCol>
                <a:gridCol w="1278141">
                  <a:extLst>
                    <a:ext uri="{9D8B030D-6E8A-4147-A177-3AD203B41FA5}">
                      <a16:colId xmlns:a16="http://schemas.microsoft.com/office/drawing/2014/main" val="1554482064"/>
                    </a:ext>
                  </a:extLst>
                </a:gridCol>
              </a:tblGrid>
              <a:tr h="5435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出版社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投稿网址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平均审稿速度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32781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IJDAR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on Document Analysis and Recognition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https://link.springer.com/journal/10032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&gt;12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周，或约稿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914061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Intelligent Systems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http://onlinelibrary.wiley.com/journal/10.1002/(ISSN)1098-111X/homepage/ForAuthors.html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53144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Neural Systems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 Scientific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http://www.worldscinet.com/ijns/editorial/submitpaper.shtml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约稿，周期不定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246465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IJPRAI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Pattern Recognition and Artificial Intelligence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 Scientific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http://www.editorialmanager.com/ijprai/default.asp?pg=login.asp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6-12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32516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KBS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Knowledge-Based Systems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Elsevier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http://ees.elsevier.com/knosys/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05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70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0B1405E-AD91-45FD-9617-B801470AE9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3782" y="1010893"/>
          <a:ext cx="11341259" cy="483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2118">
                  <a:extLst>
                    <a:ext uri="{9D8B030D-6E8A-4147-A177-3AD203B41FA5}">
                      <a16:colId xmlns:a16="http://schemas.microsoft.com/office/drawing/2014/main" val="2598063523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378491259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916099409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767325807"/>
                    </a:ext>
                  </a:extLst>
                </a:gridCol>
                <a:gridCol w="1278141">
                  <a:extLst>
                    <a:ext uri="{9D8B030D-6E8A-4147-A177-3AD203B41FA5}">
                      <a16:colId xmlns:a16="http://schemas.microsoft.com/office/drawing/2014/main" val="1554482064"/>
                    </a:ext>
                  </a:extLst>
                </a:gridCol>
              </a:tblGrid>
              <a:tr h="5435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出版社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投稿网址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平均审稿速度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32781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IJDAR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on Document Analysis and Recognition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https://link.springer.com/journal/10032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&gt;12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周，或约稿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914061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Intelligent Systems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http://onlinelibrary.wiley.com/journal/10.1002/(ISSN)1098-111X/homepage/ForAuthors.html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53144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Neural Systems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 Scientific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http://www.worldscinet.com/ijns/editorial/submitpaper.shtml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约稿，周期不定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246465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IJPRAI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Pattern Recognition and Artificial Intelligence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 Scientific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http://www.editorialmanager.com/ijprai/default.asp?pg=login.asp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6-12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32516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KBS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Knowledge-Based Systems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Elsevier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http://ees.elsevier.com/knosys/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05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73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0B1405E-AD91-45FD-9617-B801470AE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856314"/>
              </p:ext>
            </p:extLst>
          </p:nvPr>
        </p:nvGraphicFramePr>
        <p:xfrm>
          <a:off x="423782" y="1010893"/>
          <a:ext cx="11341259" cy="44502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2118">
                  <a:extLst>
                    <a:ext uri="{9D8B030D-6E8A-4147-A177-3AD203B41FA5}">
                      <a16:colId xmlns:a16="http://schemas.microsoft.com/office/drawing/2014/main" val="2598063523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378491259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916099409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767325807"/>
                    </a:ext>
                  </a:extLst>
                </a:gridCol>
                <a:gridCol w="1278141">
                  <a:extLst>
                    <a:ext uri="{9D8B030D-6E8A-4147-A177-3AD203B41FA5}">
                      <a16:colId xmlns:a16="http://schemas.microsoft.com/office/drawing/2014/main" val="1554482064"/>
                    </a:ext>
                  </a:extLst>
                </a:gridCol>
              </a:tblGrid>
              <a:tr h="5435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出版社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投稿网址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平均审稿速度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32781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IJIS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Intelligent Systems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 Wiley &amp; Sons, Ltd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http://onlinelibrary.wiley.com/journal/10.1002/(ISSN)1098-111X/homepage/ForAuthors.html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约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12.0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个月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2914061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JCIS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of Computer Information Systems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IACIS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http://mc.manuscriptcentral.com/ucis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&gt;12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3453144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IJSWIS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on Semantic Web and Information Systems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IGI Global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https://www.igi-global.com/submission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&gt;12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246465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JDM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of Database Management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IGI Global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http://dblp.uni-trier.de/db/journals/jdm/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不定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3632516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JIIS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of Intelligent Information Systems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https://www.igi-global.com/submission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6-12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605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69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0B1405E-AD91-45FD-9617-B801470AE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74109"/>
              </p:ext>
            </p:extLst>
          </p:nvPr>
        </p:nvGraphicFramePr>
        <p:xfrm>
          <a:off x="423782" y="619707"/>
          <a:ext cx="11341259" cy="56185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2118">
                  <a:extLst>
                    <a:ext uri="{9D8B030D-6E8A-4147-A177-3AD203B41FA5}">
                      <a16:colId xmlns:a16="http://schemas.microsoft.com/office/drawing/2014/main" val="2598063523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378491259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916099409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767325807"/>
                    </a:ext>
                  </a:extLst>
                </a:gridCol>
                <a:gridCol w="1278141">
                  <a:extLst>
                    <a:ext uri="{9D8B030D-6E8A-4147-A177-3AD203B41FA5}">
                      <a16:colId xmlns:a16="http://schemas.microsoft.com/office/drawing/2014/main" val="1554482064"/>
                    </a:ext>
                  </a:extLst>
                </a:gridCol>
              </a:tblGrid>
              <a:tr h="5435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出版社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投稿网址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平均审稿速度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32781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Applied Intelligence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http://www.editorialmanager.com/apin/</a:t>
                      </a:r>
                      <a:endParaRPr lang="zh-CN" altLang="en-US" sz="18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4-8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2914061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Intelligence in Medicine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Elsevier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https://www.evise.com/evise/faces/pages/login/login.jspx?resourceUrl=%2</a:t>
                      </a:r>
                      <a:endParaRPr lang="zh-CN" altLang="en-US" sz="18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3453144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Life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editor@alife.org</a:t>
                      </a:r>
                      <a:endParaRPr lang="zh-CN" altLang="en-US" sz="18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&gt;12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246465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Speech and Language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Elsevier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https://www.evise.com/evise/faces/pages/login/login.jspx?resourceUrl=%2Ffaces%2Fpages%2Fnavigation%2FNavController.jspx%3FJRNL_ACR%3DCSL%26</a:t>
                      </a:r>
                      <a:endParaRPr lang="zh-CN" altLang="en-US" sz="18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22.9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3632516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Systems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Blackwell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https://mc.manuscriptcentral.com/exsy</a:t>
                      </a:r>
                      <a:endParaRPr lang="en-US" sz="18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个月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605846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Computational Intelligence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Wiley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http://mc.manuscriptcentral.com/coin</a:t>
                      </a:r>
                      <a:endParaRPr lang="en-US" sz="18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&gt;12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周，或约稿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81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58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1CBFB9A-6E44-443D-9984-5AC47903EA3A}"/>
              </a:ext>
            </a:extLst>
          </p:cNvPr>
          <p:cNvSpPr/>
          <p:nvPr/>
        </p:nvSpPr>
        <p:spPr>
          <a:xfrm>
            <a:off x="1303882" y="332656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750"/>
              </a:spcBef>
              <a:spcAft>
                <a:spcPts val="750"/>
              </a:spcAft>
            </a:pPr>
            <a:r>
              <a:rPr lang="en-US" altLang="zh-CN" b="1" dirty="0">
                <a:solidFill>
                  <a:srgbClr val="262525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262525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类会议</a:t>
            </a:r>
            <a:endParaRPr lang="zh-CN" altLang="zh-CN" sz="16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D20585C-4359-4196-90E5-BEE59045A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46714"/>
              </p:ext>
            </p:extLst>
          </p:nvPr>
        </p:nvGraphicFramePr>
        <p:xfrm>
          <a:off x="405780" y="989620"/>
          <a:ext cx="11161238" cy="52292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173854931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93619968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289391979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94705697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234522575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988371309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1338613580"/>
                    </a:ext>
                  </a:extLst>
                </a:gridCol>
              </a:tblGrid>
              <a:tr h="5305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截稿及通知日期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会议内容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出版社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举办地点及日期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5863480"/>
                  </a:ext>
                </a:extLst>
              </a:tr>
              <a:tr h="1061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DEXA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CCD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and Expert System Applications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CCD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 18, 2019</a:t>
                      </a:r>
                      <a:endParaRPr lang="zh-CN" alt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18, 2019</a:t>
                      </a:r>
                      <a:endParaRPr lang="zh-CN" alt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大数据分析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Springer</a:t>
                      </a:r>
                      <a:endParaRPr lang="zh-CN" alt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http://dblp.uni-trier.de/db/conf/dexa</a:t>
                      </a:r>
                      <a:endParaRPr lang="zh-CN" alt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Linz, Austria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 26 - 29, 2019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3541324"/>
                  </a:ext>
                </a:extLst>
              </a:tr>
              <a:tr h="1061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Conference on Conceptual Modeling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2019-03-30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大数据、人机交互、信息检索、概念建模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Springer</a:t>
                      </a:r>
                      <a:endParaRPr lang="zh-CN" alt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http://dblp.uni-trier.de/db/conf/er/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Salvador, Bahia, 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巴西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2019-11-04 - 2019-11-07</a:t>
                      </a:r>
                      <a:endParaRPr lang="zh-CN" alt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6472748"/>
                  </a:ext>
                </a:extLst>
              </a:tr>
              <a:tr h="1061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MDM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CCD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Conference on Mobile Data Management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 18, 2019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 22, 2019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数据管理、数据移动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http://dblp.uni-trier.de/db/conf/mdm/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HongKong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 10-13,2019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2319358"/>
                  </a:ext>
                </a:extLst>
              </a:tr>
              <a:tr h="1388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ESWC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Extended Semantic Web Conference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 13, 2019</a:t>
                      </a:r>
                      <a:endParaRPr lang="zh-CN" alt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 10,2019</a:t>
                      </a:r>
                      <a:endParaRPr lang="zh-CN" alt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人工智能，自然语言处理，数据库和信息系统，信息检索，机器学习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Elsevier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http://dblp.uni-trier.de/db/conf/esws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 2-6, 2019 in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Portorož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Slovenia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452177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64DFC81-C574-4E97-9FA7-BA676CD27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2563812"/>
            <a:ext cx="13608414" cy="689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23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1CBFB9A-6E44-443D-9984-5AC47903EA3A}"/>
              </a:ext>
            </a:extLst>
          </p:cNvPr>
          <p:cNvSpPr/>
          <p:nvPr/>
        </p:nvSpPr>
        <p:spPr>
          <a:xfrm>
            <a:off x="1303882" y="332656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750"/>
              </a:spcBef>
              <a:spcAft>
                <a:spcPts val="750"/>
              </a:spcAft>
            </a:pPr>
            <a:r>
              <a:rPr lang="en-US" altLang="zh-CN" b="1" dirty="0">
                <a:solidFill>
                  <a:srgbClr val="262525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262525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类会议</a:t>
            </a:r>
            <a:endParaRPr lang="zh-CN" altLang="zh-CN" sz="16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D20585C-4359-4196-90E5-BEE59045A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566069"/>
              </p:ext>
            </p:extLst>
          </p:nvPr>
        </p:nvGraphicFramePr>
        <p:xfrm>
          <a:off x="513793" y="764705"/>
          <a:ext cx="11161238" cy="540897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738549317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93619968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289391979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9470569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23452257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88371309"/>
                    </a:ext>
                  </a:extLst>
                </a:gridCol>
                <a:gridCol w="1296142">
                  <a:extLst>
                    <a:ext uri="{9D8B030D-6E8A-4147-A177-3AD203B41FA5}">
                      <a16:colId xmlns:a16="http://schemas.microsoft.com/office/drawing/2014/main" val="1338613580"/>
                    </a:ext>
                  </a:extLst>
                </a:gridCol>
              </a:tblGrid>
              <a:tr h="51872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截稿及通知日期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会议内容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出版社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举办地点及日期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5863480"/>
                  </a:ext>
                </a:extLst>
              </a:tr>
              <a:tr h="1037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IJCNN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CCD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International Joint Conference on Neural Networks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CCD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2018-12-15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2019-01-30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神经网络理论，应用进化神经网络，深度学习，机器学习，数据挖掘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https://www.ijcnn.org/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Budapest, Hungary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2019-07-14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3541324"/>
                  </a:ext>
                </a:extLst>
              </a:tr>
              <a:tr h="1037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ICDAR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Conference on Document Analysis and Recognition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2019-2-15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2019-5-15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文本图像处理，文件分析的机器学习，语义信息抽取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http://u-pat.org/ICDAR2017/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Sydney,Australia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2019-9-22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6472748"/>
                  </a:ext>
                </a:extLst>
              </a:tr>
              <a:tr h="1296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NAACL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CCD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Annual Conference of the North American Chapter of the Association for Computational Linguistics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2018-12-03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2019-02-22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自然语言处理应用，自然语言的机器学习，信息抽取，文本挖掘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NAACL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http://naacl2019.org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Minneapolis, Minnesota, USA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2019-06-02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2319358"/>
                  </a:ext>
                </a:extLst>
              </a:tr>
              <a:tr h="129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International Conference on Intelligent Robots and Systems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2019-5-1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2019-6-30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智能机器人组件、系统及其应用，计算机视觉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dblp.uri-trier.de/db/conf/iros/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Macau,China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2019.11.3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452177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64DFC81-C574-4E97-9FA7-BA676CD27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2563812"/>
            <a:ext cx="13608414" cy="689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6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1CBFB9A-6E44-443D-9984-5AC47903EA3A}"/>
              </a:ext>
            </a:extLst>
          </p:cNvPr>
          <p:cNvSpPr/>
          <p:nvPr/>
        </p:nvSpPr>
        <p:spPr>
          <a:xfrm>
            <a:off x="1303882" y="332656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750"/>
              </a:spcBef>
              <a:spcAft>
                <a:spcPts val="750"/>
              </a:spcAft>
            </a:pPr>
            <a:r>
              <a:rPr lang="en-US" altLang="zh-CN" b="1" dirty="0">
                <a:solidFill>
                  <a:srgbClr val="262525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262525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类会议</a:t>
            </a:r>
            <a:endParaRPr lang="zh-CN" altLang="zh-CN" sz="16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D20585C-4359-4196-90E5-BEE59045A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04562"/>
              </p:ext>
            </p:extLst>
          </p:nvPr>
        </p:nvGraphicFramePr>
        <p:xfrm>
          <a:off x="405780" y="797477"/>
          <a:ext cx="11161238" cy="167084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738549317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93619968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289391979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9470569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23452257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88371309"/>
                    </a:ext>
                  </a:extLst>
                </a:gridCol>
                <a:gridCol w="1296142">
                  <a:extLst>
                    <a:ext uri="{9D8B030D-6E8A-4147-A177-3AD203B41FA5}">
                      <a16:colId xmlns:a16="http://schemas.microsoft.com/office/drawing/2014/main" val="1338613580"/>
                    </a:ext>
                  </a:extLst>
                </a:gridCol>
              </a:tblGrid>
              <a:tr h="5735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截稿及通知日期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会议内容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出版社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举办地点及日期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5863480"/>
                  </a:ext>
                </a:extLst>
              </a:tr>
              <a:tr h="1037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GECCO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CCD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Genetic and Evolutionary Computation Conference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CCD5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2019-02-6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2019-5-20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自适应行为机器学习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ACM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https://gecco-2019.sigevo.org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Prague, Czech Republic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2019-07-13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354132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64DFC81-C574-4E97-9FA7-BA676CD27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2563812"/>
            <a:ext cx="13608414" cy="689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2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98A5C34-991F-4832-9C4B-EDB2EABF773A}"/>
              </a:ext>
            </a:extLst>
          </p:cNvPr>
          <p:cNvSpPr/>
          <p:nvPr/>
        </p:nvSpPr>
        <p:spPr>
          <a:xfrm>
            <a:off x="1303882" y="332656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750"/>
              </a:spcBef>
              <a:spcAft>
                <a:spcPts val="750"/>
              </a:spcAft>
            </a:pPr>
            <a:r>
              <a:rPr lang="en-US" altLang="zh-CN" b="1" dirty="0">
                <a:solidFill>
                  <a:srgbClr val="262525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262525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类期刊</a:t>
            </a:r>
            <a:endParaRPr lang="zh-CN" altLang="zh-CN" sz="1600" b="1" dirty="0">
              <a:latin typeface="宋体" panose="02010600030101010101" pitchFamily="2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032B69B-B0F6-491D-A9D0-28B0CDA46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738581"/>
              </p:ext>
            </p:extLst>
          </p:nvPr>
        </p:nvGraphicFramePr>
        <p:xfrm>
          <a:off x="549796" y="1027061"/>
          <a:ext cx="11089232" cy="48636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420399042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4120791989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7555824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22829607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61027860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175611869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79776742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444074437"/>
                    </a:ext>
                  </a:extLst>
                </a:gridCol>
              </a:tblGrid>
              <a:tr h="580322"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出版社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影响因子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相关主题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期数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命中率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59793"/>
                  </a:ext>
                </a:extLst>
              </a:tr>
              <a:tr h="1533511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Frontiers of Computer Science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 Education Press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四区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软件工程，人工智能，自然语言处理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每年一卷，每卷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5-6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期不等，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月到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月每两个月一期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高命中率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33283"/>
                  </a:ext>
                </a:extLst>
              </a:tr>
              <a:tr h="17756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 Image Analysis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Elsevier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二区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计算机视觉，可视化，（有关于深度神经网络，深度学习的文章）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每年一卷，每卷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7-8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期不等，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命中率约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229713"/>
                  </a:ext>
                </a:extLst>
              </a:tr>
              <a:tr h="8071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BMC Bioinformatics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BMC Bioinformatics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三区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有关于人工智能的文章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每年一卷，每卷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期，一月一期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命中率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60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508EEF2-0C34-4D5A-B392-82201713D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93693"/>
              </p:ext>
            </p:extLst>
          </p:nvPr>
        </p:nvGraphicFramePr>
        <p:xfrm>
          <a:off x="346905" y="920769"/>
          <a:ext cx="11495013" cy="53180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7845">
                  <a:extLst>
                    <a:ext uri="{9D8B030D-6E8A-4147-A177-3AD203B41FA5}">
                      <a16:colId xmlns:a16="http://schemas.microsoft.com/office/drawing/2014/main" val="3437670021"/>
                    </a:ext>
                  </a:extLst>
                </a:gridCol>
                <a:gridCol w="2262863">
                  <a:extLst>
                    <a:ext uri="{9D8B030D-6E8A-4147-A177-3AD203B41FA5}">
                      <a16:colId xmlns:a16="http://schemas.microsoft.com/office/drawing/2014/main" val="1146280273"/>
                    </a:ext>
                  </a:extLst>
                </a:gridCol>
                <a:gridCol w="960002">
                  <a:extLst>
                    <a:ext uri="{9D8B030D-6E8A-4147-A177-3AD203B41FA5}">
                      <a16:colId xmlns:a16="http://schemas.microsoft.com/office/drawing/2014/main" val="261667421"/>
                    </a:ext>
                  </a:extLst>
                </a:gridCol>
                <a:gridCol w="1097145">
                  <a:extLst>
                    <a:ext uri="{9D8B030D-6E8A-4147-A177-3AD203B41FA5}">
                      <a16:colId xmlns:a16="http://schemas.microsoft.com/office/drawing/2014/main" val="2778141757"/>
                    </a:ext>
                  </a:extLst>
                </a:gridCol>
                <a:gridCol w="960002">
                  <a:extLst>
                    <a:ext uri="{9D8B030D-6E8A-4147-A177-3AD203B41FA5}">
                      <a16:colId xmlns:a16="http://schemas.microsoft.com/office/drawing/2014/main" val="3764375369"/>
                    </a:ext>
                  </a:extLst>
                </a:gridCol>
                <a:gridCol w="1577147">
                  <a:extLst>
                    <a:ext uri="{9D8B030D-6E8A-4147-A177-3AD203B41FA5}">
                      <a16:colId xmlns:a16="http://schemas.microsoft.com/office/drawing/2014/main" val="1608784253"/>
                    </a:ext>
                  </a:extLst>
                </a:gridCol>
                <a:gridCol w="2412983">
                  <a:extLst>
                    <a:ext uri="{9D8B030D-6E8A-4147-A177-3AD203B41FA5}">
                      <a16:colId xmlns:a16="http://schemas.microsoft.com/office/drawing/2014/main" val="3837174070"/>
                    </a:ext>
                  </a:extLst>
                </a:gridCol>
                <a:gridCol w="1427026">
                  <a:extLst>
                    <a:ext uri="{9D8B030D-6E8A-4147-A177-3AD203B41FA5}">
                      <a16:colId xmlns:a16="http://schemas.microsoft.com/office/drawing/2014/main" val="4112466625"/>
                    </a:ext>
                  </a:extLst>
                </a:gridCol>
              </a:tblGrid>
              <a:tr h="60382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出版社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影响因子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分区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相关主题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期数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命中率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03187"/>
                  </a:ext>
                </a:extLst>
              </a:tr>
              <a:tr h="8151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ESWA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Systems with Applications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Elsevier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3.768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二区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信息检索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一年一卷，一卷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期，半月一期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命中率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592"/>
                  </a:ext>
                </a:extLst>
              </a:tr>
              <a:tr h="6623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IET-CVI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IET Computer Vision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1.087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四区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深度学习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一年一卷，一卷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6-8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期不等，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月一期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命中率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57396"/>
                  </a:ext>
                </a:extLst>
              </a:tr>
              <a:tr h="11213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IVC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 and Vision Computing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Elsevier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2.159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三区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图像处理，人机交互（有关于图像文本阅读的文章）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一年一卷，一卷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期，每月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录取率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47260"/>
                  </a:ext>
                </a:extLst>
              </a:tr>
              <a:tr h="18977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Intelligent Data Analysis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Elsevier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四区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数据可视化，数据预处理，数据库挖掘技术，神经网络，知识过滤和后处理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一年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期，每两个月一期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高命中率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5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0B1405E-AD91-45FD-9617-B801470AE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3191"/>
              </p:ext>
            </p:extLst>
          </p:nvPr>
        </p:nvGraphicFramePr>
        <p:xfrm>
          <a:off x="729816" y="137160"/>
          <a:ext cx="10729192" cy="6583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59806352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3784912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91609940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7673258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554482064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92593392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96451984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3823503215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出版社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影响因子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分区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相关主题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期数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命中率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32781"/>
                  </a:ext>
                </a:extLst>
              </a:tr>
              <a:tr h="813646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IJDAR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on Document Analysis and Recognition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四区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图像分析，模式识别</a:t>
                      </a:r>
                      <a:r>
                        <a:rPr lang="zh-CN" altLang="zh-CN" dirty="0">
                          <a:effectLst/>
                        </a:rPr>
                        <a:t>，自然语言处理，文本分析和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处理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一年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期，三月一期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高命中率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914061"/>
                  </a:ext>
                </a:extLst>
              </a:tr>
              <a:tr h="813646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Intelligent Systems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三区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信息检索，智能系统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一年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期，一月一期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高命中率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53144"/>
                  </a:ext>
                </a:extLst>
              </a:tr>
              <a:tr h="813646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Neural Systems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 Scientific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模式识别，机器学习，知识发现，信息系统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一年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期，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2/3/5/6/8/9/11/12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命中率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246465"/>
                  </a:ext>
                </a:extLst>
              </a:tr>
              <a:tr h="813646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IJPRAI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Pattern Recognition and Artificial Intelligence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 Scientific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四区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模式识别，知识表示、推理、搜索、学习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一年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10-12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期，一月一期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高命中率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32516"/>
                  </a:ext>
                </a:extLst>
              </a:tr>
              <a:tr h="813646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KBS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Knowledge-Based Systems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Elsevier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二区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用户交互，知识获取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表示，基于知识的实现技术和系统架构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一年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期，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1/3/4/5/7/8/10/12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命中率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05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508EEF2-0C34-4D5A-B392-82201713D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7766"/>
              </p:ext>
            </p:extLst>
          </p:nvPr>
        </p:nvGraphicFramePr>
        <p:xfrm>
          <a:off x="346905" y="920769"/>
          <a:ext cx="11495013" cy="52778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7845">
                  <a:extLst>
                    <a:ext uri="{9D8B030D-6E8A-4147-A177-3AD203B41FA5}">
                      <a16:colId xmlns:a16="http://schemas.microsoft.com/office/drawing/2014/main" val="3437670021"/>
                    </a:ext>
                  </a:extLst>
                </a:gridCol>
                <a:gridCol w="2262863">
                  <a:extLst>
                    <a:ext uri="{9D8B030D-6E8A-4147-A177-3AD203B41FA5}">
                      <a16:colId xmlns:a16="http://schemas.microsoft.com/office/drawing/2014/main" val="1146280273"/>
                    </a:ext>
                  </a:extLst>
                </a:gridCol>
                <a:gridCol w="960002">
                  <a:extLst>
                    <a:ext uri="{9D8B030D-6E8A-4147-A177-3AD203B41FA5}">
                      <a16:colId xmlns:a16="http://schemas.microsoft.com/office/drawing/2014/main" val="261667421"/>
                    </a:ext>
                  </a:extLst>
                </a:gridCol>
                <a:gridCol w="1097145">
                  <a:extLst>
                    <a:ext uri="{9D8B030D-6E8A-4147-A177-3AD203B41FA5}">
                      <a16:colId xmlns:a16="http://schemas.microsoft.com/office/drawing/2014/main" val="2778141757"/>
                    </a:ext>
                  </a:extLst>
                </a:gridCol>
                <a:gridCol w="960002">
                  <a:extLst>
                    <a:ext uri="{9D8B030D-6E8A-4147-A177-3AD203B41FA5}">
                      <a16:colId xmlns:a16="http://schemas.microsoft.com/office/drawing/2014/main" val="3764375369"/>
                    </a:ext>
                  </a:extLst>
                </a:gridCol>
                <a:gridCol w="1577147">
                  <a:extLst>
                    <a:ext uri="{9D8B030D-6E8A-4147-A177-3AD203B41FA5}">
                      <a16:colId xmlns:a16="http://schemas.microsoft.com/office/drawing/2014/main" val="1608784253"/>
                    </a:ext>
                  </a:extLst>
                </a:gridCol>
                <a:gridCol w="2412983">
                  <a:extLst>
                    <a:ext uri="{9D8B030D-6E8A-4147-A177-3AD203B41FA5}">
                      <a16:colId xmlns:a16="http://schemas.microsoft.com/office/drawing/2014/main" val="3837174070"/>
                    </a:ext>
                  </a:extLst>
                </a:gridCol>
                <a:gridCol w="1427026">
                  <a:extLst>
                    <a:ext uri="{9D8B030D-6E8A-4147-A177-3AD203B41FA5}">
                      <a16:colId xmlns:a16="http://schemas.microsoft.com/office/drawing/2014/main" val="4112466625"/>
                    </a:ext>
                  </a:extLst>
                </a:gridCol>
              </a:tblGrid>
              <a:tr h="6067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出版社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影响因子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分区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相关主题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期数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命中率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03187"/>
                  </a:ext>
                </a:extLst>
              </a:tr>
              <a:tr h="1107529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DPD 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Distributed and Parallel Databases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四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区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数据挖掘、数据可视化、云计算等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季刊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命中率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较高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592"/>
                  </a:ext>
                </a:extLst>
              </a:tr>
              <a:tr h="8998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I&amp;M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and Management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ELSEVIER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二区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大数据、信息系统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月刊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命中率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较高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57396"/>
                  </a:ext>
                </a:extLst>
              </a:tr>
              <a:tr h="110752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IPL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Processing Letters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Elsevier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四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区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算法、程序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月刊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命中率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9347260"/>
                  </a:ext>
                </a:extLst>
              </a:tr>
              <a:tr h="1522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Retrieval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1.488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四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区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信息检索、大数据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两月一出版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高命中率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5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68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508EEF2-0C34-4D5A-B392-82201713D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67553"/>
              </p:ext>
            </p:extLst>
          </p:nvPr>
        </p:nvGraphicFramePr>
        <p:xfrm>
          <a:off x="346905" y="427294"/>
          <a:ext cx="11495013" cy="60034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7845">
                  <a:extLst>
                    <a:ext uri="{9D8B030D-6E8A-4147-A177-3AD203B41FA5}">
                      <a16:colId xmlns:a16="http://schemas.microsoft.com/office/drawing/2014/main" val="3437670021"/>
                    </a:ext>
                  </a:extLst>
                </a:gridCol>
                <a:gridCol w="2262863">
                  <a:extLst>
                    <a:ext uri="{9D8B030D-6E8A-4147-A177-3AD203B41FA5}">
                      <a16:colId xmlns:a16="http://schemas.microsoft.com/office/drawing/2014/main" val="1146280273"/>
                    </a:ext>
                  </a:extLst>
                </a:gridCol>
                <a:gridCol w="960002">
                  <a:extLst>
                    <a:ext uri="{9D8B030D-6E8A-4147-A177-3AD203B41FA5}">
                      <a16:colId xmlns:a16="http://schemas.microsoft.com/office/drawing/2014/main" val="261667421"/>
                    </a:ext>
                  </a:extLst>
                </a:gridCol>
                <a:gridCol w="1097145">
                  <a:extLst>
                    <a:ext uri="{9D8B030D-6E8A-4147-A177-3AD203B41FA5}">
                      <a16:colId xmlns:a16="http://schemas.microsoft.com/office/drawing/2014/main" val="2778141757"/>
                    </a:ext>
                  </a:extLst>
                </a:gridCol>
                <a:gridCol w="960002">
                  <a:extLst>
                    <a:ext uri="{9D8B030D-6E8A-4147-A177-3AD203B41FA5}">
                      <a16:colId xmlns:a16="http://schemas.microsoft.com/office/drawing/2014/main" val="3764375369"/>
                    </a:ext>
                  </a:extLst>
                </a:gridCol>
                <a:gridCol w="1577147">
                  <a:extLst>
                    <a:ext uri="{9D8B030D-6E8A-4147-A177-3AD203B41FA5}">
                      <a16:colId xmlns:a16="http://schemas.microsoft.com/office/drawing/2014/main" val="1608784253"/>
                    </a:ext>
                  </a:extLst>
                </a:gridCol>
                <a:gridCol w="2412983">
                  <a:extLst>
                    <a:ext uri="{9D8B030D-6E8A-4147-A177-3AD203B41FA5}">
                      <a16:colId xmlns:a16="http://schemas.microsoft.com/office/drawing/2014/main" val="3837174070"/>
                    </a:ext>
                  </a:extLst>
                </a:gridCol>
                <a:gridCol w="1427026">
                  <a:extLst>
                    <a:ext uri="{9D8B030D-6E8A-4147-A177-3AD203B41FA5}">
                      <a16:colId xmlns:a16="http://schemas.microsoft.com/office/drawing/2014/main" val="4112466625"/>
                    </a:ext>
                  </a:extLst>
                </a:gridCol>
              </a:tblGrid>
              <a:tr h="6067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出版社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影响因子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分区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相关主题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期数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命中率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03187"/>
                  </a:ext>
                </a:extLst>
              </a:tr>
              <a:tr h="1107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IJCIS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Cooperative Information Systems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 Scientific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1.433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四区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数据挖掘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季刊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命中率较高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592"/>
                  </a:ext>
                </a:extLst>
              </a:tr>
              <a:tr h="899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IJIS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Intelligent Systems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 Wiley &amp; Sons, Ltd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3.363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三区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智能系统，智能系统构建，信息检索，人机交互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月刊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高命中率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57396"/>
                  </a:ext>
                </a:extLst>
              </a:tr>
              <a:tr h="1107529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JCIS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of Computer Information Systems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IACIS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四区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信息系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季刊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命中率较高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47260"/>
                  </a:ext>
                </a:extLst>
              </a:tr>
              <a:tr h="1522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IJSWIS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on Semantic Web and Information Systems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IGI Global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四区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知识、大数据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季刊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命中率较高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5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91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508EEF2-0C34-4D5A-B392-82201713D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4439"/>
              </p:ext>
            </p:extLst>
          </p:nvPr>
        </p:nvGraphicFramePr>
        <p:xfrm>
          <a:off x="346905" y="920769"/>
          <a:ext cx="11495013" cy="52325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7845">
                  <a:extLst>
                    <a:ext uri="{9D8B030D-6E8A-4147-A177-3AD203B41FA5}">
                      <a16:colId xmlns:a16="http://schemas.microsoft.com/office/drawing/2014/main" val="3437670021"/>
                    </a:ext>
                  </a:extLst>
                </a:gridCol>
                <a:gridCol w="2262863">
                  <a:extLst>
                    <a:ext uri="{9D8B030D-6E8A-4147-A177-3AD203B41FA5}">
                      <a16:colId xmlns:a16="http://schemas.microsoft.com/office/drawing/2014/main" val="1146280273"/>
                    </a:ext>
                  </a:extLst>
                </a:gridCol>
                <a:gridCol w="960002">
                  <a:extLst>
                    <a:ext uri="{9D8B030D-6E8A-4147-A177-3AD203B41FA5}">
                      <a16:colId xmlns:a16="http://schemas.microsoft.com/office/drawing/2014/main" val="261667421"/>
                    </a:ext>
                  </a:extLst>
                </a:gridCol>
                <a:gridCol w="1097145">
                  <a:extLst>
                    <a:ext uri="{9D8B030D-6E8A-4147-A177-3AD203B41FA5}">
                      <a16:colId xmlns:a16="http://schemas.microsoft.com/office/drawing/2014/main" val="2778141757"/>
                    </a:ext>
                  </a:extLst>
                </a:gridCol>
                <a:gridCol w="960002">
                  <a:extLst>
                    <a:ext uri="{9D8B030D-6E8A-4147-A177-3AD203B41FA5}">
                      <a16:colId xmlns:a16="http://schemas.microsoft.com/office/drawing/2014/main" val="3764375369"/>
                    </a:ext>
                  </a:extLst>
                </a:gridCol>
                <a:gridCol w="1577147">
                  <a:extLst>
                    <a:ext uri="{9D8B030D-6E8A-4147-A177-3AD203B41FA5}">
                      <a16:colId xmlns:a16="http://schemas.microsoft.com/office/drawing/2014/main" val="1608784253"/>
                    </a:ext>
                  </a:extLst>
                </a:gridCol>
                <a:gridCol w="2412983">
                  <a:extLst>
                    <a:ext uri="{9D8B030D-6E8A-4147-A177-3AD203B41FA5}">
                      <a16:colId xmlns:a16="http://schemas.microsoft.com/office/drawing/2014/main" val="3837174070"/>
                    </a:ext>
                  </a:extLst>
                </a:gridCol>
                <a:gridCol w="1427026">
                  <a:extLst>
                    <a:ext uri="{9D8B030D-6E8A-4147-A177-3AD203B41FA5}">
                      <a16:colId xmlns:a16="http://schemas.microsoft.com/office/drawing/2014/main" val="4112466625"/>
                    </a:ext>
                  </a:extLst>
                </a:gridCol>
              </a:tblGrid>
              <a:tr h="6067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出版社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影响因子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分区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相关主题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期数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命中率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03187"/>
                  </a:ext>
                </a:extLst>
              </a:tr>
              <a:tr h="1107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JDM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of Database Management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IGI Global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2.121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四区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数据库管理，系统分析和设计以及软件工程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季刊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高命中率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57592"/>
                  </a:ext>
                </a:extLst>
              </a:tr>
              <a:tr h="1107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JIIS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of Intelligent Information Systems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四区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人工智能、信息系统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两月一次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高命中率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47260"/>
                  </a:ext>
                </a:extLst>
              </a:tr>
              <a:tr h="1107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Applied Intelligence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1.856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四区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计算机：人工智能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半月刊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命中率较高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8921"/>
                  </a:ext>
                </a:extLst>
              </a:tr>
              <a:tr h="1107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AIM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Intelligence in Medicine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Elsevier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2.879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四区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计算机：人工智能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高命中率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2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35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508EEF2-0C34-4D5A-B392-82201713D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889125"/>
              </p:ext>
            </p:extLst>
          </p:nvPr>
        </p:nvGraphicFramePr>
        <p:xfrm>
          <a:off x="346905" y="920769"/>
          <a:ext cx="11495013" cy="50701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7845">
                  <a:extLst>
                    <a:ext uri="{9D8B030D-6E8A-4147-A177-3AD203B41FA5}">
                      <a16:colId xmlns:a16="http://schemas.microsoft.com/office/drawing/2014/main" val="3437670021"/>
                    </a:ext>
                  </a:extLst>
                </a:gridCol>
                <a:gridCol w="2262863">
                  <a:extLst>
                    <a:ext uri="{9D8B030D-6E8A-4147-A177-3AD203B41FA5}">
                      <a16:colId xmlns:a16="http://schemas.microsoft.com/office/drawing/2014/main" val="1146280273"/>
                    </a:ext>
                  </a:extLst>
                </a:gridCol>
                <a:gridCol w="960002">
                  <a:extLst>
                    <a:ext uri="{9D8B030D-6E8A-4147-A177-3AD203B41FA5}">
                      <a16:colId xmlns:a16="http://schemas.microsoft.com/office/drawing/2014/main" val="261667421"/>
                    </a:ext>
                  </a:extLst>
                </a:gridCol>
                <a:gridCol w="1097145">
                  <a:extLst>
                    <a:ext uri="{9D8B030D-6E8A-4147-A177-3AD203B41FA5}">
                      <a16:colId xmlns:a16="http://schemas.microsoft.com/office/drawing/2014/main" val="2778141757"/>
                    </a:ext>
                  </a:extLst>
                </a:gridCol>
                <a:gridCol w="960002">
                  <a:extLst>
                    <a:ext uri="{9D8B030D-6E8A-4147-A177-3AD203B41FA5}">
                      <a16:colId xmlns:a16="http://schemas.microsoft.com/office/drawing/2014/main" val="3764375369"/>
                    </a:ext>
                  </a:extLst>
                </a:gridCol>
                <a:gridCol w="1577147">
                  <a:extLst>
                    <a:ext uri="{9D8B030D-6E8A-4147-A177-3AD203B41FA5}">
                      <a16:colId xmlns:a16="http://schemas.microsoft.com/office/drawing/2014/main" val="1608784253"/>
                    </a:ext>
                  </a:extLst>
                </a:gridCol>
                <a:gridCol w="2412983">
                  <a:extLst>
                    <a:ext uri="{9D8B030D-6E8A-4147-A177-3AD203B41FA5}">
                      <a16:colId xmlns:a16="http://schemas.microsoft.com/office/drawing/2014/main" val="3837174070"/>
                    </a:ext>
                  </a:extLst>
                </a:gridCol>
                <a:gridCol w="1427026">
                  <a:extLst>
                    <a:ext uri="{9D8B030D-6E8A-4147-A177-3AD203B41FA5}">
                      <a16:colId xmlns:a16="http://schemas.microsoft.com/office/drawing/2014/main" val="4112466625"/>
                    </a:ext>
                  </a:extLst>
                </a:gridCol>
              </a:tblGrid>
              <a:tr h="6067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出版社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影响因子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</a:t>
                      </a:r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分区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相关主题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期数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命中率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03187"/>
                  </a:ext>
                </a:extLst>
              </a:tr>
              <a:tr h="110752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Life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 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四区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计算机：人工智能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季刊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高命中率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0857592"/>
                  </a:ext>
                </a:extLst>
              </a:tr>
              <a:tr h="110752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Speech and Language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Elsevier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1.776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三区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计算机：人工智能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季刊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高命中率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6648921"/>
                  </a:ext>
                </a:extLst>
              </a:tr>
              <a:tr h="110752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Systems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Blackwell 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1.430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四区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计算机：人工智能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半月刊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高命中率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9720776"/>
                  </a:ext>
                </a:extLst>
              </a:tr>
              <a:tr h="110752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Computational Intelligence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Wiley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四区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计算机：人工智能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季刊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高命中率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0438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15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0B1405E-AD91-45FD-9617-B801470AE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86165"/>
              </p:ext>
            </p:extLst>
          </p:nvPr>
        </p:nvGraphicFramePr>
        <p:xfrm>
          <a:off x="423782" y="441801"/>
          <a:ext cx="11341259" cy="59743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2118">
                  <a:extLst>
                    <a:ext uri="{9D8B030D-6E8A-4147-A177-3AD203B41FA5}">
                      <a16:colId xmlns:a16="http://schemas.microsoft.com/office/drawing/2014/main" val="2598063523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378491259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916099409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767325807"/>
                    </a:ext>
                  </a:extLst>
                </a:gridCol>
                <a:gridCol w="1278141">
                  <a:extLst>
                    <a:ext uri="{9D8B030D-6E8A-4147-A177-3AD203B41FA5}">
                      <a16:colId xmlns:a16="http://schemas.microsoft.com/office/drawing/2014/main" val="1554482064"/>
                    </a:ext>
                  </a:extLst>
                </a:gridCol>
              </a:tblGrid>
              <a:tr h="5435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简称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全称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出版社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投稿网址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平均审稿速度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32781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Frontiers of Computer Science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 Education Press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https://mc.manuscriptcentral.com/hepfcs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6-12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914061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 Image Analysis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Elsevier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http://ees.elsevier.com/media/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53144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BMC Bioinformatics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BMC Bioinformatics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http://www.biomedcentral.com/manuscript/bmcbioinformatics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个月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246465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ESWA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Systems with Applications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Elsevier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http://ees.elsevier.com/autcon/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13.8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个月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32516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IET-CVI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IET Computer Vision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http://mc.manuscriptcentral.com/iet-cvi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个月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05846"/>
                  </a:ext>
                </a:extLst>
              </a:tr>
              <a:tr h="6909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IVC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 and Vision Computing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Elsevier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http://ees.elsevier.com/imavis/default.asp?acw=1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17.8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245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Intelligent Data Analysis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Elsevier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ttps://www.iospress.nl/journal/intelligent-data-analysis/?tab=submission-of-manuscripts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个月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9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10793100_TF02886637_TF02886637" id="{4D89CBF9-9797-4DDB-83C8-BAF75C5C92D3}" vid="{7730F6EE-BAB5-4E80-BD6A-96C6496F45B7}"/>
    </a:ext>
  </a:extLst>
</a:theme>
</file>

<file path=ppt/theme/theme2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水彩演示文稿（宽屏）</Template>
  <TotalTime>97</TotalTime>
  <Words>1802</Words>
  <Application>Microsoft Office PowerPoint</Application>
  <PresentationFormat>自定义</PresentationFormat>
  <Paragraphs>554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微软雅黑</vt:lpstr>
      <vt:lpstr>Arial</vt:lpstr>
      <vt:lpstr>Palatino Linotype</vt:lpstr>
      <vt:lpstr>Watercolor_16x9</vt:lpstr>
      <vt:lpstr>小组组会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小组组会</dc:title>
  <dc:creator>胡 悦</dc:creator>
  <cp:lastModifiedBy>胡 悦</cp:lastModifiedBy>
  <cp:revision>11</cp:revision>
  <dcterms:created xsi:type="dcterms:W3CDTF">2018-11-13T08:23:10Z</dcterms:created>
  <dcterms:modified xsi:type="dcterms:W3CDTF">2018-11-14T11:10:39Z</dcterms:modified>
</cp:coreProperties>
</file>