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69" r:id="rId3"/>
    <p:sldId id="259" r:id="rId4"/>
    <p:sldId id="270" r:id="rId5"/>
    <p:sldId id="275" r:id="rId6"/>
    <p:sldId id="276" r:id="rId7"/>
    <p:sldId id="277" r:id="rId8"/>
    <p:sldId id="278" r:id="rId9"/>
    <p:sldId id="279" r:id="rId10"/>
    <p:sldId id="280" r:id="rId11"/>
    <p:sldId id="281" r:id="rId12"/>
    <p:sldId id="282" r:id="rId13"/>
    <p:sldId id="283" r:id="rId14"/>
    <p:sldId id="284" r:id="rId15"/>
    <p:sldId id="285" r:id="rId16"/>
    <p:sldId id="286" r:id="rId17"/>
    <p:sldId id="264" r:id="rId18"/>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72" d="100"/>
          <a:sy n="72" d="100"/>
        </p:scale>
        <p:origin x="78" y="1050"/>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8D551-EAFC-440E-BE76-FE90AA8B3E59}" type="datetime1">
              <a:rPr lang="zh-CN" altLang="en-US" smtClean="0">
                <a:latin typeface="宋体" panose="02010600030101010101" pitchFamily="2" charset="-122"/>
                <a:ea typeface="宋体" panose="02010600030101010101" pitchFamily="2" charset="-122"/>
              </a:rPr>
              <a:t>2018/11/22 Thursday</a:t>
            </a:fld>
            <a:endParaRPr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宋体" panose="02010600030101010101" pitchFamily="2" charset="-122"/>
                <a:ea typeface="宋体" panose="02010600030101010101" pitchFamily="2" charset="-122"/>
              </a:rPr>
              <a:t>‹#›</a:t>
            </a:fld>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1D97-EEB6-429B-AC02-D2212B4618C4}" type="datetime1">
              <a:rPr lang="zh-CN" altLang="en-US" smtClean="0"/>
              <a:pPr/>
              <a:t>2018/11/22 Thursday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noProof="0"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n-US" altLang="zh-CN" noProof="0" smtClean="0"/>
              <a:t>‹#›</a:t>
            </a:fld>
            <a:endParaRPr lang="en-US" altLang="zh-CN"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a:t>
            </a:fld>
            <a:endParaRPr lang="zh-CN" altLang="en-US" dirty="0">
              <a:latin typeface="+mj-ea"/>
              <a:ea typeface="+mj-ea"/>
            </a:endParaRPr>
          </a:p>
        </p:txBody>
      </p:sp>
    </p:spTree>
    <p:extLst>
      <p:ext uri="{BB962C8B-B14F-4D97-AF65-F5344CB8AC3E}">
        <p14:creationId xmlns:p14="http://schemas.microsoft.com/office/powerpoint/2010/main" val="124502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10</a:t>
            </a:fld>
            <a:endParaRPr lang="en-US" altLang="zh-CN" dirty="0">
              <a:latin typeface="+mj-ea"/>
              <a:ea typeface="+mj-ea"/>
            </a:endParaRPr>
          </a:p>
        </p:txBody>
      </p:sp>
    </p:spTree>
    <p:extLst>
      <p:ext uri="{BB962C8B-B14F-4D97-AF65-F5344CB8AC3E}">
        <p14:creationId xmlns:p14="http://schemas.microsoft.com/office/powerpoint/2010/main" val="17550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11</a:t>
            </a:fld>
            <a:endParaRPr lang="en-US" altLang="zh-CN" dirty="0">
              <a:latin typeface="+mj-ea"/>
              <a:ea typeface="+mj-ea"/>
            </a:endParaRPr>
          </a:p>
        </p:txBody>
      </p:sp>
    </p:spTree>
    <p:extLst>
      <p:ext uri="{BB962C8B-B14F-4D97-AF65-F5344CB8AC3E}">
        <p14:creationId xmlns:p14="http://schemas.microsoft.com/office/powerpoint/2010/main" val="3828130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12</a:t>
            </a:fld>
            <a:endParaRPr lang="en-US" altLang="zh-CN" dirty="0">
              <a:latin typeface="+mj-ea"/>
              <a:ea typeface="+mj-ea"/>
            </a:endParaRPr>
          </a:p>
        </p:txBody>
      </p:sp>
    </p:spTree>
    <p:extLst>
      <p:ext uri="{BB962C8B-B14F-4D97-AF65-F5344CB8AC3E}">
        <p14:creationId xmlns:p14="http://schemas.microsoft.com/office/powerpoint/2010/main" val="1779649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13</a:t>
            </a:fld>
            <a:endParaRPr lang="en-US" altLang="zh-CN" dirty="0">
              <a:latin typeface="+mj-ea"/>
              <a:ea typeface="+mj-ea"/>
            </a:endParaRPr>
          </a:p>
        </p:txBody>
      </p:sp>
    </p:spTree>
    <p:extLst>
      <p:ext uri="{BB962C8B-B14F-4D97-AF65-F5344CB8AC3E}">
        <p14:creationId xmlns:p14="http://schemas.microsoft.com/office/powerpoint/2010/main" val="2829648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14</a:t>
            </a:fld>
            <a:endParaRPr lang="en-US" altLang="zh-CN" dirty="0">
              <a:latin typeface="+mj-ea"/>
              <a:ea typeface="+mj-ea"/>
            </a:endParaRPr>
          </a:p>
        </p:txBody>
      </p:sp>
    </p:spTree>
    <p:extLst>
      <p:ext uri="{BB962C8B-B14F-4D97-AF65-F5344CB8AC3E}">
        <p14:creationId xmlns:p14="http://schemas.microsoft.com/office/powerpoint/2010/main" val="3523125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15</a:t>
            </a:fld>
            <a:endParaRPr lang="en-US" altLang="zh-CN" dirty="0">
              <a:latin typeface="+mj-ea"/>
              <a:ea typeface="+mj-ea"/>
            </a:endParaRPr>
          </a:p>
        </p:txBody>
      </p:sp>
    </p:spTree>
    <p:extLst>
      <p:ext uri="{BB962C8B-B14F-4D97-AF65-F5344CB8AC3E}">
        <p14:creationId xmlns:p14="http://schemas.microsoft.com/office/powerpoint/2010/main" val="3413251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16</a:t>
            </a:fld>
            <a:endParaRPr lang="en-US" altLang="zh-CN" dirty="0">
              <a:latin typeface="+mj-ea"/>
              <a:ea typeface="+mj-ea"/>
            </a:endParaRPr>
          </a:p>
        </p:txBody>
      </p:sp>
    </p:spTree>
    <p:extLst>
      <p:ext uri="{BB962C8B-B14F-4D97-AF65-F5344CB8AC3E}">
        <p14:creationId xmlns:p14="http://schemas.microsoft.com/office/powerpoint/2010/main" val="4074818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17</a:t>
            </a:fld>
            <a:endParaRPr lang="en-US" altLang="zh-CN" dirty="0">
              <a:latin typeface="+mj-ea"/>
              <a:ea typeface="+mj-ea"/>
            </a:endParaRPr>
          </a:p>
        </p:txBody>
      </p:sp>
    </p:spTree>
    <p:extLst>
      <p:ext uri="{BB962C8B-B14F-4D97-AF65-F5344CB8AC3E}">
        <p14:creationId xmlns:p14="http://schemas.microsoft.com/office/powerpoint/2010/main" val="183888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a:t>
            </a:fld>
            <a:endParaRPr lang="zh-CN" altLang="en-US" dirty="0">
              <a:latin typeface="+mj-ea"/>
              <a:ea typeface="+mj-ea"/>
            </a:endParaRPr>
          </a:p>
        </p:txBody>
      </p:sp>
    </p:spTree>
    <p:extLst>
      <p:ext uri="{BB962C8B-B14F-4D97-AF65-F5344CB8AC3E}">
        <p14:creationId xmlns:p14="http://schemas.microsoft.com/office/powerpoint/2010/main" val="27865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3</a:t>
            </a:fld>
            <a:endParaRPr lang="en-US" altLang="zh-CN" dirty="0">
              <a:latin typeface="+mj-ea"/>
              <a:ea typeface="+mj-ea"/>
            </a:endParaRPr>
          </a:p>
        </p:txBody>
      </p:sp>
    </p:spTree>
    <p:extLst>
      <p:ext uri="{BB962C8B-B14F-4D97-AF65-F5344CB8AC3E}">
        <p14:creationId xmlns:p14="http://schemas.microsoft.com/office/powerpoint/2010/main" val="39546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4</a:t>
            </a:fld>
            <a:endParaRPr lang="en-US" altLang="zh-CN" dirty="0">
              <a:latin typeface="+mj-ea"/>
              <a:ea typeface="+mj-ea"/>
            </a:endParaRPr>
          </a:p>
        </p:txBody>
      </p:sp>
    </p:spTree>
    <p:extLst>
      <p:ext uri="{BB962C8B-B14F-4D97-AF65-F5344CB8AC3E}">
        <p14:creationId xmlns:p14="http://schemas.microsoft.com/office/powerpoint/2010/main" val="820523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5</a:t>
            </a:fld>
            <a:endParaRPr lang="en-US" altLang="zh-CN" dirty="0">
              <a:latin typeface="+mj-ea"/>
              <a:ea typeface="+mj-ea"/>
            </a:endParaRPr>
          </a:p>
        </p:txBody>
      </p:sp>
    </p:spTree>
    <p:extLst>
      <p:ext uri="{BB962C8B-B14F-4D97-AF65-F5344CB8AC3E}">
        <p14:creationId xmlns:p14="http://schemas.microsoft.com/office/powerpoint/2010/main" val="2667442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6</a:t>
            </a:fld>
            <a:endParaRPr lang="en-US" altLang="zh-CN" dirty="0">
              <a:latin typeface="+mj-ea"/>
              <a:ea typeface="+mj-ea"/>
            </a:endParaRPr>
          </a:p>
        </p:txBody>
      </p:sp>
    </p:spTree>
    <p:extLst>
      <p:ext uri="{BB962C8B-B14F-4D97-AF65-F5344CB8AC3E}">
        <p14:creationId xmlns:p14="http://schemas.microsoft.com/office/powerpoint/2010/main" val="1133422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7</a:t>
            </a:fld>
            <a:endParaRPr lang="en-US" altLang="zh-CN" dirty="0">
              <a:latin typeface="+mj-ea"/>
              <a:ea typeface="+mj-ea"/>
            </a:endParaRPr>
          </a:p>
        </p:txBody>
      </p:sp>
    </p:spTree>
    <p:extLst>
      <p:ext uri="{BB962C8B-B14F-4D97-AF65-F5344CB8AC3E}">
        <p14:creationId xmlns:p14="http://schemas.microsoft.com/office/powerpoint/2010/main" val="1961283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8</a:t>
            </a:fld>
            <a:endParaRPr lang="en-US" altLang="zh-CN" dirty="0">
              <a:latin typeface="+mj-ea"/>
              <a:ea typeface="+mj-ea"/>
            </a:endParaRPr>
          </a:p>
        </p:txBody>
      </p:sp>
    </p:spTree>
    <p:extLst>
      <p:ext uri="{BB962C8B-B14F-4D97-AF65-F5344CB8AC3E}">
        <p14:creationId xmlns:p14="http://schemas.microsoft.com/office/powerpoint/2010/main" val="3669658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9</a:t>
            </a:fld>
            <a:endParaRPr lang="en-US" altLang="zh-CN" dirty="0">
              <a:latin typeface="+mj-ea"/>
              <a:ea typeface="+mj-ea"/>
            </a:endParaRPr>
          </a:p>
        </p:txBody>
      </p:sp>
    </p:spTree>
    <p:extLst>
      <p:ext uri="{BB962C8B-B14F-4D97-AF65-F5344CB8AC3E}">
        <p14:creationId xmlns:p14="http://schemas.microsoft.com/office/powerpoint/2010/main" val="3993479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3D1764DF-0BFF-4D1B-8A2B-D182D2C86982}" type="datetime1">
              <a:rPr lang="zh-CN" altLang="en-US" smtClean="0"/>
              <a:pPr/>
              <a:t>2018/11/22 Thursday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E56957BA-FEF4-4C8E-A3CA-15601733688D}" type="datetime1">
              <a:rPr lang="zh-CN" altLang="en-US" smtClean="0"/>
              <a:pPr/>
              <a:t>2018/11/22 Thursday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57D87D77-335E-42D4-B9D3-89AB7FEF850A}" type="datetime1">
              <a:rPr lang="zh-CN" altLang="en-US" smtClean="0"/>
              <a:pPr/>
              <a:t>2018/11/22 Thursday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166799E2-3CA5-4C9D-94C3-E2110570FF0B}" type="datetime1">
              <a:rPr lang="zh-CN" altLang="en-US" smtClean="0"/>
              <a:pPr/>
              <a:t>2018/11/22 Thursday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F86F3DD1-C0FE-4CA7-96F6-14E5376380EC}" type="datetime1">
              <a:rPr lang="zh-CN" altLang="en-US" smtClean="0"/>
              <a:pPr/>
              <a:t>2018/11/22 Thursday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4"/>
          <p:cNvSpPr>
            <a:spLocks noGrp="1"/>
          </p:cNvSpPr>
          <p:nvPr>
            <p:ph type="ftr" sz="quarter" idx="11"/>
          </p:nvPr>
        </p:nvSpPr>
        <p:spPr/>
        <p:txBody>
          <a:bodyPr rtlCol="0"/>
          <a:lstStyle/>
          <a:p>
            <a:pPr rtl="0"/>
            <a:endParaRPr lang="zh-CN" altLang="en-US" noProof="0" dirty="0"/>
          </a:p>
        </p:txBody>
      </p:sp>
      <p:sp>
        <p:nvSpPr>
          <p:cNvPr id="5" name="日期占位符 5"/>
          <p:cNvSpPr>
            <a:spLocks noGrp="1"/>
          </p:cNvSpPr>
          <p:nvPr>
            <p:ph type="dt" sz="half" idx="10"/>
          </p:nvPr>
        </p:nvSpPr>
        <p:spPr/>
        <p:txBody>
          <a:bodyPr rtlCol="0"/>
          <a:lstStyle>
            <a:lvl1pPr>
              <a:defRPr/>
            </a:lvl1pPr>
          </a:lstStyle>
          <a:p>
            <a:fld id="{A36E73D5-A5DE-4A03-8FB8-EB14C67EE15B}" type="datetime1">
              <a:rPr lang="zh-CN" altLang="en-US" smtClean="0"/>
              <a:pPr/>
              <a:t>2018/11/22 Thursday</a:t>
            </a:fld>
            <a:endParaRPr lang="zh-CN" altLang="en-US" dirty="0"/>
          </a:p>
        </p:txBody>
      </p:sp>
      <p:sp>
        <p:nvSpPr>
          <p:cNvPr id="7" name="幻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6"/>
          <p:cNvSpPr>
            <a:spLocks noGrp="1"/>
          </p:cNvSpPr>
          <p:nvPr>
            <p:ph type="ftr" sz="quarter" idx="11"/>
          </p:nvPr>
        </p:nvSpPr>
        <p:spPr/>
        <p:txBody>
          <a:bodyPr rtlCol="0"/>
          <a:lstStyle/>
          <a:p>
            <a:pPr rtl="0"/>
            <a:endParaRPr lang="zh-CN" altLang="en-US" noProof="0" dirty="0"/>
          </a:p>
        </p:txBody>
      </p:sp>
      <p:sp>
        <p:nvSpPr>
          <p:cNvPr id="7" name="日期占位符 7"/>
          <p:cNvSpPr>
            <a:spLocks noGrp="1"/>
          </p:cNvSpPr>
          <p:nvPr>
            <p:ph type="dt" sz="half" idx="10"/>
          </p:nvPr>
        </p:nvSpPr>
        <p:spPr/>
        <p:txBody>
          <a:bodyPr rtlCol="0"/>
          <a:lstStyle>
            <a:lvl1pPr>
              <a:defRPr/>
            </a:lvl1pPr>
          </a:lstStyle>
          <a:p>
            <a:fld id="{56531402-C48B-45C7-8338-830D3FA708E8}" type="datetime1">
              <a:rPr lang="zh-CN" altLang="en-US" smtClean="0"/>
              <a:pPr/>
              <a:t>2018/11/22 Thursday</a:t>
            </a:fld>
            <a:endParaRPr lang="zh-CN" altLang="en-US" dirty="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2"/>
          <p:cNvSpPr>
            <a:spLocks noGrp="1"/>
          </p:cNvSpPr>
          <p:nvPr>
            <p:ph type="ftr" sz="quarter" idx="11"/>
          </p:nvPr>
        </p:nvSpPr>
        <p:spPr/>
        <p:txBody>
          <a:bodyPr rtlCol="0"/>
          <a:lstStyle/>
          <a:p>
            <a:pPr rtl="0"/>
            <a:endParaRPr lang="zh-CN" altLang="en-US" noProof="0" dirty="0"/>
          </a:p>
        </p:txBody>
      </p:sp>
      <p:sp>
        <p:nvSpPr>
          <p:cNvPr id="3" name="日期占位符 3"/>
          <p:cNvSpPr>
            <a:spLocks noGrp="1"/>
          </p:cNvSpPr>
          <p:nvPr>
            <p:ph type="dt" sz="half" idx="10"/>
          </p:nvPr>
        </p:nvSpPr>
        <p:spPr/>
        <p:txBody>
          <a:bodyPr rtlCol="0"/>
          <a:lstStyle>
            <a:lvl1pPr>
              <a:defRPr/>
            </a:lvl1pPr>
          </a:lstStyle>
          <a:p>
            <a:fld id="{1D213A6F-62C3-4BE8-B515-BFB6CD5E1DF1}" type="datetime1">
              <a:rPr lang="zh-CN" altLang="en-US" smtClean="0"/>
              <a:pPr/>
              <a:t>2018/11/22 Thursday</a:t>
            </a:fld>
            <a:endParaRPr lang="zh-CN" altLang="en-US" dirty="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noProof="0" dirty="0"/>
          </a:p>
        </p:txBody>
      </p:sp>
      <p:sp>
        <p:nvSpPr>
          <p:cNvPr id="2" name="日期占位符 2"/>
          <p:cNvSpPr>
            <a:spLocks noGrp="1"/>
          </p:cNvSpPr>
          <p:nvPr>
            <p:ph type="dt" sz="half" idx="10"/>
          </p:nvPr>
        </p:nvSpPr>
        <p:spPr/>
        <p:txBody>
          <a:bodyPr rtlCol="0"/>
          <a:lstStyle>
            <a:lvl1pPr>
              <a:defRPr/>
            </a:lvl1pPr>
          </a:lstStyle>
          <a:p>
            <a:fld id="{F912600F-C6B7-48E7-80DB-91A1C757A881}" type="datetime1">
              <a:rPr lang="zh-CN" altLang="en-US" smtClean="0"/>
              <a:pPr/>
              <a:t>2018/11/22 Thursday</a:t>
            </a:fld>
            <a:endParaRPr lang="zh-CN" altLang="en-US" dirty="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内容占位符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9" name="页脚占位符 4"/>
          <p:cNvSpPr>
            <a:spLocks noGrp="1"/>
          </p:cNvSpPr>
          <p:nvPr>
            <p:ph type="ftr" sz="quarter" idx="11"/>
          </p:nvPr>
        </p:nvSpPr>
        <p:spPr/>
        <p:txBody>
          <a:bodyPr rtlCol="0"/>
          <a:lstStyle/>
          <a:p>
            <a:pPr rtl="0"/>
            <a:endParaRPr lang="zh-CN" altLang="en-US" noProof="0" dirty="0"/>
          </a:p>
        </p:txBody>
      </p:sp>
      <p:sp>
        <p:nvSpPr>
          <p:cNvPr id="8" name="日期占位符 5"/>
          <p:cNvSpPr>
            <a:spLocks noGrp="1"/>
          </p:cNvSpPr>
          <p:nvPr>
            <p:ph type="dt" sz="half" idx="10"/>
          </p:nvPr>
        </p:nvSpPr>
        <p:spPr/>
        <p:txBody>
          <a:bodyPr rtlCol="0"/>
          <a:lstStyle>
            <a:lvl1pPr>
              <a:defRPr/>
            </a:lvl1pPr>
          </a:lstStyle>
          <a:p>
            <a:fld id="{D7A80206-60B2-4858-9DFF-4D3DA10A56A1}" type="datetime1">
              <a:rPr lang="zh-CN" altLang="en-US" smtClean="0"/>
              <a:pPr/>
              <a:t>2018/11/22 Thursday</a:t>
            </a:fld>
            <a:endParaRPr lang="zh-CN" altLang="en-US" dirty="0"/>
          </a:p>
        </p:txBody>
      </p:sp>
      <p:sp>
        <p:nvSpPr>
          <p:cNvPr id="10" name="幻灯片编号占位符 6"/>
          <p:cNvSpPr>
            <a:spLocks noGrp="1"/>
          </p:cNvSpPr>
          <p:nvPr>
            <p:ph type="sldNum" sz="quarter" idx="12"/>
          </p:nvPr>
        </p:nvSpPr>
        <p:spPr/>
        <p:txBody>
          <a:bodyPr rtlCol="0"/>
          <a:lstStyle/>
          <a:p>
            <a:pPr rtl="0"/>
            <a:fld id="{E5137D0E-4A4F-4307-8994-C1891D747D59}" type="slidenum">
              <a:rPr lang="en-US" altLang="zh-CN" noProof="0"/>
              <a:pPr/>
              <a:t>‹#›</a:t>
            </a:fld>
            <a:endParaRPr lang="zh-CN" altLang="en-U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图片占位符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pic>
        <p:nvPicPr>
          <p:cNvPr id="9" name="图片 4" descr="为添加图像预留的空占位符。单击占位符，选择要添加的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5" name="页脚占位符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FAAC343B-BF22-4E3E-AE6D-3B66D97B0160}" type="datetime1">
              <a:rPr lang="zh-CN" altLang="en-US" smtClean="0"/>
              <a:pPr/>
              <a:t>2018/11/22 Thursday</a:t>
            </a:fld>
            <a:endParaRPr lang="en-US" dirty="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E5137D0E-4A4F-4307-8994-C1891D747D59}" type="slidenum">
              <a:rPr lang="en-US" altLang="zh-CN" noProof="0" smtClean="0"/>
              <a:pPr/>
              <a:t>‹#›</a:t>
            </a:fld>
            <a:endParaRPr lang="zh-CN" altLang="en-U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宋体" panose="02010600030101010101" pitchFamily="2" charset="-122"/>
          <a:ea typeface="宋体" panose="02010600030101010101" pitchFamily="2" charset="-122"/>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小组组会</a:t>
            </a:r>
            <a:endParaRPr lang="zh-cn" dirty="0"/>
          </a:p>
        </p:txBody>
      </p:sp>
      <p:sp>
        <p:nvSpPr>
          <p:cNvPr id="3" name="副标题 2"/>
          <p:cNvSpPr>
            <a:spLocks noGrp="1"/>
          </p:cNvSpPr>
          <p:nvPr>
            <p:ph type="subTitle" idx="1"/>
          </p:nvPr>
        </p:nvSpPr>
        <p:spPr/>
        <p:txBody>
          <a:bodyPr rtlCol="0"/>
          <a:lstStyle/>
          <a:p>
            <a:pPr rtl="0"/>
            <a:r>
              <a:rPr lang="en-US" altLang="zh-CN" dirty="0">
                <a:solidFill>
                  <a:schemeClr val="tx1">
                    <a:lumMod val="50000"/>
                  </a:schemeClr>
                </a:solidFill>
              </a:rPr>
              <a:t>2018</a:t>
            </a:r>
            <a:r>
              <a:rPr lang="zh-CN" altLang="en-US" dirty="0">
                <a:solidFill>
                  <a:schemeClr val="tx1">
                    <a:lumMod val="50000"/>
                  </a:schemeClr>
                </a:solidFill>
              </a:rPr>
              <a:t>年</a:t>
            </a:r>
            <a:r>
              <a:rPr lang="en-US" altLang="zh-CN" dirty="0">
                <a:solidFill>
                  <a:schemeClr val="tx1">
                    <a:lumMod val="50000"/>
                  </a:schemeClr>
                </a:solidFill>
              </a:rPr>
              <a:t>11</a:t>
            </a:r>
            <a:r>
              <a:rPr lang="zh-CN" altLang="en-US" dirty="0">
                <a:solidFill>
                  <a:schemeClr val="tx1">
                    <a:lumMod val="50000"/>
                  </a:schemeClr>
                </a:solidFill>
              </a:rPr>
              <a:t>月</a:t>
            </a:r>
            <a:r>
              <a:rPr lang="en-US" altLang="zh-CN" dirty="0">
                <a:solidFill>
                  <a:schemeClr val="tx1">
                    <a:lumMod val="50000"/>
                  </a:schemeClr>
                </a:solidFill>
              </a:rPr>
              <a:t>13</a:t>
            </a:r>
            <a:r>
              <a:rPr lang="zh-CN" altLang="en-US" dirty="0">
                <a:solidFill>
                  <a:schemeClr val="tx1">
                    <a:lumMod val="50000"/>
                  </a:schemeClr>
                </a:solidFill>
              </a:rPr>
              <a:t>号（论文）</a:t>
            </a:r>
            <a:endParaRPr lang="zh-cn"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2C24909-DA8A-45F5-98F1-ADAA0D358144}"/>
              </a:ext>
            </a:extLst>
          </p:cNvPr>
          <p:cNvSpPr/>
          <p:nvPr/>
        </p:nvSpPr>
        <p:spPr>
          <a:xfrm>
            <a:off x="837828" y="692696"/>
            <a:ext cx="1415772" cy="461665"/>
          </a:xfrm>
          <a:prstGeom prst="rect">
            <a:avLst/>
          </a:prstGeom>
        </p:spPr>
        <p:txBody>
          <a:bodyPr wrap="none">
            <a:spAutoFit/>
          </a:bodyPr>
          <a:lstStyle/>
          <a:p>
            <a:r>
              <a:rPr lang="zh-CN" altLang="zh-CN" sz="2400" dirty="0">
                <a:ea typeface="等线" panose="02010600030101010101" pitchFamily="2" charset="-122"/>
                <a:cs typeface="Arial" panose="020B0604020202020204" pitchFamily="34" charset="0"/>
              </a:rPr>
              <a:t>性能指标</a:t>
            </a:r>
            <a:endParaRPr lang="zh-CN" altLang="en-US" sz="2400" dirty="0"/>
          </a:p>
        </p:txBody>
      </p:sp>
      <p:sp>
        <p:nvSpPr>
          <p:cNvPr id="3" name="矩形 2">
            <a:extLst>
              <a:ext uri="{FF2B5EF4-FFF2-40B4-BE49-F238E27FC236}">
                <a16:creationId xmlns:a16="http://schemas.microsoft.com/office/drawing/2014/main" id="{D454C536-A572-40DC-8A5D-76850B352A0A}"/>
              </a:ext>
            </a:extLst>
          </p:cNvPr>
          <p:cNvSpPr/>
          <p:nvPr/>
        </p:nvSpPr>
        <p:spPr>
          <a:xfrm>
            <a:off x="1400544" y="1624467"/>
            <a:ext cx="9387736" cy="3609065"/>
          </a:xfrm>
          <a:prstGeom prst="rect">
            <a:avLst/>
          </a:prstGeom>
        </p:spPr>
        <p:txBody>
          <a:bodyPr wrap="square">
            <a:spAutoFit/>
          </a:bodyPr>
          <a:lstStyle/>
          <a:p>
            <a:pPr indent="266700">
              <a:lnSpc>
                <a:spcPct val="110000"/>
              </a:lnSpc>
              <a:spcAft>
                <a:spcPts val="155"/>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zh-CN" altLang="zh-CN" kern="100" dirty="0">
                <a:latin typeface="等线" panose="02010600030101010101" pitchFamily="2" charset="-122"/>
                <a:ea typeface="等线" panose="02010600030101010101" pitchFamily="2" charset="-122"/>
                <a:cs typeface="Arial" panose="020B0604020202020204" pitchFamily="34" charset="0"/>
              </a:rPr>
              <a:t>使用</a:t>
            </a:r>
            <a:r>
              <a:rPr lang="zh-CN" altLang="zh-CN" kern="100" dirty="0">
                <a:solidFill>
                  <a:schemeClr val="bg2">
                    <a:lumMod val="50000"/>
                  </a:schemeClr>
                </a:solidFill>
                <a:latin typeface="等线" panose="02010600030101010101" pitchFamily="2" charset="-122"/>
                <a:ea typeface="等线" panose="02010600030101010101" pitchFamily="2" charset="-122"/>
                <a:cs typeface="Arial" panose="020B0604020202020204" pitchFamily="34" charset="0"/>
              </a:rPr>
              <a:t>折扣累积增益（</a:t>
            </a:r>
            <a:r>
              <a:rPr lang="en-US" altLang="zh-CN" kern="100" dirty="0">
                <a:solidFill>
                  <a:schemeClr val="bg2">
                    <a:lumMod val="50000"/>
                  </a:schemeClr>
                </a:solidFill>
                <a:latin typeface="等线" panose="02010600030101010101" pitchFamily="2" charset="-122"/>
                <a:ea typeface="等线" panose="02010600030101010101" pitchFamily="2" charset="-122"/>
                <a:cs typeface="Arial" panose="020B0604020202020204" pitchFamily="34" charset="0"/>
              </a:rPr>
              <a:t>DCG</a:t>
            </a:r>
            <a:r>
              <a:rPr lang="zh-CN" altLang="zh-CN" kern="100" dirty="0">
                <a:solidFill>
                  <a:schemeClr val="bg2">
                    <a:lumMod val="50000"/>
                  </a:schemeClr>
                </a:solidFill>
                <a:latin typeface="等线" panose="02010600030101010101" pitchFamily="2" charset="-122"/>
                <a:ea typeface="等线" panose="02010600030101010101" pitchFamily="2" charset="-122"/>
                <a:cs typeface="Arial" panose="020B0604020202020204" pitchFamily="34" charset="0"/>
              </a:rPr>
              <a:t>）</a:t>
            </a:r>
            <a:r>
              <a:rPr lang="zh-CN" altLang="zh-CN" kern="100" dirty="0">
                <a:latin typeface="等线" panose="02010600030101010101" pitchFamily="2" charset="-122"/>
                <a:ea typeface="等线" panose="02010600030101010101" pitchFamily="2" charset="-122"/>
                <a:cs typeface="Arial" panose="020B0604020202020204" pitchFamily="34" charset="0"/>
              </a:rPr>
              <a:t>测量推荐项目对用户的实用性。</a:t>
            </a:r>
            <a:endParaRPr lang="en-US" altLang="zh-CN" kern="100" dirty="0">
              <a:latin typeface="等线" panose="02010600030101010101" pitchFamily="2" charset="-122"/>
              <a:ea typeface="等线" panose="02010600030101010101" pitchFamily="2" charset="-122"/>
              <a:cs typeface="Arial" panose="020B0604020202020204" pitchFamily="34" charset="0"/>
            </a:endParaRPr>
          </a:p>
          <a:p>
            <a:pPr indent="266700">
              <a:lnSpc>
                <a:spcPct val="110000"/>
              </a:lnSpc>
              <a:spcAft>
                <a:spcPts val="155"/>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en-US" altLang="zh-CN" kern="100" dirty="0" err="1">
                <a:latin typeface="等线" panose="02010600030101010101" pitchFamily="2" charset="-122"/>
                <a:ea typeface="等线" panose="02010600030101010101" pitchFamily="2" charset="-122"/>
                <a:cs typeface="Arial" panose="020B0604020202020204" pitchFamily="34" charset="0"/>
              </a:rPr>
              <a:t>ri</a:t>
            </a:r>
            <a:r>
              <a:rPr lang="zh-CN" altLang="zh-CN" kern="100" dirty="0">
                <a:latin typeface="等线" panose="02010600030101010101" pitchFamily="2" charset="-122"/>
                <a:ea typeface="等线" panose="02010600030101010101" pitchFamily="2" charset="-122"/>
                <a:cs typeface="Arial" panose="020B0604020202020204" pitchFamily="34" charset="0"/>
              </a:rPr>
              <a:t>是第</a:t>
            </a:r>
            <a:r>
              <a:rPr lang="en-US" altLang="zh-CN" kern="100" dirty="0" err="1">
                <a:latin typeface="等线" panose="02010600030101010101" pitchFamily="2" charset="-122"/>
                <a:ea typeface="等线" panose="02010600030101010101" pitchFamily="2" charset="-122"/>
                <a:cs typeface="Arial" panose="020B0604020202020204" pitchFamily="34" charset="0"/>
              </a:rPr>
              <a:t>i</a:t>
            </a:r>
            <a:r>
              <a:rPr lang="zh-CN" altLang="zh-CN" kern="100" dirty="0">
                <a:latin typeface="等线" panose="02010600030101010101" pitchFamily="2" charset="-122"/>
                <a:ea typeface="等线" panose="02010600030101010101" pitchFamily="2" charset="-122"/>
                <a:cs typeface="Arial" panose="020B0604020202020204" pitchFamily="34" charset="0"/>
              </a:rPr>
              <a:t>个项目的分级相关性分数。</a:t>
            </a:r>
            <a:endParaRPr lang="en-US" altLang="zh-CN" kern="100" dirty="0">
              <a:latin typeface="等线" panose="02010600030101010101" pitchFamily="2" charset="-122"/>
              <a:ea typeface="等线" panose="02010600030101010101" pitchFamily="2" charset="-122"/>
              <a:cs typeface="Arial" panose="020B0604020202020204" pitchFamily="34" charset="0"/>
            </a:endParaRPr>
          </a:p>
          <a:p>
            <a:pPr indent="266700">
              <a:lnSpc>
                <a:spcPct val="110000"/>
              </a:lnSpc>
              <a:spcAft>
                <a:spcPts val="155"/>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zh-CN" altLang="zh-CN" kern="100" dirty="0">
                <a:latin typeface="等线" panose="02010600030101010101" pitchFamily="2" charset="-122"/>
                <a:ea typeface="等线" panose="02010600030101010101" pitchFamily="2" charset="-122"/>
                <a:cs typeface="Arial" panose="020B0604020202020204" pitchFamily="34" charset="0"/>
              </a:rPr>
              <a:t>需要更</a:t>
            </a:r>
            <a:r>
              <a:rPr lang="zh-CN" altLang="zh-CN" kern="100" dirty="0">
                <a:solidFill>
                  <a:schemeClr val="accent1">
                    <a:lumMod val="75000"/>
                  </a:schemeClr>
                </a:solidFill>
                <a:latin typeface="等线" panose="02010600030101010101" pitchFamily="2" charset="-122"/>
                <a:ea typeface="等线" panose="02010600030101010101" pitchFamily="2" charset="-122"/>
                <a:cs typeface="Arial" panose="020B0604020202020204" pitchFamily="34" charset="0"/>
              </a:rPr>
              <a:t>高</a:t>
            </a:r>
            <a:r>
              <a:rPr lang="zh-CN" altLang="zh-CN" kern="100" dirty="0">
                <a:latin typeface="等线" panose="02010600030101010101" pitchFamily="2" charset="-122"/>
                <a:ea typeface="等线" panose="02010600030101010101" pitchFamily="2" charset="-122"/>
                <a:cs typeface="Arial" panose="020B0604020202020204" pitchFamily="34" charset="0"/>
              </a:rPr>
              <a:t>的</a:t>
            </a:r>
            <a:r>
              <a:rPr lang="en-US" altLang="zh-CN" kern="100" dirty="0">
                <a:latin typeface="等线" panose="02010600030101010101" pitchFamily="2" charset="-122"/>
                <a:ea typeface="等线" panose="02010600030101010101" pitchFamily="2" charset="-122"/>
                <a:cs typeface="Arial" panose="020B0604020202020204" pitchFamily="34" charset="0"/>
              </a:rPr>
              <a:t>DCG</a:t>
            </a:r>
            <a:r>
              <a:rPr lang="zh-CN" altLang="zh-CN" kern="100" dirty="0">
                <a:latin typeface="等线" panose="02010600030101010101" pitchFamily="2" charset="-122"/>
                <a:ea typeface="等线" panose="02010600030101010101" pitchFamily="2" charset="-122"/>
                <a:cs typeface="Arial" panose="020B0604020202020204" pitchFamily="34" charset="0"/>
              </a:rPr>
              <a:t>值，因为它表明更多相关推荐出现在推荐列表的顶部</a:t>
            </a:r>
            <a:r>
              <a:rPr lang="zh-CN" altLang="zh-CN" dirty="0"/>
              <a:t>。</a:t>
            </a:r>
            <a:endParaRPr lang="en-US" altLang="zh-CN" kern="100" dirty="0">
              <a:latin typeface="等线" panose="02010600030101010101" pitchFamily="2" charset="-122"/>
              <a:ea typeface="等线" panose="02010600030101010101" pitchFamily="2" charset="-122"/>
              <a:cs typeface="Arial" panose="020B0604020202020204" pitchFamily="34" charset="0"/>
            </a:endParaRPr>
          </a:p>
          <a:p>
            <a:pPr indent="266700">
              <a:lnSpc>
                <a:spcPct val="110000"/>
              </a:lnSpc>
              <a:spcAft>
                <a:spcPts val="155"/>
              </a:spcAft>
            </a:pPr>
            <a:endParaRPr lang="en-US" altLang="zh-CN" kern="100" dirty="0">
              <a:latin typeface="等线" panose="02010600030101010101" pitchFamily="2" charset="-122"/>
              <a:ea typeface="等线" panose="02010600030101010101" pitchFamily="2" charset="-122"/>
              <a:cs typeface="Arial" panose="020B0604020202020204" pitchFamily="34" charset="0"/>
            </a:endParaRPr>
          </a:p>
          <a:p>
            <a:pPr indent="266700">
              <a:lnSpc>
                <a:spcPct val="110000"/>
              </a:lnSpc>
              <a:spcAft>
                <a:spcPts val="155"/>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en-US" altLang="zh-CN" kern="100" dirty="0" err="1">
                <a:solidFill>
                  <a:schemeClr val="bg2">
                    <a:lumMod val="50000"/>
                  </a:schemeClr>
                </a:solidFill>
                <a:latin typeface="等线" panose="02010600030101010101" pitchFamily="2" charset="-122"/>
                <a:ea typeface="等线" panose="02010600030101010101" pitchFamily="2" charset="-122"/>
                <a:cs typeface="Arial" panose="020B0604020202020204" pitchFamily="34" charset="0"/>
              </a:rPr>
              <a:t>PopularitySietified¨Recall</a:t>
            </a:r>
            <a:r>
              <a:rPr lang="zh-CN" altLang="zh-CN" kern="100" dirty="0">
                <a:solidFill>
                  <a:schemeClr val="bg2">
                    <a:lumMod val="50000"/>
                  </a:schemeClr>
                </a:solidFill>
                <a:latin typeface="等线" panose="02010600030101010101" pitchFamily="2" charset="-122"/>
                <a:ea typeface="等线" panose="02010600030101010101" pitchFamily="2" charset="-122"/>
                <a:cs typeface="Arial" panose="020B0604020202020204" pitchFamily="34" charset="0"/>
              </a:rPr>
              <a:t>（</a:t>
            </a:r>
            <a:r>
              <a:rPr lang="en-US" altLang="zh-CN" kern="100" dirty="0">
                <a:solidFill>
                  <a:schemeClr val="bg2">
                    <a:lumMod val="50000"/>
                  </a:schemeClr>
                </a:solidFill>
                <a:latin typeface="等线" panose="02010600030101010101" pitchFamily="2" charset="-122"/>
                <a:ea typeface="等线" panose="02010600030101010101" pitchFamily="2" charset="-122"/>
                <a:cs typeface="Arial" panose="020B0604020202020204" pitchFamily="34" charset="0"/>
              </a:rPr>
              <a:t>PSR</a:t>
            </a:r>
            <a:r>
              <a:rPr lang="zh-CN" altLang="zh-CN" kern="100" dirty="0">
                <a:solidFill>
                  <a:schemeClr val="bg2">
                    <a:lumMod val="50000"/>
                  </a:schemeClr>
                </a:solidFill>
                <a:latin typeface="等线" panose="02010600030101010101" pitchFamily="2" charset="-122"/>
                <a:ea typeface="等线" panose="02010600030101010101" pitchFamily="2" charset="-122"/>
                <a:cs typeface="Arial" panose="020B0604020202020204" pitchFamily="34" charset="0"/>
              </a:rPr>
              <a:t>） </a:t>
            </a:r>
            <a:r>
              <a:rPr lang="zh-CN" altLang="zh-CN" kern="100" dirty="0">
                <a:latin typeface="等线" panose="02010600030101010101" pitchFamily="2" charset="-122"/>
                <a:ea typeface="等线" panose="02010600030101010101" pitchFamily="2" charset="-122"/>
                <a:cs typeface="Arial" panose="020B0604020202020204" pitchFamily="34" charset="0"/>
              </a:rPr>
              <a:t>，衡量推荐项目的覆盖率</a:t>
            </a:r>
            <a:r>
              <a:rPr lang="en-US" altLang="zh-CN" kern="100" dirty="0">
                <a:latin typeface="等线" panose="02010600030101010101" pitchFamily="2" charset="-122"/>
                <a:ea typeface="等线" panose="02010600030101010101" pitchFamily="2" charset="-122"/>
                <a:cs typeface="Arial" panose="020B0604020202020204" pitchFamily="34" charset="0"/>
              </a:rPr>
              <a:t>/</a:t>
            </a:r>
            <a:r>
              <a:rPr lang="zh-CN" altLang="zh-CN" kern="100" dirty="0">
                <a:latin typeface="等线" panose="02010600030101010101" pitchFamily="2" charset="-122"/>
                <a:ea typeface="等线" panose="02010600030101010101" pitchFamily="2" charset="-122"/>
                <a:cs typeface="Arial" panose="020B0604020202020204" pitchFamily="34" charset="0"/>
              </a:rPr>
              <a:t>受欢迎程度。</a:t>
            </a:r>
            <a:endParaRPr lang="en-US" altLang="zh-CN" kern="100" dirty="0">
              <a:latin typeface="等线" panose="02010600030101010101" pitchFamily="2" charset="-122"/>
              <a:ea typeface="等线" panose="02010600030101010101" pitchFamily="2" charset="-122"/>
              <a:cs typeface="Arial" panose="020B0604020202020204" pitchFamily="34" charset="0"/>
            </a:endParaRPr>
          </a:p>
          <a:p>
            <a:pPr indent="266700">
              <a:lnSpc>
                <a:spcPct val="110000"/>
              </a:lnSpc>
              <a:spcAft>
                <a:spcPts val="155"/>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en-US" altLang="zh-CN" kern="100" dirty="0" err="1">
                <a:latin typeface="等线" panose="02010600030101010101" pitchFamily="2" charset="-122"/>
                <a:ea typeface="等线" panose="02010600030101010101" pitchFamily="2" charset="-122"/>
                <a:cs typeface="Arial" panose="020B0604020202020204" pitchFamily="34" charset="0"/>
              </a:rPr>
              <a:t>Su</a:t>
            </a: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zh-CN" altLang="zh-CN" kern="100" dirty="0">
                <a:latin typeface="等线" panose="02010600030101010101" pitchFamily="2" charset="-122"/>
                <a:ea typeface="等线" panose="02010600030101010101" pitchFamily="2" charset="-122"/>
                <a:cs typeface="Arial" panose="020B0604020202020204" pitchFamily="34" charset="0"/>
              </a:rPr>
              <a:t>是已知与用户</a:t>
            </a:r>
            <a:r>
              <a:rPr lang="en-US" altLang="zh-CN" kern="100" dirty="0">
                <a:latin typeface="等线" panose="02010600030101010101" pitchFamily="2" charset="-122"/>
                <a:ea typeface="等线" panose="02010600030101010101" pitchFamily="2" charset="-122"/>
                <a:cs typeface="Arial" panose="020B0604020202020204" pitchFamily="34" charset="0"/>
              </a:rPr>
              <a:t>u</a:t>
            </a:r>
            <a:r>
              <a:rPr lang="zh-CN" altLang="zh-CN" kern="100" dirty="0">
                <a:latin typeface="等线" panose="02010600030101010101" pitchFamily="2" charset="-122"/>
                <a:ea typeface="等线" panose="02010600030101010101" pitchFamily="2" charset="-122"/>
                <a:cs typeface="Arial" panose="020B0604020202020204" pitchFamily="34" charset="0"/>
              </a:rPr>
              <a:t>相关的推荐项目集合（在</a:t>
            </a:r>
            <a:r>
              <a:rPr lang="en-US" altLang="zh-CN" kern="100" dirty="0">
                <a:latin typeface="等线" panose="02010600030101010101" pitchFamily="2" charset="-122"/>
                <a:ea typeface="等线" panose="02010600030101010101" pitchFamily="2" charset="-122"/>
                <a:cs typeface="Arial" panose="020B0604020202020204" pitchFamily="34" charset="0"/>
              </a:rPr>
              <a:t>k</a:t>
            </a:r>
            <a:r>
              <a:rPr lang="zh-CN" altLang="zh-CN" kern="100" dirty="0">
                <a:latin typeface="等线" panose="02010600030101010101" pitchFamily="2" charset="-122"/>
                <a:ea typeface="等线" panose="02010600030101010101" pitchFamily="2" charset="-122"/>
                <a:cs typeface="Arial" panose="020B0604020202020204" pitchFamily="34" charset="0"/>
              </a:rPr>
              <a:t>个推荐项目中），</a:t>
            </a:r>
            <a:r>
              <a:rPr lang="en-US" altLang="zh-CN" kern="100" dirty="0">
                <a:latin typeface="等线" panose="02010600030101010101" pitchFamily="2" charset="-122"/>
                <a:ea typeface="等线" panose="02010600030101010101" pitchFamily="2" charset="-122"/>
                <a:cs typeface="Arial" panose="020B0604020202020204" pitchFamily="34" charset="0"/>
              </a:rPr>
              <a:t>Tu</a:t>
            </a:r>
            <a:r>
              <a:rPr lang="zh-CN" altLang="zh-CN" kern="100" dirty="0">
                <a:latin typeface="等线" panose="02010600030101010101" pitchFamily="2" charset="-122"/>
                <a:ea typeface="等线" panose="02010600030101010101" pitchFamily="2" charset="-122"/>
                <a:cs typeface="Arial" panose="020B0604020202020204" pitchFamily="34" charset="0"/>
              </a:rPr>
              <a:t>是测试集中已知与用户</a:t>
            </a:r>
            <a:r>
              <a:rPr lang="en-US" altLang="zh-CN" kern="100" dirty="0">
                <a:latin typeface="等线" panose="02010600030101010101" pitchFamily="2" charset="-122"/>
                <a:ea typeface="等线" panose="02010600030101010101" pitchFamily="2" charset="-122"/>
                <a:cs typeface="Arial" panose="020B0604020202020204" pitchFamily="34" charset="0"/>
              </a:rPr>
              <a:t>u</a:t>
            </a:r>
            <a:r>
              <a:rPr lang="zh-CN" altLang="zh-CN" kern="100" dirty="0">
                <a:latin typeface="等线" panose="02010600030101010101" pitchFamily="2" charset="-122"/>
                <a:ea typeface="等线" panose="02010600030101010101" pitchFamily="2" charset="-122"/>
                <a:cs typeface="Arial" panose="020B0604020202020204" pitchFamily="34" charset="0"/>
              </a:rPr>
              <a:t>真正相关的项目集合，</a:t>
            </a:r>
            <a:r>
              <a:rPr lang="en-US" altLang="zh-CN" kern="100" dirty="0">
                <a:latin typeface="等线" panose="02010600030101010101" pitchFamily="2" charset="-122"/>
                <a:ea typeface="等线" panose="02010600030101010101" pitchFamily="2" charset="-122"/>
                <a:cs typeface="Arial" panose="020B0604020202020204" pitchFamily="34" charset="0"/>
              </a:rPr>
              <a:t>Ni +</a:t>
            </a:r>
            <a:r>
              <a:rPr lang="zh-CN" altLang="zh-CN" kern="100" dirty="0">
                <a:latin typeface="等线" panose="02010600030101010101" pitchFamily="2" charset="-122"/>
                <a:ea typeface="等线" panose="02010600030101010101" pitchFamily="2" charset="-122"/>
                <a:cs typeface="Arial" panose="020B0604020202020204" pitchFamily="34" charset="0"/>
              </a:rPr>
              <a:t>是数字 测试集中项目</a:t>
            </a:r>
            <a:r>
              <a:rPr lang="en-US" altLang="zh-CN" kern="100" dirty="0" err="1">
                <a:latin typeface="等线" panose="02010600030101010101" pitchFamily="2" charset="-122"/>
                <a:ea typeface="等线" panose="02010600030101010101" pitchFamily="2" charset="-122"/>
                <a:cs typeface="Arial" panose="020B0604020202020204" pitchFamily="34" charset="0"/>
              </a:rPr>
              <a:t>i</a:t>
            </a:r>
            <a:r>
              <a:rPr lang="zh-CN" altLang="zh-CN" kern="100" dirty="0">
                <a:latin typeface="等线" panose="02010600030101010101" pitchFamily="2" charset="-122"/>
                <a:ea typeface="等线" panose="02010600030101010101" pitchFamily="2" charset="-122"/>
                <a:cs typeface="Arial" panose="020B0604020202020204" pitchFamily="34" charset="0"/>
              </a:rPr>
              <a:t>的相关评级和</a:t>
            </a:r>
            <a:r>
              <a:rPr lang="en-US" altLang="zh-CN" kern="100" dirty="0">
                <a:latin typeface="等线" panose="02010600030101010101" pitchFamily="2" charset="-122"/>
                <a:ea typeface="等线" panose="02010600030101010101" pitchFamily="2" charset="-122"/>
                <a:cs typeface="Arial" panose="020B0604020202020204" pitchFamily="34" charset="0"/>
              </a:rPr>
              <a:t>β∈</a:t>
            </a:r>
            <a:r>
              <a:rPr lang="zh-CN" altLang="zh-CN" kern="100" dirty="0">
                <a:latin typeface="等线" panose="02010600030101010101" pitchFamily="2" charset="-122"/>
                <a:ea typeface="等线" panose="02010600030101010101" pitchFamily="2" charset="-122"/>
                <a:cs typeface="Arial" panose="020B0604020202020204" pitchFamily="34" charset="0"/>
              </a:rPr>
              <a:t>（</a:t>
            </a:r>
            <a:r>
              <a:rPr lang="en-US" altLang="zh-CN" kern="100" dirty="0">
                <a:latin typeface="等线" panose="02010600030101010101" pitchFamily="2" charset="-122"/>
                <a:ea typeface="等线" panose="02010600030101010101" pitchFamily="2" charset="-122"/>
                <a:cs typeface="Arial" panose="020B0604020202020204" pitchFamily="34" charset="0"/>
              </a:rPr>
              <a:t>0,1</a:t>
            </a:r>
            <a:r>
              <a:rPr lang="zh-CN" altLang="zh-CN" kern="100" dirty="0">
                <a:latin typeface="等线" panose="02010600030101010101" pitchFamily="2" charset="-122"/>
                <a:ea typeface="等线" panose="02010600030101010101" pitchFamily="2" charset="-122"/>
                <a:cs typeface="Arial" panose="020B0604020202020204" pitchFamily="34" charset="0"/>
              </a:rPr>
              <a:t>）是一个超参数，它根据流行度偏差进行调整。</a:t>
            </a:r>
            <a:endParaRPr lang="en-US" altLang="zh-CN" kern="100" dirty="0">
              <a:latin typeface="等线" panose="02010600030101010101" pitchFamily="2" charset="-122"/>
              <a:ea typeface="等线" panose="02010600030101010101" pitchFamily="2" charset="-122"/>
              <a:cs typeface="Arial" panose="020B0604020202020204" pitchFamily="34" charset="0"/>
            </a:endParaRPr>
          </a:p>
          <a:p>
            <a:pPr indent="266700">
              <a:lnSpc>
                <a:spcPct val="110000"/>
              </a:lnSpc>
              <a:spcAft>
                <a:spcPts val="155"/>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zh-CN" altLang="zh-CN" kern="100" dirty="0">
                <a:latin typeface="等线" panose="02010600030101010101" pitchFamily="2" charset="-122"/>
                <a:ea typeface="等线" panose="02010600030101010101" pitchFamily="2" charset="-122"/>
                <a:cs typeface="Arial" panose="020B0604020202020204" pitchFamily="34" charset="0"/>
              </a:rPr>
              <a:t>实验中使用了</a:t>
            </a:r>
            <a:r>
              <a:rPr lang="en-US" altLang="zh-CN" kern="100" dirty="0">
                <a:latin typeface="等线" panose="02010600030101010101" pitchFamily="2" charset="-122"/>
                <a:ea typeface="等线" panose="02010600030101010101" pitchFamily="2" charset="-122"/>
                <a:cs typeface="Arial" panose="020B0604020202020204" pitchFamily="34" charset="0"/>
              </a:rPr>
              <a:t>β= 0.5</a:t>
            </a:r>
            <a:r>
              <a:rPr lang="zh-CN" altLang="zh-CN" kern="100" dirty="0">
                <a:latin typeface="等线" panose="02010600030101010101" pitchFamily="2" charset="-122"/>
                <a:ea typeface="等线" panose="02010600030101010101" pitchFamily="2" charset="-122"/>
                <a:cs typeface="Arial" panose="020B0604020202020204" pitchFamily="34" charset="0"/>
              </a:rPr>
              <a:t>。 </a:t>
            </a:r>
            <a:endParaRPr lang="en-US" altLang="zh-CN" kern="100" dirty="0">
              <a:latin typeface="等线" panose="02010600030101010101" pitchFamily="2" charset="-122"/>
              <a:ea typeface="等线" panose="02010600030101010101" pitchFamily="2" charset="-122"/>
              <a:cs typeface="Arial" panose="020B0604020202020204" pitchFamily="34" charset="0"/>
            </a:endParaRPr>
          </a:p>
          <a:p>
            <a:pPr indent="266700">
              <a:lnSpc>
                <a:spcPct val="110000"/>
              </a:lnSpc>
              <a:spcAft>
                <a:spcPts val="155"/>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zh-CN" altLang="zh-CN" kern="100" dirty="0">
                <a:solidFill>
                  <a:schemeClr val="bg2">
                    <a:lumMod val="50000"/>
                  </a:schemeClr>
                </a:solidFill>
                <a:latin typeface="等线" panose="02010600030101010101" pitchFamily="2" charset="-122"/>
                <a:ea typeface="等线" panose="02010600030101010101" pitchFamily="2" charset="-122"/>
                <a:cs typeface="Arial" panose="020B0604020202020204" pitchFamily="34" charset="0"/>
              </a:rPr>
              <a:t>较高的</a:t>
            </a:r>
            <a:r>
              <a:rPr lang="en-US" altLang="zh-CN" kern="100" dirty="0">
                <a:solidFill>
                  <a:schemeClr val="bg2">
                    <a:lumMod val="50000"/>
                  </a:schemeClr>
                </a:solidFill>
                <a:latin typeface="等线" panose="02010600030101010101" pitchFamily="2" charset="-122"/>
                <a:ea typeface="等线" panose="02010600030101010101" pitchFamily="2" charset="-122"/>
                <a:cs typeface="Arial" panose="020B0604020202020204" pitchFamily="34" charset="0"/>
              </a:rPr>
              <a:t>PSR</a:t>
            </a:r>
            <a:r>
              <a:rPr lang="zh-CN" altLang="zh-CN" kern="100" dirty="0">
                <a:solidFill>
                  <a:schemeClr val="bg2">
                    <a:lumMod val="50000"/>
                  </a:schemeClr>
                </a:solidFill>
                <a:latin typeface="等线" panose="02010600030101010101" pitchFamily="2" charset="-122"/>
                <a:ea typeface="等线" panose="02010600030101010101" pitchFamily="2" charset="-122"/>
                <a:cs typeface="Arial" panose="020B0604020202020204" pitchFamily="34" charset="0"/>
              </a:rPr>
              <a:t>值</a:t>
            </a:r>
            <a:r>
              <a:rPr lang="zh-CN" altLang="zh-CN" kern="100" dirty="0">
                <a:latin typeface="等线" panose="02010600030101010101" pitchFamily="2" charset="-122"/>
                <a:ea typeface="等线" panose="02010600030101010101" pitchFamily="2" charset="-122"/>
                <a:cs typeface="Arial" panose="020B0604020202020204" pitchFamily="34" charset="0"/>
              </a:rPr>
              <a:t>表示更多相关的不受欢迎的推荐出现在推荐列表的顶部。</a:t>
            </a:r>
          </a:p>
          <a:p>
            <a:pPr indent="266700">
              <a:lnSpc>
                <a:spcPct val="110000"/>
              </a:lnSpc>
              <a:spcAft>
                <a:spcPts val="155"/>
              </a:spcAft>
            </a:pPr>
            <a:endParaRPr lang="zh-CN" altLang="zh-CN" kern="100" dirty="0">
              <a:latin typeface="等线" panose="02010600030101010101" pitchFamily="2" charset="-122"/>
              <a:ea typeface="等线" panose="02010600030101010101" pitchFamily="2" charset="-122"/>
              <a:cs typeface="Arial" panose="020B0604020202020204" pitchFamily="34" charset="0"/>
            </a:endParaRPr>
          </a:p>
        </p:txBody>
      </p:sp>
      <p:pic>
        <p:nvPicPr>
          <p:cNvPr id="4" name="Picture 29055">
            <a:extLst>
              <a:ext uri="{FF2B5EF4-FFF2-40B4-BE49-F238E27FC236}">
                <a16:creationId xmlns:a16="http://schemas.microsoft.com/office/drawing/2014/main" id="{DF8D3BDA-19AC-4D0C-85BA-1174A4EC0D52}"/>
              </a:ext>
            </a:extLst>
          </p:cNvPr>
          <p:cNvPicPr/>
          <p:nvPr/>
        </p:nvPicPr>
        <p:blipFill>
          <a:blip r:embed="rId3"/>
          <a:stretch>
            <a:fillRect/>
          </a:stretch>
        </p:blipFill>
        <p:spPr>
          <a:xfrm>
            <a:off x="7939503" y="1365522"/>
            <a:ext cx="1523920" cy="712887"/>
          </a:xfrm>
          <a:prstGeom prst="rect">
            <a:avLst/>
          </a:prstGeom>
        </p:spPr>
      </p:pic>
      <p:pic>
        <p:nvPicPr>
          <p:cNvPr id="5" name="图片 4">
            <a:extLst>
              <a:ext uri="{FF2B5EF4-FFF2-40B4-BE49-F238E27FC236}">
                <a16:creationId xmlns:a16="http://schemas.microsoft.com/office/drawing/2014/main" id="{0FF1C191-7F24-4FE0-910F-B089006B9CE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46740" y="4077072"/>
            <a:ext cx="1551037" cy="986210"/>
          </a:xfrm>
          <a:prstGeom prst="rect">
            <a:avLst/>
          </a:prstGeom>
          <a:noFill/>
          <a:ln>
            <a:noFill/>
          </a:ln>
        </p:spPr>
      </p:pic>
    </p:spTree>
    <p:extLst>
      <p:ext uri="{BB962C8B-B14F-4D97-AF65-F5344CB8AC3E}">
        <p14:creationId xmlns:p14="http://schemas.microsoft.com/office/powerpoint/2010/main" val="181788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C482C3-CC80-4DE2-8686-A20F9E458B40}"/>
              </a:ext>
            </a:extLst>
          </p:cNvPr>
          <p:cNvSpPr/>
          <p:nvPr/>
        </p:nvSpPr>
        <p:spPr>
          <a:xfrm>
            <a:off x="781596" y="692696"/>
            <a:ext cx="902811" cy="523220"/>
          </a:xfrm>
          <a:prstGeom prst="rect">
            <a:avLst/>
          </a:prstGeom>
        </p:spPr>
        <p:txBody>
          <a:bodyPr wrap="none">
            <a:spAutoFit/>
          </a:bodyPr>
          <a:lstStyle/>
          <a:p>
            <a:pPr algn="just">
              <a:spcAft>
                <a:spcPts val="0"/>
              </a:spcAft>
            </a:pPr>
            <a:r>
              <a:rPr lang="zh-CN" altLang="zh-CN" sz="2800" kern="100" dirty="0">
                <a:latin typeface="等线" panose="02010600030101010101" pitchFamily="2" charset="-122"/>
                <a:ea typeface="等线" panose="02010600030101010101" pitchFamily="2" charset="-122"/>
                <a:cs typeface="Arial" panose="020B0604020202020204" pitchFamily="34" charset="0"/>
              </a:rPr>
              <a:t>结果</a:t>
            </a:r>
          </a:p>
        </p:txBody>
      </p:sp>
      <p:sp>
        <p:nvSpPr>
          <p:cNvPr id="3" name="矩形 2">
            <a:extLst>
              <a:ext uri="{FF2B5EF4-FFF2-40B4-BE49-F238E27FC236}">
                <a16:creationId xmlns:a16="http://schemas.microsoft.com/office/drawing/2014/main" id="{8AC0CD19-98D3-4FF5-9679-F021BF1B0900}"/>
              </a:ext>
            </a:extLst>
          </p:cNvPr>
          <p:cNvSpPr/>
          <p:nvPr/>
        </p:nvSpPr>
        <p:spPr>
          <a:xfrm>
            <a:off x="1127060" y="1612003"/>
            <a:ext cx="1569660" cy="369332"/>
          </a:xfrm>
          <a:prstGeom prst="rect">
            <a:avLst/>
          </a:prstGeom>
        </p:spPr>
        <p:txBody>
          <a:bodyPr wrap="none">
            <a:spAutoFit/>
          </a:bodyPr>
          <a:lstStyle/>
          <a:p>
            <a:r>
              <a:rPr lang="zh-CN" altLang="zh-CN" dirty="0">
                <a:ea typeface="等线" panose="02010600030101010101" pitchFamily="2" charset="-122"/>
                <a:cs typeface="Arial" panose="020B0604020202020204" pitchFamily="34" charset="0"/>
              </a:rPr>
              <a:t>随机组结果：</a:t>
            </a:r>
            <a:endParaRPr lang="zh-CN" altLang="en-US" dirty="0"/>
          </a:p>
        </p:txBody>
      </p:sp>
      <p:pic>
        <p:nvPicPr>
          <p:cNvPr id="4" name="图片 3">
            <a:extLst>
              <a:ext uri="{FF2B5EF4-FFF2-40B4-BE49-F238E27FC236}">
                <a16:creationId xmlns:a16="http://schemas.microsoft.com/office/drawing/2014/main" id="{F3FC7219-4F2D-4468-A707-3CA49F6D0B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99069" y="661932"/>
            <a:ext cx="4320480" cy="2592288"/>
          </a:xfrm>
          <a:prstGeom prst="rect">
            <a:avLst/>
          </a:prstGeom>
          <a:noFill/>
          <a:ln>
            <a:noFill/>
          </a:ln>
        </p:spPr>
      </p:pic>
      <p:pic>
        <p:nvPicPr>
          <p:cNvPr id="5" name="图片 4">
            <a:extLst>
              <a:ext uri="{FF2B5EF4-FFF2-40B4-BE49-F238E27FC236}">
                <a16:creationId xmlns:a16="http://schemas.microsoft.com/office/drawing/2014/main" id="{3809F98F-3164-485F-9BEB-CA0D299CCB1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999068" y="3603780"/>
            <a:ext cx="4320479" cy="2592288"/>
          </a:xfrm>
          <a:prstGeom prst="rect">
            <a:avLst/>
          </a:prstGeom>
          <a:noFill/>
          <a:ln>
            <a:noFill/>
          </a:ln>
        </p:spPr>
      </p:pic>
      <p:sp>
        <p:nvSpPr>
          <p:cNvPr id="6" name="矩形 5">
            <a:extLst>
              <a:ext uri="{FF2B5EF4-FFF2-40B4-BE49-F238E27FC236}">
                <a16:creationId xmlns:a16="http://schemas.microsoft.com/office/drawing/2014/main" id="{960FC073-1A55-4179-862B-2848CA9C83F4}"/>
              </a:ext>
            </a:extLst>
          </p:cNvPr>
          <p:cNvSpPr/>
          <p:nvPr/>
        </p:nvSpPr>
        <p:spPr>
          <a:xfrm>
            <a:off x="2584152" y="1219412"/>
            <a:ext cx="4433048" cy="1477328"/>
          </a:xfrm>
          <a:prstGeom prst="rect">
            <a:avLst/>
          </a:prstGeom>
        </p:spPr>
        <p:txBody>
          <a:bodyPr wrap="square">
            <a:spAutoFit/>
          </a:bodyPr>
          <a:lstStyle/>
          <a:p>
            <a:r>
              <a:rPr lang="en-US" altLang="zh-CN" dirty="0">
                <a:ea typeface="等线" panose="02010600030101010101" pitchFamily="2" charset="-122"/>
                <a:cs typeface="Arial" panose="020B0604020202020204" pitchFamily="34" charset="0"/>
              </a:rPr>
              <a:t>        </a:t>
            </a:r>
            <a:r>
              <a:rPr lang="zh-CN" altLang="zh-CN" dirty="0">
                <a:ea typeface="等线" panose="02010600030101010101" pitchFamily="2" charset="-122"/>
                <a:cs typeface="Arial" panose="020B0604020202020204" pitchFamily="34" charset="0"/>
              </a:rPr>
              <a:t>固定数量的推荐（</a:t>
            </a:r>
            <a:r>
              <a:rPr lang="en-US" altLang="zh-CN" dirty="0">
                <a:ea typeface="等线" panose="02010600030101010101" pitchFamily="2" charset="-122"/>
                <a:cs typeface="Arial" panose="020B0604020202020204" pitchFamily="34" charset="0"/>
              </a:rPr>
              <a:t>k = 5</a:t>
            </a:r>
            <a:r>
              <a:rPr lang="zh-CN" altLang="zh-CN" dirty="0">
                <a:ea typeface="等线" panose="02010600030101010101" pitchFamily="2" charset="-122"/>
                <a:cs typeface="Arial" panose="020B0604020202020204" pitchFamily="34" charset="0"/>
              </a:rPr>
              <a:t>）的不同算法作为组大小（</a:t>
            </a:r>
            <a:r>
              <a:rPr lang="en-US" altLang="zh-CN" dirty="0">
                <a:ea typeface="等线" panose="02010600030101010101" pitchFamily="2" charset="-122"/>
                <a:cs typeface="Arial" panose="020B0604020202020204" pitchFamily="34" charset="0"/>
              </a:rPr>
              <a:t>| G |</a:t>
            </a:r>
            <a:r>
              <a:rPr lang="zh-CN" altLang="zh-CN" dirty="0">
                <a:ea typeface="等线" panose="02010600030101010101" pitchFamily="2" charset="-122"/>
                <a:cs typeface="Arial" panose="020B0604020202020204" pitchFamily="34" charset="0"/>
              </a:rPr>
              <a:t>）的函数的性能。</a:t>
            </a:r>
            <a:endParaRPr lang="en-US" altLang="zh-CN" dirty="0">
              <a:ea typeface="等线" panose="02010600030101010101" pitchFamily="2" charset="-122"/>
              <a:cs typeface="Arial" panose="020B0604020202020204" pitchFamily="34" charset="0"/>
            </a:endParaRPr>
          </a:p>
          <a:p>
            <a:r>
              <a:rPr lang="en-US" altLang="zh-CN" dirty="0">
                <a:ea typeface="等线" panose="02010600030101010101" pitchFamily="2" charset="-122"/>
                <a:cs typeface="Arial" panose="020B0604020202020204" pitchFamily="34" charset="0"/>
              </a:rPr>
              <a:t>        AM</a:t>
            </a:r>
            <a:r>
              <a:rPr lang="zh-CN" altLang="zh-CN" dirty="0">
                <a:ea typeface="等线" panose="02010600030101010101" pitchFamily="2" charset="-122"/>
                <a:cs typeface="Arial" panose="020B0604020202020204" pitchFamily="34" charset="0"/>
              </a:rPr>
              <a:t>和</a:t>
            </a:r>
            <a:r>
              <a:rPr lang="en-US" altLang="zh-CN" dirty="0">
                <a:ea typeface="等线" panose="02010600030101010101" pitchFamily="2" charset="-122"/>
                <a:cs typeface="Arial" panose="020B0604020202020204" pitchFamily="34" charset="0"/>
              </a:rPr>
              <a:t>FM</a:t>
            </a:r>
            <a:r>
              <a:rPr lang="zh-CN" altLang="zh-CN" dirty="0">
                <a:ea typeface="等线" panose="02010600030101010101" pitchFamily="2" charset="-122"/>
                <a:cs typeface="Arial" panose="020B0604020202020204" pitchFamily="34" charset="0"/>
              </a:rPr>
              <a:t>算法的性能非常相似，</a:t>
            </a:r>
            <a:r>
              <a:rPr lang="en-US" altLang="zh-CN" dirty="0">
                <a:ea typeface="等线" panose="02010600030101010101" pitchFamily="2" charset="-122"/>
                <a:cs typeface="Arial" panose="020B0604020202020204" pitchFamily="34" charset="0"/>
              </a:rPr>
              <a:t>AM</a:t>
            </a:r>
            <a:r>
              <a:rPr lang="zh-CN" altLang="zh-CN" dirty="0">
                <a:ea typeface="等线" panose="02010600030101010101" pitchFamily="2" charset="-122"/>
                <a:cs typeface="Arial" panose="020B0604020202020204" pitchFamily="34" charset="0"/>
              </a:rPr>
              <a:t>对于较小尺寸的组执行略微优于</a:t>
            </a:r>
            <a:r>
              <a:rPr lang="en-US" altLang="zh-CN" dirty="0">
                <a:ea typeface="等线" panose="02010600030101010101" pitchFamily="2" charset="-122"/>
                <a:cs typeface="Arial" panose="020B0604020202020204" pitchFamily="34" charset="0"/>
              </a:rPr>
              <a:t>FM</a:t>
            </a:r>
            <a:r>
              <a:rPr lang="zh-CN" altLang="zh-CN" dirty="0">
                <a:ea typeface="等线" panose="02010600030101010101" pitchFamily="2" charset="-122"/>
                <a:cs typeface="Arial" panose="020B0604020202020204" pitchFamily="34" charset="0"/>
              </a:rPr>
              <a:t>。</a:t>
            </a:r>
            <a:r>
              <a:rPr lang="en-US" altLang="zh-CN" dirty="0">
                <a:ea typeface="等线" panose="02010600030101010101" pitchFamily="2" charset="-122"/>
                <a:cs typeface="Arial" panose="020B0604020202020204" pitchFamily="34" charset="0"/>
              </a:rPr>
              <a:t>     </a:t>
            </a:r>
          </a:p>
          <a:p>
            <a:r>
              <a:rPr lang="en-US" altLang="zh-CN" dirty="0">
                <a:ea typeface="等线" panose="02010600030101010101" pitchFamily="2" charset="-122"/>
                <a:cs typeface="Arial" panose="020B0604020202020204" pitchFamily="34" charset="0"/>
              </a:rPr>
              <a:t>        SAGA</a:t>
            </a:r>
            <a:r>
              <a:rPr lang="zh-CN" altLang="zh-CN" dirty="0">
                <a:ea typeface="等线" panose="02010600030101010101" pitchFamily="2" charset="-122"/>
                <a:cs typeface="Arial" panose="020B0604020202020204" pitchFamily="34" charset="0"/>
              </a:rPr>
              <a:t>的性能明显优于</a:t>
            </a:r>
            <a:r>
              <a:rPr lang="en-US" altLang="zh-CN" dirty="0">
                <a:ea typeface="等线" panose="02010600030101010101" pitchFamily="2" charset="-122"/>
                <a:cs typeface="Arial" panose="020B0604020202020204" pitchFamily="34" charset="0"/>
              </a:rPr>
              <a:t>AM</a:t>
            </a:r>
            <a:r>
              <a:rPr lang="zh-CN" altLang="zh-CN" dirty="0">
                <a:ea typeface="等线" panose="02010600030101010101" pitchFamily="2" charset="-122"/>
                <a:cs typeface="Arial" panose="020B0604020202020204" pitchFamily="34" charset="0"/>
              </a:rPr>
              <a:t>和</a:t>
            </a:r>
            <a:r>
              <a:rPr lang="en-US" altLang="zh-CN" dirty="0">
                <a:ea typeface="等线" panose="02010600030101010101" pitchFamily="2" charset="-122"/>
                <a:cs typeface="Arial" panose="020B0604020202020204" pitchFamily="34" charset="0"/>
              </a:rPr>
              <a:t>FM</a:t>
            </a:r>
            <a:r>
              <a:rPr lang="zh-CN" altLang="en-US" dirty="0">
                <a:ea typeface="等线" panose="02010600030101010101" pitchFamily="2" charset="-122"/>
                <a:cs typeface="Arial" panose="020B0604020202020204" pitchFamily="34" charset="0"/>
              </a:rPr>
              <a:t>。</a:t>
            </a:r>
            <a:endParaRPr lang="zh-CN" altLang="en-US" dirty="0"/>
          </a:p>
        </p:txBody>
      </p:sp>
      <p:sp>
        <p:nvSpPr>
          <p:cNvPr id="7" name="矩形 6">
            <a:extLst>
              <a:ext uri="{FF2B5EF4-FFF2-40B4-BE49-F238E27FC236}">
                <a16:creationId xmlns:a16="http://schemas.microsoft.com/office/drawing/2014/main" id="{4C3893C4-1DF2-4BAB-A172-D094837816A5}"/>
              </a:ext>
            </a:extLst>
          </p:cNvPr>
          <p:cNvSpPr/>
          <p:nvPr/>
        </p:nvSpPr>
        <p:spPr>
          <a:xfrm>
            <a:off x="2143345" y="3934197"/>
            <a:ext cx="4743156" cy="1754326"/>
          </a:xfrm>
          <a:prstGeom prst="rect">
            <a:avLst/>
          </a:prstGeom>
        </p:spPr>
        <p:txBody>
          <a:bodyPr wrap="square">
            <a:spAutoFit/>
          </a:bodyPr>
          <a:lstStyle/>
          <a:p>
            <a:pPr algn="just">
              <a:spcAft>
                <a:spcPts val="0"/>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zh-CN" altLang="zh-CN" kern="100" dirty="0">
                <a:latin typeface="等线" panose="02010600030101010101" pitchFamily="2" charset="-122"/>
                <a:ea typeface="等线" panose="02010600030101010101" pitchFamily="2" charset="-122"/>
                <a:cs typeface="Arial" panose="020B0604020202020204" pitchFamily="34" charset="0"/>
              </a:rPr>
              <a:t>固定组大小（</a:t>
            </a:r>
            <a:r>
              <a:rPr lang="en-US" altLang="zh-CN" kern="100" dirty="0">
                <a:latin typeface="等线" panose="02010600030101010101" pitchFamily="2" charset="-122"/>
                <a:ea typeface="等线" panose="02010600030101010101" pitchFamily="2" charset="-122"/>
                <a:cs typeface="Arial" panose="020B0604020202020204" pitchFamily="34" charset="0"/>
              </a:rPr>
              <a:t>| G | = 4</a:t>
            </a:r>
            <a:r>
              <a:rPr lang="zh-CN" altLang="zh-CN" kern="100" dirty="0">
                <a:latin typeface="等线" panose="02010600030101010101" pitchFamily="2" charset="-122"/>
                <a:ea typeface="等线" panose="02010600030101010101" pitchFamily="2" charset="-122"/>
                <a:cs typeface="Arial" panose="020B0604020202020204" pitchFamily="34" charset="0"/>
              </a:rPr>
              <a:t>），作为推荐大小（</a:t>
            </a:r>
            <a:r>
              <a:rPr lang="en-US" altLang="zh-CN" kern="100" dirty="0">
                <a:latin typeface="等线" panose="02010600030101010101" pitchFamily="2" charset="-122"/>
                <a:ea typeface="等线" panose="02010600030101010101" pitchFamily="2" charset="-122"/>
                <a:cs typeface="Arial" panose="020B0604020202020204" pitchFamily="34" charset="0"/>
              </a:rPr>
              <a:t>k</a:t>
            </a:r>
            <a:r>
              <a:rPr lang="zh-CN" altLang="zh-CN" kern="100" dirty="0">
                <a:latin typeface="等线" panose="02010600030101010101" pitchFamily="2" charset="-122"/>
                <a:ea typeface="等线" panose="02010600030101010101" pitchFamily="2" charset="-122"/>
                <a:cs typeface="Arial" panose="020B0604020202020204" pitchFamily="34" charset="0"/>
              </a:rPr>
              <a:t>）的函数的不同算法的性能。</a:t>
            </a:r>
          </a:p>
          <a:p>
            <a:pPr algn="just">
              <a:spcAft>
                <a:spcPts val="0"/>
              </a:spcAft>
            </a:pPr>
            <a:r>
              <a:rPr lang="en-US" altLang="zh-CN" kern="100" dirty="0">
                <a:latin typeface="等线" panose="02010600030101010101" pitchFamily="2" charset="-122"/>
                <a:ea typeface="等线" panose="02010600030101010101" pitchFamily="2" charset="-122"/>
                <a:cs typeface="Arial" panose="020B0604020202020204" pitchFamily="34" charset="0"/>
              </a:rPr>
              <a:t>        AM</a:t>
            </a:r>
            <a:r>
              <a:rPr lang="zh-CN" altLang="zh-CN" kern="100" dirty="0">
                <a:latin typeface="等线" panose="02010600030101010101" pitchFamily="2" charset="-122"/>
                <a:ea typeface="等线" panose="02010600030101010101" pitchFamily="2" charset="-122"/>
                <a:cs typeface="Arial" panose="020B0604020202020204" pitchFamily="34" charset="0"/>
              </a:rPr>
              <a:t>和</a:t>
            </a:r>
            <a:r>
              <a:rPr lang="en-US" altLang="zh-CN" kern="100" dirty="0">
                <a:latin typeface="等线" panose="02010600030101010101" pitchFamily="2" charset="-122"/>
                <a:ea typeface="等线" panose="02010600030101010101" pitchFamily="2" charset="-122"/>
                <a:cs typeface="Arial" panose="020B0604020202020204" pitchFamily="34" charset="0"/>
              </a:rPr>
              <a:t>FM</a:t>
            </a:r>
            <a:r>
              <a:rPr lang="zh-CN" altLang="zh-CN" kern="100" dirty="0">
                <a:latin typeface="等线" panose="02010600030101010101" pitchFamily="2" charset="-122"/>
                <a:ea typeface="等线" panose="02010600030101010101" pitchFamily="2" charset="-122"/>
                <a:cs typeface="Arial" panose="020B0604020202020204" pitchFamily="34" charset="0"/>
              </a:rPr>
              <a:t>的性能非常接近，而</a:t>
            </a:r>
            <a:r>
              <a:rPr lang="en-US" altLang="zh-CN" kern="100" dirty="0">
                <a:latin typeface="等线" panose="02010600030101010101" pitchFamily="2" charset="-122"/>
                <a:ea typeface="等线" panose="02010600030101010101" pitchFamily="2" charset="-122"/>
                <a:cs typeface="Arial" panose="020B0604020202020204" pitchFamily="34" charset="0"/>
              </a:rPr>
              <a:t>SAGA</a:t>
            </a:r>
            <a:r>
              <a:rPr lang="zh-CN" altLang="zh-CN" kern="100" dirty="0">
                <a:latin typeface="等线" panose="02010600030101010101" pitchFamily="2" charset="-122"/>
                <a:ea typeface="等线" panose="02010600030101010101" pitchFamily="2" charset="-122"/>
                <a:cs typeface="Arial" panose="020B0604020202020204" pitchFamily="34" charset="0"/>
              </a:rPr>
              <a:t>算法的线性和凹面版本的性能彼此接近。</a:t>
            </a:r>
            <a:endParaRPr lang="en-US" altLang="zh-CN" kern="100" dirty="0">
              <a:latin typeface="等线" panose="02010600030101010101" pitchFamily="2" charset="-122"/>
              <a:ea typeface="等线" panose="02010600030101010101" pitchFamily="2" charset="-122"/>
              <a:cs typeface="Arial" panose="020B0604020202020204" pitchFamily="34" charset="0"/>
            </a:endParaRPr>
          </a:p>
          <a:p>
            <a:pPr algn="just">
              <a:spcAft>
                <a:spcPts val="0"/>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zh-CN" altLang="zh-CN" kern="100" dirty="0">
                <a:latin typeface="等线" panose="02010600030101010101" pitchFamily="2" charset="-122"/>
                <a:ea typeface="等线" panose="02010600030101010101" pitchFamily="2" charset="-122"/>
                <a:cs typeface="Arial" panose="020B0604020202020204" pitchFamily="34" charset="0"/>
              </a:rPr>
              <a:t>与</a:t>
            </a:r>
            <a:r>
              <a:rPr lang="en-US" altLang="zh-CN" kern="100" dirty="0">
                <a:latin typeface="等线" panose="02010600030101010101" pitchFamily="2" charset="-122"/>
                <a:ea typeface="等线" panose="02010600030101010101" pitchFamily="2" charset="-122"/>
                <a:cs typeface="Arial" panose="020B0604020202020204" pitchFamily="34" charset="0"/>
              </a:rPr>
              <a:t>AM</a:t>
            </a:r>
            <a:r>
              <a:rPr lang="zh-CN" altLang="zh-CN" kern="100" dirty="0">
                <a:latin typeface="等线" panose="02010600030101010101" pitchFamily="2" charset="-122"/>
                <a:ea typeface="等线" panose="02010600030101010101" pitchFamily="2" charset="-122"/>
                <a:cs typeface="Arial" panose="020B0604020202020204" pitchFamily="34" charset="0"/>
              </a:rPr>
              <a:t>和</a:t>
            </a:r>
            <a:r>
              <a:rPr lang="en-US" altLang="zh-CN" kern="100" dirty="0">
                <a:latin typeface="等线" panose="02010600030101010101" pitchFamily="2" charset="-122"/>
                <a:ea typeface="等线" panose="02010600030101010101" pitchFamily="2" charset="-122"/>
                <a:cs typeface="Arial" panose="020B0604020202020204" pitchFamily="34" charset="0"/>
              </a:rPr>
              <a:t>FM</a:t>
            </a:r>
            <a:r>
              <a:rPr lang="zh-CN" altLang="zh-CN" kern="100" dirty="0">
                <a:latin typeface="等线" panose="02010600030101010101" pitchFamily="2" charset="-122"/>
                <a:ea typeface="等线" panose="02010600030101010101" pitchFamily="2" charset="-122"/>
                <a:cs typeface="Arial" panose="020B0604020202020204" pitchFamily="34" charset="0"/>
              </a:rPr>
              <a:t>相比，</a:t>
            </a:r>
            <a:r>
              <a:rPr lang="en-US" altLang="zh-CN" kern="100" dirty="0">
                <a:latin typeface="等线" panose="02010600030101010101" pitchFamily="2" charset="-122"/>
                <a:ea typeface="等线" panose="02010600030101010101" pitchFamily="2" charset="-122"/>
                <a:cs typeface="Arial" panose="020B0604020202020204" pitchFamily="34" charset="0"/>
              </a:rPr>
              <a:t>SAGA</a:t>
            </a:r>
            <a:r>
              <a:rPr lang="zh-CN" altLang="zh-CN" kern="100" dirty="0">
                <a:latin typeface="等线" panose="02010600030101010101" pitchFamily="2" charset="-122"/>
                <a:ea typeface="等线" panose="02010600030101010101" pitchFamily="2" charset="-122"/>
                <a:cs typeface="Arial" panose="020B0604020202020204" pitchFamily="34" charset="0"/>
              </a:rPr>
              <a:t>的两种配方提供了优异的</a:t>
            </a:r>
            <a:r>
              <a:rPr lang="en-US" altLang="zh-CN" kern="100" dirty="0">
                <a:latin typeface="等线" panose="02010600030101010101" pitchFamily="2" charset="-122"/>
                <a:ea typeface="等线" panose="02010600030101010101" pitchFamily="2" charset="-122"/>
                <a:cs typeface="Arial" panose="020B0604020202020204" pitchFamily="34" charset="0"/>
              </a:rPr>
              <a:t>DCG</a:t>
            </a:r>
            <a:r>
              <a:rPr lang="zh-CN" altLang="zh-CN" kern="100" dirty="0">
                <a:latin typeface="等线" panose="02010600030101010101" pitchFamily="2" charset="-122"/>
                <a:ea typeface="等线" panose="02010600030101010101" pitchFamily="2" charset="-122"/>
                <a:cs typeface="Arial" panose="020B0604020202020204" pitchFamily="34" charset="0"/>
              </a:rPr>
              <a:t>值。</a:t>
            </a:r>
          </a:p>
        </p:txBody>
      </p:sp>
    </p:spTree>
    <p:extLst>
      <p:ext uri="{BB962C8B-B14F-4D97-AF65-F5344CB8AC3E}">
        <p14:creationId xmlns:p14="http://schemas.microsoft.com/office/powerpoint/2010/main" val="411644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DB8ED9-D353-47FD-A37C-AD0E32E58C2C}"/>
              </a:ext>
            </a:extLst>
          </p:cNvPr>
          <p:cNvSpPr/>
          <p:nvPr/>
        </p:nvSpPr>
        <p:spPr>
          <a:xfrm>
            <a:off x="1953952" y="620688"/>
            <a:ext cx="8280920" cy="369332"/>
          </a:xfrm>
          <a:prstGeom prst="rect">
            <a:avLst/>
          </a:prstGeom>
        </p:spPr>
        <p:txBody>
          <a:bodyPr wrap="square">
            <a:spAutoFit/>
          </a:bodyPr>
          <a:lstStyle/>
          <a:p>
            <a:pPr indent="266700" algn="just">
              <a:spcAft>
                <a:spcPts val="0"/>
              </a:spcAft>
            </a:pPr>
            <a:r>
              <a:rPr lang="zh-CN" altLang="en-US" kern="100" dirty="0">
                <a:latin typeface="等线" panose="02010600030101010101" pitchFamily="2" charset="-122"/>
                <a:ea typeface="等线" panose="02010600030101010101" pitchFamily="2" charset="-122"/>
                <a:cs typeface="Arial" panose="020B0604020202020204" pitchFamily="34" charset="0"/>
              </a:rPr>
              <a:t>   作</a:t>
            </a:r>
            <a:r>
              <a:rPr lang="zh-CN" altLang="zh-CN" kern="100" dirty="0">
                <a:latin typeface="等线" panose="02010600030101010101" pitchFamily="2" charset="-122"/>
                <a:ea typeface="等线" panose="02010600030101010101" pitchFamily="2" charset="-122"/>
                <a:cs typeface="Arial" panose="020B0604020202020204" pitchFamily="34" charset="0"/>
              </a:rPr>
              <a:t>为组大小（</a:t>
            </a:r>
            <a:r>
              <a:rPr lang="en-US" altLang="zh-CN" kern="100" dirty="0">
                <a:latin typeface="等线" panose="02010600030101010101" pitchFamily="2" charset="-122"/>
                <a:ea typeface="等线" panose="02010600030101010101" pitchFamily="2" charset="-122"/>
                <a:cs typeface="Arial" panose="020B0604020202020204" pitchFamily="34" charset="0"/>
              </a:rPr>
              <a:t>| G |</a:t>
            </a:r>
            <a:r>
              <a:rPr lang="zh-CN" altLang="zh-CN" kern="100" dirty="0">
                <a:latin typeface="等线" panose="02010600030101010101" pitchFamily="2" charset="-122"/>
                <a:ea typeface="等线" panose="02010600030101010101" pitchFamily="2" charset="-122"/>
                <a:cs typeface="Arial" panose="020B0604020202020204" pitchFamily="34" charset="0"/>
              </a:rPr>
              <a:t>）和推荐数（</a:t>
            </a:r>
            <a:r>
              <a:rPr lang="en-US" altLang="zh-CN" kern="100" dirty="0">
                <a:latin typeface="等线" panose="02010600030101010101" pitchFamily="2" charset="-122"/>
                <a:ea typeface="等线" panose="02010600030101010101" pitchFamily="2" charset="-122"/>
                <a:cs typeface="Arial" panose="020B0604020202020204" pitchFamily="34" charset="0"/>
              </a:rPr>
              <a:t>k</a:t>
            </a:r>
            <a:r>
              <a:rPr lang="zh-CN" altLang="zh-CN" kern="100" dirty="0">
                <a:latin typeface="等线" panose="02010600030101010101" pitchFamily="2" charset="-122"/>
                <a:ea typeface="等线" panose="02010600030101010101" pitchFamily="2" charset="-122"/>
                <a:cs typeface="Arial" panose="020B0604020202020204" pitchFamily="34" charset="0"/>
              </a:rPr>
              <a:t>）的函数的不同算法的覆盖性能。</a:t>
            </a:r>
          </a:p>
        </p:txBody>
      </p:sp>
      <p:pic>
        <p:nvPicPr>
          <p:cNvPr id="7" name="图片 6">
            <a:extLst>
              <a:ext uri="{FF2B5EF4-FFF2-40B4-BE49-F238E27FC236}">
                <a16:creationId xmlns:a16="http://schemas.microsoft.com/office/drawing/2014/main" id="{36128BC3-AAD2-4F1F-A21E-D81DB0520D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69876" y="1484783"/>
            <a:ext cx="3937486" cy="2880320"/>
          </a:xfrm>
          <a:prstGeom prst="rect">
            <a:avLst/>
          </a:prstGeom>
          <a:noFill/>
          <a:ln>
            <a:noFill/>
          </a:ln>
        </p:spPr>
      </p:pic>
      <p:pic>
        <p:nvPicPr>
          <p:cNvPr id="8" name="图片 7">
            <a:extLst>
              <a:ext uri="{FF2B5EF4-FFF2-40B4-BE49-F238E27FC236}">
                <a16:creationId xmlns:a16="http://schemas.microsoft.com/office/drawing/2014/main" id="{07027748-682D-4EA8-BC6C-263A6DA5750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886500" y="1484783"/>
            <a:ext cx="3937486" cy="2880319"/>
          </a:xfrm>
          <a:prstGeom prst="rect">
            <a:avLst/>
          </a:prstGeom>
          <a:noFill/>
          <a:ln>
            <a:noFill/>
          </a:ln>
        </p:spPr>
      </p:pic>
      <p:sp>
        <p:nvSpPr>
          <p:cNvPr id="5" name="矩形 4">
            <a:extLst>
              <a:ext uri="{FF2B5EF4-FFF2-40B4-BE49-F238E27FC236}">
                <a16:creationId xmlns:a16="http://schemas.microsoft.com/office/drawing/2014/main" id="{A591469F-4523-4D54-B639-4BBA7A1EAA01}"/>
              </a:ext>
            </a:extLst>
          </p:cNvPr>
          <p:cNvSpPr/>
          <p:nvPr/>
        </p:nvSpPr>
        <p:spPr>
          <a:xfrm>
            <a:off x="1953953" y="5157192"/>
            <a:ext cx="8280919" cy="646331"/>
          </a:xfrm>
          <a:prstGeom prst="rect">
            <a:avLst/>
          </a:prstGeom>
        </p:spPr>
        <p:txBody>
          <a:bodyPr wrap="square">
            <a:spAutoFit/>
          </a:bodyPr>
          <a:lstStyle/>
          <a:p>
            <a:pPr indent="266700" algn="just">
              <a:spcAft>
                <a:spcPts val="0"/>
              </a:spcAft>
            </a:pPr>
            <a:r>
              <a:rPr lang="en-US" altLang="zh-CN" kern="100" dirty="0">
                <a:latin typeface="等线" panose="02010600030101010101" pitchFamily="2" charset="-122"/>
                <a:ea typeface="等线" panose="02010600030101010101" pitchFamily="2" charset="-122"/>
                <a:cs typeface="Arial" panose="020B0604020202020204" pitchFamily="34" charset="0"/>
              </a:rPr>
              <a:t>SAGA</a:t>
            </a:r>
            <a:r>
              <a:rPr lang="zh-CN" altLang="zh-CN" kern="100" dirty="0">
                <a:latin typeface="等线" panose="02010600030101010101" pitchFamily="2" charset="-122"/>
                <a:ea typeface="等线" panose="02010600030101010101" pitchFamily="2" charset="-122"/>
                <a:cs typeface="Arial" panose="020B0604020202020204" pitchFamily="34" charset="0"/>
              </a:rPr>
              <a:t>线性和凹面版本的性能优于</a:t>
            </a:r>
            <a:r>
              <a:rPr lang="en-US" altLang="zh-CN" kern="100" dirty="0">
                <a:latin typeface="等线" panose="02010600030101010101" pitchFamily="2" charset="-122"/>
                <a:ea typeface="等线" panose="02010600030101010101" pitchFamily="2" charset="-122"/>
                <a:cs typeface="Arial" panose="020B0604020202020204" pitchFamily="34" charset="0"/>
              </a:rPr>
              <a:t>AM</a:t>
            </a:r>
            <a:r>
              <a:rPr lang="zh-CN" altLang="zh-CN" kern="100" dirty="0">
                <a:latin typeface="等线" panose="02010600030101010101" pitchFamily="2" charset="-122"/>
                <a:ea typeface="等线" panose="02010600030101010101" pitchFamily="2" charset="-122"/>
                <a:cs typeface="Arial" panose="020B0604020202020204" pitchFamily="34" charset="0"/>
              </a:rPr>
              <a:t>和</a:t>
            </a:r>
            <a:r>
              <a:rPr lang="en-US" altLang="zh-CN" kern="100" dirty="0">
                <a:latin typeface="等线" panose="02010600030101010101" pitchFamily="2" charset="-122"/>
                <a:ea typeface="等线" panose="02010600030101010101" pitchFamily="2" charset="-122"/>
                <a:cs typeface="Arial" panose="020B0604020202020204" pitchFamily="34" charset="0"/>
              </a:rPr>
              <a:t>FM</a:t>
            </a:r>
            <a:r>
              <a:rPr lang="zh-CN" altLang="zh-CN" kern="100" dirty="0">
                <a:latin typeface="等线" panose="02010600030101010101" pitchFamily="2" charset="-122"/>
                <a:ea typeface="等线" panose="02010600030101010101" pitchFamily="2" charset="-122"/>
                <a:cs typeface="Arial" panose="020B0604020202020204" pitchFamily="34" charset="0"/>
              </a:rPr>
              <a:t>算法，</a:t>
            </a:r>
            <a:r>
              <a:rPr lang="en-US" altLang="zh-CN" kern="100" dirty="0">
                <a:latin typeface="等线" panose="02010600030101010101" pitchFamily="2" charset="-122"/>
                <a:ea typeface="等线" panose="02010600030101010101" pitchFamily="2" charset="-122"/>
                <a:cs typeface="Arial" panose="020B0604020202020204" pitchFamily="34" charset="0"/>
              </a:rPr>
              <a:t>SAGA</a:t>
            </a:r>
            <a:r>
              <a:rPr lang="zh-CN" altLang="zh-CN" kern="100" dirty="0">
                <a:latin typeface="等线" panose="02010600030101010101" pitchFamily="2" charset="-122"/>
                <a:ea typeface="等线" panose="02010600030101010101" pitchFamily="2" charset="-122"/>
                <a:cs typeface="Arial" panose="020B0604020202020204" pitchFamily="34" charset="0"/>
              </a:rPr>
              <a:t>凹面版本的性能仅略高于线性版本</a:t>
            </a:r>
            <a:r>
              <a:rPr lang="zh-CN" altLang="en-US" kern="100" dirty="0">
                <a:latin typeface="等线" panose="02010600030101010101" pitchFamily="2" charset="-122"/>
                <a:ea typeface="等线" panose="02010600030101010101" pitchFamily="2" charset="-122"/>
                <a:cs typeface="Arial" panose="020B0604020202020204" pitchFamily="34" charset="0"/>
              </a:rPr>
              <a:t>。</a:t>
            </a:r>
            <a:endParaRPr lang="zh-CN" altLang="zh-CN" kern="100" dirty="0">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544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2098DC8-E372-4F1A-B3C8-7B644317286A}"/>
              </a:ext>
            </a:extLst>
          </p:cNvPr>
          <p:cNvSpPr/>
          <p:nvPr/>
        </p:nvSpPr>
        <p:spPr>
          <a:xfrm>
            <a:off x="688876" y="692696"/>
            <a:ext cx="1723549" cy="400110"/>
          </a:xfrm>
          <a:prstGeom prst="rect">
            <a:avLst/>
          </a:prstGeom>
        </p:spPr>
        <p:txBody>
          <a:bodyPr wrap="none">
            <a:spAutoFit/>
          </a:bodyPr>
          <a:lstStyle/>
          <a:p>
            <a:pPr algn="just">
              <a:spcAft>
                <a:spcPts val="0"/>
              </a:spcAft>
            </a:pPr>
            <a:r>
              <a:rPr lang="zh-CN" altLang="zh-CN" sz="2000" kern="100" dirty="0">
                <a:latin typeface="等线" panose="02010600030101010101" pitchFamily="2" charset="-122"/>
                <a:ea typeface="等线" panose="02010600030101010101" pitchFamily="2" charset="-122"/>
                <a:cs typeface="Arial" panose="020B0604020202020204" pitchFamily="34" charset="0"/>
              </a:rPr>
              <a:t>相似组结果：</a:t>
            </a:r>
          </a:p>
        </p:txBody>
      </p:sp>
      <p:pic>
        <p:nvPicPr>
          <p:cNvPr id="3" name="图片 2">
            <a:extLst>
              <a:ext uri="{FF2B5EF4-FFF2-40B4-BE49-F238E27FC236}">
                <a16:creationId xmlns:a16="http://schemas.microsoft.com/office/drawing/2014/main" id="{5C612142-3C03-4041-AC27-84837892A8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60988" y="260648"/>
            <a:ext cx="4047718" cy="2933556"/>
          </a:xfrm>
          <a:prstGeom prst="rect">
            <a:avLst/>
          </a:prstGeom>
          <a:noFill/>
          <a:ln>
            <a:noFill/>
          </a:ln>
        </p:spPr>
      </p:pic>
      <p:pic>
        <p:nvPicPr>
          <p:cNvPr id="4" name="图片 3">
            <a:extLst>
              <a:ext uri="{FF2B5EF4-FFF2-40B4-BE49-F238E27FC236}">
                <a16:creationId xmlns:a16="http://schemas.microsoft.com/office/drawing/2014/main" id="{37548850-B936-4E7A-84FF-5F815DD96A7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160988" y="3392397"/>
            <a:ext cx="4047719" cy="2933556"/>
          </a:xfrm>
          <a:prstGeom prst="rect">
            <a:avLst/>
          </a:prstGeom>
          <a:noFill/>
          <a:ln>
            <a:noFill/>
          </a:ln>
        </p:spPr>
      </p:pic>
      <p:sp>
        <p:nvSpPr>
          <p:cNvPr id="5" name="矩形 4">
            <a:extLst>
              <a:ext uri="{FF2B5EF4-FFF2-40B4-BE49-F238E27FC236}">
                <a16:creationId xmlns:a16="http://schemas.microsoft.com/office/drawing/2014/main" id="{406913B7-5CA4-4157-A6AC-E6F2CE4C580F}"/>
              </a:ext>
            </a:extLst>
          </p:cNvPr>
          <p:cNvSpPr/>
          <p:nvPr/>
        </p:nvSpPr>
        <p:spPr>
          <a:xfrm>
            <a:off x="3092022" y="692696"/>
            <a:ext cx="4068966" cy="2031325"/>
          </a:xfrm>
          <a:prstGeom prst="rect">
            <a:avLst/>
          </a:prstGeom>
        </p:spPr>
        <p:txBody>
          <a:bodyPr wrap="square">
            <a:spAutoFit/>
          </a:bodyPr>
          <a:lstStyle/>
          <a:p>
            <a:r>
              <a:rPr lang="en-US" altLang="zh-CN" dirty="0">
                <a:ea typeface="等线" panose="02010600030101010101" pitchFamily="2" charset="-122"/>
                <a:cs typeface="Arial" panose="020B0604020202020204" pitchFamily="34" charset="0"/>
              </a:rPr>
              <a:t>        </a:t>
            </a:r>
            <a:r>
              <a:rPr lang="zh-CN" altLang="zh-CN" dirty="0">
                <a:ea typeface="等线" panose="02010600030101010101" pitchFamily="2" charset="-122"/>
                <a:cs typeface="Arial" panose="020B0604020202020204" pitchFamily="34" charset="0"/>
              </a:rPr>
              <a:t>固定数量的推荐（</a:t>
            </a:r>
            <a:r>
              <a:rPr lang="en-US" altLang="zh-CN" dirty="0">
                <a:ea typeface="等线" panose="02010600030101010101" pitchFamily="2" charset="-122"/>
                <a:cs typeface="Arial" panose="020B0604020202020204" pitchFamily="34" charset="0"/>
              </a:rPr>
              <a:t>k = 5</a:t>
            </a:r>
            <a:r>
              <a:rPr lang="zh-CN" altLang="zh-CN" dirty="0">
                <a:ea typeface="等线" panose="02010600030101010101" pitchFamily="2" charset="-122"/>
                <a:cs typeface="Arial" panose="020B0604020202020204" pitchFamily="34" charset="0"/>
              </a:rPr>
              <a:t>），作为组大小的函数的不同</a:t>
            </a:r>
            <a:r>
              <a:rPr lang="en-US" altLang="zh-CN" dirty="0">
                <a:ea typeface="等线" panose="02010600030101010101" pitchFamily="2" charset="-122"/>
                <a:cs typeface="Arial" panose="020B0604020202020204" pitchFamily="34" charset="0"/>
              </a:rPr>
              <a:t>GR</a:t>
            </a:r>
            <a:r>
              <a:rPr lang="zh-CN" altLang="zh-CN" dirty="0">
                <a:ea typeface="等线" panose="02010600030101010101" pitchFamily="2" charset="-122"/>
                <a:cs typeface="Arial" panose="020B0604020202020204" pitchFamily="34" charset="0"/>
              </a:rPr>
              <a:t>算法的性能。</a:t>
            </a:r>
            <a:endParaRPr lang="en-US" altLang="zh-CN" dirty="0">
              <a:ea typeface="等线" panose="02010600030101010101" pitchFamily="2" charset="-122"/>
              <a:cs typeface="Arial" panose="020B0604020202020204" pitchFamily="34" charset="0"/>
            </a:endParaRPr>
          </a:p>
          <a:p>
            <a:r>
              <a:rPr lang="en-US" altLang="zh-CN" dirty="0">
                <a:ea typeface="等线" panose="02010600030101010101" pitchFamily="2" charset="-122"/>
                <a:cs typeface="Arial" panose="020B0604020202020204" pitchFamily="34" charset="0"/>
              </a:rPr>
              <a:t>        AM</a:t>
            </a:r>
            <a:r>
              <a:rPr lang="zh-CN" altLang="zh-CN" dirty="0">
                <a:ea typeface="等线" panose="02010600030101010101" pitchFamily="2" charset="-122"/>
                <a:cs typeface="Arial" panose="020B0604020202020204" pitchFamily="34" charset="0"/>
              </a:rPr>
              <a:t>的性能优于</a:t>
            </a:r>
            <a:r>
              <a:rPr lang="en-US" altLang="zh-CN" dirty="0">
                <a:ea typeface="等线" panose="02010600030101010101" pitchFamily="2" charset="-122"/>
                <a:cs typeface="Arial" panose="020B0604020202020204" pitchFamily="34" charset="0"/>
              </a:rPr>
              <a:t>FM</a:t>
            </a:r>
            <a:r>
              <a:rPr lang="zh-CN" altLang="zh-CN" dirty="0">
                <a:ea typeface="等线" panose="02010600030101010101" pitchFamily="2" charset="-122"/>
                <a:cs typeface="Arial" panose="020B0604020202020204" pitchFamily="34" charset="0"/>
              </a:rPr>
              <a:t>。随着组大小的增加，性能提高变得显着。</a:t>
            </a:r>
            <a:endParaRPr lang="en-US" altLang="zh-CN" dirty="0">
              <a:ea typeface="等线" panose="02010600030101010101" pitchFamily="2" charset="-122"/>
              <a:cs typeface="Arial" panose="020B0604020202020204" pitchFamily="34" charset="0"/>
            </a:endParaRPr>
          </a:p>
          <a:p>
            <a:r>
              <a:rPr lang="en-US" altLang="zh-CN" dirty="0">
                <a:ea typeface="等线" panose="02010600030101010101" pitchFamily="2" charset="-122"/>
                <a:cs typeface="Arial" panose="020B0604020202020204" pitchFamily="34" charset="0"/>
              </a:rPr>
              <a:t>        </a:t>
            </a:r>
            <a:r>
              <a:rPr lang="zh-CN" altLang="zh-CN" dirty="0">
                <a:ea typeface="等线" panose="02010600030101010101" pitchFamily="2" charset="-122"/>
                <a:cs typeface="Arial" panose="020B0604020202020204" pitchFamily="34" charset="0"/>
              </a:rPr>
              <a:t>对于较少数量的组，线性</a:t>
            </a:r>
            <a:r>
              <a:rPr lang="en-US" altLang="zh-CN" dirty="0">
                <a:ea typeface="等线" panose="02010600030101010101" pitchFamily="2" charset="-122"/>
                <a:cs typeface="Arial" panose="020B0604020202020204" pitchFamily="34" charset="0"/>
              </a:rPr>
              <a:t>SAGA</a:t>
            </a:r>
            <a:r>
              <a:rPr lang="zh-CN" altLang="zh-CN" dirty="0">
                <a:ea typeface="等线" panose="02010600030101010101" pitchFamily="2" charset="-122"/>
                <a:cs typeface="Arial" panose="020B0604020202020204" pitchFamily="34" charset="0"/>
              </a:rPr>
              <a:t>算法的执行优于</a:t>
            </a:r>
            <a:r>
              <a:rPr lang="en-US" altLang="zh-CN" dirty="0">
                <a:ea typeface="等线" panose="02010600030101010101" pitchFamily="2" charset="-122"/>
                <a:cs typeface="Arial" panose="020B0604020202020204" pitchFamily="34" charset="0"/>
              </a:rPr>
              <a:t>AM</a:t>
            </a:r>
            <a:r>
              <a:rPr lang="zh-CN" altLang="zh-CN" dirty="0">
                <a:ea typeface="等线" panose="02010600030101010101" pitchFamily="2" charset="-122"/>
                <a:cs typeface="Arial" panose="020B0604020202020204" pitchFamily="34" charset="0"/>
              </a:rPr>
              <a:t>，但随着更多用户数添加到组中，性能会下降</a:t>
            </a:r>
            <a:r>
              <a:rPr lang="zh-CN" altLang="en-US" dirty="0">
                <a:ea typeface="等线" panose="02010600030101010101" pitchFamily="2" charset="-122"/>
                <a:cs typeface="Arial" panose="020B0604020202020204" pitchFamily="34" charset="0"/>
              </a:rPr>
              <a:t>。</a:t>
            </a:r>
            <a:endParaRPr lang="zh-CN" altLang="en-US" dirty="0"/>
          </a:p>
        </p:txBody>
      </p:sp>
      <p:sp>
        <p:nvSpPr>
          <p:cNvPr id="6" name="矩形 5">
            <a:extLst>
              <a:ext uri="{FF2B5EF4-FFF2-40B4-BE49-F238E27FC236}">
                <a16:creationId xmlns:a16="http://schemas.microsoft.com/office/drawing/2014/main" id="{2528C3A0-7A35-46A1-A8B2-7A0E59CDAA15}"/>
              </a:ext>
            </a:extLst>
          </p:cNvPr>
          <p:cNvSpPr/>
          <p:nvPr/>
        </p:nvSpPr>
        <p:spPr>
          <a:xfrm>
            <a:off x="1989956" y="3861048"/>
            <a:ext cx="5171033" cy="2031325"/>
          </a:xfrm>
          <a:prstGeom prst="rect">
            <a:avLst/>
          </a:prstGeom>
        </p:spPr>
        <p:txBody>
          <a:bodyPr wrap="square">
            <a:spAutoFit/>
          </a:bodyPr>
          <a:lstStyle/>
          <a:p>
            <a:pPr algn="just">
              <a:spcAft>
                <a:spcPts val="0"/>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zh-CN" altLang="zh-CN" kern="100" dirty="0">
                <a:latin typeface="等线" panose="02010600030101010101" pitchFamily="2" charset="-122"/>
                <a:ea typeface="等线" panose="02010600030101010101" pitchFamily="2" charset="-122"/>
                <a:cs typeface="Arial" panose="020B0604020202020204" pitchFamily="34" charset="0"/>
              </a:rPr>
              <a:t>固定组大小（</a:t>
            </a:r>
            <a:r>
              <a:rPr lang="en-US" altLang="zh-CN" kern="100" dirty="0">
                <a:latin typeface="等线" panose="02010600030101010101" pitchFamily="2" charset="-122"/>
                <a:ea typeface="等线" panose="02010600030101010101" pitchFamily="2" charset="-122"/>
                <a:cs typeface="Arial" panose="020B0604020202020204" pitchFamily="34" charset="0"/>
              </a:rPr>
              <a:t>| G |</a:t>
            </a:r>
            <a:r>
              <a:rPr lang="zh-CN" altLang="zh-CN" kern="100" dirty="0">
                <a:latin typeface="等线" panose="02010600030101010101" pitchFamily="2" charset="-122"/>
                <a:ea typeface="等线" panose="02010600030101010101" pitchFamily="2" charset="-122"/>
                <a:cs typeface="Arial" panose="020B0604020202020204" pitchFamily="34" charset="0"/>
              </a:rPr>
              <a:t>）</a:t>
            </a:r>
            <a:r>
              <a:rPr lang="en-US" altLang="zh-CN" kern="100" dirty="0">
                <a:latin typeface="等线" panose="02010600030101010101" pitchFamily="2" charset="-122"/>
                <a:ea typeface="等线" panose="02010600030101010101" pitchFamily="2" charset="-122"/>
                <a:cs typeface="Arial" panose="020B0604020202020204" pitchFamily="34" charset="0"/>
              </a:rPr>
              <a:t>= 4</a:t>
            </a:r>
            <a:r>
              <a:rPr lang="zh-CN" altLang="zh-CN" kern="100" dirty="0">
                <a:latin typeface="等线" panose="02010600030101010101" pitchFamily="2" charset="-122"/>
                <a:ea typeface="等线" panose="02010600030101010101" pitchFamily="2" charset="-122"/>
                <a:cs typeface="Arial" panose="020B0604020202020204" pitchFamily="34" charset="0"/>
              </a:rPr>
              <a:t>的推荐集的大小的函数</a:t>
            </a:r>
            <a:r>
              <a:rPr lang="en-US" altLang="zh-CN" kern="100" dirty="0">
                <a:latin typeface="等线" panose="02010600030101010101" pitchFamily="2" charset="-122"/>
                <a:ea typeface="等线" panose="02010600030101010101" pitchFamily="2" charset="-122"/>
                <a:cs typeface="Arial" panose="020B0604020202020204" pitchFamily="34" charset="0"/>
              </a:rPr>
              <a:t>.AM</a:t>
            </a:r>
            <a:r>
              <a:rPr lang="zh-CN" altLang="zh-CN" kern="100" dirty="0">
                <a:latin typeface="等线" panose="02010600030101010101" pitchFamily="2" charset="-122"/>
                <a:ea typeface="等线" panose="02010600030101010101" pitchFamily="2" charset="-122"/>
                <a:cs typeface="Arial" panose="020B0604020202020204" pitchFamily="34" charset="0"/>
              </a:rPr>
              <a:t>和</a:t>
            </a:r>
            <a:r>
              <a:rPr lang="en-US" altLang="zh-CN" kern="100" dirty="0">
                <a:latin typeface="等线" panose="02010600030101010101" pitchFamily="2" charset="-122"/>
                <a:ea typeface="等线" panose="02010600030101010101" pitchFamily="2" charset="-122"/>
                <a:cs typeface="Arial" panose="020B0604020202020204" pitchFamily="34" charset="0"/>
              </a:rPr>
              <a:t>FM</a:t>
            </a:r>
            <a:r>
              <a:rPr lang="zh-CN" altLang="zh-CN" kern="100" dirty="0">
                <a:latin typeface="等线" panose="02010600030101010101" pitchFamily="2" charset="-122"/>
                <a:ea typeface="等线" panose="02010600030101010101" pitchFamily="2" charset="-122"/>
                <a:cs typeface="Arial" panose="020B0604020202020204" pitchFamily="34" charset="0"/>
              </a:rPr>
              <a:t>算法的性能遵循相同的模式。</a:t>
            </a:r>
          </a:p>
          <a:p>
            <a:r>
              <a:rPr lang="en-US" altLang="zh-CN" dirty="0">
                <a:latin typeface="等线" panose="02010600030101010101" pitchFamily="2" charset="-122"/>
                <a:cs typeface="Arial" panose="020B0604020202020204" pitchFamily="34" charset="0"/>
              </a:rPr>
              <a:t>        AM</a:t>
            </a:r>
            <a:r>
              <a:rPr lang="zh-CN" altLang="zh-CN" dirty="0">
                <a:ea typeface="等线" panose="02010600030101010101" pitchFamily="2" charset="-122"/>
                <a:cs typeface="Arial" panose="020B0604020202020204" pitchFamily="34" charset="0"/>
              </a:rPr>
              <a:t>的性能优于</a:t>
            </a:r>
            <a:r>
              <a:rPr lang="en-US" altLang="zh-CN" dirty="0">
                <a:ea typeface="等线" panose="02010600030101010101" pitchFamily="2" charset="-122"/>
                <a:cs typeface="Arial" panose="020B0604020202020204" pitchFamily="34" charset="0"/>
              </a:rPr>
              <a:t>FM</a:t>
            </a:r>
            <a:r>
              <a:rPr lang="zh-CN" altLang="zh-CN" dirty="0">
                <a:ea typeface="等线" panose="02010600030101010101" pitchFamily="2" charset="-122"/>
                <a:cs typeface="Arial" panose="020B0604020202020204" pitchFamily="34" charset="0"/>
              </a:rPr>
              <a:t>，并且随着推荐集的大小增加，</a:t>
            </a:r>
            <a:r>
              <a:rPr lang="en-US" altLang="zh-CN" dirty="0">
                <a:ea typeface="等线" panose="02010600030101010101" pitchFamily="2" charset="-122"/>
                <a:cs typeface="Arial" panose="020B0604020202020204" pitchFamily="34" charset="0"/>
              </a:rPr>
              <a:t>FM</a:t>
            </a:r>
            <a:r>
              <a:rPr lang="zh-CN" altLang="zh-CN" dirty="0">
                <a:ea typeface="等线" panose="02010600030101010101" pitchFamily="2" charset="-122"/>
                <a:cs typeface="Arial" panose="020B0604020202020204" pitchFamily="34" charset="0"/>
              </a:rPr>
              <a:t>优于</a:t>
            </a:r>
            <a:r>
              <a:rPr lang="en-US" altLang="zh-CN" dirty="0">
                <a:ea typeface="等线" panose="02010600030101010101" pitchFamily="2" charset="-122"/>
                <a:cs typeface="Arial" panose="020B0604020202020204" pitchFamily="34" charset="0"/>
              </a:rPr>
              <a:t>AM</a:t>
            </a:r>
            <a:r>
              <a:rPr lang="zh-CN" altLang="zh-CN" dirty="0">
                <a:ea typeface="等线" panose="02010600030101010101" pitchFamily="2" charset="-122"/>
                <a:cs typeface="Arial" panose="020B0604020202020204" pitchFamily="34" charset="0"/>
              </a:rPr>
              <a:t>。</a:t>
            </a:r>
            <a:endParaRPr lang="en-US" altLang="zh-CN" dirty="0">
              <a:ea typeface="等线" panose="02010600030101010101" pitchFamily="2" charset="-122"/>
              <a:cs typeface="Arial" panose="020B0604020202020204" pitchFamily="34" charset="0"/>
            </a:endParaRPr>
          </a:p>
          <a:p>
            <a:r>
              <a:rPr lang="en-US" altLang="zh-CN" dirty="0">
                <a:ea typeface="等线" panose="02010600030101010101" pitchFamily="2" charset="-122"/>
                <a:cs typeface="Arial" panose="020B0604020202020204" pitchFamily="34" charset="0"/>
              </a:rPr>
              <a:t>        </a:t>
            </a:r>
            <a:r>
              <a:rPr lang="zh-CN" altLang="zh-CN" dirty="0">
                <a:ea typeface="等线" panose="02010600030101010101" pitchFamily="2" charset="-122"/>
                <a:cs typeface="Arial" panose="020B0604020202020204" pitchFamily="34" charset="0"/>
              </a:rPr>
              <a:t>线性</a:t>
            </a:r>
            <a:r>
              <a:rPr lang="en-US" altLang="zh-CN" dirty="0">
                <a:ea typeface="等线" panose="02010600030101010101" pitchFamily="2" charset="-122"/>
                <a:cs typeface="Arial" panose="020B0604020202020204" pitchFamily="34" charset="0"/>
              </a:rPr>
              <a:t>SAGA</a:t>
            </a:r>
            <a:r>
              <a:rPr lang="zh-CN" altLang="zh-CN" dirty="0">
                <a:ea typeface="等线" panose="02010600030101010101" pitchFamily="2" charset="-122"/>
                <a:cs typeface="Arial" panose="020B0604020202020204" pitchFamily="34" charset="0"/>
              </a:rPr>
              <a:t>算法性能降低到</a:t>
            </a:r>
            <a:r>
              <a:rPr lang="en-US" altLang="zh-CN" dirty="0">
                <a:ea typeface="等线" panose="02010600030101010101" pitchFamily="2" charset="-122"/>
                <a:cs typeface="Arial" panose="020B0604020202020204" pitchFamily="34" charset="0"/>
              </a:rPr>
              <a:t>FM</a:t>
            </a:r>
            <a:r>
              <a:rPr lang="zh-CN" altLang="zh-CN" dirty="0">
                <a:ea typeface="等线" panose="02010600030101010101" pitchFamily="2" charset="-122"/>
                <a:cs typeface="Arial" panose="020B0604020202020204" pitchFamily="34" charset="0"/>
              </a:rPr>
              <a:t>和</a:t>
            </a:r>
            <a:r>
              <a:rPr lang="en-US" altLang="zh-CN" dirty="0">
                <a:ea typeface="等线" panose="02010600030101010101" pitchFamily="2" charset="-122"/>
                <a:cs typeface="Arial" panose="020B0604020202020204" pitchFamily="34" charset="0"/>
              </a:rPr>
              <a:t>AM</a:t>
            </a:r>
            <a:r>
              <a:rPr lang="zh-CN" altLang="zh-CN" dirty="0">
                <a:ea typeface="等线" panose="02010600030101010101" pitchFamily="2" charset="-122"/>
                <a:cs typeface="Arial" panose="020B0604020202020204" pitchFamily="34" charset="0"/>
              </a:rPr>
              <a:t>以下。 </a:t>
            </a:r>
            <a:endParaRPr lang="en-US" altLang="zh-CN" dirty="0">
              <a:ea typeface="等线" panose="02010600030101010101" pitchFamily="2" charset="-122"/>
              <a:cs typeface="Arial" panose="020B0604020202020204" pitchFamily="34" charset="0"/>
            </a:endParaRPr>
          </a:p>
          <a:p>
            <a:r>
              <a:rPr lang="en-US" altLang="zh-CN" dirty="0">
                <a:ea typeface="等线" panose="02010600030101010101" pitchFamily="2" charset="-122"/>
                <a:cs typeface="Arial" panose="020B0604020202020204" pitchFamily="34" charset="0"/>
              </a:rPr>
              <a:t>        </a:t>
            </a:r>
            <a:r>
              <a:rPr lang="zh-CN" altLang="zh-CN" dirty="0">
                <a:ea typeface="等线" panose="02010600030101010101" pitchFamily="2" charset="-122"/>
                <a:cs typeface="Arial" panose="020B0604020202020204" pitchFamily="34" charset="0"/>
              </a:rPr>
              <a:t>凹面</a:t>
            </a:r>
            <a:r>
              <a:rPr lang="en-US" altLang="zh-CN" dirty="0">
                <a:ea typeface="等线" panose="02010600030101010101" pitchFamily="2" charset="-122"/>
                <a:cs typeface="Arial" panose="020B0604020202020204" pitchFamily="34" charset="0"/>
              </a:rPr>
              <a:t>SAGA</a:t>
            </a:r>
            <a:r>
              <a:rPr lang="zh-CN" altLang="zh-CN" dirty="0">
                <a:ea typeface="等线" panose="02010600030101010101" pitchFamily="2" charset="-122"/>
                <a:cs typeface="Arial" panose="020B0604020202020204" pitchFamily="34" charset="0"/>
              </a:rPr>
              <a:t>算法为所有推荐集大小提供最佳</a:t>
            </a:r>
            <a:r>
              <a:rPr lang="en-US" altLang="zh-CN" dirty="0">
                <a:ea typeface="等线" panose="02010600030101010101" pitchFamily="2" charset="-122"/>
                <a:cs typeface="Arial" panose="020B0604020202020204" pitchFamily="34" charset="0"/>
              </a:rPr>
              <a:t>DCG</a:t>
            </a:r>
            <a:r>
              <a:rPr lang="zh-CN" altLang="zh-CN" dirty="0">
                <a:ea typeface="等线" panose="02010600030101010101" pitchFamily="2" charset="-122"/>
                <a:cs typeface="Arial" panose="020B0604020202020204" pitchFamily="34" charset="0"/>
              </a:rPr>
              <a:t>值。</a:t>
            </a:r>
            <a:endParaRPr lang="zh-CN" altLang="en-US" dirty="0"/>
          </a:p>
        </p:txBody>
      </p:sp>
    </p:spTree>
    <p:extLst>
      <p:ext uri="{BB962C8B-B14F-4D97-AF65-F5344CB8AC3E}">
        <p14:creationId xmlns:p14="http://schemas.microsoft.com/office/powerpoint/2010/main" val="146285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D752782-7C0B-42A6-A841-989DFE98A898}"/>
              </a:ext>
            </a:extLst>
          </p:cNvPr>
          <p:cNvSpPr/>
          <p:nvPr/>
        </p:nvSpPr>
        <p:spPr>
          <a:xfrm>
            <a:off x="621804" y="692696"/>
            <a:ext cx="3877985" cy="369332"/>
          </a:xfrm>
          <a:prstGeom prst="rect">
            <a:avLst/>
          </a:prstGeom>
        </p:spPr>
        <p:txBody>
          <a:bodyPr wrap="none">
            <a:spAutoFit/>
          </a:bodyPr>
          <a:lstStyle/>
          <a:p>
            <a:r>
              <a:rPr lang="zh-CN" altLang="en-US" dirty="0">
                <a:ea typeface="等线" panose="02010600030101010101" pitchFamily="2" charset="-122"/>
                <a:cs typeface="Arial" panose="020B0604020202020204" pitchFamily="34" charset="0"/>
              </a:rPr>
              <a:t>相似组的</a:t>
            </a:r>
            <a:r>
              <a:rPr lang="zh-CN" altLang="zh-CN" dirty="0">
                <a:ea typeface="等线" panose="02010600030101010101" pitchFamily="2" charset="-122"/>
                <a:cs typeface="Arial" panose="020B0604020202020204" pitchFamily="34" charset="0"/>
              </a:rPr>
              <a:t>不同算法的覆盖度量的性能</a:t>
            </a:r>
            <a:endParaRPr lang="zh-CN" altLang="en-US" dirty="0"/>
          </a:p>
        </p:txBody>
      </p:sp>
      <p:sp>
        <p:nvSpPr>
          <p:cNvPr id="3" name="矩形 2">
            <a:extLst>
              <a:ext uri="{FF2B5EF4-FFF2-40B4-BE49-F238E27FC236}">
                <a16:creationId xmlns:a16="http://schemas.microsoft.com/office/drawing/2014/main" id="{4CE4E404-2FE6-4151-AA86-939974BA8738}"/>
              </a:ext>
            </a:extLst>
          </p:cNvPr>
          <p:cNvSpPr/>
          <p:nvPr/>
        </p:nvSpPr>
        <p:spPr>
          <a:xfrm>
            <a:off x="3021295" y="1340768"/>
            <a:ext cx="6146234" cy="369332"/>
          </a:xfrm>
          <a:prstGeom prst="rect">
            <a:avLst/>
          </a:prstGeom>
        </p:spPr>
        <p:txBody>
          <a:bodyPr wrap="none">
            <a:spAutoFit/>
          </a:bodyPr>
          <a:lstStyle/>
          <a:p>
            <a:pPr indent="266700" algn="just">
              <a:spcAft>
                <a:spcPts val="0"/>
              </a:spcAft>
            </a:pPr>
            <a:r>
              <a:rPr lang="zh-CN" altLang="zh-CN" kern="100" dirty="0">
                <a:latin typeface="等线" panose="02010600030101010101" pitchFamily="2" charset="-122"/>
                <a:ea typeface="等线" panose="02010600030101010101" pitchFamily="2" charset="-122"/>
                <a:cs typeface="Arial" panose="020B0604020202020204" pitchFamily="34" charset="0"/>
              </a:rPr>
              <a:t>与</a:t>
            </a:r>
            <a:r>
              <a:rPr lang="en-US" altLang="zh-CN" kern="100" dirty="0" err="1">
                <a:latin typeface="等线" panose="02010600030101010101" pitchFamily="2" charset="-122"/>
                <a:ea typeface="等线" panose="02010600030101010101" pitchFamily="2" charset="-122"/>
                <a:cs typeface="Arial" panose="020B0604020202020204" pitchFamily="34" charset="0"/>
              </a:rPr>
              <a:t>Polylens</a:t>
            </a:r>
            <a:r>
              <a:rPr lang="zh-CN" altLang="zh-CN" kern="100" dirty="0">
                <a:latin typeface="等线" panose="02010600030101010101" pitchFamily="2" charset="-122"/>
                <a:ea typeface="等线" panose="02010600030101010101" pitchFamily="2" charset="-122"/>
                <a:cs typeface="Arial" panose="020B0604020202020204" pitchFamily="34" charset="0"/>
              </a:rPr>
              <a:t>方法和</a:t>
            </a:r>
            <a:r>
              <a:rPr lang="en-US" altLang="zh-CN" kern="100" dirty="0">
                <a:latin typeface="等线" panose="02010600030101010101" pitchFamily="2" charset="-122"/>
                <a:ea typeface="等线" panose="02010600030101010101" pitchFamily="2" charset="-122"/>
                <a:cs typeface="Arial" panose="020B0604020202020204" pitchFamily="34" charset="0"/>
              </a:rPr>
              <a:t>Amer-Yahia</a:t>
            </a:r>
            <a:r>
              <a:rPr lang="zh-CN" altLang="zh-CN" kern="100" dirty="0">
                <a:latin typeface="等线" panose="02010600030101010101" pitchFamily="2" charset="-122"/>
                <a:ea typeface="等线" panose="02010600030101010101" pitchFamily="2" charset="-122"/>
                <a:cs typeface="Arial" panose="020B0604020202020204" pitchFamily="34" charset="0"/>
              </a:rPr>
              <a:t>等人提出的方法进行比较。</a:t>
            </a:r>
          </a:p>
        </p:txBody>
      </p:sp>
      <p:pic>
        <p:nvPicPr>
          <p:cNvPr id="4" name="图片 3">
            <a:extLst>
              <a:ext uri="{FF2B5EF4-FFF2-40B4-BE49-F238E27FC236}">
                <a16:creationId xmlns:a16="http://schemas.microsoft.com/office/drawing/2014/main" id="{7B139295-60E7-4FC1-A76B-97A549E1B1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6427" y="2070787"/>
            <a:ext cx="4265118" cy="2520280"/>
          </a:xfrm>
          <a:prstGeom prst="rect">
            <a:avLst/>
          </a:prstGeom>
          <a:noFill/>
          <a:ln>
            <a:noFill/>
          </a:ln>
        </p:spPr>
      </p:pic>
      <p:pic>
        <p:nvPicPr>
          <p:cNvPr id="5" name="图片 4">
            <a:extLst>
              <a:ext uri="{FF2B5EF4-FFF2-40B4-BE49-F238E27FC236}">
                <a16:creationId xmlns:a16="http://schemas.microsoft.com/office/drawing/2014/main" id="{95688C01-D39A-443F-A8DD-504B5181B5F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87281" y="2070787"/>
            <a:ext cx="4265117" cy="2520280"/>
          </a:xfrm>
          <a:prstGeom prst="rect">
            <a:avLst/>
          </a:prstGeom>
          <a:noFill/>
          <a:ln>
            <a:noFill/>
          </a:ln>
        </p:spPr>
      </p:pic>
      <p:sp>
        <p:nvSpPr>
          <p:cNvPr id="6" name="矩形 5">
            <a:extLst>
              <a:ext uri="{FF2B5EF4-FFF2-40B4-BE49-F238E27FC236}">
                <a16:creationId xmlns:a16="http://schemas.microsoft.com/office/drawing/2014/main" id="{36C36F4E-4011-40E9-B496-4D383540404A}"/>
              </a:ext>
            </a:extLst>
          </p:cNvPr>
          <p:cNvSpPr/>
          <p:nvPr/>
        </p:nvSpPr>
        <p:spPr>
          <a:xfrm>
            <a:off x="2452564" y="5276660"/>
            <a:ext cx="7283696" cy="646331"/>
          </a:xfrm>
          <a:prstGeom prst="rect">
            <a:avLst/>
          </a:prstGeom>
        </p:spPr>
        <p:txBody>
          <a:bodyPr wrap="square">
            <a:spAutoFit/>
          </a:bodyPr>
          <a:lstStyle/>
          <a:p>
            <a:r>
              <a:rPr lang="en-US" altLang="zh-CN" dirty="0">
                <a:ea typeface="等线" panose="02010600030101010101" pitchFamily="2" charset="-122"/>
                <a:cs typeface="Arial" panose="020B0604020202020204" pitchFamily="34" charset="0"/>
              </a:rPr>
              <a:t>        </a:t>
            </a:r>
            <a:r>
              <a:rPr lang="zh-CN" altLang="zh-CN" dirty="0">
                <a:ea typeface="等线" panose="02010600030101010101" pitchFamily="2" charset="-122"/>
                <a:cs typeface="Arial" panose="020B0604020202020204" pitchFamily="34" charset="0"/>
              </a:rPr>
              <a:t>与随机组的情况不同，所有算法表现同样好，并且如果动机仅在偶然的推荐中，则使用</a:t>
            </a:r>
            <a:r>
              <a:rPr lang="en-US" altLang="zh-CN" dirty="0">
                <a:ea typeface="等线" panose="02010600030101010101" pitchFamily="2" charset="-122"/>
                <a:cs typeface="Arial" panose="020B0604020202020204" pitchFamily="34" charset="0"/>
              </a:rPr>
              <a:t>SAGA</a:t>
            </a:r>
            <a:r>
              <a:rPr lang="zh-CN" altLang="zh-CN" dirty="0">
                <a:ea typeface="等线" panose="02010600030101010101" pitchFamily="2" charset="-122"/>
                <a:cs typeface="Arial" panose="020B0604020202020204" pitchFamily="34" charset="0"/>
              </a:rPr>
              <a:t>算法没有额外的好处。</a:t>
            </a:r>
            <a:endParaRPr lang="zh-CN" altLang="en-US" dirty="0"/>
          </a:p>
        </p:txBody>
      </p:sp>
    </p:spTree>
    <p:extLst>
      <p:ext uri="{BB962C8B-B14F-4D97-AF65-F5344CB8AC3E}">
        <p14:creationId xmlns:p14="http://schemas.microsoft.com/office/powerpoint/2010/main" val="8879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E30315-0D63-4E3C-94F5-E1D48FAAC175}"/>
              </a:ext>
            </a:extLst>
          </p:cNvPr>
          <p:cNvSpPr/>
          <p:nvPr/>
        </p:nvSpPr>
        <p:spPr>
          <a:xfrm>
            <a:off x="1845940" y="908720"/>
            <a:ext cx="8496944" cy="923330"/>
          </a:xfrm>
          <a:prstGeom prst="rect">
            <a:avLst/>
          </a:prstGeom>
        </p:spPr>
        <p:txBody>
          <a:bodyPr wrap="square">
            <a:spAutoFit/>
          </a:bodyPr>
          <a:lstStyle/>
          <a:p>
            <a:r>
              <a:rPr lang="en-US" altLang="zh-CN" dirty="0">
                <a:ea typeface="等线" panose="02010600030101010101" pitchFamily="2" charset="-122"/>
                <a:cs typeface="Arial" panose="020B0604020202020204" pitchFamily="34" charset="0"/>
              </a:rPr>
              <a:t>        </a:t>
            </a:r>
            <a:r>
              <a:rPr lang="zh-CN" altLang="zh-CN" dirty="0">
                <a:ea typeface="等线" panose="02010600030101010101" pitchFamily="2" charset="-122"/>
                <a:cs typeface="Arial" panose="020B0604020202020204" pitchFamily="34" charset="0"/>
              </a:rPr>
              <a:t>对于较小的组，因为用户兴趣非常不同并且相关电影经常是冲突的，所以通过递减的返回属性添加项目不会导致整体性能增益。对于中等和较大的群体，采用子模块结构确实可以提高性能。</a:t>
            </a:r>
            <a:endParaRPr lang="zh-CN" altLang="en-US" dirty="0"/>
          </a:p>
        </p:txBody>
      </p:sp>
      <p:pic>
        <p:nvPicPr>
          <p:cNvPr id="3" name="图片 2">
            <a:extLst>
              <a:ext uri="{FF2B5EF4-FFF2-40B4-BE49-F238E27FC236}">
                <a16:creationId xmlns:a16="http://schemas.microsoft.com/office/drawing/2014/main" id="{FDDBA55F-EA33-47C9-9A9D-9CDCE8E32DF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01556" y="2073320"/>
            <a:ext cx="4985712" cy="2711360"/>
          </a:xfrm>
          <a:prstGeom prst="rect">
            <a:avLst/>
          </a:prstGeom>
          <a:noFill/>
          <a:ln>
            <a:noFill/>
          </a:ln>
        </p:spPr>
      </p:pic>
      <p:sp>
        <p:nvSpPr>
          <p:cNvPr id="4" name="矩形 3">
            <a:extLst>
              <a:ext uri="{FF2B5EF4-FFF2-40B4-BE49-F238E27FC236}">
                <a16:creationId xmlns:a16="http://schemas.microsoft.com/office/drawing/2014/main" id="{6F64F960-D2F4-4068-8396-50BEEAE0CED7}"/>
              </a:ext>
            </a:extLst>
          </p:cNvPr>
          <p:cNvSpPr/>
          <p:nvPr/>
        </p:nvSpPr>
        <p:spPr>
          <a:xfrm>
            <a:off x="4646740" y="5229200"/>
            <a:ext cx="3126177" cy="369332"/>
          </a:xfrm>
          <a:prstGeom prst="rect">
            <a:avLst/>
          </a:prstGeom>
        </p:spPr>
        <p:txBody>
          <a:bodyPr wrap="none">
            <a:spAutoFit/>
          </a:bodyPr>
          <a:lstStyle/>
          <a:p>
            <a:r>
              <a:rPr lang="zh-CN" altLang="zh-CN" dirty="0">
                <a:ea typeface="等线" panose="02010600030101010101" pitchFamily="2" charset="-122"/>
                <a:cs typeface="Arial" panose="020B0604020202020204" pitchFamily="34" charset="0"/>
              </a:rPr>
              <a:t>大小为</a:t>
            </a:r>
            <a:r>
              <a:rPr lang="en-US" altLang="zh-CN" dirty="0">
                <a:ea typeface="等线" panose="02010600030101010101" pitchFamily="2" charset="-122"/>
                <a:cs typeface="Arial" panose="020B0604020202020204" pitchFamily="34" charset="0"/>
              </a:rPr>
              <a:t>8</a:t>
            </a:r>
            <a:r>
              <a:rPr lang="zh-CN" altLang="zh-CN" dirty="0">
                <a:ea typeface="等线" panose="02010600030101010101" pitchFamily="2" charset="-122"/>
                <a:cs typeface="Arial" panose="020B0604020202020204" pitchFamily="34" charset="0"/>
              </a:rPr>
              <a:t>的随机组的</a:t>
            </a:r>
            <a:r>
              <a:rPr lang="en-US" altLang="zh-CN" dirty="0">
                <a:ea typeface="等线" panose="02010600030101010101" pitchFamily="2" charset="-122"/>
                <a:cs typeface="Arial" panose="020B0604020202020204" pitchFamily="34" charset="0"/>
              </a:rPr>
              <a:t>DCG</a:t>
            </a:r>
            <a:r>
              <a:rPr lang="zh-CN" altLang="zh-CN" dirty="0">
                <a:ea typeface="等线" panose="02010600030101010101" pitchFamily="2" charset="-122"/>
                <a:cs typeface="Arial" panose="020B0604020202020204" pitchFamily="34" charset="0"/>
              </a:rPr>
              <a:t>值</a:t>
            </a:r>
            <a:r>
              <a:rPr lang="zh-CN" altLang="en-US" dirty="0">
                <a:ea typeface="等线" panose="02010600030101010101" pitchFamily="2" charset="-122"/>
                <a:cs typeface="Arial" panose="020B0604020202020204" pitchFamily="34" charset="0"/>
              </a:rPr>
              <a:t>。</a:t>
            </a:r>
            <a:endParaRPr lang="zh-CN" altLang="en-US" dirty="0"/>
          </a:p>
        </p:txBody>
      </p:sp>
    </p:spTree>
    <p:extLst>
      <p:ext uri="{BB962C8B-B14F-4D97-AF65-F5344CB8AC3E}">
        <p14:creationId xmlns:p14="http://schemas.microsoft.com/office/powerpoint/2010/main" val="248668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9CC028-E4CB-43BA-A10B-BA66776A9C9E}"/>
              </a:ext>
            </a:extLst>
          </p:cNvPr>
          <p:cNvSpPr/>
          <p:nvPr/>
        </p:nvSpPr>
        <p:spPr>
          <a:xfrm>
            <a:off x="501452" y="548680"/>
            <a:ext cx="1261884" cy="523220"/>
          </a:xfrm>
          <a:prstGeom prst="rect">
            <a:avLst/>
          </a:prstGeom>
        </p:spPr>
        <p:txBody>
          <a:bodyPr wrap="none">
            <a:spAutoFit/>
          </a:bodyPr>
          <a:lstStyle/>
          <a:p>
            <a:pPr algn="just">
              <a:spcAft>
                <a:spcPts val="0"/>
              </a:spcAft>
            </a:pPr>
            <a:r>
              <a:rPr lang="zh-CN" altLang="zh-CN" sz="2800" kern="100" dirty="0">
                <a:latin typeface="等线" panose="02010600030101010101" pitchFamily="2" charset="-122"/>
                <a:ea typeface="等线" panose="02010600030101010101" pitchFamily="2" charset="-122"/>
                <a:cs typeface="Arial" panose="020B0604020202020204" pitchFamily="34" charset="0"/>
              </a:rPr>
              <a:t>结论：</a:t>
            </a:r>
          </a:p>
        </p:txBody>
      </p:sp>
      <p:sp>
        <p:nvSpPr>
          <p:cNvPr id="3" name="矩形 2">
            <a:extLst>
              <a:ext uri="{FF2B5EF4-FFF2-40B4-BE49-F238E27FC236}">
                <a16:creationId xmlns:a16="http://schemas.microsoft.com/office/drawing/2014/main" id="{EBCB5B04-7129-4E88-B726-A04482BE6F2A}"/>
              </a:ext>
            </a:extLst>
          </p:cNvPr>
          <p:cNvSpPr/>
          <p:nvPr/>
        </p:nvSpPr>
        <p:spPr>
          <a:xfrm>
            <a:off x="2061964" y="2060848"/>
            <a:ext cx="8064896" cy="1938992"/>
          </a:xfrm>
          <a:prstGeom prst="rect">
            <a:avLst/>
          </a:prstGeom>
        </p:spPr>
        <p:txBody>
          <a:bodyPr wrap="square">
            <a:spAutoFit/>
          </a:bodyPr>
          <a:lstStyle/>
          <a:p>
            <a:pPr indent="266700" algn="just">
              <a:spcAft>
                <a:spcPts val="0"/>
              </a:spcAft>
            </a:pPr>
            <a:r>
              <a:rPr lang="en-US" altLang="zh-CN" sz="2400" kern="100" dirty="0">
                <a:latin typeface="等线" panose="02010600030101010101" pitchFamily="2" charset="-122"/>
                <a:ea typeface="等线" panose="02010600030101010101" pitchFamily="2" charset="-122"/>
                <a:cs typeface="Arial" panose="020B0604020202020204" pitchFamily="34" charset="0"/>
              </a:rPr>
              <a:t>    </a:t>
            </a:r>
            <a:r>
              <a:rPr lang="zh-CN" altLang="zh-CN" sz="2400" kern="100" dirty="0">
                <a:latin typeface="等线" panose="02010600030101010101" pitchFamily="2" charset="-122"/>
                <a:ea typeface="等线" panose="02010600030101010101" pitchFamily="2" charset="-122"/>
                <a:cs typeface="Arial" panose="020B0604020202020204" pitchFamily="34" charset="0"/>
              </a:rPr>
              <a:t>群体推荐问题可以建模为子模块优化问题。</a:t>
            </a:r>
            <a:endParaRPr lang="en-US" altLang="zh-CN" sz="2400" kern="100" dirty="0">
              <a:latin typeface="等线" panose="02010600030101010101" pitchFamily="2" charset="-122"/>
              <a:ea typeface="等线" panose="02010600030101010101" pitchFamily="2" charset="-122"/>
              <a:cs typeface="Arial" panose="020B0604020202020204" pitchFamily="34" charset="0"/>
            </a:endParaRPr>
          </a:p>
          <a:p>
            <a:pPr indent="266700" algn="just">
              <a:spcAft>
                <a:spcPts val="0"/>
              </a:spcAft>
            </a:pPr>
            <a:endParaRPr lang="zh-CN" altLang="zh-CN" sz="2400" kern="100" dirty="0">
              <a:latin typeface="等线" panose="02010600030101010101" pitchFamily="2" charset="-122"/>
              <a:ea typeface="等线" panose="02010600030101010101" pitchFamily="2" charset="-122"/>
              <a:cs typeface="Arial" panose="020B0604020202020204" pitchFamily="34" charset="0"/>
            </a:endParaRPr>
          </a:p>
          <a:p>
            <a:r>
              <a:rPr lang="en-US" altLang="zh-CN" sz="2400" dirty="0">
                <a:ea typeface="等线" panose="02010600030101010101" pitchFamily="2" charset="-122"/>
                <a:cs typeface="Arial" panose="020B0604020202020204" pitchFamily="34" charset="0"/>
              </a:rPr>
              <a:t>        </a:t>
            </a:r>
            <a:r>
              <a:rPr lang="zh-CN" altLang="zh-CN" sz="2400" dirty="0">
                <a:ea typeface="等线" panose="02010600030101010101" pitchFamily="2" charset="-122"/>
                <a:cs typeface="Arial" panose="020B0604020202020204" pitchFamily="34" charset="0"/>
              </a:rPr>
              <a:t>优点：推荐给一个组的项目捆绑不仅取决于用户（在组中）对项目的聚合偏好，还取决于项目之间的亲和力（或不相似性）。</a:t>
            </a:r>
            <a:endParaRPr lang="zh-CN" altLang="en-US" sz="2400" dirty="0"/>
          </a:p>
        </p:txBody>
      </p:sp>
    </p:spTree>
    <p:extLst>
      <p:ext uri="{BB962C8B-B14F-4D97-AF65-F5344CB8AC3E}">
        <p14:creationId xmlns:p14="http://schemas.microsoft.com/office/powerpoint/2010/main" val="53652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图片占位符 2" descr="为添加图像预留的空占位符。单击占位符，选择要添加的图像。"/>
          <p:cNvSpPr>
            <a:spLocks noGrp="1"/>
          </p:cNvSpPr>
          <p:nvPr>
            <p:ph type="pic" idx="1"/>
          </p:nvPr>
        </p:nvSpPr>
        <p:spPr/>
      </p:sp>
    </p:spTree>
    <p:extLst>
      <p:ext uri="{BB962C8B-B14F-4D97-AF65-F5344CB8AC3E}">
        <p14:creationId xmlns:p14="http://schemas.microsoft.com/office/powerpoint/2010/main" val="26700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1293812" y="548680"/>
            <a:ext cx="9601200" cy="1143000"/>
          </a:xfrm>
        </p:spPr>
        <p:txBody>
          <a:bodyPr rtlCol="0">
            <a:normAutofit/>
          </a:bodyPr>
          <a:lstStyle/>
          <a:p>
            <a:r>
              <a:rPr lang="en-US" altLang="zh-CN" b="1" dirty="0"/>
              <a:t>SAGA</a:t>
            </a:r>
            <a:r>
              <a:rPr lang="zh-CN" altLang="en-US" b="1" dirty="0"/>
              <a:t>：</a:t>
            </a:r>
            <a:r>
              <a:rPr lang="en-US" altLang="zh-CN" b="1" dirty="0"/>
              <a:t>A Submodular Greedy Algorithm for Group Recommendation </a:t>
            </a:r>
            <a:r>
              <a:rPr lang="zh-CN" altLang="zh-CN" b="1" dirty="0"/>
              <a:t>用于群推荐的子模块贪心算法</a:t>
            </a:r>
            <a:endParaRPr lang="zh-CN" altLang="zh-CN" dirty="0"/>
          </a:p>
        </p:txBody>
      </p:sp>
      <p:sp>
        <p:nvSpPr>
          <p:cNvPr id="4" name="矩形 3">
            <a:extLst>
              <a:ext uri="{FF2B5EF4-FFF2-40B4-BE49-F238E27FC236}">
                <a16:creationId xmlns:a16="http://schemas.microsoft.com/office/drawing/2014/main" id="{F0C1DAD6-2E74-4527-827E-9D38F16FA7EB}"/>
              </a:ext>
            </a:extLst>
          </p:cNvPr>
          <p:cNvSpPr/>
          <p:nvPr/>
        </p:nvSpPr>
        <p:spPr>
          <a:xfrm>
            <a:off x="2410966" y="2276872"/>
            <a:ext cx="7366892" cy="369332"/>
          </a:xfrm>
          <a:prstGeom prst="rect">
            <a:avLst/>
          </a:prstGeom>
        </p:spPr>
        <p:txBody>
          <a:bodyPr wrap="square">
            <a:spAutoFit/>
          </a:bodyPr>
          <a:lstStyle/>
          <a:p>
            <a:pPr algn="just">
              <a:spcAft>
                <a:spcPts val="0"/>
              </a:spcAft>
            </a:pPr>
            <a:r>
              <a:rPr lang="en-US" altLang="zh-CN" kern="100" dirty="0">
                <a:latin typeface="等线" panose="02010600030101010101" pitchFamily="2" charset="-122"/>
                <a:ea typeface="等线" panose="02010600030101010101" pitchFamily="2" charset="-122"/>
                <a:cs typeface="Arial" panose="020B0604020202020204" pitchFamily="34" charset="0"/>
              </a:rPr>
              <a:t>The Thirty-Second AAAI Conference on Artificial Intelligence (AAAI-18)</a:t>
            </a:r>
            <a:endParaRPr lang="zh-CN" altLang="zh-CN" kern="100" dirty="0">
              <a:latin typeface="等线" panose="02010600030101010101" pitchFamily="2" charset="-122"/>
              <a:ea typeface="等线" panose="02010600030101010101" pitchFamily="2" charset="-122"/>
              <a:cs typeface="Arial" panose="020B0604020202020204" pitchFamily="34" charset="0"/>
            </a:endParaRPr>
          </a:p>
        </p:txBody>
      </p:sp>
      <p:sp>
        <p:nvSpPr>
          <p:cNvPr id="6" name="矩形 5">
            <a:extLst>
              <a:ext uri="{FF2B5EF4-FFF2-40B4-BE49-F238E27FC236}">
                <a16:creationId xmlns:a16="http://schemas.microsoft.com/office/drawing/2014/main" id="{04473EA7-6203-4977-8BDC-3E84D06DF4B8}"/>
              </a:ext>
            </a:extLst>
          </p:cNvPr>
          <p:cNvSpPr/>
          <p:nvPr/>
        </p:nvSpPr>
        <p:spPr>
          <a:xfrm>
            <a:off x="3088621" y="2713054"/>
            <a:ext cx="6011582" cy="369332"/>
          </a:xfrm>
          <a:prstGeom prst="rect">
            <a:avLst/>
          </a:prstGeom>
        </p:spPr>
        <p:txBody>
          <a:bodyPr wrap="none">
            <a:spAutoFit/>
          </a:bodyPr>
          <a:lstStyle/>
          <a:p>
            <a:r>
              <a:rPr lang="en-US" altLang="zh-CN" dirty="0">
                <a:latin typeface="等线" panose="02010600030101010101" pitchFamily="2" charset="-122"/>
                <a:cs typeface="Arial" panose="020B0604020202020204" pitchFamily="34" charset="0"/>
              </a:rPr>
              <a:t>Shameem A </a:t>
            </a:r>
            <a:r>
              <a:rPr lang="en-US" altLang="zh-CN" dirty="0" err="1">
                <a:latin typeface="等线" panose="02010600030101010101" pitchFamily="2" charset="-122"/>
                <a:cs typeface="Arial" panose="020B0604020202020204" pitchFamily="34" charset="0"/>
              </a:rPr>
              <a:t>Puthiya</a:t>
            </a:r>
            <a:r>
              <a:rPr lang="en-US" altLang="zh-CN" dirty="0">
                <a:latin typeface="等线" panose="02010600030101010101" pitchFamily="2" charset="-122"/>
                <a:cs typeface="Arial" panose="020B0604020202020204" pitchFamily="34" charset="0"/>
              </a:rPr>
              <a:t> </a:t>
            </a:r>
            <a:r>
              <a:rPr lang="en-US" altLang="zh-CN" dirty="0" err="1">
                <a:latin typeface="等线" panose="02010600030101010101" pitchFamily="2" charset="-122"/>
                <a:cs typeface="Arial" panose="020B0604020202020204" pitchFamily="34" charset="0"/>
              </a:rPr>
              <a:t>Parambath</a:t>
            </a:r>
            <a:r>
              <a:rPr lang="en-US" altLang="zh-CN" dirty="0">
                <a:latin typeface="等线" panose="02010600030101010101" pitchFamily="2" charset="-122"/>
                <a:cs typeface="Arial" panose="020B0604020202020204" pitchFamily="34" charset="0"/>
              </a:rPr>
              <a:t>   QCRI, HBKU, Doha, Qatar</a:t>
            </a:r>
            <a:endParaRPr lang="zh-CN" altLang="en-US" dirty="0"/>
          </a:p>
        </p:txBody>
      </p:sp>
      <p:sp>
        <p:nvSpPr>
          <p:cNvPr id="7" name="矩形 6">
            <a:extLst>
              <a:ext uri="{FF2B5EF4-FFF2-40B4-BE49-F238E27FC236}">
                <a16:creationId xmlns:a16="http://schemas.microsoft.com/office/drawing/2014/main" id="{EA4E43B4-1CCD-4FE5-A9E6-E46A82211D18}"/>
              </a:ext>
            </a:extLst>
          </p:cNvPr>
          <p:cNvSpPr/>
          <p:nvPr/>
        </p:nvSpPr>
        <p:spPr>
          <a:xfrm>
            <a:off x="3566316" y="3059668"/>
            <a:ext cx="5056192" cy="369332"/>
          </a:xfrm>
          <a:prstGeom prst="rect">
            <a:avLst/>
          </a:prstGeom>
        </p:spPr>
        <p:txBody>
          <a:bodyPr wrap="none">
            <a:spAutoFit/>
          </a:bodyPr>
          <a:lstStyle/>
          <a:p>
            <a:r>
              <a:rPr lang="en-US" altLang="zh-CN" dirty="0">
                <a:latin typeface="等线" panose="02010600030101010101" pitchFamily="2" charset="-122"/>
                <a:cs typeface="Arial" panose="020B0604020202020204" pitchFamily="34" charset="0"/>
              </a:rPr>
              <a:t>Nishant Vijayakumar   </a:t>
            </a:r>
            <a:r>
              <a:rPr lang="en-US" altLang="zh-CN" dirty="0" err="1">
                <a:latin typeface="等线" panose="02010600030101010101" pitchFamily="2" charset="-122"/>
                <a:cs typeface="Arial" panose="020B0604020202020204" pitchFamily="34" charset="0"/>
              </a:rPr>
              <a:t>Apptopia</a:t>
            </a:r>
            <a:r>
              <a:rPr lang="en-US" altLang="zh-CN" dirty="0">
                <a:latin typeface="等线" panose="02010600030101010101" pitchFamily="2" charset="-122"/>
                <a:cs typeface="Arial" panose="020B0604020202020204" pitchFamily="34" charset="0"/>
              </a:rPr>
              <a:t> Inc., Boston, USA</a:t>
            </a:r>
            <a:endParaRPr lang="zh-CN" altLang="en-US" dirty="0"/>
          </a:p>
        </p:txBody>
      </p:sp>
      <p:sp>
        <p:nvSpPr>
          <p:cNvPr id="8" name="矩形 7">
            <a:extLst>
              <a:ext uri="{FF2B5EF4-FFF2-40B4-BE49-F238E27FC236}">
                <a16:creationId xmlns:a16="http://schemas.microsoft.com/office/drawing/2014/main" id="{E17D8F7B-AB20-431E-A995-3BDD81FC50B7}"/>
              </a:ext>
            </a:extLst>
          </p:cNvPr>
          <p:cNvSpPr/>
          <p:nvPr/>
        </p:nvSpPr>
        <p:spPr>
          <a:xfrm>
            <a:off x="3947029" y="3429000"/>
            <a:ext cx="4294765" cy="369332"/>
          </a:xfrm>
          <a:prstGeom prst="rect">
            <a:avLst/>
          </a:prstGeom>
        </p:spPr>
        <p:txBody>
          <a:bodyPr wrap="none">
            <a:spAutoFit/>
          </a:bodyPr>
          <a:lstStyle/>
          <a:p>
            <a:r>
              <a:rPr lang="en-US" altLang="zh-CN" dirty="0">
                <a:latin typeface="等线" panose="02010600030101010101" pitchFamily="2" charset="-122"/>
                <a:cs typeface="Arial" panose="020B0604020202020204" pitchFamily="34" charset="0"/>
              </a:rPr>
              <a:t>Sanjay Chawla   QCRI, HBKU, Doha, Qatar</a:t>
            </a:r>
            <a:endParaRPr lang="zh-CN" altLang="en-US" dirty="0"/>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A625754-D886-4F05-A934-17BF0796B3A7}"/>
              </a:ext>
            </a:extLst>
          </p:cNvPr>
          <p:cNvSpPr/>
          <p:nvPr/>
        </p:nvSpPr>
        <p:spPr>
          <a:xfrm>
            <a:off x="981844" y="692696"/>
            <a:ext cx="1261884" cy="523220"/>
          </a:xfrm>
          <a:prstGeom prst="rect">
            <a:avLst/>
          </a:prstGeom>
        </p:spPr>
        <p:txBody>
          <a:bodyPr wrap="none">
            <a:spAutoFit/>
          </a:bodyPr>
          <a:lstStyle/>
          <a:p>
            <a:r>
              <a:rPr lang="zh-CN" altLang="zh-CN" sz="2800" dirty="0">
                <a:latin typeface="+mn-ea"/>
                <a:cs typeface="Arial" panose="020B0604020202020204" pitchFamily="34" charset="0"/>
              </a:rPr>
              <a:t>目</a:t>
            </a:r>
            <a:r>
              <a:rPr lang="zh-CN" altLang="en-US" sz="2800" dirty="0">
                <a:latin typeface="+mn-ea"/>
                <a:cs typeface="Arial" panose="020B0604020202020204" pitchFamily="34" charset="0"/>
              </a:rPr>
              <a:t>的</a:t>
            </a:r>
            <a:r>
              <a:rPr lang="zh-CN" altLang="zh-CN" sz="2800" dirty="0">
                <a:latin typeface="+mn-ea"/>
                <a:cs typeface="Arial" panose="020B0604020202020204" pitchFamily="34" charset="0"/>
              </a:rPr>
              <a:t>：</a:t>
            </a:r>
            <a:endParaRPr lang="zh-CN" altLang="en-US" sz="2800" dirty="0">
              <a:latin typeface="+mn-ea"/>
            </a:endParaRPr>
          </a:p>
        </p:txBody>
      </p:sp>
      <p:sp>
        <p:nvSpPr>
          <p:cNvPr id="7" name="矩形 6">
            <a:extLst>
              <a:ext uri="{FF2B5EF4-FFF2-40B4-BE49-F238E27FC236}">
                <a16:creationId xmlns:a16="http://schemas.microsoft.com/office/drawing/2014/main" id="{5353D11F-8A75-4833-9DE2-99D4B1221C7F}"/>
              </a:ext>
            </a:extLst>
          </p:cNvPr>
          <p:cNvSpPr/>
          <p:nvPr/>
        </p:nvSpPr>
        <p:spPr>
          <a:xfrm>
            <a:off x="1881944" y="1508158"/>
            <a:ext cx="8424936" cy="707886"/>
          </a:xfrm>
          <a:prstGeom prst="rect">
            <a:avLst/>
          </a:prstGeom>
        </p:spPr>
        <p:txBody>
          <a:bodyPr wrap="square">
            <a:spAutoFit/>
          </a:bodyPr>
          <a:lstStyle/>
          <a:p>
            <a:r>
              <a:rPr lang="en-US" altLang="zh-CN" sz="2000" dirty="0">
                <a:ea typeface="等线" panose="02010600030101010101" pitchFamily="2" charset="-122"/>
                <a:cs typeface="Arial" panose="020B0604020202020204" pitchFamily="34" charset="0"/>
              </a:rPr>
              <a:t>        </a:t>
            </a:r>
            <a:r>
              <a:rPr lang="zh-CN" altLang="zh-CN" sz="2000" dirty="0">
                <a:ea typeface="等线" panose="02010600030101010101" pitchFamily="2" charset="-122"/>
                <a:cs typeface="Arial" panose="020B0604020202020204" pitchFamily="34" charset="0"/>
              </a:rPr>
              <a:t>将组推荐问题框定为在项目亲和度矩阵上定义的完全连通图中选择具有最大组共识分数的子图。</a:t>
            </a:r>
            <a:endParaRPr lang="zh-CN" altLang="en-US" sz="2000" dirty="0"/>
          </a:p>
        </p:txBody>
      </p:sp>
      <p:sp>
        <p:nvSpPr>
          <p:cNvPr id="8" name="矩形 7">
            <a:extLst>
              <a:ext uri="{FF2B5EF4-FFF2-40B4-BE49-F238E27FC236}">
                <a16:creationId xmlns:a16="http://schemas.microsoft.com/office/drawing/2014/main" id="{A2F287C1-B0A3-4891-85C9-278384FD70D1}"/>
              </a:ext>
            </a:extLst>
          </p:cNvPr>
          <p:cNvSpPr/>
          <p:nvPr/>
        </p:nvSpPr>
        <p:spPr>
          <a:xfrm>
            <a:off x="1881944" y="2616724"/>
            <a:ext cx="8424936" cy="707886"/>
          </a:xfrm>
          <a:prstGeom prst="rect">
            <a:avLst/>
          </a:prstGeom>
        </p:spPr>
        <p:txBody>
          <a:bodyPr wrap="square">
            <a:spAutoFit/>
          </a:bodyPr>
          <a:lstStyle/>
          <a:p>
            <a:pPr indent="266700" algn="just">
              <a:spcAft>
                <a:spcPts val="0"/>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zh-CN" altLang="zh-CN" sz="2000" dirty="0">
                <a:ea typeface="等线" panose="02010600030101010101" pitchFamily="2" charset="-122"/>
                <a:cs typeface="Arial" panose="020B0604020202020204" pitchFamily="34" charset="0"/>
              </a:rPr>
              <a:t>假设项目具有每个用户的内在偏好分数，表示用户对项目的亲和力水平（</a:t>
            </a:r>
            <a:r>
              <a:rPr lang="en-US" altLang="zh-CN" sz="2000" dirty="0">
                <a:ea typeface="等线" panose="02010600030101010101" pitchFamily="2" charset="-122"/>
                <a:cs typeface="Arial" panose="020B0604020202020204" pitchFamily="34" charset="0"/>
              </a:rPr>
              <a:t>1-5</a:t>
            </a:r>
            <a:r>
              <a:rPr lang="zh-CN" altLang="zh-CN" sz="2000" dirty="0">
                <a:ea typeface="等线" panose="02010600030101010101" pitchFamily="2" charset="-122"/>
                <a:cs typeface="Arial" panose="020B0604020202020204" pitchFamily="34" charset="0"/>
              </a:rPr>
              <a:t>）。用户可针对不同项目有相同的偏好分数。</a:t>
            </a:r>
          </a:p>
        </p:txBody>
      </p:sp>
      <p:sp>
        <p:nvSpPr>
          <p:cNvPr id="9" name="矩形 8">
            <a:extLst>
              <a:ext uri="{FF2B5EF4-FFF2-40B4-BE49-F238E27FC236}">
                <a16:creationId xmlns:a16="http://schemas.microsoft.com/office/drawing/2014/main" id="{F19216AF-92A4-402A-A7BD-7139A4C1EADE}"/>
              </a:ext>
            </a:extLst>
          </p:cNvPr>
          <p:cNvSpPr/>
          <p:nvPr/>
        </p:nvSpPr>
        <p:spPr>
          <a:xfrm>
            <a:off x="1845772" y="3679327"/>
            <a:ext cx="8418681" cy="1323439"/>
          </a:xfrm>
          <a:prstGeom prst="rect">
            <a:avLst/>
          </a:prstGeom>
        </p:spPr>
        <p:txBody>
          <a:bodyPr wrap="square">
            <a:spAutoFit/>
          </a:bodyPr>
          <a:lstStyle/>
          <a:p>
            <a:r>
              <a:rPr lang="en-US" altLang="zh-CN" dirty="0">
                <a:ea typeface="等线" panose="02010600030101010101" pitchFamily="2" charset="-122"/>
                <a:cs typeface="Arial" panose="020B0604020202020204" pitchFamily="34" charset="0"/>
              </a:rPr>
              <a:t>        </a:t>
            </a:r>
            <a:r>
              <a:rPr lang="zh-CN" altLang="zh-CN" sz="2000" dirty="0">
                <a:ea typeface="等线" panose="02010600030101010101" pitchFamily="2" charset="-122"/>
                <a:cs typeface="Arial" panose="020B0604020202020204" pitchFamily="34" charset="0"/>
              </a:rPr>
              <a:t>为了获得更平衡的建议，重要的是要考虑该组用户之间对同一项目的分歧。因此，可以将问题重新表述为生物目标优化问题，其中一个目标对应于项目与用户的一致性（相关性），另一个目标对应于项目的用户之间的不一致。</a:t>
            </a:r>
            <a:endParaRPr lang="zh-CN" altLang="en-US" sz="2000" dirty="0">
              <a:ea typeface="等线" panose="02010600030101010101" pitchFamily="2" charset="-122"/>
              <a:cs typeface="Arial" panose="020B0604020202020204" pitchFamily="34" charset="0"/>
            </a:endParaRPr>
          </a:p>
        </p:txBody>
      </p:sp>
      <p:sp>
        <p:nvSpPr>
          <p:cNvPr id="11" name="矩形 10">
            <a:extLst>
              <a:ext uri="{FF2B5EF4-FFF2-40B4-BE49-F238E27FC236}">
                <a16:creationId xmlns:a16="http://schemas.microsoft.com/office/drawing/2014/main" id="{403F61C3-84D5-47DF-ACD7-E5A53A7B6D9B}"/>
              </a:ext>
            </a:extLst>
          </p:cNvPr>
          <p:cNvSpPr/>
          <p:nvPr/>
        </p:nvSpPr>
        <p:spPr>
          <a:xfrm>
            <a:off x="1845772" y="5349842"/>
            <a:ext cx="6340197" cy="400110"/>
          </a:xfrm>
          <a:prstGeom prst="rect">
            <a:avLst/>
          </a:prstGeom>
        </p:spPr>
        <p:txBody>
          <a:bodyPr wrap="none">
            <a:spAutoFit/>
          </a:bodyPr>
          <a:lstStyle/>
          <a:p>
            <a:pPr algn="just">
              <a:spcAft>
                <a:spcPts val="0"/>
              </a:spcAft>
            </a:pPr>
            <a:r>
              <a:rPr lang="zh-CN" altLang="zh-CN" sz="2000" kern="100" dirty="0">
                <a:latin typeface="等线" panose="02010600030101010101" pitchFamily="2" charset="-122"/>
                <a:ea typeface="等线" panose="02010600030101010101" pitchFamily="2" charset="-122"/>
                <a:cs typeface="Arial" panose="020B0604020202020204" pitchFamily="34" charset="0"/>
              </a:rPr>
              <a:t>关键：在一个目标中捕获项目</a:t>
            </a:r>
            <a:r>
              <a:rPr lang="en-US" altLang="zh-CN" sz="2000" kern="100" dirty="0">
                <a:latin typeface="等线" panose="02010600030101010101" pitchFamily="2" charset="-122"/>
                <a:ea typeface="等线" panose="02010600030101010101" pitchFamily="2" charset="-122"/>
                <a:cs typeface="Arial" panose="020B0604020202020204" pitchFamily="34" charset="0"/>
              </a:rPr>
              <a:t>-</a:t>
            </a:r>
            <a:r>
              <a:rPr lang="zh-CN" altLang="zh-CN" sz="2000" kern="100" dirty="0">
                <a:latin typeface="等线" panose="02010600030101010101" pitchFamily="2" charset="-122"/>
                <a:ea typeface="等线" panose="02010600030101010101" pitchFamily="2" charset="-122"/>
                <a:cs typeface="Arial" panose="020B0604020202020204" pitchFamily="34" charset="0"/>
              </a:rPr>
              <a:t>项目和用户</a:t>
            </a:r>
            <a:r>
              <a:rPr lang="en-US" altLang="zh-CN" sz="2000" kern="100" dirty="0">
                <a:latin typeface="等线" panose="02010600030101010101" pitchFamily="2" charset="-122"/>
                <a:ea typeface="等线" panose="02010600030101010101" pitchFamily="2" charset="-122"/>
                <a:cs typeface="Arial" panose="020B0604020202020204" pitchFamily="34" charset="0"/>
              </a:rPr>
              <a:t>-</a:t>
            </a:r>
            <a:r>
              <a:rPr lang="zh-CN" altLang="zh-CN" sz="2000" kern="100" dirty="0">
                <a:latin typeface="等线" panose="02010600030101010101" pitchFamily="2" charset="-122"/>
                <a:ea typeface="等线" panose="02010600030101010101" pitchFamily="2" charset="-122"/>
                <a:cs typeface="Arial" panose="020B0604020202020204" pitchFamily="34" charset="0"/>
              </a:rPr>
              <a:t>用户交互。</a:t>
            </a:r>
          </a:p>
        </p:txBody>
      </p:sp>
    </p:spTree>
    <p:extLst>
      <p:ext uri="{BB962C8B-B14F-4D97-AF65-F5344CB8AC3E}">
        <p14:creationId xmlns:p14="http://schemas.microsoft.com/office/powerpoint/2010/main" val="368959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FC46462-A448-465B-AEAF-FE1A9065E5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90357" y="800708"/>
            <a:ext cx="6264696" cy="5256584"/>
          </a:xfrm>
          <a:prstGeom prst="rect">
            <a:avLst/>
          </a:prstGeom>
          <a:noFill/>
          <a:ln>
            <a:noFill/>
          </a:ln>
        </p:spPr>
      </p:pic>
      <p:sp>
        <p:nvSpPr>
          <p:cNvPr id="12" name="矩形 11">
            <a:extLst>
              <a:ext uri="{FF2B5EF4-FFF2-40B4-BE49-F238E27FC236}">
                <a16:creationId xmlns:a16="http://schemas.microsoft.com/office/drawing/2014/main" id="{E87BBEEB-98D6-414C-BBD9-453E333B94F9}"/>
              </a:ext>
            </a:extLst>
          </p:cNvPr>
          <p:cNvSpPr/>
          <p:nvPr/>
        </p:nvSpPr>
        <p:spPr>
          <a:xfrm>
            <a:off x="308113" y="1628800"/>
            <a:ext cx="5184575" cy="3046988"/>
          </a:xfrm>
          <a:prstGeom prst="rect">
            <a:avLst/>
          </a:prstGeom>
        </p:spPr>
        <p:txBody>
          <a:bodyPr wrap="square">
            <a:spAutoFit/>
          </a:bodyPr>
          <a:lstStyle/>
          <a:p>
            <a:pPr algn="just">
              <a:spcAft>
                <a:spcPts val="0"/>
              </a:spcAft>
            </a:pPr>
            <a:r>
              <a:rPr lang="zh-CN" altLang="zh-CN" sz="2400" kern="100" dirty="0">
                <a:latin typeface="等线" panose="02010600030101010101" pitchFamily="2" charset="-122"/>
                <a:ea typeface="等线" panose="02010600030101010101" pitchFamily="2" charset="-122"/>
                <a:cs typeface="Arial" panose="020B0604020202020204" pitchFamily="34" charset="0"/>
              </a:rPr>
              <a:t>方法背后的基本思想的直观图形表示</a:t>
            </a:r>
            <a:endParaRPr lang="en-US" altLang="zh-CN" sz="2400" kern="100" dirty="0">
              <a:latin typeface="等线" panose="02010600030101010101" pitchFamily="2" charset="-122"/>
              <a:ea typeface="等线" panose="02010600030101010101" pitchFamily="2" charset="-122"/>
              <a:cs typeface="Arial" panose="020B0604020202020204" pitchFamily="34" charset="0"/>
            </a:endParaRPr>
          </a:p>
          <a:p>
            <a:pPr algn="just">
              <a:spcAft>
                <a:spcPts val="0"/>
              </a:spcAft>
            </a:pPr>
            <a:endParaRPr lang="zh-CN" altLang="zh-CN" sz="2400" kern="100" dirty="0">
              <a:latin typeface="等线" panose="02010600030101010101" pitchFamily="2" charset="-122"/>
              <a:ea typeface="等线" panose="02010600030101010101" pitchFamily="2" charset="-122"/>
              <a:cs typeface="Arial" panose="020B0604020202020204" pitchFamily="34" charset="0"/>
            </a:endParaRPr>
          </a:p>
          <a:p>
            <a:pPr indent="266700" algn="just">
              <a:spcAft>
                <a:spcPts val="0"/>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zh-CN" altLang="zh-CN" kern="100" dirty="0">
                <a:latin typeface="等线" panose="02010600030101010101" pitchFamily="2" charset="-122"/>
                <a:ea typeface="等线" panose="02010600030101010101" pitchFamily="2" charset="-122"/>
                <a:cs typeface="Arial" panose="020B0604020202020204" pitchFamily="34" charset="0"/>
              </a:rPr>
              <a:t>该图包含跨越三个项目类的三个用户组的首选项，</a:t>
            </a:r>
            <a:r>
              <a:rPr lang="zh-CN" altLang="zh-CN" kern="100" dirty="0">
                <a:solidFill>
                  <a:schemeClr val="accent1">
                    <a:lumMod val="75000"/>
                  </a:schemeClr>
                </a:solidFill>
                <a:latin typeface="等线" panose="02010600030101010101" pitchFamily="2" charset="-122"/>
                <a:ea typeface="等线" panose="02010600030101010101" pitchFamily="2" charset="-122"/>
                <a:cs typeface="Arial" panose="020B0604020202020204" pitchFamily="34" charset="0"/>
              </a:rPr>
              <a:t>用户</a:t>
            </a:r>
            <a:r>
              <a:rPr lang="zh-CN" altLang="zh-CN" kern="100" dirty="0">
                <a:latin typeface="等线" panose="02010600030101010101" pitchFamily="2" charset="-122"/>
                <a:ea typeface="等线" panose="02010600030101010101" pitchFamily="2" charset="-122"/>
                <a:cs typeface="Arial" panose="020B0604020202020204" pitchFamily="34" charset="0"/>
              </a:rPr>
              <a:t>由蓝色“</a:t>
            </a:r>
            <a:r>
              <a:rPr lang="en-US" altLang="zh-CN" kern="100" dirty="0">
                <a:latin typeface="等线" panose="02010600030101010101" pitchFamily="2" charset="-122"/>
                <a:ea typeface="等线" panose="02010600030101010101" pitchFamily="2" charset="-122"/>
                <a:cs typeface="Arial" panose="020B0604020202020204" pitchFamily="34" charset="0"/>
              </a:rPr>
              <a:t>+”</a:t>
            </a:r>
            <a:r>
              <a:rPr lang="zh-CN" altLang="zh-CN" kern="100" dirty="0">
                <a:latin typeface="等线" panose="02010600030101010101" pitchFamily="2" charset="-122"/>
                <a:ea typeface="等线" panose="02010600030101010101" pitchFamily="2" charset="-122"/>
                <a:cs typeface="Arial" panose="020B0604020202020204" pitchFamily="34" charset="0"/>
              </a:rPr>
              <a:t>，</a:t>
            </a:r>
            <a:r>
              <a:rPr lang="en-US" altLang="zh-CN" kern="100" dirty="0">
                <a:latin typeface="等线" panose="02010600030101010101" pitchFamily="2" charset="-122"/>
                <a:ea typeface="等线" panose="02010600030101010101" pitchFamily="2" charset="-122"/>
                <a:cs typeface="Arial" panose="020B0604020202020204" pitchFamily="34" charset="0"/>
              </a:rPr>
              <a:t>“*”</a:t>
            </a:r>
            <a:r>
              <a:rPr lang="zh-CN" altLang="zh-CN" kern="100" dirty="0">
                <a:latin typeface="等线" panose="02010600030101010101" pitchFamily="2" charset="-122"/>
                <a:ea typeface="等线" panose="02010600030101010101" pitchFamily="2" charset="-122"/>
                <a:cs typeface="Arial" panose="020B0604020202020204" pitchFamily="34" charset="0"/>
              </a:rPr>
              <a:t>和</a:t>
            </a:r>
            <a:r>
              <a:rPr lang="en-US" altLang="zh-CN" kern="100" dirty="0">
                <a:latin typeface="等线" panose="02010600030101010101" pitchFamily="2" charset="-122"/>
                <a:ea typeface="等线" panose="02010600030101010101" pitchFamily="2" charset="-122"/>
                <a:cs typeface="Arial" panose="020B0604020202020204" pitchFamily="34" charset="0"/>
              </a:rPr>
              <a:t>“×”</a:t>
            </a:r>
            <a:r>
              <a:rPr lang="zh-CN" altLang="zh-CN" kern="100" dirty="0">
                <a:latin typeface="等线" panose="02010600030101010101" pitchFamily="2" charset="-122"/>
                <a:ea typeface="等线" panose="02010600030101010101" pitchFamily="2" charset="-122"/>
                <a:cs typeface="Arial" panose="020B0604020202020204" pitchFamily="34" charset="0"/>
              </a:rPr>
              <a:t>符号表示。三个用户都没有共同的项目类，但该组涵盖了所有项目类。因此，最佳推荐策略是推荐来自三个项目群集的相关项目。</a:t>
            </a:r>
            <a:endParaRPr lang="en-US" altLang="zh-CN" kern="100" dirty="0">
              <a:latin typeface="等线" panose="02010600030101010101" pitchFamily="2" charset="-122"/>
              <a:ea typeface="等线" panose="02010600030101010101" pitchFamily="2" charset="-122"/>
              <a:cs typeface="Arial" panose="020B0604020202020204" pitchFamily="34" charset="0"/>
            </a:endParaRPr>
          </a:p>
          <a:p>
            <a:pPr indent="266700" algn="just">
              <a:spcAft>
                <a:spcPts val="0"/>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zh-CN" altLang="zh-CN" kern="100" dirty="0">
                <a:latin typeface="等线" panose="02010600030101010101" pitchFamily="2" charset="-122"/>
                <a:ea typeface="等线" panose="02010600030101010101" pitchFamily="2" charset="-122"/>
                <a:cs typeface="Arial" panose="020B0604020202020204" pitchFamily="34" charset="0"/>
              </a:rPr>
              <a:t>红色方块是我们提出的算法提出的建议，而基线算法建议仅涵盖两个项目群集。</a:t>
            </a:r>
          </a:p>
          <a:p>
            <a:pPr indent="266700" algn="just">
              <a:spcAft>
                <a:spcPts val="0"/>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endParaRPr lang="zh-CN" altLang="zh-CN" kern="100" dirty="0">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17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5845DAE-0389-4E14-9B6B-E79795740A5F}"/>
              </a:ext>
            </a:extLst>
          </p:cNvPr>
          <p:cNvSpPr/>
          <p:nvPr/>
        </p:nvSpPr>
        <p:spPr>
          <a:xfrm>
            <a:off x="765820" y="620688"/>
            <a:ext cx="2031325" cy="461665"/>
          </a:xfrm>
          <a:prstGeom prst="rect">
            <a:avLst/>
          </a:prstGeom>
        </p:spPr>
        <p:txBody>
          <a:bodyPr wrap="none">
            <a:spAutoFit/>
          </a:bodyPr>
          <a:lstStyle/>
          <a:p>
            <a:r>
              <a:rPr lang="zh-CN" altLang="zh-CN" sz="2400" dirty="0">
                <a:ea typeface="等线" panose="02010600030101010101" pitchFamily="2" charset="-122"/>
                <a:cs typeface="Arial" panose="020B0604020202020204" pitchFamily="34" charset="0"/>
              </a:rPr>
              <a:t>早期群组推荐</a:t>
            </a:r>
            <a:endParaRPr lang="zh-CN" altLang="en-US" sz="2400" dirty="0"/>
          </a:p>
        </p:txBody>
      </p:sp>
      <p:sp>
        <p:nvSpPr>
          <p:cNvPr id="3" name="矩形 2">
            <a:extLst>
              <a:ext uri="{FF2B5EF4-FFF2-40B4-BE49-F238E27FC236}">
                <a16:creationId xmlns:a16="http://schemas.microsoft.com/office/drawing/2014/main" id="{DAB7AFE0-A934-48ED-8C7D-A09001B284FE}"/>
              </a:ext>
            </a:extLst>
          </p:cNvPr>
          <p:cNvSpPr/>
          <p:nvPr/>
        </p:nvSpPr>
        <p:spPr>
          <a:xfrm>
            <a:off x="1781482" y="1268760"/>
            <a:ext cx="7993620" cy="1631216"/>
          </a:xfrm>
          <a:prstGeom prst="rect">
            <a:avLst/>
          </a:prstGeom>
        </p:spPr>
        <p:txBody>
          <a:bodyPr wrap="square">
            <a:spAutoFit/>
          </a:bodyPr>
          <a:lstStyle/>
          <a:p>
            <a:pPr indent="2667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基于一个模型，聚合了各个群组成员属性以生成群组推荐。</a:t>
            </a:r>
            <a:endParaRPr lang="en-US" altLang="zh-CN" sz="2000" kern="100" dirty="0">
              <a:latin typeface="等线" panose="02010600030101010101" pitchFamily="2" charset="-122"/>
              <a:ea typeface="等线" panose="02010600030101010101" pitchFamily="2" charset="-122"/>
              <a:cs typeface="Arial" panose="020B0604020202020204" pitchFamily="34" charset="0"/>
            </a:endParaRPr>
          </a:p>
          <a:p>
            <a:pPr indent="2667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基于该模型，现有技术算法可分为</a:t>
            </a:r>
            <a:r>
              <a:rPr lang="zh-CN" altLang="en-US" sz="2000" kern="100" dirty="0">
                <a:latin typeface="等线" panose="02010600030101010101" pitchFamily="2" charset="-122"/>
                <a:ea typeface="等线" panose="02010600030101010101" pitchFamily="2" charset="-122"/>
                <a:cs typeface="Arial" panose="020B0604020202020204" pitchFamily="34" charset="0"/>
              </a:rPr>
              <a:t>：</a:t>
            </a:r>
            <a:endParaRPr lang="en-US" altLang="zh-CN" sz="2000" kern="100" dirty="0">
              <a:latin typeface="等线" panose="02010600030101010101" pitchFamily="2" charset="-122"/>
              <a:ea typeface="等线" panose="02010600030101010101" pitchFamily="2" charset="-122"/>
              <a:cs typeface="Arial" panose="020B0604020202020204" pitchFamily="34" charset="0"/>
            </a:endParaRPr>
          </a:p>
          <a:p>
            <a:pPr indent="2667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a:t>
            </a:r>
            <a:r>
              <a:rPr lang="en-US" altLang="zh-CN" sz="2000" kern="100" dirty="0">
                <a:latin typeface="等线" panose="02010600030101010101" pitchFamily="2" charset="-122"/>
                <a:ea typeface="等线" panose="02010600030101010101" pitchFamily="2" charset="-122"/>
                <a:cs typeface="Arial" panose="020B0604020202020204" pitchFamily="34" charset="0"/>
              </a:rPr>
              <a:t>1</a:t>
            </a:r>
            <a:r>
              <a:rPr lang="zh-CN" altLang="zh-CN" sz="2000" kern="100" dirty="0">
                <a:latin typeface="等线" panose="02010600030101010101" pitchFamily="2" charset="-122"/>
                <a:ea typeface="等线" panose="02010600030101010101" pitchFamily="2" charset="-122"/>
                <a:cs typeface="Arial" panose="020B0604020202020204" pitchFamily="34" charset="0"/>
              </a:rPr>
              <a:t>）基于简档聚合（聚合各个用户配置文件以创建组配置文件）</a:t>
            </a:r>
            <a:endParaRPr lang="en-US" altLang="zh-CN" sz="2000" kern="100" dirty="0">
              <a:latin typeface="等线" panose="02010600030101010101" pitchFamily="2" charset="-122"/>
              <a:ea typeface="等线" panose="02010600030101010101" pitchFamily="2" charset="-122"/>
              <a:cs typeface="Arial" panose="020B0604020202020204" pitchFamily="34" charset="0"/>
            </a:endParaRPr>
          </a:p>
          <a:p>
            <a:pPr indent="2667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a:t>
            </a:r>
            <a:r>
              <a:rPr lang="en-US" altLang="zh-CN" sz="2000" kern="100" dirty="0">
                <a:latin typeface="等线" panose="02010600030101010101" pitchFamily="2" charset="-122"/>
                <a:ea typeface="等线" panose="02010600030101010101" pitchFamily="2" charset="-122"/>
                <a:cs typeface="Arial" panose="020B0604020202020204" pitchFamily="34" charset="0"/>
              </a:rPr>
              <a:t>2</a:t>
            </a:r>
            <a:r>
              <a:rPr lang="zh-CN" altLang="zh-CN" sz="2000" kern="100" dirty="0">
                <a:latin typeface="等线" panose="02010600030101010101" pitchFamily="2" charset="-122"/>
                <a:ea typeface="等线" panose="02010600030101010101" pitchFamily="2" charset="-122"/>
                <a:cs typeface="Arial" panose="020B0604020202020204" pitchFamily="34" charset="0"/>
              </a:rPr>
              <a:t>）基于分数聚合（</a:t>
            </a:r>
            <a:r>
              <a:rPr lang="en-US" altLang="zh-CN" sz="2000" kern="100" dirty="0">
                <a:latin typeface="等线" panose="02010600030101010101" pitchFamily="2" charset="-122"/>
                <a:ea typeface="等线" panose="02010600030101010101" pitchFamily="2" charset="-122"/>
                <a:cs typeface="Arial" panose="020B0604020202020204" pitchFamily="34" charset="0"/>
              </a:rPr>
              <a:t>1.</a:t>
            </a:r>
            <a:r>
              <a:rPr lang="zh-CN" altLang="zh-CN" sz="2000" kern="100" dirty="0">
                <a:latin typeface="等线" panose="02010600030101010101" pitchFamily="2" charset="-122"/>
                <a:ea typeface="等线" panose="02010600030101010101" pitchFamily="2" charset="-122"/>
                <a:cs typeface="Arial" panose="020B0604020202020204" pitchFamily="34" charset="0"/>
              </a:rPr>
              <a:t>协同过滤算法生成测试项的各组员的偏</a:t>
            </a:r>
            <a:r>
              <a:rPr lang="en-US" altLang="zh-CN" sz="2000" kern="100" dirty="0">
                <a:latin typeface="等线" panose="02010600030101010101" pitchFamily="2" charset="-122"/>
                <a:ea typeface="等线" panose="02010600030101010101" pitchFamily="2" charset="-122"/>
                <a:cs typeface="Arial" panose="020B0604020202020204" pitchFamily="34" charset="0"/>
              </a:rPr>
              <a:t>   </a:t>
            </a:r>
          </a:p>
          <a:p>
            <a:pPr indent="2667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好分数；</a:t>
            </a:r>
            <a:r>
              <a:rPr lang="en-US" altLang="zh-CN" sz="2000" kern="100" dirty="0">
                <a:latin typeface="等线" panose="02010600030101010101" pitchFamily="2" charset="-122"/>
                <a:ea typeface="等线" panose="02010600030101010101" pitchFamily="2" charset="-122"/>
                <a:cs typeface="Arial" panose="020B0604020202020204" pitchFamily="34" charset="0"/>
              </a:rPr>
              <a:t>2.</a:t>
            </a:r>
            <a:r>
              <a:rPr lang="zh-CN" altLang="zh-CN" sz="2000" kern="100" dirty="0">
                <a:latin typeface="等线" panose="02010600030101010101" pitchFamily="2" charset="-122"/>
                <a:ea typeface="等线" panose="02010600030101010101" pitchFamily="2" charset="-122"/>
                <a:cs typeface="Arial" panose="020B0604020202020204" pitchFamily="34" charset="0"/>
              </a:rPr>
              <a:t>在偏好分数上运行分数聚合算法生成组推荐）</a:t>
            </a:r>
          </a:p>
        </p:txBody>
      </p:sp>
      <p:sp>
        <p:nvSpPr>
          <p:cNvPr id="4" name="文本框 3">
            <a:extLst>
              <a:ext uri="{FF2B5EF4-FFF2-40B4-BE49-F238E27FC236}">
                <a16:creationId xmlns:a16="http://schemas.microsoft.com/office/drawing/2014/main" id="{6A996D32-B7A3-4F3F-A79A-376A8B5A3871}"/>
              </a:ext>
            </a:extLst>
          </p:cNvPr>
          <p:cNvSpPr txBox="1"/>
          <p:nvPr/>
        </p:nvSpPr>
        <p:spPr>
          <a:xfrm>
            <a:off x="761729" y="3645024"/>
            <a:ext cx="1415772" cy="461665"/>
          </a:xfrm>
          <a:prstGeom prst="rect">
            <a:avLst/>
          </a:prstGeom>
          <a:noFill/>
        </p:spPr>
        <p:txBody>
          <a:bodyPr wrap="none" rtlCol="0">
            <a:spAutoFit/>
          </a:bodyPr>
          <a:lstStyle/>
          <a:p>
            <a:r>
              <a:rPr lang="zh-CN" altLang="en-US" sz="2400" dirty="0"/>
              <a:t>本文思想</a:t>
            </a:r>
          </a:p>
        </p:txBody>
      </p:sp>
      <p:sp>
        <p:nvSpPr>
          <p:cNvPr id="5" name="矩形 4">
            <a:extLst>
              <a:ext uri="{FF2B5EF4-FFF2-40B4-BE49-F238E27FC236}">
                <a16:creationId xmlns:a16="http://schemas.microsoft.com/office/drawing/2014/main" id="{4A438B8E-12FB-4F64-82F6-02F6A8064ED2}"/>
              </a:ext>
            </a:extLst>
          </p:cNvPr>
          <p:cNvSpPr/>
          <p:nvPr/>
        </p:nvSpPr>
        <p:spPr>
          <a:xfrm>
            <a:off x="1781482" y="4153431"/>
            <a:ext cx="8274147" cy="1631216"/>
          </a:xfrm>
          <a:prstGeom prst="rect">
            <a:avLst/>
          </a:prstGeom>
        </p:spPr>
        <p:txBody>
          <a:bodyPr wrap="square">
            <a:spAutoFit/>
          </a:bodyPr>
          <a:lstStyle/>
          <a:p>
            <a:pPr indent="2667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通过在单个步骤中隐含地执行偏好估计，从而避免运行基线个性化推荐系统生成看不见的测试偏好分数。</a:t>
            </a:r>
            <a:endParaRPr lang="en-US" altLang="zh-CN" sz="2000" kern="100" dirty="0">
              <a:latin typeface="等线" panose="02010600030101010101" pitchFamily="2" charset="-122"/>
              <a:ea typeface="等线" panose="02010600030101010101" pitchFamily="2" charset="-122"/>
              <a:cs typeface="Arial" panose="020B0604020202020204" pitchFamily="34" charset="0"/>
            </a:endParaRPr>
          </a:p>
          <a:p>
            <a:pPr indent="266700" algn="just"/>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协议和不一致组件之间的权衡由用户饱和度函数，项目饱和度函数和亲和度函数的精确定义来处理，而不是明确地权衡这两个术语。</a:t>
            </a:r>
          </a:p>
          <a:p>
            <a:pPr indent="2667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引入组共识分数作为用户饱和度函数和项目饱和度函数的函数。</a:t>
            </a:r>
          </a:p>
        </p:txBody>
      </p:sp>
    </p:spTree>
    <p:extLst>
      <p:ext uri="{BB962C8B-B14F-4D97-AF65-F5344CB8AC3E}">
        <p14:creationId xmlns:p14="http://schemas.microsoft.com/office/powerpoint/2010/main" val="332176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CBB90E6-35C1-49C6-BBD1-ECA96674B84D}"/>
              </a:ext>
            </a:extLst>
          </p:cNvPr>
          <p:cNvSpPr/>
          <p:nvPr/>
        </p:nvSpPr>
        <p:spPr>
          <a:xfrm>
            <a:off x="981844" y="692696"/>
            <a:ext cx="1261884" cy="523220"/>
          </a:xfrm>
          <a:prstGeom prst="rect">
            <a:avLst/>
          </a:prstGeom>
        </p:spPr>
        <p:txBody>
          <a:bodyPr wrap="none">
            <a:spAutoFit/>
          </a:bodyPr>
          <a:lstStyle/>
          <a:p>
            <a:r>
              <a:rPr lang="zh-CN" altLang="zh-CN" sz="2800" dirty="0">
                <a:latin typeface="+mn-ea"/>
                <a:cs typeface="Arial" panose="020B0604020202020204" pitchFamily="34" charset="0"/>
              </a:rPr>
              <a:t>目</a:t>
            </a:r>
            <a:r>
              <a:rPr lang="zh-CN" altLang="en-US" sz="2800" dirty="0">
                <a:latin typeface="+mn-ea"/>
                <a:cs typeface="Arial" panose="020B0604020202020204" pitchFamily="34" charset="0"/>
              </a:rPr>
              <a:t>标</a:t>
            </a:r>
            <a:r>
              <a:rPr lang="zh-CN" altLang="zh-CN" sz="2800" dirty="0">
                <a:latin typeface="+mn-ea"/>
                <a:cs typeface="Arial" panose="020B0604020202020204" pitchFamily="34" charset="0"/>
              </a:rPr>
              <a:t>：</a:t>
            </a:r>
            <a:endParaRPr lang="zh-CN" altLang="en-US" sz="2800" dirty="0">
              <a:latin typeface="+mn-ea"/>
            </a:endParaRPr>
          </a:p>
        </p:txBody>
      </p:sp>
      <p:sp>
        <p:nvSpPr>
          <p:cNvPr id="3" name="矩形 2">
            <a:extLst>
              <a:ext uri="{FF2B5EF4-FFF2-40B4-BE49-F238E27FC236}">
                <a16:creationId xmlns:a16="http://schemas.microsoft.com/office/drawing/2014/main" id="{92AC495F-DF68-47D8-A19E-3DA9909A5CFA}"/>
              </a:ext>
            </a:extLst>
          </p:cNvPr>
          <p:cNvSpPr/>
          <p:nvPr/>
        </p:nvSpPr>
        <p:spPr>
          <a:xfrm>
            <a:off x="2133972" y="1628800"/>
            <a:ext cx="6092825" cy="830997"/>
          </a:xfrm>
          <a:prstGeom prst="rect">
            <a:avLst/>
          </a:prstGeom>
        </p:spPr>
        <p:txBody>
          <a:bodyPr>
            <a:spAutoFit/>
          </a:bodyPr>
          <a:lstStyle/>
          <a:p>
            <a:pPr indent="266700" algn="just">
              <a:spcAft>
                <a:spcPts val="0"/>
              </a:spcAft>
            </a:pPr>
            <a:r>
              <a:rPr lang="zh-CN" altLang="zh-CN" sz="2400" kern="100" dirty="0">
                <a:latin typeface="等线" panose="02010600030101010101" pitchFamily="2" charset="-122"/>
                <a:ea typeface="等线" panose="02010600030101010101" pitchFamily="2" charset="-122"/>
                <a:cs typeface="Arial" panose="020B0604020202020204" pitchFamily="34" charset="0"/>
              </a:rPr>
              <a:t>（</a:t>
            </a:r>
            <a:r>
              <a:rPr lang="en-US" altLang="zh-CN" sz="2400" kern="100" dirty="0" err="1">
                <a:latin typeface="等线" panose="02010600030101010101" pitchFamily="2" charset="-122"/>
                <a:ea typeface="等线" panose="02010600030101010101" pitchFamily="2" charset="-122"/>
                <a:cs typeface="Arial" panose="020B0604020202020204" pitchFamily="34" charset="0"/>
              </a:rPr>
              <a:t>i</a:t>
            </a:r>
            <a:r>
              <a:rPr lang="zh-CN" altLang="zh-CN" sz="2400" kern="100" dirty="0">
                <a:latin typeface="等线" panose="02010600030101010101" pitchFamily="2" charset="-122"/>
                <a:ea typeface="等线" panose="02010600030101010101" pitchFamily="2" charset="-122"/>
                <a:cs typeface="Arial" panose="020B0604020202020204" pitchFamily="34" charset="0"/>
              </a:rPr>
              <a:t>）推荐与该组的大多数相关的项目</a:t>
            </a:r>
          </a:p>
          <a:p>
            <a:pPr indent="266700" algn="just">
              <a:spcAft>
                <a:spcPts val="0"/>
              </a:spcAft>
            </a:pPr>
            <a:r>
              <a:rPr lang="zh-CN" altLang="zh-CN" sz="2400" kern="100" dirty="0">
                <a:latin typeface="等线" panose="02010600030101010101" pitchFamily="2" charset="-122"/>
                <a:ea typeface="等线" panose="02010600030101010101" pitchFamily="2" charset="-122"/>
                <a:cs typeface="Arial" panose="020B0604020202020204" pitchFamily="34" charset="0"/>
              </a:rPr>
              <a:t>（</a:t>
            </a:r>
            <a:r>
              <a:rPr lang="en-US" altLang="zh-CN" sz="2400" kern="100" dirty="0">
                <a:latin typeface="等线" panose="02010600030101010101" pitchFamily="2" charset="-122"/>
                <a:ea typeface="等线" panose="02010600030101010101" pitchFamily="2" charset="-122"/>
                <a:cs typeface="Arial" panose="020B0604020202020204" pitchFamily="34" charset="0"/>
              </a:rPr>
              <a:t>ii</a:t>
            </a:r>
            <a:r>
              <a:rPr lang="zh-CN" altLang="zh-CN" sz="2400" kern="100" dirty="0">
                <a:latin typeface="等线" panose="02010600030101010101" pitchFamily="2" charset="-122"/>
                <a:ea typeface="等线" panose="02010600030101010101" pitchFamily="2" charset="-122"/>
                <a:cs typeface="Arial" panose="020B0604020202020204" pitchFamily="34" charset="0"/>
              </a:rPr>
              <a:t>）阻止建议以少数用户为中心。</a:t>
            </a:r>
          </a:p>
        </p:txBody>
      </p:sp>
      <p:sp>
        <p:nvSpPr>
          <p:cNvPr id="4" name="矩形 3">
            <a:extLst>
              <a:ext uri="{FF2B5EF4-FFF2-40B4-BE49-F238E27FC236}">
                <a16:creationId xmlns:a16="http://schemas.microsoft.com/office/drawing/2014/main" id="{3727D0C5-529E-469C-9728-8F8A89CEC6A9}"/>
              </a:ext>
            </a:extLst>
          </p:cNvPr>
          <p:cNvSpPr/>
          <p:nvPr/>
        </p:nvSpPr>
        <p:spPr>
          <a:xfrm>
            <a:off x="981844" y="2780928"/>
            <a:ext cx="1980029" cy="523220"/>
          </a:xfrm>
          <a:prstGeom prst="rect">
            <a:avLst/>
          </a:prstGeom>
        </p:spPr>
        <p:txBody>
          <a:bodyPr wrap="none">
            <a:spAutoFit/>
          </a:bodyPr>
          <a:lstStyle/>
          <a:p>
            <a:r>
              <a:rPr lang="zh-CN" altLang="zh-CN" sz="2800" dirty="0">
                <a:latin typeface="+mn-ea"/>
                <a:cs typeface="Arial" panose="020B0604020202020204" pitchFamily="34" charset="0"/>
              </a:rPr>
              <a:t>基本定义</a:t>
            </a:r>
            <a:r>
              <a:rPr lang="zh-CN" altLang="en-US" sz="2800" dirty="0">
                <a:latin typeface="+mn-ea"/>
                <a:cs typeface="Arial" panose="020B0604020202020204" pitchFamily="34" charset="0"/>
              </a:rPr>
              <a:t>：</a:t>
            </a:r>
          </a:p>
        </p:txBody>
      </p:sp>
      <p:sp>
        <p:nvSpPr>
          <p:cNvPr id="5" name="矩形 4">
            <a:extLst>
              <a:ext uri="{FF2B5EF4-FFF2-40B4-BE49-F238E27FC236}">
                <a16:creationId xmlns:a16="http://schemas.microsoft.com/office/drawing/2014/main" id="{637B0448-270C-48D4-8D0D-8CCBD97548AD}"/>
              </a:ext>
            </a:extLst>
          </p:cNvPr>
          <p:cNvSpPr/>
          <p:nvPr/>
        </p:nvSpPr>
        <p:spPr>
          <a:xfrm>
            <a:off x="2245047" y="3707740"/>
            <a:ext cx="5051383" cy="369332"/>
          </a:xfrm>
          <a:prstGeom prst="rect">
            <a:avLst/>
          </a:prstGeom>
        </p:spPr>
        <p:txBody>
          <a:bodyPr wrap="none">
            <a:spAutoFit/>
          </a:bodyPr>
          <a:lstStyle/>
          <a:p>
            <a:r>
              <a:rPr lang="en-US" altLang="zh-CN" dirty="0">
                <a:latin typeface="等线" panose="02010600030101010101" pitchFamily="2" charset="-122"/>
                <a:cs typeface="Arial" panose="020B0604020202020204" pitchFamily="34" charset="0"/>
              </a:rPr>
              <a:t>X</a:t>
            </a:r>
            <a:r>
              <a:rPr lang="zh-CN" altLang="zh-CN" dirty="0">
                <a:ea typeface="等线" panose="02010600030101010101" pitchFamily="2" charset="-122"/>
                <a:cs typeface="Arial" panose="020B0604020202020204" pitchFamily="34" charset="0"/>
              </a:rPr>
              <a:t>：</a:t>
            </a:r>
            <a:r>
              <a:rPr lang="en-US" altLang="zh-CN" dirty="0">
                <a:ea typeface="等线" panose="02010600030101010101" pitchFamily="2" charset="-122"/>
                <a:cs typeface="Arial" panose="020B0604020202020204" pitchFamily="34" charset="0"/>
              </a:rPr>
              <a:t>n</a:t>
            </a:r>
            <a:r>
              <a:rPr lang="zh-CN" altLang="zh-CN" dirty="0">
                <a:ea typeface="等线" panose="02010600030101010101" pitchFamily="2" charset="-122"/>
                <a:cs typeface="Arial" panose="020B0604020202020204" pitchFamily="34" charset="0"/>
              </a:rPr>
              <a:t>个项目 </a:t>
            </a:r>
            <a:r>
              <a:rPr lang="en-US" altLang="zh-CN" dirty="0">
                <a:ea typeface="等线" panose="02010600030101010101" pitchFamily="2" charset="-122"/>
                <a:cs typeface="Arial" panose="020B0604020202020204" pitchFamily="34" charset="0"/>
              </a:rPr>
              <a:t>     U</a:t>
            </a:r>
            <a:r>
              <a:rPr lang="zh-CN" altLang="zh-CN" dirty="0">
                <a:ea typeface="等线" panose="02010600030101010101" pitchFamily="2" charset="-122"/>
                <a:cs typeface="Arial" panose="020B0604020202020204" pitchFamily="34" charset="0"/>
              </a:rPr>
              <a:t>：</a:t>
            </a:r>
            <a:r>
              <a:rPr lang="en-US" altLang="zh-CN" dirty="0">
                <a:ea typeface="等线" panose="02010600030101010101" pitchFamily="2" charset="-122"/>
                <a:cs typeface="Arial" panose="020B0604020202020204" pitchFamily="34" charset="0"/>
              </a:rPr>
              <a:t>m</a:t>
            </a:r>
            <a:r>
              <a:rPr lang="zh-CN" altLang="zh-CN" dirty="0">
                <a:ea typeface="等线" panose="02010600030101010101" pitchFamily="2" charset="-122"/>
                <a:cs typeface="Arial" panose="020B0604020202020204" pitchFamily="34" charset="0"/>
              </a:rPr>
              <a:t>个用户 </a:t>
            </a:r>
            <a:r>
              <a:rPr lang="en-US" altLang="zh-CN" dirty="0">
                <a:ea typeface="等线" panose="02010600030101010101" pitchFamily="2" charset="-122"/>
                <a:cs typeface="Arial" panose="020B0604020202020204" pitchFamily="34" charset="0"/>
              </a:rPr>
              <a:t>   </a:t>
            </a:r>
            <a:r>
              <a:rPr lang="zh-CN" altLang="zh-CN" dirty="0">
                <a:ea typeface="等线" panose="02010600030101010101" pitchFamily="2" charset="-122"/>
                <a:cs typeface="Arial" panose="020B0604020202020204" pitchFamily="34" charset="0"/>
              </a:rPr>
              <a:t>该组用户形成组</a:t>
            </a:r>
            <a:r>
              <a:rPr lang="en-US" altLang="zh-CN" dirty="0">
                <a:ea typeface="等线" panose="02010600030101010101" pitchFamily="2" charset="-122"/>
                <a:cs typeface="Arial" panose="020B0604020202020204" pitchFamily="34" charset="0"/>
              </a:rPr>
              <a:t>G</a:t>
            </a:r>
            <a:endParaRPr lang="zh-CN" altLang="en-US" dirty="0"/>
          </a:p>
        </p:txBody>
      </p:sp>
      <p:sp>
        <p:nvSpPr>
          <p:cNvPr id="9" name="矩形 8">
            <a:extLst>
              <a:ext uri="{FF2B5EF4-FFF2-40B4-BE49-F238E27FC236}">
                <a16:creationId xmlns:a16="http://schemas.microsoft.com/office/drawing/2014/main" id="{077276F2-A7E8-4212-ABAF-40845456FB2C}"/>
              </a:ext>
            </a:extLst>
          </p:cNvPr>
          <p:cNvSpPr/>
          <p:nvPr/>
        </p:nvSpPr>
        <p:spPr>
          <a:xfrm>
            <a:off x="1917947" y="4222829"/>
            <a:ext cx="8352929" cy="646331"/>
          </a:xfrm>
          <a:prstGeom prst="rect">
            <a:avLst/>
          </a:prstGeom>
        </p:spPr>
        <p:txBody>
          <a:bodyPr wrap="square">
            <a:spAutoFit/>
          </a:bodyPr>
          <a:lstStyle/>
          <a:p>
            <a:pPr indent="266700" algn="just">
              <a:spcAft>
                <a:spcPts val="0"/>
              </a:spcAft>
            </a:pPr>
            <a:r>
              <a:rPr lang="zh-CN" altLang="zh-CN" kern="100" dirty="0">
                <a:latin typeface="等线" panose="02010600030101010101" pitchFamily="2" charset="-122"/>
                <a:ea typeface="等线" panose="02010600030101010101" pitchFamily="2" charset="-122"/>
                <a:cs typeface="Arial" panose="020B0604020202020204" pitchFamily="34" charset="0"/>
              </a:rPr>
              <a:t>组动态可以随着时间的推移而发展，并且用户可能是也可能不是组的成员。</a:t>
            </a:r>
          </a:p>
          <a:p>
            <a:pPr indent="266700" algn="just">
              <a:spcAft>
                <a:spcPts val="0"/>
              </a:spcAft>
            </a:pPr>
            <a:r>
              <a:rPr lang="zh-CN" altLang="zh-CN" kern="100" dirty="0">
                <a:latin typeface="等线" panose="02010600030101010101" pitchFamily="2" charset="-122"/>
                <a:ea typeface="等线" panose="02010600030101010101" pitchFamily="2" charset="-122"/>
                <a:cs typeface="Arial" panose="020B0604020202020204" pitchFamily="34" charset="0"/>
              </a:rPr>
              <a:t>同一用户可以是单个组的成员，也可以是多个组的成员。</a:t>
            </a:r>
          </a:p>
        </p:txBody>
      </p:sp>
      <p:sp>
        <p:nvSpPr>
          <p:cNvPr id="10" name="矩形 9">
            <a:extLst>
              <a:ext uri="{FF2B5EF4-FFF2-40B4-BE49-F238E27FC236}">
                <a16:creationId xmlns:a16="http://schemas.microsoft.com/office/drawing/2014/main" id="{3A8AA386-93A1-44F7-8488-99BF6BE7467E}"/>
              </a:ext>
            </a:extLst>
          </p:cNvPr>
          <p:cNvSpPr/>
          <p:nvPr/>
        </p:nvSpPr>
        <p:spPr>
          <a:xfrm>
            <a:off x="2133972" y="5003884"/>
            <a:ext cx="3416320" cy="369332"/>
          </a:xfrm>
          <a:prstGeom prst="rect">
            <a:avLst/>
          </a:prstGeom>
        </p:spPr>
        <p:txBody>
          <a:bodyPr wrap="none">
            <a:spAutoFit/>
          </a:bodyPr>
          <a:lstStyle/>
          <a:p>
            <a:r>
              <a:rPr lang="zh-CN" altLang="zh-CN" dirty="0">
                <a:ea typeface="等线" panose="02010600030101010101" pitchFamily="2" charset="-122"/>
                <a:cs typeface="Arial" panose="020B0604020202020204" pitchFamily="34" charset="0"/>
              </a:rPr>
              <a:t>假设在项目空间上存在关联函数</a:t>
            </a:r>
            <a:endParaRPr lang="zh-CN" altLang="en-US" dirty="0"/>
          </a:p>
        </p:txBody>
      </p:sp>
      <p:pic>
        <p:nvPicPr>
          <p:cNvPr id="13" name="Picture 29043">
            <a:extLst>
              <a:ext uri="{FF2B5EF4-FFF2-40B4-BE49-F238E27FC236}">
                <a16:creationId xmlns:a16="http://schemas.microsoft.com/office/drawing/2014/main" id="{F94E7A60-2B48-4B76-BB5C-8DFED7CD8C2A}"/>
              </a:ext>
            </a:extLst>
          </p:cNvPr>
          <p:cNvPicPr/>
          <p:nvPr/>
        </p:nvPicPr>
        <p:blipFill>
          <a:blip r:embed="rId3"/>
          <a:stretch>
            <a:fillRect/>
          </a:stretch>
        </p:blipFill>
        <p:spPr>
          <a:xfrm>
            <a:off x="5660048" y="5085184"/>
            <a:ext cx="1298460" cy="295736"/>
          </a:xfrm>
          <a:prstGeom prst="rect">
            <a:avLst/>
          </a:prstGeom>
        </p:spPr>
      </p:pic>
      <p:sp>
        <p:nvSpPr>
          <p:cNvPr id="11" name="矩形 10">
            <a:extLst>
              <a:ext uri="{FF2B5EF4-FFF2-40B4-BE49-F238E27FC236}">
                <a16:creationId xmlns:a16="http://schemas.microsoft.com/office/drawing/2014/main" id="{998C2354-0AFD-4707-83E8-BA0AAC5FDBF8}"/>
              </a:ext>
            </a:extLst>
          </p:cNvPr>
          <p:cNvSpPr/>
          <p:nvPr/>
        </p:nvSpPr>
        <p:spPr>
          <a:xfrm>
            <a:off x="2148594" y="5579948"/>
            <a:ext cx="3416320" cy="369332"/>
          </a:xfrm>
          <a:prstGeom prst="rect">
            <a:avLst/>
          </a:prstGeom>
        </p:spPr>
        <p:txBody>
          <a:bodyPr wrap="none">
            <a:spAutoFit/>
          </a:bodyPr>
          <a:lstStyle/>
          <a:p>
            <a:r>
              <a:rPr lang="zh-CN" altLang="zh-CN" dirty="0">
                <a:ea typeface="等线" panose="02010600030101010101" pitchFamily="2" charset="-122"/>
                <a:cs typeface="Arial" panose="020B0604020202020204" pitchFamily="34" charset="0"/>
              </a:rPr>
              <a:t>假设在用户空间上存在亲和函数</a:t>
            </a:r>
            <a:endParaRPr lang="zh-CN" altLang="en-US" dirty="0"/>
          </a:p>
        </p:txBody>
      </p:sp>
      <p:pic>
        <p:nvPicPr>
          <p:cNvPr id="15" name="Picture 29044">
            <a:extLst>
              <a:ext uri="{FF2B5EF4-FFF2-40B4-BE49-F238E27FC236}">
                <a16:creationId xmlns:a16="http://schemas.microsoft.com/office/drawing/2014/main" id="{8FD8B6BA-8054-4A65-B358-BCE422563D3A}"/>
              </a:ext>
            </a:extLst>
          </p:cNvPr>
          <p:cNvPicPr/>
          <p:nvPr/>
        </p:nvPicPr>
        <p:blipFill>
          <a:blip r:embed="rId4"/>
          <a:stretch>
            <a:fillRect/>
          </a:stretch>
        </p:blipFill>
        <p:spPr>
          <a:xfrm>
            <a:off x="5660048" y="5647031"/>
            <a:ext cx="1298460" cy="302249"/>
          </a:xfrm>
          <a:prstGeom prst="rect">
            <a:avLst/>
          </a:prstGeom>
        </p:spPr>
      </p:pic>
      <p:sp>
        <p:nvSpPr>
          <p:cNvPr id="12" name="矩形 11">
            <a:extLst>
              <a:ext uri="{FF2B5EF4-FFF2-40B4-BE49-F238E27FC236}">
                <a16:creationId xmlns:a16="http://schemas.microsoft.com/office/drawing/2014/main" id="{BCCAA40F-BACB-4DEE-ACD8-871A776A37A1}"/>
              </a:ext>
            </a:extLst>
          </p:cNvPr>
          <p:cNvSpPr/>
          <p:nvPr/>
        </p:nvSpPr>
        <p:spPr>
          <a:xfrm>
            <a:off x="7534572" y="5589240"/>
            <a:ext cx="928459" cy="369332"/>
          </a:xfrm>
          <a:prstGeom prst="rect">
            <a:avLst/>
          </a:prstGeom>
        </p:spPr>
        <p:txBody>
          <a:bodyPr wrap="none">
            <a:spAutoFit/>
          </a:bodyPr>
          <a:lstStyle/>
          <a:p>
            <a:r>
              <a:rPr lang="en-US" altLang="zh-CN" dirty="0" err="1">
                <a:latin typeface="等线" panose="02010600030101010101" pitchFamily="2" charset="-122"/>
                <a:cs typeface="Arial" panose="020B0604020202020204" pitchFamily="34" charset="0"/>
              </a:rPr>
              <a:t>h,c</a:t>
            </a:r>
            <a:r>
              <a:rPr lang="zh-CN" altLang="zh-CN" dirty="0">
                <a:ea typeface="等线" panose="02010600030101010101" pitchFamily="2" charset="-122"/>
                <a:cs typeface="Arial" panose="020B0604020202020204" pitchFamily="34" charset="0"/>
              </a:rPr>
              <a:t>非负</a:t>
            </a:r>
            <a:endParaRPr lang="zh-CN" altLang="en-US" dirty="0"/>
          </a:p>
        </p:txBody>
      </p:sp>
    </p:spTree>
    <p:extLst>
      <p:ext uri="{BB962C8B-B14F-4D97-AF65-F5344CB8AC3E}">
        <p14:creationId xmlns:p14="http://schemas.microsoft.com/office/powerpoint/2010/main" val="262758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FD09FBE-CF52-4C7C-9B7C-031A81B4B969}"/>
              </a:ext>
            </a:extLst>
          </p:cNvPr>
          <p:cNvSpPr/>
          <p:nvPr/>
        </p:nvSpPr>
        <p:spPr>
          <a:xfrm>
            <a:off x="1350885" y="692696"/>
            <a:ext cx="9487054" cy="1323439"/>
          </a:xfrm>
          <a:prstGeom prst="rect">
            <a:avLst/>
          </a:prstGeom>
        </p:spPr>
        <p:txBody>
          <a:bodyPr wrap="square">
            <a:spAutoFit/>
          </a:bodyPr>
          <a:lstStyle/>
          <a:p>
            <a:r>
              <a:rPr lang="en-US" altLang="zh-CN" sz="2000" dirty="0">
                <a:ea typeface="等线" panose="02010600030101010101" pitchFamily="2" charset="-122"/>
                <a:cs typeface="Arial" panose="020B0604020202020204" pitchFamily="34" charset="0"/>
              </a:rPr>
              <a:t>        </a:t>
            </a:r>
            <a:r>
              <a:rPr lang="zh-CN" altLang="zh-CN" sz="2000" dirty="0">
                <a:ea typeface="等线" panose="02010600030101010101" pitchFamily="2" charset="-122"/>
                <a:cs typeface="Arial" panose="020B0604020202020204" pitchFamily="34" charset="0"/>
              </a:rPr>
              <a:t>给定项目集</a:t>
            </a:r>
            <a:r>
              <a:rPr lang="en-US" altLang="zh-CN" sz="2000" dirty="0">
                <a:ea typeface="等线" panose="02010600030101010101" pitchFamily="2" charset="-122"/>
                <a:cs typeface="Arial" panose="020B0604020202020204" pitchFamily="34" charset="0"/>
              </a:rPr>
              <a:t>X</a:t>
            </a:r>
            <a:r>
              <a:rPr lang="zh-CN" altLang="zh-CN" sz="2000" dirty="0">
                <a:ea typeface="等线" panose="02010600030101010101" pitchFamily="2" charset="-122"/>
                <a:cs typeface="Arial" panose="020B0604020202020204" pitchFamily="34" charset="0"/>
              </a:rPr>
              <a:t>和对应的项目</a:t>
            </a:r>
            <a:r>
              <a:rPr lang="en-US" altLang="zh-CN" sz="2000" dirty="0">
                <a:ea typeface="等线" panose="02010600030101010101" pitchFamily="2" charset="-122"/>
                <a:cs typeface="Arial" panose="020B0604020202020204" pitchFamily="34" charset="0"/>
              </a:rPr>
              <a:t>-</a:t>
            </a:r>
            <a:r>
              <a:rPr lang="zh-CN" altLang="zh-CN" sz="2000" dirty="0">
                <a:ea typeface="等线" panose="02010600030101010101" pitchFamily="2" charset="-122"/>
                <a:cs typeface="Arial" panose="020B0604020202020204" pitchFamily="34" charset="0"/>
              </a:rPr>
              <a:t>项目亲和度矩阵</a:t>
            </a:r>
            <a:r>
              <a:rPr lang="en-US" altLang="zh-CN" sz="2000" dirty="0">
                <a:ea typeface="等线" panose="02010600030101010101" pitchFamily="2" charset="-122"/>
                <a:cs typeface="Arial" panose="020B0604020202020204" pitchFamily="34" charset="0"/>
              </a:rPr>
              <a:t>W</a:t>
            </a:r>
            <a:r>
              <a:rPr lang="zh-CN" altLang="zh-CN" sz="2000" dirty="0">
                <a:ea typeface="等线" panose="02010600030101010101" pitchFamily="2" charset="-122"/>
                <a:cs typeface="Arial" panose="020B0604020202020204" pitchFamily="34" charset="0"/>
              </a:rPr>
              <a:t>，（</a:t>
            </a:r>
            <a:r>
              <a:rPr lang="en-US" altLang="zh-CN" sz="2000" dirty="0">
                <a:ea typeface="等线" panose="02010600030101010101" pitchFamily="2" charset="-122"/>
                <a:cs typeface="Arial" panose="020B0604020202020204" pitchFamily="34" charset="0"/>
              </a:rPr>
              <a:t>X,W</a:t>
            </a:r>
            <a:r>
              <a:rPr lang="zh-CN" altLang="zh-CN" sz="2000" dirty="0">
                <a:ea typeface="等线" panose="02010600030101010101" pitchFamily="2" charset="-122"/>
                <a:cs typeface="Arial" panose="020B0604020202020204" pitchFamily="34" charset="0"/>
              </a:rPr>
              <a:t>）为完整图，节点</a:t>
            </a:r>
            <a:r>
              <a:rPr lang="en-US" altLang="zh-CN" sz="2000" dirty="0" err="1">
                <a:ea typeface="等线" panose="02010600030101010101" pitchFamily="2" charset="-122"/>
                <a:cs typeface="Arial" panose="020B0604020202020204" pitchFamily="34" charset="0"/>
              </a:rPr>
              <a:t>i</a:t>
            </a:r>
            <a:r>
              <a:rPr lang="zh-CN" altLang="zh-CN" sz="2000" dirty="0">
                <a:ea typeface="等线" panose="02010600030101010101" pitchFamily="2" charset="-122"/>
                <a:cs typeface="Arial" panose="020B0604020202020204" pitchFamily="34" charset="0"/>
              </a:rPr>
              <a:t>，</a:t>
            </a:r>
            <a:r>
              <a:rPr lang="en-US" altLang="zh-CN" sz="2000" dirty="0" err="1">
                <a:ea typeface="等线" panose="02010600030101010101" pitchFamily="2" charset="-122"/>
                <a:cs typeface="Arial" panose="020B0604020202020204" pitchFamily="34" charset="0"/>
              </a:rPr>
              <a:t>j∈X</a:t>
            </a:r>
            <a:r>
              <a:rPr lang="zh-CN" altLang="zh-CN" sz="2000" dirty="0">
                <a:ea typeface="等线" panose="02010600030101010101" pitchFamily="2" charset="-122"/>
                <a:cs typeface="Arial" panose="020B0604020202020204" pitchFamily="34" charset="0"/>
              </a:rPr>
              <a:t>之间的边根据值</a:t>
            </a:r>
            <a:r>
              <a:rPr lang="en-US" altLang="zh-CN" sz="2000" dirty="0" err="1">
                <a:ea typeface="等线" panose="02010600030101010101" pitchFamily="2" charset="-122"/>
                <a:cs typeface="Arial" panose="020B0604020202020204" pitchFamily="34" charset="0"/>
              </a:rPr>
              <a:t>Wij</a:t>
            </a:r>
            <a:r>
              <a:rPr lang="zh-CN" altLang="zh-CN" sz="2000" dirty="0">
                <a:ea typeface="等线" panose="02010600030101010101" pitchFamily="2" charset="-122"/>
                <a:cs typeface="Arial" panose="020B0604020202020204" pitchFamily="34" charset="0"/>
              </a:rPr>
              <a:t>加权。给定组</a:t>
            </a:r>
            <a:r>
              <a:rPr lang="en-US" altLang="zh-CN" sz="2000" dirty="0">
                <a:ea typeface="等线" panose="02010600030101010101" pitchFamily="2" charset="-122"/>
                <a:cs typeface="Arial" panose="020B0604020202020204" pitchFamily="34" charset="0"/>
              </a:rPr>
              <a:t>              </a:t>
            </a:r>
            <a:r>
              <a:rPr lang="zh-CN" altLang="en-US" sz="2000" dirty="0">
                <a:ea typeface="等线" panose="02010600030101010101" pitchFamily="2" charset="-122"/>
                <a:cs typeface="Arial" panose="020B0604020202020204" pitchFamily="34" charset="0"/>
              </a:rPr>
              <a:t>，</a:t>
            </a:r>
            <a:r>
              <a:rPr lang="zh-CN" altLang="zh-CN" sz="2000" dirty="0">
                <a:ea typeface="等线" panose="02010600030101010101" pitchFamily="2" charset="-122"/>
                <a:cs typeface="Arial" panose="020B0604020202020204" pitchFamily="34" charset="0"/>
              </a:rPr>
              <a:t>用户</a:t>
            </a:r>
            <a:r>
              <a:rPr lang="en-US" altLang="zh-CN" sz="2000" dirty="0">
                <a:ea typeface="等线" panose="02010600030101010101" pitchFamily="2" charset="-122"/>
                <a:cs typeface="Arial" panose="020B0604020202020204" pitchFamily="34" charset="0"/>
              </a:rPr>
              <a:t>-</a:t>
            </a:r>
            <a:r>
              <a:rPr lang="zh-CN" altLang="zh-CN" sz="2000" dirty="0">
                <a:ea typeface="等线" panose="02010600030101010101" pitchFamily="2" charset="-122"/>
                <a:cs typeface="Arial" panose="020B0604020202020204" pitchFamily="34" charset="0"/>
              </a:rPr>
              <a:t>用户亲和度矩阵</a:t>
            </a:r>
            <a:r>
              <a:rPr lang="en-US" altLang="zh-CN" sz="2000" dirty="0">
                <a:ea typeface="等线" panose="02010600030101010101" pitchFamily="2" charset="-122"/>
                <a:cs typeface="Arial" panose="020B0604020202020204" pitchFamily="34" charset="0"/>
              </a:rPr>
              <a:t>A</a:t>
            </a:r>
            <a:r>
              <a:rPr lang="zh-CN" altLang="zh-CN" sz="2000" dirty="0">
                <a:ea typeface="等线" panose="02010600030101010101" pitchFamily="2" charset="-122"/>
                <a:cs typeface="Arial" panose="020B0604020202020204" pitchFamily="34" charset="0"/>
              </a:rPr>
              <a:t>和组</a:t>
            </a:r>
            <a:r>
              <a:rPr lang="en-US" altLang="zh-CN" sz="2000" dirty="0">
                <a:ea typeface="等线" panose="02010600030101010101" pitchFamily="2" charset="-122"/>
                <a:cs typeface="Arial" panose="020B0604020202020204" pitchFamily="34" charset="0"/>
              </a:rPr>
              <a:t>     </a:t>
            </a:r>
            <a:r>
              <a:rPr lang="zh-CN" altLang="zh-CN" sz="2000" dirty="0">
                <a:ea typeface="等线" panose="02010600030101010101" pitchFamily="2" charset="-122"/>
                <a:cs typeface="Arial" panose="020B0604020202020204" pitchFamily="34" charset="0"/>
              </a:rPr>
              <a:t>中对于项目集</a:t>
            </a:r>
            <a:r>
              <a:rPr lang="en-US" altLang="zh-CN" sz="2000" dirty="0">
                <a:ea typeface="等线" panose="02010600030101010101" pitchFamily="2" charset="-122"/>
                <a:cs typeface="Arial" panose="020B0604020202020204" pitchFamily="34" charset="0"/>
              </a:rPr>
              <a:t>I ⊂ X</a:t>
            </a:r>
            <a:r>
              <a:rPr lang="zh-CN" altLang="zh-CN" sz="2000" dirty="0">
                <a:ea typeface="等线" panose="02010600030101010101" pitchFamily="2" charset="-122"/>
                <a:cs typeface="Arial" panose="020B0604020202020204" pitchFamily="34" charset="0"/>
              </a:rPr>
              <a:t>的用户集的观察到的偏好分数，项目集</a:t>
            </a:r>
            <a:r>
              <a:rPr lang="en-US" altLang="zh-CN" sz="2000" dirty="0">
                <a:ea typeface="等线" panose="02010600030101010101" pitchFamily="2" charset="-122"/>
                <a:cs typeface="Arial" panose="020B0604020202020204" pitchFamily="34" charset="0"/>
              </a:rPr>
              <a:t>I</a:t>
            </a:r>
            <a:r>
              <a:rPr lang="zh-CN" altLang="zh-CN" sz="2000" dirty="0">
                <a:ea typeface="等线" panose="02010600030101010101" pitchFamily="2" charset="-122"/>
                <a:cs typeface="Arial" panose="020B0604020202020204" pitchFamily="34" charset="0"/>
              </a:rPr>
              <a:t>定义完整图（</a:t>
            </a:r>
            <a:r>
              <a:rPr lang="en-US" altLang="zh-CN" sz="2000" dirty="0">
                <a:ea typeface="等线" panose="02010600030101010101" pitchFamily="2" charset="-122"/>
                <a:cs typeface="Arial" panose="020B0604020202020204" pitchFamily="34" charset="0"/>
              </a:rPr>
              <a:t>X</a:t>
            </a:r>
            <a:r>
              <a:rPr lang="zh-CN" altLang="zh-CN" sz="2000" dirty="0">
                <a:ea typeface="等线" panose="02010600030101010101" pitchFamily="2" charset="-122"/>
                <a:cs typeface="Arial" panose="020B0604020202020204" pitchFamily="34" charset="0"/>
              </a:rPr>
              <a:t>，</a:t>
            </a:r>
            <a:r>
              <a:rPr lang="en-US" altLang="zh-CN" sz="2000" dirty="0">
                <a:ea typeface="等线" panose="02010600030101010101" pitchFamily="2" charset="-122"/>
                <a:cs typeface="Arial" panose="020B0604020202020204" pitchFamily="34" charset="0"/>
              </a:rPr>
              <a:t>W</a:t>
            </a:r>
            <a:r>
              <a:rPr lang="zh-CN" altLang="zh-CN" sz="2000" dirty="0">
                <a:ea typeface="等线" panose="02010600030101010101" pitchFamily="2" charset="-122"/>
                <a:cs typeface="Arial" panose="020B0604020202020204" pitchFamily="34" charset="0"/>
              </a:rPr>
              <a:t>）的子图。</a:t>
            </a:r>
          </a:p>
          <a:p>
            <a:endParaRPr lang="zh-CN" altLang="en-US" sz="2000" dirty="0"/>
          </a:p>
        </p:txBody>
      </p:sp>
      <p:pic>
        <p:nvPicPr>
          <p:cNvPr id="8" name="图片 7">
            <a:extLst>
              <a:ext uri="{FF2B5EF4-FFF2-40B4-BE49-F238E27FC236}">
                <a16:creationId xmlns:a16="http://schemas.microsoft.com/office/drawing/2014/main" id="{59797140-751C-468A-9BA7-492491DFDED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34372" y="1072816"/>
            <a:ext cx="720080" cy="288032"/>
          </a:xfrm>
          <a:prstGeom prst="rect">
            <a:avLst/>
          </a:prstGeom>
          <a:noFill/>
          <a:ln>
            <a:noFill/>
          </a:ln>
        </p:spPr>
      </p:pic>
      <p:pic>
        <p:nvPicPr>
          <p:cNvPr id="9" name="图片 8">
            <a:extLst>
              <a:ext uri="{FF2B5EF4-FFF2-40B4-BE49-F238E27FC236}">
                <a16:creationId xmlns:a16="http://schemas.microsoft.com/office/drawing/2014/main" id="{A68F687B-D6BC-4EAA-83E7-183E0E5E8A07}"/>
              </a:ext>
            </a:extLst>
          </p:cNvPr>
          <p:cNvPicPr/>
          <p:nvPr/>
        </p:nvPicPr>
        <p:blipFill rotWithShape="1">
          <a:blip r:embed="rId3">
            <a:extLst>
              <a:ext uri="{28A0092B-C50C-407E-A947-70E740481C1C}">
                <a14:useLocalDpi xmlns:a14="http://schemas.microsoft.com/office/drawing/2010/main" val="0"/>
              </a:ext>
            </a:extLst>
          </a:blip>
          <a:srcRect r="65505" b="-5182"/>
          <a:stretch/>
        </p:blipFill>
        <p:spPr bwMode="auto">
          <a:xfrm>
            <a:off x="9838828" y="1055206"/>
            <a:ext cx="295399" cy="299209"/>
          </a:xfrm>
          <a:prstGeom prst="rect">
            <a:avLst/>
          </a:prstGeom>
          <a:noFill/>
          <a:ln>
            <a:noFill/>
          </a:ln>
          <a:extLst>
            <a:ext uri="{53640926-AAD7-44D8-BBD7-CCE9431645EC}">
              <a14:shadowObscured xmlns:a14="http://schemas.microsoft.com/office/drawing/2010/main"/>
            </a:ext>
          </a:extLst>
        </p:spPr>
      </p:pic>
      <p:sp>
        <p:nvSpPr>
          <p:cNvPr id="6" name="矩形 5">
            <a:extLst>
              <a:ext uri="{FF2B5EF4-FFF2-40B4-BE49-F238E27FC236}">
                <a16:creationId xmlns:a16="http://schemas.microsoft.com/office/drawing/2014/main" id="{D54444D8-9386-4503-8EEE-C2600261175D}"/>
              </a:ext>
            </a:extLst>
          </p:cNvPr>
          <p:cNvSpPr/>
          <p:nvPr/>
        </p:nvSpPr>
        <p:spPr>
          <a:xfrm>
            <a:off x="1350885" y="2505670"/>
            <a:ext cx="9487054" cy="1323439"/>
          </a:xfrm>
          <a:prstGeom prst="rect">
            <a:avLst/>
          </a:prstGeom>
        </p:spPr>
        <p:txBody>
          <a:bodyPr wrap="square">
            <a:spAutoFit/>
          </a:bodyPr>
          <a:lstStyle/>
          <a:p>
            <a:r>
              <a:rPr lang="en-US" altLang="zh-CN" sz="2000" dirty="0">
                <a:ea typeface="等线" panose="02010600030101010101" pitchFamily="2" charset="-122"/>
                <a:cs typeface="Arial" panose="020B0604020202020204" pitchFamily="34" charset="0"/>
              </a:rPr>
              <a:t>        </a:t>
            </a:r>
            <a:r>
              <a:rPr lang="zh-CN" altLang="zh-CN" sz="2000" dirty="0">
                <a:ea typeface="等线" panose="02010600030101010101" pitchFamily="2" charset="-122"/>
                <a:cs typeface="Arial" panose="020B0604020202020204" pitchFamily="34" charset="0"/>
              </a:rPr>
              <a:t>可以将组推荐任务定义为从集合</a:t>
            </a:r>
            <a:r>
              <a:rPr lang="en-US" altLang="zh-CN" sz="2000" dirty="0">
                <a:ea typeface="等线" panose="02010600030101010101" pitchFamily="2" charset="-122"/>
                <a:cs typeface="Arial" panose="020B0604020202020204" pitchFamily="34" charset="0"/>
              </a:rPr>
              <a:t>Z = X \ I</a:t>
            </a:r>
            <a:r>
              <a:rPr lang="zh-CN" altLang="zh-CN" sz="2000" dirty="0">
                <a:ea typeface="等线" panose="02010600030101010101" pitchFamily="2" charset="-122"/>
                <a:cs typeface="Arial" panose="020B0604020202020204" pitchFamily="34" charset="0"/>
              </a:rPr>
              <a:t>中检索</a:t>
            </a:r>
            <a:r>
              <a:rPr lang="en-US" altLang="zh-CN" sz="2000" dirty="0">
                <a:ea typeface="等线" panose="02010600030101010101" pitchFamily="2" charset="-122"/>
                <a:cs typeface="Arial" panose="020B0604020202020204" pitchFamily="34" charset="0"/>
              </a:rPr>
              <a:t>k</a:t>
            </a:r>
            <a:r>
              <a:rPr lang="zh-CN" altLang="zh-CN" sz="2000" dirty="0">
                <a:ea typeface="等线" panose="02010600030101010101" pitchFamily="2" charset="-122"/>
                <a:cs typeface="Arial" panose="020B0604020202020204" pitchFamily="34" charset="0"/>
              </a:rPr>
              <a:t>个项目的子集，使得它（</a:t>
            </a:r>
            <a:r>
              <a:rPr lang="en-US" altLang="zh-CN" sz="2000" dirty="0" err="1">
                <a:ea typeface="等线" panose="02010600030101010101" pitchFamily="2" charset="-122"/>
                <a:cs typeface="Arial" panose="020B0604020202020204" pitchFamily="34" charset="0"/>
              </a:rPr>
              <a:t>i</a:t>
            </a:r>
            <a:r>
              <a:rPr lang="zh-CN" altLang="zh-CN" sz="2000" dirty="0">
                <a:ea typeface="等线" panose="02010600030101010101" pitchFamily="2" charset="-122"/>
                <a:cs typeface="Arial" panose="020B0604020202020204" pitchFamily="34" charset="0"/>
              </a:rPr>
              <a:t>）覆盖大多数观察到的项目并且在集合</a:t>
            </a:r>
            <a:r>
              <a:rPr lang="en-US" altLang="zh-CN" sz="2000" dirty="0">
                <a:ea typeface="等线" panose="02010600030101010101" pitchFamily="2" charset="-122"/>
                <a:cs typeface="Arial" panose="020B0604020202020204" pitchFamily="34" charset="0"/>
              </a:rPr>
              <a:t>I</a:t>
            </a:r>
            <a:r>
              <a:rPr lang="zh-CN" altLang="zh-CN" sz="2000" dirty="0">
                <a:ea typeface="等线" panose="02010600030101010101" pitchFamily="2" charset="-122"/>
                <a:cs typeface="Arial" panose="020B0604020202020204" pitchFamily="34" charset="0"/>
              </a:rPr>
              <a:t>中具有高的偏好分数，并且（</a:t>
            </a:r>
            <a:r>
              <a:rPr lang="en-US" altLang="zh-CN" sz="2000" dirty="0">
                <a:ea typeface="等线" panose="02010600030101010101" pitchFamily="2" charset="-122"/>
                <a:cs typeface="Arial" panose="020B0604020202020204" pitchFamily="34" charset="0"/>
              </a:rPr>
              <a:t>ii</a:t>
            </a:r>
            <a:r>
              <a:rPr lang="zh-CN" altLang="zh-CN" sz="2000" dirty="0">
                <a:ea typeface="等线" panose="02010600030101010101" pitchFamily="2" charset="-122"/>
                <a:cs typeface="Arial" panose="020B0604020202020204" pitchFamily="34" charset="0"/>
              </a:rPr>
              <a:t>）覆盖更大的组中的用户频谱。引入群组共识分数来捕捉群体推荐的上述两个方面。</a:t>
            </a:r>
          </a:p>
          <a:p>
            <a:r>
              <a:rPr lang="zh-CN" altLang="zh-CN" sz="2000" dirty="0">
                <a:ea typeface="等线" panose="02010600030101010101" pitchFamily="2" charset="-122"/>
                <a:cs typeface="Arial" panose="020B0604020202020204" pitchFamily="34" charset="0"/>
              </a:rPr>
              <a:t> </a:t>
            </a:r>
            <a:endParaRPr lang="zh-CN" altLang="en-US" sz="2000" dirty="0">
              <a:ea typeface="等线" panose="02010600030101010101" pitchFamily="2" charset="-122"/>
              <a:cs typeface="Arial" panose="020B0604020202020204" pitchFamily="34" charset="0"/>
            </a:endParaRPr>
          </a:p>
        </p:txBody>
      </p:sp>
      <p:pic>
        <p:nvPicPr>
          <p:cNvPr id="11" name="图片 10">
            <a:extLst>
              <a:ext uri="{FF2B5EF4-FFF2-40B4-BE49-F238E27FC236}">
                <a16:creationId xmlns:a16="http://schemas.microsoft.com/office/drawing/2014/main" id="{A4D9FC37-82CC-4773-A2EB-32309AB264F9}"/>
              </a:ext>
            </a:extLst>
          </p:cNvPr>
          <p:cNvPicPr/>
          <p:nvPr/>
        </p:nvPicPr>
        <p:blipFill rotWithShape="1">
          <a:blip r:embed="rId3">
            <a:extLst>
              <a:ext uri="{28A0092B-C50C-407E-A947-70E740481C1C}">
                <a14:useLocalDpi xmlns:a14="http://schemas.microsoft.com/office/drawing/2010/main" val="0"/>
              </a:ext>
            </a:extLst>
          </a:blip>
          <a:srcRect r="65505" b="-5182"/>
          <a:stretch/>
        </p:blipFill>
        <p:spPr bwMode="auto">
          <a:xfrm>
            <a:off x="10542540" y="2924800"/>
            <a:ext cx="295399" cy="227201"/>
          </a:xfrm>
          <a:prstGeom prst="rect">
            <a:avLst/>
          </a:prstGeom>
          <a:noFill/>
          <a:ln>
            <a:noFill/>
          </a:ln>
          <a:extLst>
            <a:ext uri="{53640926-AAD7-44D8-BBD7-CCE9431645EC}">
              <a14:shadowObscured xmlns:a14="http://schemas.microsoft.com/office/drawing/2010/main"/>
            </a:ext>
          </a:extLst>
        </p:spPr>
      </p:pic>
      <p:sp>
        <p:nvSpPr>
          <p:cNvPr id="7" name="矩形 6">
            <a:extLst>
              <a:ext uri="{FF2B5EF4-FFF2-40B4-BE49-F238E27FC236}">
                <a16:creationId xmlns:a16="http://schemas.microsoft.com/office/drawing/2014/main" id="{80AA1084-F97E-4509-84F6-582F6F9CE9E7}"/>
              </a:ext>
            </a:extLst>
          </p:cNvPr>
          <p:cNvSpPr/>
          <p:nvPr/>
        </p:nvSpPr>
        <p:spPr>
          <a:xfrm>
            <a:off x="1350885" y="4318644"/>
            <a:ext cx="4017446" cy="400110"/>
          </a:xfrm>
          <a:prstGeom prst="rect">
            <a:avLst/>
          </a:prstGeom>
        </p:spPr>
        <p:txBody>
          <a:bodyPr wrap="none">
            <a:spAutoFit/>
          </a:bodyPr>
          <a:lstStyle/>
          <a:p>
            <a:r>
              <a:rPr lang="zh-CN" altLang="zh-CN" sz="2000" dirty="0">
                <a:ea typeface="等线" panose="02010600030101010101" pitchFamily="2" charset="-122"/>
                <a:cs typeface="Arial" panose="020B0604020202020204" pitchFamily="34" charset="0"/>
              </a:rPr>
              <a:t>一组项目</a:t>
            </a:r>
            <a:r>
              <a:rPr lang="en-US" altLang="zh-CN" sz="2000" dirty="0">
                <a:ea typeface="等线" panose="02010600030101010101" pitchFamily="2" charset="-122"/>
                <a:cs typeface="Arial" panose="020B0604020202020204" pitchFamily="34" charset="0"/>
              </a:rPr>
              <a:t>S⊆Z</a:t>
            </a:r>
            <a:r>
              <a:rPr lang="zh-CN" altLang="en-US" sz="2000" dirty="0">
                <a:ea typeface="等线" panose="02010600030101010101" pitchFamily="2" charset="-122"/>
                <a:cs typeface="Arial" panose="020B0604020202020204" pitchFamily="34" charset="0"/>
              </a:rPr>
              <a:t>的</a:t>
            </a:r>
            <a:r>
              <a:rPr lang="zh-CN" altLang="zh-CN" sz="2000" dirty="0">
                <a:ea typeface="等线" panose="02010600030101010101" pitchFamily="2" charset="-122"/>
                <a:cs typeface="Arial" panose="020B0604020202020204" pitchFamily="34" charset="0"/>
              </a:rPr>
              <a:t>组共识分数</a:t>
            </a:r>
            <a:r>
              <a:rPr lang="zh-CN" altLang="en-US" sz="2000" dirty="0">
                <a:ea typeface="等线" panose="02010600030101010101" pitchFamily="2" charset="-122"/>
                <a:cs typeface="Arial" panose="020B0604020202020204" pitchFamily="34" charset="0"/>
              </a:rPr>
              <a:t>定义：</a:t>
            </a:r>
          </a:p>
        </p:txBody>
      </p:sp>
      <p:pic>
        <p:nvPicPr>
          <p:cNvPr id="13" name="图片 12">
            <a:extLst>
              <a:ext uri="{FF2B5EF4-FFF2-40B4-BE49-F238E27FC236}">
                <a16:creationId xmlns:a16="http://schemas.microsoft.com/office/drawing/2014/main" id="{00245EDA-3115-42D3-A1B8-6E18CDFCF4A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01698" y="4261524"/>
            <a:ext cx="3717049" cy="967676"/>
          </a:xfrm>
          <a:prstGeom prst="rect">
            <a:avLst/>
          </a:prstGeom>
          <a:noFill/>
          <a:ln>
            <a:noFill/>
          </a:ln>
        </p:spPr>
      </p:pic>
      <p:sp>
        <p:nvSpPr>
          <p:cNvPr id="10" name="矩形 9">
            <a:extLst>
              <a:ext uri="{FF2B5EF4-FFF2-40B4-BE49-F238E27FC236}">
                <a16:creationId xmlns:a16="http://schemas.microsoft.com/office/drawing/2014/main" id="{AB6EC204-D711-4743-B814-C201F92FA344}"/>
              </a:ext>
            </a:extLst>
          </p:cNvPr>
          <p:cNvSpPr/>
          <p:nvPr/>
        </p:nvSpPr>
        <p:spPr>
          <a:xfrm>
            <a:off x="1350885" y="5589240"/>
            <a:ext cx="1800493" cy="369332"/>
          </a:xfrm>
          <a:prstGeom prst="rect">
            <a:avLst/>
          </a:prstGeom>
        </p:spPr>
        <p:txBody>
          <a:bodyPr wrap="none">
            <a:spAutoFit/>
          </a:bodyPr>
          <a:lstStyle/>
          <a:p>
            <a:r>
              <a:rPr lang="zh-CN" altLang="zh-CN" dirty="0">
                <a:ea typeface="等线" panose="02010600030101010101" pitchFamily="2" charset="-122"/>
                <a:cs typeface="Arial" panose="020B0604020202020204" pitchFamily="34" charset="0"/>
              </a:rPr>
              <a:t>用户饱和度函数</a:t>
            </a:r>
            <a:endParaRPr lang="zh-CN" altLang="en-US" dirty="0"/>
          </a:p>
        </p:txBody>
      </p:sp>
      <p:pic>
        <p:nvPicPr>
          <p:cNvPr id="16" name="Picture 29041">
            <a:extLst>
              <a:ext uri="{FF2B5EF4-FFF2-40B4-BE49-F238E27FC236}">
                <a16:creationId xmlns:a16="http://schemas.microsoft.com/office/drawing/2014/main" id="{28B832B8-59BA-43BA-A9B1-12F6634D5040}"/>
              </a:ext>
            </a:extLst>
          </p:cNvPr>
          <p:cNvPicPr/>
          <p:nvPr/>
        </p:nvPicPr>
        <p:blipFill>
          <a:blip r:embed="rId5"/>
          <a:stretch>
            <a:fillRect/>
          </a:stretch>
        </p:blipFill>
        <p:spPr>
          <a:xfrm>
            <a:off x="3138296" y="5589240"/>
            <a:ext cx="1155916" cy="279842"/>
          </a:xfrm>
          <a:prstGeom prst="rect">
            <a:avLst/>
          </a:prstGeom>
        </p:spPr>
      </p:pic>
      <p:sp>
        <p:nvSpPr>
          <p:cNvPr id="12" name="矩形 11">
            <a:extLst>
              <a:ext uri="{FF2B5EF4-FFF2-40B4-BE49-F238E27FC236}">
                <a16:creationId xmlns:a16="http://schemas.microsoft.com/office/drawing/2014/main" id="{6A8A4E53-94D2-4709-8996-C00B99A3FD55}"/>
              </a:ext>
            </a:extLst>
          </p:cNvPr>
          <p:cNvSpPr/>
          <p:nvPr/>
        </p:nvSpPr>
        <p:spPr>
          <a:xfrm>
            <a:off x="4726260" y="5589240"/>
            <a:ext cx="2262158" cy="369332"/>
          </a:xfrm>
          <a:prstGeom prst="rect">
            <a:avLst/>
          </a:prstGeom>
        </p:spPr>
        <p:txBody>
          <a:bodyPr wrap="none">
            <a:spAutoFit/>
          </a:bodyPr>
          <a:lstStyle/>
          <a:p>
            <a:r>
              <a:rPr lang="zh-CN" altLang="zh-CN" dirty="0">
                <a:ea typeface="等线" panose="02010600030101010101" pitchFamily="2" charset="-122"/>
                <a:cs typeface="Arial" panose="020B0604020202020204" pitchFamily="34" charset="0"/>
              </a:rPr>
              <a:t>非负项目饱和度函数</a:t>
            </a:r>
            <a:endParaRPr lang="zh-CN" altLang="en-US" dirty="0"/>
          </a:p>
        </p:txBody>
      </p:sp>
      <p:pic>
        <p:nvPicPr>
          <p:cNvPr id="18" name="Picture 29042">
            <a:extLst>
              <a:ext uri="{FF2B5EF4-FFF2-40B4-BE49-F238E27FC236}">
                <a16:creationId xmlns:a16="http://schemas.microsoft.com/office/drawing/2014/main" id="{FA70B57C-8A53-4C90-9ED2-1B4E2273A8CE}"/>
              </a:ext>
            </a:extLst>
          </p:cNvPr>
          <p:cNvPicPr/>
          <p:nvPr/>
        </p:nvPicPr>
        <p:blipFill>
          <a:blip r:embed="rId6"/>
          <a:stretch>
            <a:fillRect/>
          </a:stretch>
        </p:blipFill>
        <p:spPr>
          <a:xfrm>
            <a:off x="6988418" y="5661615"/>
            <a:ext cx="1080122" cy="249865"/>
          </a:xfrm>
          <a:prstGeom prst="rect">
            <a:avLst/>
          </a:prstGeom>
        </p:spPr>
      </p:pic>
      <p:sp>
        <p:nvSpPr>
          <p:cNvPr id="15" name="矩形 14">
            <a:extLst>
              <a:ext uri="{FF2B5EF4-FFF2-40B4-BE49-F238E27FC236}">
                <a16:creationId xmlns:a16="http://schemas.microsoft.com/office/drawing/2014/main" id="{9BA97891-899B-42A1-9E75-7133546A69CD}"/>
              </a:ext>
            </a:extLst>
          </p:cNvPr>
          <p:cNvSpPr/>
          <p:nvPr/>
        </p:nvSpPr>
        <p:spPr>
          <a:xfrm>
            <a:off x="1135924" y="6099686"/>
            <a:ext cx="8966830" cy="369332"/>
          </a:xfrm>
          <a:prstGeom prst="rect">
            <a:avLst/>
          </a:prstGeom>
        </p:spPr>
        <p:txBody>
          <a:bodyPr wrap="square">
            <a:spAutoFit/>
          </a:bodyPr>
          <a:lstStyle/>
          <a:p>
            <a:pPr indent="266700" algn="just">
              <a:spcAft>
                <a:spcPts val="0"/>
              </a:spcAft>
            </a:pPr>
            <a:r>
              <a:rPr lang="en-US" altLang="zh-CN" dirty="0" err="1">
                <a:ea typeface="等线" panose="02010600030101010101" pitchFamily="2" charset="-122"/>
                <a:cs typeface="Arial" panose="020B0604020202020204" pitchFamily="34" charset="0"/>
              </a:rPr>
              <a:t>Iu</a:t>
            </a:r>
            <a:r>
              <a:rPr lang="zh-CN" altLang="zh-CN" dirty="0">
                <a:ea typeface="等线" panose="02010600030101010101" pitchFamily="2" charset="-122"/>
                <a:cs typeface="Arial" panose="020B0604020202020204" pitchFamily="34" charset="0"/>
              </a:rPr>
              <a:t>是用户</a:t>
            </a:r>
            <a:r>
              <a:rPr lang="en-US" altLang="zh-CN" dirty="0">
                <a:ea typeface="等线" panose="02010600030101010101" pitchFamily="2" charset="-122"/>
                <a:cs typeface="Arial" panose="020B0604020202020204" pitchFamily="34" charset="0"/>
              </a:rPr>
              <a:t>u</a:t>
            </a:r>
            <a:r>
              <a:rPr lang="zh-CN" altLang="zh-CN" dirty="0">
                <a:ea typeface="等线" panose="02010600030101010101" pitchFamily="2" charset="-122"/>
                <a:cs typeface="Arial" panose="020B0604020202020204" pitchFamily="34" charset="0"/>
              </a:rPr>
              <a:t>中</a:t>
            </a:r>
            <a:r>
              <a:rPr lang="en-US" altLang="zh-CN" dirty="0">
                <a:ea typeface="等线" panose="02010600030101010101" pitchFamily="2" charset="-122"/>
                <a:cs typeface="Arial" panose="020B0604020202020204" pitchFamily="34" charset="0"/>
              </a:rPr>
              <a:t>I</a:t>
            </a:r>
            <a:r>
              <a:rPr lang="zh-CN" altLang="zh-CN" dirty="0">
                <a:ea typeface="等线" panose="02010600030101010101" pitchFamily="2" charset="-122"/>
                <a:cs typeface="Arial" panose="020B0604020202020204" pitchFamily="34" charset="0"/>
              </a:rPr>
              <a:t>的观察项集，</a:t>
            </a:r>
            <a:r>
              <a:rPr lang="en-US" altLang="zh-CN" i="1" baseline="30000" dirty="0" err="1"/>
              <a:t>r</a:t>
            </a:r>
            <a:r>
              <a:rPr lang="en-US" altLang="zh-CN" i="1" baseline="-25000" dirty="0" err="1"/>
              <a:t>u</a:t>
            </a:r>
            <a:r>
              <a:rPr lang="en-US" altLang="zh-CN" i="1" baseline="30000" dirty="0" err="1"/>
              <a:t>i</a:t>
            </a:r>
            <a:r>
              <a:rPr lang="zh-CN" altLang="zh-CN" dirty="0">
                <a:ea typeface="等线" panose="02010600030101010101" pitchFamily="2" charset="-122"/>
                <a:cs typeface="Arial" panose="020B0604020202020204" pitchFamily="34" charset="0"/>
              </a:rPr>
              <a:t>是用户</a:t>
            </a:r>
            <a:r>
              <a:rPr lang="en-US" altLang="zh-CN" dirty="0">
                <a:ea typeface="等线" panose="02010600030101010101" pitchFamily="2" charset="-122"/>
                <a:cs typeface="Arial" panose="020B0604020202020204" pitchFamily="34" charset="0"/>
              </a:rPr>
              <a:t>u</a:t>
            </a:r>
            <a:r>
              <a:rPr lang="zh-CN" altLang="zh-CN" dirty="0">
                <a:ea typeface="等线" panose="02010600030101010101" pitchFamily="2" charset="-122"/>
                <a:cs typeface="Arial" panose="020B0604020202020204" pitchFamily="34" charset="0"/>
              </a:rPr>
              <a:t>对项目</a:t>
            </a:r>
            <a:r>
              <a:rPr lang="en-US" altLang="zh-CN" dirty="0" err="1">
                <a:ea typeface="等线" panose="02010600030101010101" pitchFamily="2" charset="-122"/>
                <a:cs typeface="Arial" panose="020B0604020202020204" pitchFamily="34" charset="0"/>
              </a:rPr>
              <a:t>i</a:t>
            </a:r>
            <a:r>
              <a:rPr lang="zh-CN" altLang="zh-CN" dirty="0">
                <a:ea typeface="等线" panose="02010600030101010101" pitchFamily="2" charset="-122"/>
                <a:cs typeface="Arial" panose="020B0604020202020204" pitchFamily="34" charset="0"/>
              </a:rPr>
              <a:t>的观察到的偏好分数。</a:t>
            </a:r>
          </a:p>
        </p:txBody>
      </p:sp>
    </p:spTree>
    <p:extLst>
      <p:ext uri="{BB962C8B-B14F-4D97-AF65-F5344CB8AC3E}">
        <p14:creationId xmlns:p14="http://schemas.microsoft.com/office/powerpoint/2010/main" val="144801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8E76E1F-8BA9-42CD-AF67-4CD07C551742}"/>
              </a:ext>
            </a:extLst>
          </p:cNvPr>
          <p:cNvSpPr/>
          <p:nvPr/>
        </p:nvSpPr>
        <p:spPr>
          <a:xfrm>
            <a:off x="981844" y="692696"/>
            <a:ext cx="1261884" cy="523220"/>
          </a:xfrm>
          <a:prstGeom prst="rect">
            <a:avLst/>
          </a:prstGeom>
        </p:spPr>
        <p:txBody>
          <a:bodyPr wrap="none">
            <a:spAutoFit/>
          </a:bodyPr>
          <a:lstStyle/>
          <a:p>
            <a:r>
              <a:rPr lang="zh-CN" altLang="en-US" sz="2800" dirty="0">
                <a:latin typeface="+mn-ea"/>
                <a:cs typeface="Arial" panose="020B0604020202020204" pitchFamily="34" charset="0"/>
              </a:rPr>
              <a:t>方法</a:t>
            </a:r>
            <a:r>
              <a:rPr lang="zh-CN" altLang="zh-CN" sz="2800" dirty="0">
                <a:latin typeface="+mn-ea"/>
                <a:cs typeface="Arial" panose="020B0604020202020204" pitchFamily="34" charset="0"/>
              </a:rPr>
              <a:t>：</a:t>
            </a:r>
            <a:endParaRPr lang="zh-CN" altLang="en-US" sz="2800" dirty="0">
              <a:latin typeface="+mn-ea"/>
            </a:endParaRPr>
          </a:p>
        </p:txBody>
      </p:sp>
      <p:sp>
        <p:nvSpPr>
          <p:cNvPr id="5" name="矩形 4">
            <a:extLst>
              <a:ext uri="{FF2B5EF4-FFF2-40B4-BE49-F238E27FC236}">
                <a16:creationId xmlns:a16="http://schemas.microsoft.com/office/drawing/2014/main" id="{EE587130-C395-4499-8547-FDEF4E3ED5E0}"/>
              </a:ext>
            </a:extLst>
          </p:cNvPr>
          <p:cNvSpPr/>
          <p:nvPr/>
        </p:nvSpPr>
        <p:spPr>
          <a:xfrm>
            <a:off x="1341884" y="1556792"/>
            <a:ext cx="9505056" cy="646331"/>
          </a:xfrm>
          <a:prstGeom prst="rect">
            <a:avLst/>
          </a:prstGeom>
        </p:spPr>
        <p:txBody>
          <a:bodyPr wrap="square">
            <a:spAutoFit/>
          </a:bodyPr>
          <a:lstStyle/>
          <a:p>
            <a:r>
              <a:rPr lang="en-US" altLang="zh-CN" dirty="0">
                <a:ea typeface="等线" panose="02010600030101010101" pitchFamily="2" charset="-122"/>
                <a:cs typeface="Arial" panose="020B0604020202020204" pitchFamily="34" charset="0"/>
              </a:rPr>
              <a:t>        </a:t>
            </a:r>
            <a:r>
              <a:rPr lang="zh-CN" altLang="zh-CN" dirty="0">
                <a:ea typeface="等线" panose="02010600030101010101" pitchFamily="2" charset="-122"/>
                <a:cs typeface="Arial" panose="020B0604020202020204" pitchFamily="34" charset="0"/>
              </a:rPr>
              <a:t>给定固定的用户饱和度函数</a:t>
            </a:r>
            <a:r>
              <a:rPr lang="en-US" altLang="zh-CN" i="1" kern="0" dirty="0" err="1">
                <a:latin typeface="Cambria" panose="02040503050406030204" pitchFamily="18" charset="0"/>
                <a:ea typeface="Cambria" panose="02040503050406030204" pitchFamily="18" charset="0"/>
                <a:cs typeface="Cambria" panose="02040503050406030204" pitchFamily="18" charset="0"/>
              </a:rPr>
              <a:t>g</a:t>
            </a:r>
            <a:r>
              <a:rPr lang="en-US" altLang="zh-CN" i="1" kern="0" baseline="-25000" dirty="0" err="1">
                <a:latin typeface="Cambria" panose="02040503050406030204" pitchFamily="18" charset="0"/>
                <a:ea typeface="Cambria" panose="02040503050406030204" pitchFamily="18" charset="0"/>
                <a:cs typeface="Cambria" panose="02040503050406030204" pitchFamily="18" charset="0"/>
              </a:rPr>
              <a:t>u</a:t>
            </a:r>
            <a:r>
              <a:rPr lang="zh-CN" altLang="zh-CN" dirty="0">
                <a:ea typeface="等线" panose="02010600030101010101" pitchFamily="2" charset="-122"/>
                <a:cs typeface="Arial" panose="020B0604020202020204" pitchFamily="34" charset="0"/>
              </a:rPr>
              <a:t>和项目饱和度函数</a:t>
            </a:r>
            <a:r>
              <a:rPr lang="en-US" altLang="zh-CN" i="1" kern="0" dirty="0">
                <a:latin typeface="Cambria" panose="02040503050406030204" pitchFamily="18" charset="0"/>
                <a:ea typeface="Cambria" panose="02040503050406030204" pitchFamily="18" charset="0"/>
                <a:cs typeface="Cambria" panose="02040503050406030204" pitchFamily="18" charset="0"/>
              </a:rPr>
              <a:t>f</a:t>
            </a:r>
            <a:r>
              <a:rPr lang="zh-CN" altLang="zh-CN" dirty="0">
                <a:ea typeface="等线" panose="02010600030101010101" pitchFamily="2" charset="-122"/>
                <a:cs typeface="Arial" panose="020B0604020202020204" pitchFamily="34" charset="0"/>
              </a:rPr>
              <a:t>，通过求解优化问题可以得到具有最高群体共识得分的群组</a:t>
            </a:r>
            <a:r>
              <a:rPr lang="en-US" altLang="zh-CN" dirty="0">
                <a:ea typeface="等线" panose="02010600030101010101" pitchFamily="2" charset="-122"/>
                <a:cs typeface="Arial" panose="020B0604020202020204" pitchFamily="34" charset="0"/>
              </a:rPr>
              <a:t>       </a:t>
            </a:r>
            <a:r>
              <a:rPr lang="zh-CN" altLang="zh-CN" dirty="0"/>
              <a:t>的一组</a:t>
            </a:r>
            <a:r>
              <a:rPr lang="en-US" altLang="zh-CN" b="1" dirty="0"/>
              <a:t>k</a:t>
            </a:r>
            <a:r>
              <a:rPr lang="zh-CN" altLang="zh-CN" dirty="0"/>
              <a:t>个项目。</a:t>
            </a:r>
            <a:endParaRPr lang="zh-CN" altLang="en-US" dirty="0"/>
          </a:p>
        </p:txBody>
      </p:sp>
      <p:pic>
        <p:nvPicPr>
          <p:cNvPr id="7" name="图片 6">
            <a:extLst>
              <a:ext uri="{FF2B5EF4-FFF2-40B4-BE49-F238E27FC236}">
                <a16:creationId xmlns:a16="http://schemas.microsoft.com/office/drawing/2014/main" id="{8B6FBE6E-6D59-4D61-AC91-E78B4B5A5244}"/>
              </a:ext>
            </a:extLst>
          </p:cNvPr>
          <p:cNvPicPr/>
          <p:nvPr/>
        </p:nvPicPr>
        <p:blipFill rotWithShape="1">
          <a:blip r:embed="rId3">
            <a:extLst>
              <a:ext uri="{28A0092B-C50C-407E-A947-70E740481C1C}">
                <a14:useLocalDpi xmlns:a14="http://schemas.microsoft.com/office/drawing/2010/main" val="0"/>
              </a:ext>
            </a:extLst>
          </a:blip>
          <a:srcRect r="65505" b="-5182"/>
          <a:stretch/>
        </p:blipFill>
        <p:spPr bwMode="auto">
          <a:xfrm>
            <a:off x="3502124" y="1910653"/>
            <a:ext cx="367407" cy="299209"/>
          </a:xfrm>
          <a:prstGeom prst="rect">
            <a:avLst/>
          </a:prstGeom>
          <a:noFill/>
          <a:ln>
            <a:noFill/>
          </a:ln>
          <a:extLst>
            <a:ext uri="{53640926-AAD7-44D8-BBD7-CCE9431645EC}">
              <a14:shadowObscured xmlns:a14="http://schemas.microsoft.com/office/drawing/2010/main"/>
            </a:ext>
          </a:extLst>
        </p:spPr>
      </p:pic>
      <p:pic>
        <p:nvPicPr>
          <p:cNvPr id="8" name="图片 7">
            <a:extLst>
              <a:ext uri="{FF2B5EF4-FFF2-40B4-BE49-F238E27FC236}">
                <a16:creationId xmlns:a16="http://schemas.microsoft.com/office/drawing/2014/main" id="{B2EEF37C-0766-4313-BC49-C5E799F20EC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030517" y="2209862"/>
            <a:ext cx="4176464" cy="4222041"/>
          </a:xfrm>
          <a:prstGeom prst="rect">
            <a:avLst/>
          </a:prstGeom>
          <a:noFill/>
          <a:ln>
            <a:noFill/>
          </a:ln>
        </p:spPr>
      </p:pic>
      <p:sp>
        <p:nvSpPr>
          <p:cNvPr id="6" name="矩形 5">
            <a:extLst>
              <a:ext uri="{FF2B5EF4-FFF2-40B4-BE49-F238E27FC236}">
                <a16:creationId xmlns:a16="http://schemas.microsoft.com/office/drawing/2014/main" id="{A5D5FB64-5CC3-4CA1-959B-8627DCD1B129}"/>
              </a:ext>
            </a:extLst>
          </p:cNvPr>
          <p:cNvSpPr/>
          <p:nvPr/>
        </p:nvSpPr>
        <p:spPr>
          <a:xfrm>
            <a:off x="4138425" y="2404484"/>
            <a:ext cx="2954655" cy="369332"/>
          </a:xfrm>
          <a:prstGeom prst="rect">
            <a:avLst/>
          </a:prstGeom>
        </p:spPr>
        <p:txBody>
          <a:bodyPr wrap="none">
            <a:spAutoFit/>
          </a:bodyPr>
          <a:lstStyle/>
          <a:p>
            <a:r>
              <a:rPr lang="zh-CN" altLang="zh-CN" dirty="0">
                <a:ea typeface="等线" panose="02010600030101010101" pitchFamily="2" charset="-122"/>
                <a:cs typeface="Arial" panose="020B0604020202020204" pitchFamily="34" charset="0"/>
              </a:rPr>
              <a:t>用于群推荐的加速贪婪算法</a:t>
            </a:r>
            <a:endParaRPr lang="zh-CN" altLang="en-US" dirty="0"/>
          </a:p>
        </p:txBody>
      </p:sp>
      <p:sp>
        <p:nvSpPr>
          <p:cNvPr id="9" name="矩形 8">
            <a:extLst>
              <a:ext uri="{FF2B5EF4-FFF2-40B4-BE49-F238E27FC236}">
                <a16:creationId xmlns:a16="http://schemas.microsoft.com/office/drawing/2014/main" id="{9773DC44-0646-49EE-937D-24BB6C5DD9B9}"/>
              </a:ext>
            </a:extLst>
          </p:cNvPr>
          <p:cNvSpPr/>
          <p:nvPr/>
        </p:nvSpPr>
        <p:spPr>
          <a:xfrm>
            <a:off x="504420" y="3380573"/>
            <a:ext cx="5589992" cy="369332"/>
          </a:xfrm>
          <a:prstGeom prst="rect">
            <a:avLst/>
          </a:prstGeom>
        </p:spPr>
        <p:txBody>
          <a:bodyPr wrap="none">
            <a:spAutoFit/>
          </a:bodyPr>
          <a:lstStyle/>
          <a:p>
            <a:pPr indent="266700" algn="just">
              <a:spcAft>
                <a:spcPts val="0"/>
              </a:spcAft>
            </a:pPr>
            <a:r>
              <a:rPr lang="zh-CN" altLang="zh-CN" kern="100" dirty="0">
                <a:latin typeface="等线" panose="02010600030101010101" pitchFamily="2" charset="-122"/>
                <a:ea typeface="等线" panose="02010600030101010101" pitchFamily="2" charset="-122"/>
                <a:cs typeface="Arial" panose="020B0604020202020204" pitchFamily="34" charset="0"/>
              </a:rPr>
              <a:t>使用</a:t>
            </a:r>
            <a:r>
              <a:rPr lang="en-US" altLang="zh-CN" i="1" kern="0" dirty="0">
                <a:latin typeface="等线" panose="02010600030101010101" pitchFamily="2" charset="-122"/>
                <a:ea typeface="等线" panose="02010600030101010101" pitchFamily="2" charset="-122"/>
                <a:cs typeface="Arial" panose="020B0604020202020204" pitchFamily="34" charset="0"/>
              </a:rPr>
              <a:t>1M</a:t>
            </a: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en-US" altLang="zh-CN" kern="100" dirty="0" err="1">
                <a:latin typeface="等线" panose="02010600030101010101" pitchFamily="2" charset="-122"/>
                <a:ea typeface="等线" panose="02010600030101010101" pitchFamily="2" charset="-122"/>
                <a:cs typeface="Arial" panose="020B0604020202020204" pitchFamily="34" charset="0"/>
              </a:rPr>
              <a:t>MovieLens</a:t>
            </a:r>
            <a:r>
              <a:rPr lang="zh-CN" altLang="zh-CN" kern="100" dirty="0">
                <a:latin typeface="等线" panose="02010600030101010101" pitchFamily="2" charset="-122"/>
                <a:ea typeface="等线" panose="02010600030101010101" pitchFamily="2" charset="-122"/>
                <a:cs typeface="Arial" panose="020B0604020202020204" pitchFamily="34" charset="0"/>
              </a:rPr>
              <a:t>数据集生成的用户组报告结果。</a:t>
            </a:r>
          </a:p>
        </p:txBody>
      </p:sp>
      <p:sp>
        <p:nvSpPr>
          <p:cNvPr id="11" name="矩形 10">
            <a:extLst>
              <a:ext uri="{FF2B5EF4-FFF2-40B4-BE49-F238E27FC236}">
                <a16:creationId xmlns:a16="http://schemas.microsoft.com/office/drawing/2014/main" id="{89A2FBCE-F9E7-40CC-81BF-467C48F457E7}"/>
              </a:ext>
            </a:extLst>
          </p:cNvPr>
          <p:cNvSpPr/>
          <p:nvPr/>
        </p:nvSpPr>
        <p:spPr>
          <a:xfrm>
            <a:off x="743132" y="3859217"/>
            <a:ext cx="5112568" cy="923330"/>
          </a:xfrm>
          <a:prstGeom prst="rect">
            <a:avLst/>
          </a:prstGeom>
        </p:spPr>
        <p:txBody>
          <a:bodyPr wrap="square">
            <a:spAutoFit/>
          </a:bodyPr>
          <a:lstStyle/>
          <a:p>
            <a:r>
              <a:rPr lang="en-US" altLang="zh-CN" dirty="0" err="1"/>
              <a:t>MovieLens</a:t>
            </a:r>
            <a:r>
              <a:rPr lang="zh-CN" altLang="zh-CN" dirty="0"/>
              <a:t>数据集包含</a:t>
            </a:r>
            <a:r>
              <a:rPr lang="en-US" altLang="zh-CN" dirty="0"/>
              <a:t>3670</a:t>
            </a:r>
            <a:r>
              <a:rPr lang="zh-CN" altLang="zh-CN" dirty="0"/>
              <a:t>个电影的</a:t>
            </a:r>
            <a:r>
              <a:rPr lang="en-US" altLang="zh-CN" dirty="0"/>
              <a:t>6040</a:t>
            </a:r>
            <a:r>
              <a:rPr lang="zh-CN" altLang="zh-CN" dirty="0"/>
              <a:t>个用户中</a:t>
            </a:r>
            <a:r>
              <a:rPr lang="en-US" altLang="zh-CN" dirty="0"/>
              <a:t>1</a:t>
            </a:r>
            <a:r>
              <a:rPr lang="zh-CN" altLang="zh-CN" dirty="0"/>
              <a:t>到</a:t>
            </a:r>
            <a:r>
              <a:rPr lang="en-US" altLang="zh-CN" dirty="0"/>
              <a:t>5</a:t>
            </a:r>
            <a:r>
              <a:rPr lang="zh-CN" altLang="zh-CN" dirty="0"/>
              <a:t>个等级的评级。实验仅使用至少</a:t>
            </a:r>
            <a:r>
              <a:rPr lang="en-US" altLang="zh-CN" dirty="0"/>
              <a:t>100</a:t>
            </a:r>
            <a:r>
              <a:rPr lang="zh-CN" altLang="zh-CN" dirty="0"/>
              <a:t>个评级的用户，最终得到一组</a:t>
            </a:r>
            <a:r>
              <a:rPr lang="en-US" altLang="zh-CN" dirty="0"/>
              <a:t>2945</a:t>
            </a:r>
            <a:r>
              <a:rPr lang="zh-CN" altLang="zh-CN" dirty="0"/>
              <a:t>个用户和</a:t>
            </a:r>
            <a:r>
              <a:rPr lang="en-US" altLang="zh-CN" dirty="0"/>
              <a:t>3670</a:t>
            </a:r>
            <a:r>
              <a:rPr lang="zh-CN" altLang="zh-CN" dirty="0"/>
              <a:t>个电影。</a:t>
            </a:r>
          </a:p>
        </p:txBody>
      </p:sp>
      <p:pic>
        <p:nvPicPr>
          <p:cNvPr id="12" name="图片 11">
            <a:extLst>
              <a:ext uri="{FF2B5EF4-FFF2-40B4-BE49-F238E27FC236}">
                <a16:creationId xmlns:a16="http://schemas.microsoft.com/office/drawing/2014/main" id="{23A11A2D-913E-4E58-9F67-3C52A9473CF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341884" y="5127089"/>
            <a:ext cx="3473182" cy="1038215"/>
          </a:xfrm>
          <a:prstGeom prst="rect">
            <a:avLst/>
          </a:prstGeom>
          <a:noFill/>
          <a:ln>
            <a:noFill/>
          </a:ln>
        </p:spPr>
      </p:pic>
    </p:spTree>
    <p:extLst>
      <p:ext uri="{BB962C8B-B14F-4D97-AF65-F5344CB8AC3E}">
        <p14:creationId xmlns:p14="http://schemas.microsoft.com/office/powerpoint/2010/main" val="38264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8C8F301-0870-473A-A264-2B5AE10A6366}"/>
              </a:ext>
            </a:extLst>
          </p:cNvPr>
          <p:cNvSpPr/>
          <p:nvPr/>
        </p:nvSpPr>
        <p:spPr>
          <a:xfrm>
            <a:off x="1197868" y="548680"/>
            <a:ext cx="9120050" cy="1477328"/>
          </a:xfrm>
          <a:prstGeom prst="rect">
            <a:avLst/>
          </a:prstGeom>
        </p:spPr>
        <p:txBody>
          <a:bodyPr wrap="square">
            <a:spAutoFit/>
          </a:bodyPr>
          <a:lstStyle/>
          <a:p>
            <a:r>
              <a:rPr lang="en-US" altLang="zh-CN" dirty="0">
                <a:ea typeface="等线" panose="02010600030101010101" pitchFamily="2" charset="-122"/>
                <a:cs typeface="Arial" panose="020B0604020202020204" pitchFamily="34" charset="0"/>
              </a:rPr>
              <a:t>        </a:t>
            </a:r>
            <a:r>
              <a:rPr lang="zh-CN" altLang="zh-CN" dirty="0">
                <a:ea typeface="等线" panose="02010600030101010101" pitchFamily="2" charset="-122"/>
                <a:cs typeface="Arial" panose="020B0604020202020204" pitchFamily="34" charset="0"/>
              </a:rPr>
              <a:t>创建了对应于两种常见现实生活场景的群体（</a:t>
            </a:r>
            <a:r>
              <a:rPr lang="en-US" altLang="zh-CN" dirty="0" err="1">
                <a:ea typeface="等线" panose="02010600030101010101" pitchFamily="2" charset="-122"/>
                <a:cs typeface="Arial" panose="020B0604020202020204" pitchFamily="34" charset="0"/>
              </a:rPr>
              <a:t>i</a:t>
            </a:r>
            <a:r>
              <a:rPr lang="zh-CN" altLang="zh-CN" dirty="0">
                <a:ea typeface="等线" panose="02010600030101010101" pitchFamily="2" charset="-122"/>
                <a:cs typeface="Arial" panose="020B0604020202020204" pitchFamily="34" charset="0"/>
              </a:rPr>
              <a:t>）随机群体和（</a:t>
            </a:r>
            <a:r>
              <a:rPr lang="en-US" altLang="zh-CN" dirty="0">
                <a:ea typeface="等线" panose="02010600030101010101" pitchFamily="2" charset="-122"/>
                <a:cs typeface="Arial" panose="020B0604020202020204" pitchFamily="34" charset="0"/>
              </a:rPr>
              <a:t>ii</a:t>
            </a:r>
            <a:r>
              <a:rPr lang="zh-CN" altLang="zh-CN" dirty="0">
                <a:ea typeface="等线" panose="02010600030101010101" pitchFamily="2" charset="-122"/>
                <a:cs typeface="Arial" panose="020B0604020202020204" pitchFamily="34" charset="0"/>
              </a:rPr>
              <a:t>）类似群体。</a:t>
            </a:r>
            <a:endParaRPr lang="en-US" altLang="zh-CN" dirty="0">
              <a:ea typeface="等线" panose="02010600030101010101" pitchFamily="2" charset="-122"/>
              <a:cs typeface="Arial" panose="020B0604020202020204" pitchFamily="34" charset="0"/>
            </a:endParaRPr>
          </a:p>
          <a:p>
            <a:r>
              <a:rPr lang="en-US" altLang="zh-CN" dirty="0">
                <a:ea typeface="等线" panose="02010600030101010101" pitchFamily="2" charset="-122"/>
                <a:cs typeface="Arial" panose="020B0604020202020204" pitchFamily="34" charset="0"/>
              </a:rPr>
              <a:t>        </a:t>
            </a:r>
            <a:r>
              <a:rPr lang="zh-CN" altLang="zh-CN" dirty="0">
                <a:ea typeface="等线" panose="02010600030101010101" pitchFamily="2" charset="-122"/>
                <a:cs typeface="Arial" panose="020B0604020202020204" pitchFamily="34" charset="0"/>
              </a:rPr>
              <a:t>通过随机采样固定数量的用户来生成随机组，而通过从用户集中随机采样来生成类似的组。</a:t>
            </a:r>
            <a:endParaRPr lang="en-US" altLang="zh-CN" dirty="0">
              <a:ea typeface="等线" panose="02010600030101010101" pitchFamily="2" charset="-122"/>
              <a:cs typeface="Arial" panose="020B0604020202020204" pitchFamily="34" charset="0"/>
            </a:endParaRPr>
          </a:p>
          <a:p>
            <a:r>
              <a:rPr lang="en-US" altLang="zh-CN" dirty="0">
                <a:ea typeface="等线" panose="02010600030101010101" pitchFamily="2" charset="-122"/>
                <a:cs typeface="Arial" panose="020B0604020202020204" pitchFamily="34" charset="0"/>
              </a:rPr>
              <a:t>        </a:t>
            </a:r>
            <a:r>
              <a:rPr lang="zh-CN" altLang="zh-CN" dirty="0">
                <a:ea typeface="等线" panose="02010600030101010101" pitchFamily="2" charset="-122"/>
                <a:cs typeface="Arial" panose="020B0604020202020204" pitchFamily="34" charset="0"/>
              </a:rPr>
              <a:t>条件：个体用户</a:t>
            </a:r>
            <a:r>
              <a:rPr lang="en-US" altLang="zh-CN" dirty="0">
                <a:ea typeface="等线" panose="02010600030101010101" pitchFamily="2" charset="-122"/>
                <a:cs typeface="Arial" panose="020B0604020202020204" pitchFamily="34" charset="0"/>
              </a:rPr>
              <a:t> - </a:t>
            </a:r>
            <a:r>
              <a:rPr lang="zh-CN" altLang="zh-CN" dirty="0">
                <a:ea typeface="等线" panose="02010600030101010101" pitchFamily="2" charset="-122"/>
                <a:cs typeface="Arial" panose="020B0604020202020204" pitchFamily="34" charset="0"/>
              </a:rPr>
              <a:t>用户相似度大于阈值</a:t>
            </a:r>
            <a:r>
              <a:rPr lang="zh-CN" altLang="en-US" dirty="0">
                <a:ea typeface="等线" panose="02010600030101010101" pitchFamily="2" charset="-122"/>
                <a:cs typeface="Arial" panose="020B0604020202020204" pitchFamily="34" charset="0"/>
              </a:rPr>
              <a:t>。</a:t>
            </a:r>
            <a:endParaRPr lang="en-US" altLang="zh-CN" dirty="0">
              <a:ea typeface="等线" panose="02010600030101010101" pitchFamily="2" charset="-122"/>
              <a:cs typeface="Arial" panose="020B0604020202020204" pitchFamily="34" charset="0"/>
            </a:endParaRPr>
          </a:p>
          <a:p>
            <a:r>
              <a:rPr lang="en-US" altLang="zh-CN" dirty="0">
                <a:ea typeface="等线" panose="02010600030101010101" pitchFamily="2" charset="-122"/>
                <a:cs typeface="Arial" panose="020B0604020202020204" pitchFamily="34" charset="0"/>
              </a:rPr>
              <a:t>        </a:t>
            </a:r>
            <a:r>
              <a:rPr lang="zh-CN" altLang="zh-CN" dirty="0">
                <a:ea typeface="等线" panose="02010600030101010101" pitchFamily="2" charset="-122"/>
                <a:cs typeface="Arial" panose="020B0604020202020204" pitchFamily="34" charset="0"/>
              </a:rPr>
              <a:t>相似度阈值设定：</a:t>
            </a:r>
            <a:r>
              <a:rPr lang="en-US" altLang="zh-CN" dirty="0">
                <a:ea typeface="等线" panose="02010600030101010101" pitchFamily="2" charset="-122"/>
                <a:cs typeface="Arial" panose="020B0604020202020204" pitchFamily="34" charset="0"/>
              </a:rPr>
              <a:t>0.60</a:t>
            </a:r>
            <a:endParaRPr lang="zh-CN" altLang="en-US" dirty="0">
              <a:ea typeface="等线" panose="02010600030101010101" pitchFamily="2" charset="-122"/>
              <a:cs typeface="Arial" panose="020B0604020202020204" pitchFamily="34" charset="0"/>
            </a:endParaRPr>
          </a:p>
        </p:txBody>
      </p:sp>
      <p:sp>
        <p:nvSpPr>
          <p:cNvPr id="3" name="矩形 2">
            <a:extLst>
              <a:ext uri="{FF2B5EF4-FFF2-40B4-BE49-F238E27FC236}">
                <a16:creationId xmlns:a16="http://schemas.microsoft.com/office/drawing/2014/main" id="{6A3C2650-E544-4C3E-8898-0F423CCBFCF0}"/>
              </a:ext>
            </a:extLst>
          </p:cNvPr>
          <p:cNvSpPr/>
          <p:nvPr/>
        </p:nvSpPr>
        <p:spPr>
          <a:xfrm>
            <a:off x="1197868" y="2276872"/>
            <a:ext cx="9120050" cy="1754326"/>
          </a:xfrm>
          <a:prstGeom prst="rect">
            <a:avLst/>
          </a:prstGeom>
        </p:spPr>
        <p:txBody>
          <a:bodyPr wrap="square">
            <a:spAutoFit/>
          </a:bodyPr>
          <a:lstStyle/>
          <a:p>
            <a:pPr indent="266700" algn="just">
              <a:spcAft>
                <a:spcPts val="0"/>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zh-CN" altLang="zh-CN" kern="100" dirty="0">
                <a:latin typeface="等线" panose="02010600030101010101" pitchFamily="2" charset="-122"/>
                <a:ea typeface="等线" panose="02010600030101010101" pitchFamily="2" charset="-122"/>
                <a:cs typeface="Arial" panose="020B0604020202020204" pitchFamily="34" charset="0"/>
              </a:rPr>
              <a:t>随机选择</a:t>
            </a:r>
            <a:r>
              <a:rPr lang="en-US" altLang="zh-CN" kern="100" dirty="0">
                <a:latin typeface="等线" panose="02010600030101010101" pitchFamily="2" charset="-122"/>
                <a:ea typeface="等线" panose="02010600030101010101" pitchFamily="2" charset="-122"/>
                <a:cs typeface="Arial" panose="020B0604020202020204" pitchFamily="34" charset="0"/>
              </a:rPr>
              <a:t>30</a:t>
            </a:r>
            <a:r>
              <a:rPr lang="zh-CN" altLang="zh-CN" kern="100" dirty="0">
                <a:latin typeface="等线" panose="02010600030101010101" pitchFamily="2" charset="-122"/>
                <a:ea typeface="等线" panose="02010600030101010101" pitchFamily="2" charset="-122"/>
                <a:cs typeface="Arial" panose="020B0604020202020204" pitchFamily="34" charset="0"/>
              </a:rPr>
              <a:t>％的项目集并在可观察到评级值的任何地方将其标记为未评级来执行保持验证。</a:t>
            </a:r>
            <a:endParaRPr lang="en-US" altLang="zh-CN" kern="100" dirty="0">
              <a:latin typeface="等线" panose="02010600030101010101" pitchFamily="2" charset="-122"/>
              <a:ea typeface="等线" panose="02010600030101010101" pitchFamily="2" charset="-122"/>
              <a:cs typeface="Arial" panose="020B0604020202020204" pitchFamily="34" charset="0"/>
            </a:endParaRPr>
          </a:p>
          <a:p>
            <a:pPr indent="266700" algn="just">
              <a:spcAft>
                <a:spcPts val="0"/>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zh-CN" altLang="zh-CN" kern="100" dirty="0">
                <a:latin typeface="等线" panose="02010600030101010101" pitchFamily="2" charset="-122"/>
                <a:ea typeface="等线" panose="02010600030101010101" pitchFamily="2" charset="-122"/>
                <a:cs typeface="Arial" panose="020B0604020202020204" pitchFamily="34" charset="0"/>
              </a:rPr>
              <a:t>为了减少结果的可变性，该过程进行五次，并且报告的结果是五次选择的平均值。基于项和用户特征计算亲和度和相似度值。使用基于加权正则化非负交替最小二乘算法的非负矩阵分解从评级矩阵中提取项目和用户特征。</a:t>
            </a:r>
          </a:p>
          <a:p>
            <a:r>
              <a:rPr lang="en-US" altLang="zh-CN" dirty="0">
                <a:ea typeface="等线" panose="02010600030101010101" pitchFamily="2" charset="-122"/>
                <a:cs typeface="Arial" panose="020B0604020202020204" pitchFamily="34" charset="0"/>
              </a:rPr>
              <a:t>        </a:t>
            </a:r>
            <a:r>
              <a:rPr lang="zh-CN" altLang="zh-CN" dirty="0">
                <a:ea typeface="等线" panose="02010600030101010101" pitchFamily="2" charset="-122"/>
                <a:cs typeface="Arial" panose="020B0604020202020204" pitchFamily="34" charset="0"/>
              </a:rPr>
              <a:t>项目</a:t>
            </a:r>
            <a:r>
              <a:rPr lang="en-US" altLang="zh-CN" dirty="0">
                <a:ea typeface="等线" panose="02010600030101010101" pitchFamily="2" charset="-122"/>
                <a:cs typeface="Arial" panose="020B0604020202020204" pitchFamily="34" charset="0"/>
              </a:rPr>
              <a:t>/</a:t>
            </a:r>
            <a:r>
              <a:rPr lang="zh-CN" altLang="zh-CN" dirty="0">
                <a:ea typeface="等线" panose="02010600030101010101" pitchFamily="2" charset="-122"/>
                <a:cs typeface="Arial" panose="020B0604020202020204" pitchFamily="34" charset="0"/>
              </a:rPr>
              <a:t>用户特征空间的维度设置为</a:t>
            </a:r>
            <a:r>
              <a:rPr lang="en-US" altLang="zh-CN" dirty="0">
                <a:ea typeface="等线" panose="02010600030101010101" pitchFamily="2" charset="-122"/>
                <a:cs typeface="Arial" panose="020B0604020202020204" pitchFamily="34" charset="0"/>
              </a:rPr>
              <a:t>150</a:t>
            </a:r>
            <a:r>
              <a:rPr lang="zh-CN" altLang="zh-CN" dirty="0">
                <a:ea typeface="等线" panose="02010600030101010101" pitchFamily="2" charset="-122"/>
                <a:cs typeface="Arial" panose="020B0604020202020204" pitchFamily="34" charset="0"/>
              </a:rPr>
              <a:t>。</a:t>
            </a:r>
            <a:endParaRPr lang="zh-CN" altLang="en-US" dirty="0"/>
          </a:p>
        </p:txBody>
      </p:sp>
      <p:sp>
        <p:nvSpPr>
          <p:cNvPr id="4" name="矩形 3">
            <a:extLst>
              <a:ext uri="{FF2B5EF4-FFF2-40B4-BE49-F238E27FC236}">
                <a16:creationId xmlns:a16="http://schemas.microsoft.com/office/drawing/2014/main" id="{0B2BB096-60D0-48D9-925B-C9A86D2AEB7E}"/>
              </a:ext>
            </a:extLst>
          </p:cNvPr>
          <p:cNvSpPr/>
          <p:nvPr/>
        </p:nvSpPr>
        <p:spPr>
          <a:xfrm>
            <a:off x="1197868" y="4149080"/>
            <a:ext cx="9120050" cy="2031325"/>
          </a:xfrm>
          <a:prstGeom prst="rect">
            <a:avLst/>
          </a:prstGeom>
        </p:spPr>
        <p:txBody>
          <a:bodyPr wrap="square">
            <a:spAutoFit/>
          </a:bodyPr>
          <a:lstStyle/>
          <a:p>
            <a:pPr indent="266700" algn="just">
              <a:spcAft>
                <a:spcPts val="0"/>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zh-CN" altLang="zh-CN" kern="100" dirty="0">
                <a:latin typeface="等线" panose="02010600030101010101" pitchFamily="2" charset="-122"/>
                <a:ea typeface="等线" panose="02010600030101010101" pitchFamily="2" charset="-122"/>
                <a:cs typeface="Arial" panose="020B0604020202020204" pitchFamily="34" charset="0"/>
              </a:rPr>
              <a:t>使用</a:t>
            </a:r>
            <a:r>
              <a:rPr lang="en-US" altLang="zh-CN" kern="100" dirty="0" err="1">
                <a:latin typeface="等线" panose="02010600030101010101" pitchFamily="2" charset="-122"/>
                <a:ea typeface="等线" panose="02010600030101010101" pitchFamily="2" charset="-122"/>
                <a:cs typeface="Arial" panose="020B0604020202020204" pitchFamily="34" charset="0"/>
              </a:rPr>
              <a:t>rbf</a:t>
            </a:r>
            <a:r>
              <a:rPr lang="zh-CN" altLang="zh-CN" kern="100" dirty="0">
                <a:latin typeface="等线" panose="02010600030101010101" pitchFamily="2" charset="-122"/>
                <a:ea typeface="等线" panose="02010600030101010101" pitchFamily="2" charset="-122"/>
                <a:cs typeface="Arial" panose="020B0604020202020204" pitchFamily="34" charset="0"/>
              </a:rPr>
              <a:t>内核作为项目亲和函数</a:t>
            </a:r>
            <a:r>
              <a:rPr lang="en-US" altLang="zh-CN" i="1" kern="0" dirty="0">
                <a:latin typeface="Cambria" panose="02040503050406030204" pitchFamily="18" charset="0"/>
                <a:ea typeface="Cambria" panose="02040503050406030204" pitchFamily="18" charset="0"/>
                <a:cs typeface="Cambria" panose="02040503050406030204" pitchFamily="18" charset="0"/>
              </a:rPr>
              <a:t>h</a:t>
            </a:r>
            <a:r>
              <a:rPr lang="zh-CN" altLang="zh-CN" kern="100" dirty="0">
                <a:latin typeface="等线" panose="02010600030101010101" pitchFamily="2" charset="-122"/>
                <a:ea typeface="等线" panose="02010600030101010101" pitchFamily="2" charset="-122"/>
                <a:cs typeface="Arial" panose="020B0604020202020204" pitchFamily="34" charset="0"/>
              </a:rPr>
              <a:t>，即</a:t>
            </a:r>
            <a:r>
              <a:rPr lang="en-US" altLang="zh-CN" b="1" kern="0" dirty="0" err="1">
                <a:latin typeface="Cambria" panose="02040503050406030204" pitchFamily="18" charset="0"/>
                <a:ea typeface="Cambria" panose="02040503050406030204" pitchFamily="18" charset="0"/>
                <a:cs typeface="Cambria" panose="02040503050406030204" pitchFamily="18" charset="0"/>
              </a:rPr>
              <a:t>W</a:t>
            </a:r>
            <a:r>
              <a:rPr lang="en-US" altLang="zh-CN" i="1" kern="0" baseline="-25000" dirty="0" err="1">
                <a:latin typeface="Cambria" panose="02040503050406030204" pitchFamily="18" charset="0"/>
                <a:ea typeface="Cambria" panose="02040503050406030204" pitchFamily="18" charset="0"/>
                <a:cs typeface="Cambria" panose="02040503050406030204" pitchFamily="18" charset="0"/>
              </a:rPr>
              <a:t>ij</a:t>
            </a:r>
            <a:r>
              <a:rPr lang="en-US" altLang="zh-CN" i="1" kern="0" baseline="-25000" dirty="0">
                <a:latin typeface="Cambria" panose="02040503050406030204" pitchFamily="18" charset="0"/>
                <a:ea typeface="Cambria" panose="02040503050406030204" pitchFamily="18" charset="0"/>
                <a:cs typeface="Cambria" panose="02040503050406030204" pitchFamily="18" charset="0"/>
              </a:rPr>
              <a:t> </a:t>
            </a:r>
            <a:r>
              <a:rPr lang="en-US" altLang="zh-CN" kern="0" dirty="0">
                <a:latin typeface="Cambria" panose="02040503050406030204" pitchFamily="18" charset="0"/>
                <a:ea typeface="Cambria" panose="02040503050406030204" pitchFamily="18" charset="0"/>
                <a:cs typeface="Cambria" panose="02040503050406030204" pitchFamily="18" charset="0"/>
              </a:rPr>
              <a:t>= exp(−</a:t>
            </a:r>
            <a:r>
              <a:rPr lang="en-US" altLang="zh-CN" i="1" kern="0" dirty="0">
                <a:latin typeface="Cambria" panose="02040503050406030204" pitchFamily="18" charset="0"/>
                <a:ea typeface="Cambria" panose="02040503050406030204" pitchFamily="18" charset="0"/>
                <a:cs typeface="Cambria" panose="02040503050406030204" pitchFamily="18" charset="0"/>
              </a:rPr>
              <a:t>γ</a:t>
            </a:r>
            <a:r>
              <a:rPr lang="en-US" altLang="zh-CN" kern="0" dirty="0">
                <a:latin typeface="Cambria" panose="02040503050406030204" pitchFamily="18" charset="0"/>
                <a:ea typeface="Cambria" panose="02040503050406030204" pitchFamily="18" charset="0"/>
                <a:cs typeface="Cambria" panose="02040503050406030204" pitchFamily="18" charset="0"/>
              </a:rPr>
              <a:t>||</a:t>
            </a:r>
            <a:r>
              <a:rPr lang="en-US" altLang="zh-CN" i="1" kern="0" dirty="0">
                <a:latin typeface="Cambria" panose="02040503050406030204" pitchFamily="18" charset="0"/>
                <a:ea typeface="Cambria" panose="02040503050406030204" pitchFamily="18" charset="0"/>
                <a:cs typeface="Cambria" panose="02040503050406030204" pitchFamily="18" charset="0"/>
              </a:rPr>
              <a:t>x</a:t>
            </a:r>
            <a:r>
              <a:rPr lang="en-US" altLang="zh-CN" i="1" kern="0" baseline="-25000" dirty="0">
                <a:latin typeface="Cambria" panose="02040503050406030204" pitchFamily="18" charset="0"/>
                <a:ea typeface="Cambria" panose="02040503050406030204" pitchFamily="18" charset="0"/>
                <a:cs typeface="Cambria" panose="02040503050406030204" pitchFamily="18" charset="0"/>
              </a:rPr>
              <a:t>i </a:t>
            </a:r>
            <a:r>
              <a:rPr lang="en-US" altLang="zh-CN" kern="0" dirty="0">
                <a:latin typeface="Cambria" panose="02040503050406030204" pitchFamily="18" charset="0"/>
                <a:ea typeface="Cambria" panose="02040503050406030204" pitchFamily="18" charset="0"/>
                <a:cs typeface="Cambria" panose="02040503050406030204" pitchFamily="18" charset="0"/>
              </a:rPr>
              <a:t>− </a:t>
            </a:r>
            <a:r>
              <a:rPr lang="en-US" altLang="zh-CN" i="1" kern="0" dirty="0" err="1">
                <a:latin typeface="Cambria" panose="02040503050406030204" pitchFamily="18" charset="0"/>
                <a:ea typeface="Cambria" panose="02040503050406030204" pitchFamily="18" charset="0"/>
                <a:cs typeface="Cambria" panose="02040503050406030204" pitchFamily="18" charset="0"/>
              </a:rPr>
              <a:t>x</a:t>
            </a:r>
            <a:r>
              <a:rPr lang="en-US" altLang="zh-CN" i="1" kern="0" baseline="-25000" dirty="0" err="1">
                <a:latin typeface="Cambria" panose="02040503050406030204" pitchFamily="18" charset="0"/>
                <a:ea typeface="Cambria" panose="02040503050406030204" pitchFamily="18" charset="0"/>
                <a:cs typeface="Cambria" panose="02040503050406030204" pitchFamily="18" charset="0"/>
              </a:rPr>
              <a:t>j</a:t>
            </a:r>
            <a:r>
              <a:rPr lang="en-US" altLang="zh-CN" kern="0" dirty="0">
                <a:latin typeface="Cambria" panose="02040503050406030204" pitchFamily="18" charset="0"/>
                <a:ea typeface="Cambria" panose="02040503050406030204" pitchFamily="18" charset="0"/>
                <a:cs typeface="Cambria" panose="02040503050406030204" pitchFamily="18" charset="0"/>
              </a:rPr>
              <a:t>||</a:t>
            </a:r>
            <a:r>
              <a:rPr lang="en-US" altLang="zh-CN" kern="0" baseline="30000" dirty="0">
                <a:latin typeface="Cambria" panose="02040503050406030204" pitchFamily="18" charset="0"/>
                <a:ea typeface="Cambria" panose="02040503050406030204" pitchFamily="18" charset="0"/>
                <a:cs typeface="Cambria" panose="02040503050406030204" pitchFamily="18" charset="0"/>
              </a:rPr>
              <a:t>2</a:t>
            </a:r>
            <a:r>
              <a:rPr lang="en-US" altLang="zh-CN" kern="0" dirty="0">
                <a:latin typeface="Cambria" panose="02040503050406030204" pitchFamily="18" charset="0"/>
                <a:ea typeface="Cambria" panose="02040503050406030204" pitchFamily="18" charset="0"/>
                <a:cs typeface="Cambria" panose="02040503050406030204" pitchFamily="18" charset="0"/>
              </a:rPr>
              <a:t>)</a:t>
            </a:r>
            <a:r>
              <a:rPr lang="zh-CN" altLang="zh-CN" kern="0" dirty="0">
                <a:latin typeface="等线" panose="02010600030101010101" pitchFamily="2" charset="-122"/>
                <a:cs typeface="宋体" panose="02010600030101010101" pitchFamily="2" charset="-122"/>
              </a:rPr>
              <a:t>，</a:t>
            </a:r>
            <a:r>
              <a:rPr lang="en-US" altLang="zh-CN" kern="0" dirty="0">
                <a:latin typeface="等线" panose="02010600030101010101" pitchFamily="2" charset="-122"/>
                <a:cs typeface="宋体" panose="02010600030101010101" pitchFamily="2" charset="-122"/>
              </a:rPr>
              <a:t>xi</a:t>
            </a:r>
            <a:r>
              <a:rPr lang="zh-CN" altLang="zh-CN" kern="0" dirty="0">
                <a:latin typeface="等线" panose="02010600030101010101" pitchFamily="2" charset="-122"/>
                <a:cs typeface="宋体" panose="02010600030101010101" pitchFamily="2" charset="-122"/>
              </a:rPr>
              <a:t>和</a:t>
            </a:r>
            <a:r>
              <a:rPr lang="en-US" altLang="zh-CN" kern="0" dirty="0" err="1">
                <a:latin typeface="等线" panose="02010600030101010101" pitchFamily="2" charset="-122"/>
                <a:cs typeface="宋体" panose="02010600030101010101" pitchFamily="2" charset="-122"/>
              </a:rPr>
              <a:t>xj</a:t>
            </a:r>
            <a:r>
              <a:rPr lang="zh-CN" altLang="zh-CN" kern="0" dirty="0">
                <a:latin typeface="等线" panose="02010600030101010101" pitchFamily="2" charset="-122"/>
                <a:cs typeface="宋体" panose="02010600030101010101" pitchFamily="2" charset="-122"/>
              </a:rPr>
              <a:t>是第</a:t>
            </a:r>
            <a:r>
              <a:rPr lang="en-US" altLang="zh-CN" kern="0" dirty="0" err="1">
                <a:latin typeface="等线" panose="02010600030101010101" pitchFamily="2" charset="-122"/>
                <a:cs typeface="宋体" panose="02010600030101010101" pitchFamily="2" charset="-122"/>
              </a:rPr>
              <a:t>i</a:t>
            </a:r>
            <a:r>
              <a:rPr lang="zh-CN" altLang="zh-CN" kern="0" dirty="0">
                <a:latin typeface="等线" panose="02010600030101010101" pitchFamily="2" charset="-122"/>
                <a:cs typeface="宋体" panose="02010600030101010101" pitchFamily="2" charset="-122"/>
              </a:rPr>
              <a:t>个和第</a:t>
            </a:r>
            <a:r>
              <a:rPr lang="en-US" altLang="zh-CN" kern="0" dirty="0">
                <a:latin typeface="等线" panose="02010600030101010101" pitchFamily="2" charset="-122"/>
                <a:cs typeface="宋体" panose="02010600030101010101" pitchFamily="2" charset="-122"/>
              </a:rPr>
              <a:t>j</a:t>
            </a:r>
            <a:r>
              <a:rPr lang="zh-CN" altLang="zh-CN" kern="0" dirty="0">
                <a:latin typeface="等线" panose="02010600030101010101" pitchFamily="2" charset="-122"/>
                <a:cs typeface="宋体" panose="02010600030101010101" pitchFamily="2" charset="-122"/>
              </a:rPr>
              <a:t>个项目的特征。</a:t>
            </a:r>
            <a:r>
              <a:rPr lang="zh-CN" altLang="zh-CN" kern="100" dirty="0">
                <a:latin typeface="等线" panose="02010600030101010101" pitchFamily="2" charset="-122"/>
                <a:ea typeface="等线" panose="02010600030101010101" pitchFamily="2" charset="-122"/>
                <a:cs typeface="Arial" panose="020B0604020202020204" pitchFamily="34" charset="0"/>
              </a:rPr>
              <a:t>通过以</a:t>
            </a:r>
            <a:r>
              <a:rPr lang="en-US" altLang="zh-CN" kern="100" dirty="0">
                <a:latin typeface="等线" panose="02010600030101010101" pitchFamily="2" charset="-122"/>
                <a:ea typeface="等线" panose="02010600030101010101" pitchFamily="2" charset="-122"/>
                <a:cs typeface="Arial" panose="020B0604020202020204" pitchFamily="34" charset="0"/>
              </a:rPr>
              <a:t>2</a:t>
            </a:r>
            <a:r>
              <a:rPr lang="zh-CN" altLang="zh-CN" kern="100" dirty="0">
                <a:latin typeface="等线" panose="02010600030101010101" pitchFamily="2" charset="-122"/>
                <a:ea typeface="等线" panose="02010600030101010101" pitchFamily="2" charset="-122"/>
                <a:cs typeface="Arial" panose="020B0604020202020204" pitchFamily="34" charset="0"/>
              </a:rPr>
              <a:t>的倍数运行范围</a:t>
            </a:r>
            <a:r>
              <a:rPr lang="en-US" altLang="zh-CN" kern="100" dirty="0">
                <a:latin typeface="等线" panose="02010600030101010101" pitchFamily="2" charset="-122"/>
                <a:ea typeface="等线" panose="02010600030101010101" pitchFamily="2" charset="-122"/>
                <a:cs typeface="Arial" panose="020B0604020202020204" pitchFamily="34" charset="0"/>
              </a:rPr>
              <a:t>{2-3</a:t>
            </a:r>
            <a:r>
              <a:rPr lang="zh-CN" altLang="zh-CN" kern="100" dirty="0">
                <a:latin typeface="等线" panose="02010600030101010101" pitchFamily="2" charset="-122"/>
                <a:ea typeface="等线" panose="02010600030101010101" pitchFamily="2" charset="-122"/>
                <a:cs typeface="Arial" panose="020B0604020202020204" pitchFamily="34" charset="0"/>
              </a:rPr>
              <a:t>，</a:t>
            </a:r>
            <a:r>
              <a:rPr lang="en-US" altLang="zh-CN" kern="100" dirty="0">
                <a:latin typeface="等线" panose="02010600030101010101" pitchFamily="2" charset="-122"/>
                <a:ea typeface="等线" panose="02010600030101010101" pitchFamily="2" charset="-122"/>
                <a:cs typeface="Arial" panose="020B0604020202020204" pitchFamily="34" charset="0"/>
              </a:rPr>
              <a:t>...</a:t>
            </a:r>
            <a:r>
              <a:rPr lang="zh-CN" altLang="zh-CN" kern="100" dirty="0">
                <a:latin typeface="等线" panose="02010600030101010101" pitchFamily="2" charset="-122"/>
                <a:ea typeface="等线" panose="02010600030101010101" pitchFamily="2" charset="-122"/>
                <a:cs typeface="Arial" panose="020B0604020202020204" pitchFamily="34" charset="0"/>
              </a:rPr>
              <a:t>，</a:t>
            </a:r>
            <a:r>
              <a:rPr lang="en-US" altLang="zh-CN" kern="100" dirty="0">
                <a:latin typeface="等线" panose="02010600030101010101" pitchFamily="2" charset="-122"/>
                <a:ea typeface="等线" panose="02010600030101010101" pitchFamily="2" charset="-122"/>
                <a:cs typeface="Arial" panose="020B0604020202020204" pitchFamily="34" charset="0"/>
              </a:rPr>
              <a:t>23}</a:t>
            </a:r>
            <a:r>
              <a:rPr lang="zh-CN" altLang="zh-CN" kern="100" dirty="0">
                <a:latin typeface="等线" panose="02010600030101010101" pitchFamily="2" charset="-122"/>
                <a:ea typeface="等线" panose="02010600030101010101" pitchFamily="2" charset="-122"/>
                <a:cs typeface="Arial" panose="020B0604020202020204" pitchFamily="34" charset="0"/>
              </a:rPr>
              <a:t>中的一组值的算法来选择</a:t>
            </a:r>
            <a:r>
              <a:rPr lang="en-US" altLang="zh-CN" kern="100" dirty="0">
                <a:latin typeface="等线" panose="02010600030101010101" pitchFamily="2" charset="-122"/>
                <a:ea typeface="等线" panose="02010600030101010101" pitchFamily="2" charset="-122"/>
                <a:cs typeface="Arial" panose="020B0604020202020204" pitchFamily="34" charset="0"/>
              </a:rPr>
              <a:t>γ</a:t>
            </a:r>
            <a:r>
              <a:rPr lang="zh-CN" altLang="zh-CN" kern="100" dirty="0">
                <a:latin typeface="等线" panose="02010600030101010101" pitchFamily="2" charset="-122"/>
                <a:ea typeface="等线" panose="02010600030101010101" pitchFamily="2" charset="-122"/>
                <a:cs typeface="Arial" panose="020B0604020202020204" pitchFamily="34" charset="0"/>
              </a:rPr>
              <a:t>值，并且报告的结果是针对各个算法的最佳</a:t>
            </a:r>
            <a:r>
              <a:rPr lang="en-US" altLang="zh-CN" kern="100" dirty="0">
                <a:latin typeface="等线" panose="02010600030101010101" pitchFamily="2" charset="-122"/>
                <a:ea typeface="等线" panose="02010600030101010101" pitchFamily="2" charset="-122"/>
                <a:cs typeface="Arial" panose="020B0604020202020204" pitchFamily="34" charset="0"/>
              </a:rPr>
              <a:t>γ</a:t>
            </a:r>
            <a:r>
              <a:rPr lang="zh-CN" altLang="zh-CN" kern="100" dirty="0">
                <a:latin typeface="等线" panose="02010600030101010101" pitchFamily="2" charset="-122"/>
                <a:ea typeface="等线" panose="02010600030101010101" pitchFamily="2" charset="-122"/>
                <a:cs typeface="Arial" panose="020B0604020202020204" pitchFamily="34" charset="0"/>
              </a:rPr>
              <a:t>值。</a:t>
            </a:r>
          </a:p>
          <a:p>
            <a:pPr indent="266700" algn="just">
              <a:spcAft>
                <a:spcPts val="0"/>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zh-CN" altLang="zh-CN" kern="100" dirty="0">
                <a:latin typeface="等线" panose="02010600030101010101" pitchFamily="2" charset="-122"/>
                <a:ea typeface="等线" panose="02010600030101010101" pitchFamily="2" charset="-122"/>
                <a:cs typeface="Arial" panose="020B0604020202020204" pitchFamily="34" charset="0"/>
              </a:rPr>
              <a:t>项目饱和度函数</a:t>
            </a:r>
            <a:r>
              <a:rPr lang="en-US" altLang="zh-CN" i="1" kern="0" dirty="0">
                <a:latin typeface="Cambria" panose="02040503050406030204" pitchFamily="18" charset="0"/>
                <a:ea typeface="Cambria" panose="02040503050406030204" pitchFamily="18" charset="0"/>
                <a:cs typeface="Cambria" panose="02040503050406030204" pitchFamily="18" charset="0"/>
              </a:rPr>
              <a:t>f</a:t>
            </a:r>
            <a:r>
              <a:rPr lang="zh-CN" altLang="zh-CN" kern="100" dirty="0">
                <a:latin typeface="等线" panose="02010600030101010101" pitchFamily="2" charset="-122"/>
                <a:ea typeface="等线" panose="02010600030101010101" pitchFamily="2" charset="-122"/>
                <a:cs typeface="Arial" panose="020B0604020202020204" pitchFamily="34" charset="0"/>
              </a:rPr>
              <a:t>使用自然对数</a:t>
            </a:r>
            <a:r>
              <a:rPr lang="en-US" altLang="zh-CN" i="1" kern="0" dirty="0">
                <a:latin typeface="Cambria" panose="02040503050406030204" pitchFamily="18" charset="0"/>
                <a:ea typeface="Cambria" panose="02040503050406030204" pitchFamily="18" charset="0"/>
                <a:cs typeface="Cambria" panose="02040503050406030204" pitchFamily="18" charset="0"/>
              </a:rPr>
              <a:t>f</a:t>
            </a:r>
            <a:r>
              <a:rPr lang="en-US" altLang="zh-CN" kern="0" dirty="0">
                <a:latin typeface="Cambria" panose="02040503050406030204" pitchFamily="18" charset="0"/>
                <a:ea typeface="Cambria" panose="02040503050406030204" pitchFamily="18" charset="0"/>
                <a:cs typeface="Cambria" panose="02040503050406030204" pitchFamily="18" charset="0"/>
              </a:rPr>
              <a:t>(</a:t>
            </a:r>
            <a:r>
              <a:rPr lang="en-US" altLang="zh-CN" i="1" kern="0" dirty="0">
                <a:latin typeface="Cambria" panose="02040503050406030204" pitchFamily="18" charset="0"/>
                <a:ea typeface="Cambria" panose="02040503050406030204" pitchFamily="18" charset="0"/>
                <a:cs typeface="Cambria" panose="02040503050406030204" pitchFamily="18" charset="0"/>
              </a:rPr>
              <a:t>x</a:t>
            </a:r>
            <a:r>
              <a:rPr lang="en-US" altLang="zh-CN" kern="0" dirty="0">
                <a:latin typeface="Cambria" panose="02040503050406030204" pitchFamily="18" charset="0"/>
                <a:ea typeface="Cambria" panose="02040503050406030204" pitchFamily="18" charset="0"/>
                <a:cs typeface="Cambria" panose="02040503050406030204" pitchFamily="18" charset="0"/>
              </a:rPr>
              <a:t>) = ln(1 + </a:t>
            </a:r>
            <a:r>
              <a:rPr lang="en-US" altLang="zh-CN" i="1" kern="0" dirty="0">
                <a:latin typeface="Cambria" panose="02040503050406030204" pitchFamily="18" charset="0"/>
                <a:ea typeface="Cambria" panose="02040503050406030204" pitchFamily="18" charset="0"/>
                <a:cs typeface="Cambria" panose="02040503050406030204" pitchFamily="18" charset="0"/>
              </a:rPr>
              <a:t>x</a:t>
            </a:r>
            <a:r>
              <a:rPr lang="en-US" altLang="zh-CN" kern="0" dirty="0">
                <a:latin typeface="Cambria" panose="02040503050406030204" pitchFamily="18" charset="0"/>
                <a:ea typeface="Cambria" panose="02040503050406030204" pitchFamily="18" charset="0"/>
                <a:cs typeface="Cambria" panose="02040503050406030204" pitchFamily="18" charset="0"/>
              </a:rPr>
              <a:t>)</a:t>
            </a:r>
            <a:r>
              <a:rPr lang="zh-CN" altLang="zh-CN" kern="100" dirty="0">
                <a:latin typeface="等线" panose="02010600030101010101" pitchFamily="2" charset="-122"/>
                <a:ea typeface="等线" panose="02010600030101010101" pitchFamily="2" charset="-122"/>
                <a:cs typeface="Arial" panose="020B0604020202020204" pitchFamily="34" charset="0"/>
              </a:rPr>
              <a:t>，对于用户饱和度函数，用两个设置进行实验（</a:t>
            </a:r>
            <a:r>
              <a:rPr lang="en-US" altLang="zh-CN" kern="100" dirty="0" err="1">
                <a:latin typeface="等线" panose="02010600030101010101" pitchFamily="2" charset="-122"/>
                <a:ea typeface="等线" panose="02010600030101010101" pitchFamily="2" charset="-122"/>
                <a:cs typeface="Arial" panose="020B0604020202020204" pitchFamily="34" charset="0"/>
              </a:rPr>
              <a:t>i</a:t>
            </a:r>
            <a:r>
              <a:rPr lang="zh-CN" altLang="zh-CN" kern="100" dirty="0">
                <a:latin typeface="等线" panose="02010600030101010101" pitchFamily="2" charset="-122"/>
                <a:ea typeface="等线" panose="02010600030101010101" pitchFamily="2" charset="-122"/>
                <a:cs typeface="Arial" panose="020B0604020202020204" pitchFamily="34" charset="0"/>
              </a:rPr>
              <a:t>）单位函数</a:t>
            </a:r>
            <a:r>
              <a:rPr lang="en-US" altLang="zh-CN" i="1" kern="0" dirty="0" err="1">
                <a:latin typeface="Cambria" panose="02040503050406030204" pitchFamily="18" charset="0"/>
                <a:ea typeface="Cambria" panose="02040503050406030204" pitchFamily="18" charset="0"/>
                <a:cs typeface="Cambria" panose="02040503050406030204" pitchFamily="18" charset="0"/>
              </a:rPr>
              <a:t>g</a:t>
            </a:r>
            <a:r>
              <a:rPr lang="en-US" altLang="zh-CN" i="1" kern="0" baseline="-25000" dirty="0" err="1">
                <a:latin typeface="Cambria" panose="02040503050406030204" pitchFamily="18" charset="0"/>
                <a:ea typeface="Cambria" panose="02040503050406030204" pitchFamily="18" charset="0"/>
                <a:cs typeface="Cambria" panose="02040503050406030204" pitchFamily="18" charset="0"/>
              </a:rPr>
              <a:t>u</a:t>
            </a:r>
            <a:r>
              <a:rPr lang="en-US" altLang="zh-CN" kern="0" dirty="0">
                <a:latin typeface="Cambria" panose="02040503050406030204" pitchFamily="18" charset="0"/>
                <a:ea typeface="Cambria" panose="02040503050406030204" pitchFamily="18" charset="0"/>
                <a:cs typeface="Cambria" panose="02040503050406030204" pitchFamily="18" charset="0"/>
              </a:rPr>
              <a:t>(</a:t>
            </a:r>
            <a:r>
              <a:rPr lang="en-US" altLang="zh-CN" i="1" kern="0" dirty="0">
                <a:latin typeface="Cambria" panose="02040503050406030204" pitchFamily="18" charset="0"/>
                <a:ea typeface="Cambria" panose="02040503050406030204" pitchFamily="18" charset="0"/>
                <a:cs typeface="Cambria" panose="02040503050406030204" pitchFamily="18" charset="0"/>
              </a:rPr>
              <a:t>x</a:t>
            </a:r>
            <a:r>
              <a:rPr lang="en-US" altLang="zh-CN" kern="0" dirty="0">
                <a:latin typeface="Cambria" panose="02040503050406030204" pitchFamily="18" charset="0"/>
                <a:ea typeface="Cambria" panose="02040503050406030204" pitchFamily="18" charset="0"/>
                <a:cs typeface="Cambria" panose="02040503050406030204" pitchFamily="18" charset="0"/>
              </a:rPr>
              <a:t>) = </a:t>
            </a:r>
            <a:r>
              <a:rPr lang="en-US" altLang="zh-CN" i="1" kern="0" dirty="0">
                <a:latin typeface="Cambria" panose="02040503050406030204" pitchFamily="18" charset="0"/>
                <a:ea typeface="Cambria" panose="02040503050406030204" pitchFamily="18" charset="0"/>
                <a:cs typeface="Cambria" panose="02040503050406030204" pitchFamily="18" charset="0"/>
              </a:rPr>
              <a:t>x</a:t>
            </a:r>
            <a:r>
              <a:rPr lang="zh-CN" altLang="zh-CN" kern="100" dirty="0">
                <a:latin typeface="等线" panose="02010600030101010101" pitchFamily="2" charset="-122"/>
                <a:ea typeface="等线" panose="02010600030101010101" pitchFamily="2" charset="-122"/>
                <a:cs typeface="Arial" panose="020B0604020202020204" pitchFamily="34" charset="0"/>
              </a:rPr>
              <a:t>和（</a:t>
            </a:r>
            <a:r>
              <a:rPr lang="en-US" altLang="zh-CN" kern="100" dirty="0">
                <a:latin typeface="等线" panose="02010600030101010101" pitchFamily="2" charset="-122"/>
                <a:ea typeface="等线" panose="02010600030101010101" pitchFamily="2" charset="-122"/>
                <a:cs typeface="Arial" panose="020B0604020202020204" pitchFamily="34" charset="0"/>
              </a:rPr>
              <a:t>ii</a:t>
            </a:r>
            <a:r>
              <a:rPr lang="zh-CN" altLang="zh-CN" kern="100" dirty="0">
                <a:latin typeface="等线" panose="02010600030101010101" pitchFamily="2" charset="-122"/>
                <a:ea typeface="等线" panose="02010600030101010101" pitchFamily="2" charset="-122"/>
                <a:cs typeface="Arial" panose="020B0604020202020204" pitchFamily="34" charset="0"/>
              </a:rPr>
              <a:t>）凹陷 函数</a:t>
            </a:r>
            <a:r>
              <a:rPr lang="en-US" altLang="zh-CN" i="1" kern="0" dirty="0" err="1">
                <a:latin typeface="Cambria" panose="02040503050406030204" pitchFamily="18" charset="0"/>
                <a:ea typeface="Cambria" panose="02040503050406030204" pitchFamily="18" charset="0"/>
                <a:cs typeface="Cambria" panose="02040503050406030204" pitchFamily="18" charset="0"/>
              </a:rPr>
              <a:t>g</a:t>
            </a:r>
            <a:r>
              <a:rPr lang="en-US" altLang="zh-CN" i="1" kern="0" baseline="-25000" dirty="0" err="1">
                <a:latin typeface="Cambria" panose="02040503050406030204" pitchFamily="18" charset="0"/>
                <a:ea typeface="Cambria" panose="02040503050406030204" pitchFamily="18" charset="0"/>
                <a:cs typeface="Cambria" panose="02040503050406030204" pitchFamily="18" charset="0"/>
              </a:rPr>
              <a:t>u</a:t>
            </a:r>
            <a:r>
              <a:rPr lang="en-US" altLang="zh-CN" kern="0" dirty="0">
                <a:latin typeface="Cambria" panose="02040503050406030204" pitchFamily="18" charset="0"/>
                <a:ea typeface="Cambria" panose="02040503050406030204" pitchFamily="18" charset="0"/>
                <a:cs typeface="Cambria" panose="02040503050406030204" pitchFamily="18" charset="0"/>
              </a:rPr>
              <a:t>(</a:t>
            </a:r>
            <a:r>
              <a:rPr lang="en-US" altLang="zh-CN" i="1" kern="0" dirty="0">
                <a:latin typeface="Cambria" panose="02040503050406030204" pitchFamily="18" charset="0"/>
                <a:ea typeface="Cambria" panose="02040503050406030204" pitchFamily="18" charset="0"/>
                <a:cs typeface="Cambria" panose="02040503050406030204" pitchFamily="18" charset="0"/>
              </a:rPr>
              <a:t>x</a:t>
            </a:r>
            <a:r>
              <a:rPr lang="en-US" altLang="zh-CN" kern="0" dirty="0">
                <a:latin typeface="Cambria" panose="02040503050406030204" pitchFamily="18" charset="0"/>
                <a:ea typeface="Cambria" panose="02040503050406030204" pitchFamily="18" charset="0"/>
                <a:cs typeface="Cambria" panose="02040503050406030204" pitchFamily="18" charset="0"/>
              </a:rPr>
              <a:t>) = √</a:t>
            </a:r>
            <a:r>
              <a:rPr lang="en-US" altLang="zh-CN" i="1" kern="0" dirty="0">
                <a:latin typeface="Cambria" panose="02040503050406030204" pitchFamily="18" charset="0"/>
                <a:ea typeface="Cambria" panose="02040503050406030204" pitchFamily="18" charset="0"/>
                <a:cs typeface="Cambria" panose="02040503050406030204" pitchFamily="18" charset="0"/>
              </a:rPr>
              <a:t>x</a:t>
            </a:r>
            <a:r>
              <a:rPr lang="zh-CN" altLang="zh-CN" kern="100" dirty="0">
                <a:latin typeface="等线" panose="02010600030101010101" pitchFamily="2" charset="-122"/>
                <a:ea typeface="等线" panose="02010600030101010101" pitchFamily="2" charset="-122"/>
                <a:cs typeface="Arial" panose="020B0604020202020204" pitchFamily="34" charset="0"/>
              </a:rPr>
              <a:t>。</a:t>
            </a:r>
          </a:p>
          <a:p>
            <a:pPr indent="266700" algn="just">
              <a:spcAft>
                <a:spcPts val="0"/>
              </a:spcAft>
            </a:pPr>
            <a:r>
              <a:rPr lang="en-US" altLang="zh-CN" kern="100" dirty="0">
                <a:latin typeface="等线" panose="02010600030101010101" pitchFamily="2" charset="-122"/>
                <a:ea typeface="等线" panose="02010600030101010101" pitchFamily="2" charset="-122"/>
                <a:cs typeface="Arial" panose="020B0604020202020204" pitchFamily="34" charset="0"/>
              </a:rPr>
              <a:t>   </a:t>
            </a:r>
            <a:r>
              <a:rPr lang="zh-CN" altLang="zh-CN" kern="100" dirty="0">
                <a:latin typeface="等线" panose="02010600030101010101" pitchFamily="2" charset="-122"/>
                <a:ea typeface="等线" panose="02010600030101010101" pitchFamily="2" charset="-122"/>
                <a:cs typeface="Arial" panose="020B0604020202020204" pitchFamily="34" charset="0"/>
              </a:rPr>
              <a:t>用户亲和度矩阵</a:t>
            </a:r>
            <a:r>
              <a:rPr lang="en-US" altLang="zh-CN" kern="100" dirty="0">
                <a:latin typeface="等线" panose="02010600030101010101" pitchFamily="2" charset="-122"/>
                <a:ea typeface="等线" panose="02010600030101010101" pitchFamily="2" charset="-122"/>
                <a:cs typeface="Arial" panose="020B0604020202020204" pitchFamily="34" charset="0"/>
              </a:rPr>
              <a:t>A</a:t>
            </a:r>
            <a:r>
              <a:rPr lang="zh-CN" altLang="zh-CN" kern="100" dirty="0">
                <a:latin typeface="等线" panose="02010600030101010101" pitchFamily="2" charset="-122"/>
                <a:ea typeface="等线" panose="02010600030101010101" pitchFamily="2" charset="-122"/>
                <a:cs typeface="Arial" panose="020B0604020202020204" pitchFamily="34" charset="0"/>
              </a:rPr>
              <a:t>被定义为用户特征向量的余弦，即</a:t>
            </a:r>
            <a:r>
              <a:rPr lang="en-US" altLang="zh-CN" kern="100" dirty="0" err="1">
                <a:latin typeface="等线" panose="02010600030101010101" pitchFamily="2" charset="-122"/>
                <a:ea typeface="等线" panose="02010600030101010101" pitchFamily="2" charset="-122"/>
                <a:cs typeface="Arial" panose="020B0604020202020204" pitchFamily="34" charset="0"/>
              </a:rPr>
              <a:t>Aij</a:t>
            </a:r>
            <a:r>
              <a:rPr lang="en-US" altLang="zh-CN" kern="100" dirty="0">
                <a:latin typeface="等线" panose="02010600030101010101" pitchFamily="2" charset="-122"/>
                <a:ea typeface="等线" panose="02010600030101010101" pitchFamily="2" charset="-122"/>
                <a:cs typeface="Arial" panose="020B0604020202020204" pitchFamily="34" charset="0"/>
              </a:rPr>
              <a:t> = cos</a:t>
            </a:r>
            <a:r>
              <a:rPr lang="zh-CN" altLang="zh-CN" kern="100" dirty="0">
                <a:latin typeface="等线" panose="02010600030101010101" pitchFamily="2" charset="-122"/>
                <a:ea typeface="等线" panose="02010600030101010101" pitchFamily="2" charset="-122"/>
                <a:cs typeface="Arial" panose="020B0604020202020204" pitchFamily="34" charset="0"/>
              </a:rPr>
              <a:t>（</a:t>
            </a:r>
            <a:r>
              <a:rPr lang="en-US" altLang="zh-CN" kern="100" dirty="0" err="1">
                <a:latin typeface="等线" panose="02010600030101010101" pitchFamily="2" charset="-122"/>
                <a:ea typeface="等线" panose="02010600030101010101" pitchFamily="2" charset="-122"/>
                <a:cs typeface="Arial" panose="020B0604020202020204" pitchFamily="34" charset="0"/>
              </a:rPr>
              <a:t>yi</a:t>
            </a:r>
            <a:r>
              <a:rPr lang="zh-CN" altLang="zh-CN" kern="100" dirty="0">
                <a:latin typeface="等线" panose="02010600030101010101" pitchFamily="2" charset="-122"/>
                <a:ea typeface="等线" panose="02010600030101010101" pitchFamily="2" charset="-122"/>
                <a:cs typeface="Arial" panose="020B0604020202020204" pitchFamily="34" charset="0"/>
              </a:rPr>
              <a:t>，</a:t>
            </a:r>
            <a:r>
              <a:rPr lang="en-US" altLang="zh-CN" kern="100" dirty="0" err="1">
                <a:latin typeface="等线" panose="02010600030101010101" pitchFamily="2" charset="-122"/>
                <a:ea typeface="等线" panose="02010600030101010101" pitchFamily="2" charset="-122"/>
                <a:cs typeface="Arial" panose="020B0604020202020204" pitchFamily="34" charset="0"/>
              </a:rPr>
              <a:t>yj</a:t>
            </a:r>
            <a:r>
              <a:rPr lang="zh-CN" altLang="zh-CN" kern="100" dirty="0">
                <a:latin typeface="等线" panose="02010600030101010101" pitchFamily="2" charset="-122"/>
                <a:ea typeface="等线" panose="02010600030101010101" pitchFamily="2" charset="-122"/>
                <a:cs typeface="Arial" panose="020B0604020202020204" pitchFamily="34" charset="0"/>
              </a:rPr>
              <a:t>），其中</a:t>
            </a:r>
            <a:r>
              <a:rPr lang="en-US" altLang="zh-CN" kern="100" dirty="0" err="1">
                <a:latin typeface="等线" panose="02010600030101010101" pitchFamily="2" charset="-122"/>
                <a:ea typeface="等线" panose="02010600030101010101" pitchFamily="2" charset="-122"/>
                <a:cs typeface="Arial" panose="020B0604020202020204" pitchFamily="34" charset="0"/>
              </a:rPr>
              <a:t>yi</a:t>
            </a:r>
            <a:r>
              <a:rPr lang="zh-CN" altLang="zh-CN" kern="100" dirty="0">
                <a:latin typeface="等线" panose="02010600030101010101" pitchFamily="2" charset="-122"/>
                <a:ea typeface="等线" panose="02010600030101010101" pitchFamily="2" charset="-122"/>
                <a:cs typeface="Arial" panose="020B0604020202020204" pitchFamily="34" charset="0"/>
              </a:rPr>
              <a:t>和</a:t>
            </a:r>
            <a:r>
              <a:rPr lang="en-US" altLang="zh-CN" kern="100" dirty="0" err="1">
                <a:latin typeface="等线" panose="02010600030101010101" pitchFamily="2" charset="-122"/>
                <a:ea typeface="等线" panose="02010600030101010101" pitchFamily="2" charset="-122"/>
                <a:cs typeface="Arial" panose="020B0604020202020204" pitchFamily="34" charset="0"/>
              </a:rPr>
              <a:t>yj</a:t>
            </a:r>
            <a:r>
              <a:rPr lang="zh-CN" altLang="zh-CN" kern="100" dirty="0">
                <a:latin typeface="等线" panose="02010600030101010101" pitchFamily="2" charset="-122"/>
                <a:ea typeface="等线" panose="02010600030101010101" pitchFamily="2" charset="-122"/>
                <a:cs typeface="Arial" panose="020B0604020202020204" pitchFamily="34" charset="0"/>
              </a:rPr>
              <a:t>是第</a:t>
            </a:r>
            <a:r>
              <a:rPr lang="en-US" altLang="zh-CN" kern="100" dirty="0" err="1">
                <a:latin typeface="等线" panose="02010600030101010101" pitchFamily="2" charset="-122"/>
                <a:ea typeface="等线" panose="02010600030101010101" pitchFamily="2" charset="-122"/>
                <a:cs typeface="Arial" panose="020B0604020202020204" pitchFamily="34" charset="0"/>
              </a:rPr>
              <a:t>i</a:t>
            </a:r>
            <a:r>
              <a:rPr lang="zh-CN" altLang="zh-CN" kern="100" dirty="0">
                <a:latin typeface="等线" panose="02010600030101010101" pitchFamily="2" charset="-122"/>
                <a:ea typeface="等线" panose="02010600030101010101" pitchFamily="2" charset="-122"/>
                <a:cs typeface="Arial" panose="020B0604020202020204" pitchFamily="34" charset="0"/>
              </a:rPr>
              <a:t>个和第</a:t>
            </a:r>
            <a:r>
              <a:rPr lang="en-US" altLang="zh-CN" kern="100" dirty="0">
                <a:latin typeface="等线" panose="02010600030101010101" pitchFamily="2" charset="-122"/>
                <a:ea typeface="等线" panose="02010600030101010101" pitchFamily="2" charset="-122"/>
                <a:cs typeface="Arial" panose="020B0604020202020204" pitchFamily="34" charset="0"/>
              </a:rPr>
              <a:t>j</a:t>
            </a:r>
            <a:r>
              <a:rPr lang="zh-CN" altLang="zh-CN" kern="100" dirty="0">
                <a:latin typeface="等线" panose="02010600030101010101" pitchFamily="2" charset="-122"/>
                <a:ea typeface="等线" panose="02010600030101010101" pitchFamily="2" charset="-122"/>
                <a:cs typeface="Arial" panose="020B0604020202020204" pitchFamily="34" charset="0"/>
              </a:rPr>
              <a:t>个用户特征。</a:t>
            </a:r>
          </a:p>
        </p:txBody>
      </p:sp>
    </p:spTree>
    <p:extLst>
      <p:ext uri="{BB962C8B-B14F-4D97-AF65-F5344CB8AC3E}">
        <p14:creationId xmlns:p14="http://schemas.microsoft.com/office/powerpoint/2010/main" val="52481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00_TF02886637_TF02886637" id="{4D89CBF9-9797-4DDB-83C8-BAF75C5C92D3}" vid="{7730F6EE-BAB5-4E80-BD6A-96C6496F45B7}"/>
    </a:ext>
  </a:extLst>
</a:theme>
</file>

<file path=ppt/theme/theme2.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水彩演示文稿（宽屏）</Template>
  <TotalTime>41</TotalTime>
  <Words>1886</Words>
  <Application>Microsoft Office PowerPoint</Application>
  <PresentationFormat>自定义</PresentationFormat>
  <Paragraphs>112</Paragraphs>
  <Slides>17</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宋体</vt:lpstr>
      <vt:lpstr>Arial</vt:lpstr>
      <vt:lpstr>Cambria</vt:lpstr>
      <vt:lpstr>Palatino Linotype</vt:lpstr>
      <vt:lpstr>Watercolor_16x9</vt:lpstr>
      <vt:lpstr>小组组会</vt:lpstr>
      <vt:lpstr>SAGA：A Submodular Greedy Algorithm for Group Recommendation 用于群推荐的子模块贪心算法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小组组会</dc:title>
  <dc:creator>胡 悦</dc:creator>
  <cp:lastModifiedBy>胡 悦</cp:lastModifiedBy>
  <cp:revision>6</cp:revision>
  <dcterms:created xsi:type="dcterms:W3CDTF">2018-11-14T11:18:26Z</dcterms:created>
  <dcterms:modified xsi:type="dcterms:W3CDTF">2018-11-22T08:46:39Z</dcterms:modified>
</cp:coreProperties>
</file>