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7" r:id="rId2"/>
    <p:sldId id="269" r:id="rId3"/>
    <p:sldId id="259" r:id="rId4"/>
    <p:sldId id="270" r:id="rId5"/>
    <p:sldId id="276" r:id="rId6"/>
    <p:sldId id="275" r:id="rId7"/>
    <p:sldId id="277" r:id="rId8"/>
    <p:sldId id="278" r:id="rId9"/>
    <p:sldId id="279" r:id="rId10"/>
    <p:sldId id="282" r:id="rId11"/>
    <p:sldId id="280" r:id="rId12"/>
    <p:sldId id="281" r:id="rId13"/>
    <p:sldId id="274" r:id="rId14"/>
    <p:sldId id="283" r:id="rId15"/>
    <p:sldId id="264" r:id="rId16"/>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5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p:cViewPr varScale="1">
        <p:scale>
          <a:sx n="63" d="100"/>
          <a:sy n="63" d="100"/>
        </p:scale>
        <p:origin x="84" y="1254"/>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8D551-EAFC-440E-BE76-FE90AA8B3E59}" type="datetime1">
              <a:rPr lang="zh-CN" altLang="en-US" smtClean="0">
                <a:latin typeface="宋体" panose="02010600030101010101" pitchFamily="2" charset="-122"/>
                <a:ea typeface="宋体" panose="02010600030101010101" pitchFamily="2" charset="-122"/>
              </a:rPr>
              <a:t>2018/10/23 Tuesday</a:t>
            </a:fld>
            <a:endParaRPr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n-US" altLang="zh-CN">
                <a:latin typeface="宋体" panose="02010600030101010101" pitchFamily="2" charset="-122"/>
                <a:ea typeface="宋体" panose="02010600030101010101" pitchFamily="2" charset="-122"/>
              </a:rPr>
              <a:t>‹#›</a:t>
            </a:fld>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1D97-EEB6-429B-AC02-D2212B4618C4}" type="datetime1">
              <a:rPr lang="zh-CN" altLang="en-US" smtClean="0"/>
              <a:pPr/>
              <a:t>2018/10/23 Tuesday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noProof="0"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E3B36274-F2B9-4C45-BBB4-0EDF4CD651A7}" type="slidenum">
              <a:rPr lang="en-US" altLang="zh-CN" noProof="0" smtClean="0"/>
              <a:t>‹#›</a:t>
            </a:fld>
            <a:endParaRPr lang="en-US" altLang="zh-CN" noProof="0"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a:t>
            </a:fld>
            <a:endParaRPr lang="zh-CN" altLang="en-US" dirty="0">
              <a:latin typeface="+mj-ea"/>
              <a:ea typeface="+mj-ea"/>
            </a:endParaRPr>
          </a:p>
        </p:txBody>
      </p:sp>
    </p:spTree>
    <p:extLst>
      <p:ext uri="{BB962C8B-B14F-4D97-AF65-F5344CB8AC3E}">
        <p14:creationId xmlns:p14="http://schemas.microsoft.com/office/powerpoint/2010/main" val="1245023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10</a:t>
            </a:fld>
            <a:endParaRPr lang="en-US" altLang="zh-CN" dirty="0">
              <a:latin typeface="+mj-ea"/>
              <a:ea typeface="+mj-ea"/>
            </a:endParaRPr>
          </a:p>
        </p:txBody>
      </p:sp>
    </p:spTree>
    <p:extLst>
      <p:ext uri="{BB962C8B-B14F-4D97-AF65-F5344CB8AC3E}">
        <p14:creationId xmlns:p14="http://schemas.microsoft.com/office/powerpoint/2010/main" val="1135052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11</a:t>
            </a:fld>
            <a:endParaRPr lang="en-US" altLang="zh-CN" dirty="0">
              <a:latin typeface="+mj-ea"/>
              <a:ea typeface="+mj-ea"/>
            </a:endParaRPr>
          </a:p>
        </p:txBody>
      </p:sp>
    </p:spTree>
    <p:extLst>
      <p:ext uri="{BB962C8B-B14F-4D97-AF65-F5344CB8AC3E}">
        <p14:creationId xmlns:p14="http://schemas.microsoft.com/office/powerpoint/2010/main" val="2543949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12</a:t>
            </a:fld>
            <a:endParaRPr lang="en-US" altLang="zh-CN" dirty="0">
              <a:latin typeface="+mj-ea"/>
              <a:ea typeface="+mj-ea"/>
            </a:endParaRPr>
          </a:p>
        </p:txBody>
      </p:sp>
    </p:spTree>
    <p:extLst>
      <p:ext uri="{BB962C8B-B14F-4D97-AF65-F5344CB8AC3E}">
        <p14:creationId xmlns:p14="http://schemas.microsoft.com/office/powerpoint/2010/main" val="519416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13</a:t>
            </a:fld>
            <a:endParaRPr lang="en-US" altLang="zh-CN" noProof="0" dirty="0">
              <a:latin typeface="+mj-ea"/>
              <a:ea typeface="+mj-ea"/>
            </a:endParaRPr>
          </a:p>
        </p:txBody>
      </p:sp>
    </p:spTree>
    <p:extLst>
      <p:ext uri="{BB962C8B-B14F-4D97-AF65-F5344CB8AC3E}">
        <p14:creationId xmlns:p14="http://schemas.microsoft.com/office/powerpoint/2010/main" val="222813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14</a:t>
            </a:fld>
            <a:endParaRPr lang="en-US" altLang="zh-CN" dirty="0">
              <a:latin typeface="+mj-ea"/>
              <a:ea typeface="+mj-ea"/>
            </a:endParaRPr>
          </a:p>
        </p:txBody>
      </p:sp>
    </p:spTree>
    <p:extLst>
      <p:ext uri="{BB962C8B-B14F-4D97-AF65-F5344CB8AC3E}">
        <p14:creationId xmlns:p14="http://schemas.microsoft.com/office/powerpoint/2010/main" val="3672542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15</a:t>
            </a:fld>
            <a:endParaRPr lang="en-US" altLang="zh-CN" dirty="0">
              <a:latin typeface="+mj-ea"/>
              <a:ea typeface="+mj-ea"/>
            </a:endParaRPr>
          </a:p>
        </p:txBody>
      </p:sp>
    </p:spTree>
    <p:extLst>
      <p:ext uri="{BB962C8B-B14F-4D97-AF65-F5344CB8AC3E}">
        <p14:creationId xmlns:p14="http://schemas.microsoft.com/office/powerpoint/2010/main" val="183888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a:t>
            </a:fld>
            <a:endParaRPr lang="zh-CN" altLang="en-US" dirty="0">
              <a:latin typeface="+mj-ea"/>
              <a:ea typeface="+mj-ea"/>
            </a:endParaRPr>
          </a:p>
        </p:txBody>
      </p:sp>
    </p:spTree>
    <p:extLst>
      <p:ext uri="{BB962C8B-B14F-4D97-AF65-F5344CB8AC3E}">
        <p14:creationId xmlns:p14="http://schemas.microsoft.com/office/powerpoint/2010/main" val="278656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3</a:t>
            </a:fld>
            <a:endParaRPr lang="en-US" altLang="zh-CN" dirty="0">
              <a:latin typeface="+mj-ea"/>
              <a:ea typeface="+mj-ea"/>
            </a:endParaRPr>
          </a:p>
        </p:txBody>
      </p:sp>
    </p:spTree>
    <p:extLst>
      <p:ext uri="{BB962C8B-B14F-4D97-AF65-F5344CB8AC3E}">
        <p14:creationId xmlns:p14="http://schemas.microsoft.com/office/powerpoint/2010/main" val="39546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4</a:t>
            </a:fld>
            <a:endParaRPr lang="en-US" altLang="zh-CN" dirty="0">
              <a:latin typeface="+mj-ea"/>
              <a:ea typeface="+mj-ea"/>
            </a:endParaRPr>
          </a:p>
        </p:txBody>
      </p:sp>
    </p:spTree>
    <p:extLst>
      <p:ext uri="{BB962C8B-B14F-4D97-AF65-F5344CB8AC3E}">
        <p14:creationId xmlns:p14="http://schemas.microsoft.com/office/powerpoint/2010/main" val="820523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5</a:t>
            </a:fld>
            <a:endParaRPr lang="en-US" altLang="zh-CN" dirty="0">
              <a:latin typeface="+mj-ea"/>
              <a:ea typeface="+mj-ea"/>
            </a:endParaRPr>
          </a:p>
        </p:txBody>
      </p:sp>
    </p:spTree>
    <p:extLst>
      <p:ext uri="{BB962C8B-B14F-4D97-AF65-F5344CB8AC3E}">
        <p14:creationId xmlns:p14="http://schemas.microsoft.com/office/powerpoint/2010/main" val="554130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6</a:t>
            </a:fld>
            <a:endParaRPr lang="en-US" altLang="zh-CN" dirty="0">
              <a:latin typeface="+mj-ea"/>
              <a:ea typeface="+mj-ea"/>
            </a:endParaRPr>
          </a:p>
        </p:txBody>
      </p:sp>
    </p:spTree>
    <p:extLst>
      <p:ext uri="{BB962C8B-B14F-4D97-AF65-F5344CB8AC3E}">
        <p14:creationId xmlns:p14="http://schemas.microsoft.com/office/powerpoint/2010/main" val="2633277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7</a:t>
            </a:fld>
            <a:endParaRPr lang="en-US" altLang="zh-CN" dirty="0">
              <a:latin typeface="+mj-ea"/>
              <a:ea typeface="+mj-ea"/>
            </a:endParaRPr>
          </a:p>
        </p:txBody>
      </p:sp>
    </p:spTree>
    <p:extLst>
      <p:ext uri="{BB962C8B-B14F-4D97-AF65-F5344CB8AC3E}">
        <p14:creationId xmlns:p14="http://schemas.microsoft.com/office/powerpoint/2010/main" val="1674835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8</a:t>
            </a:fld>
            <a:endParaRPr lang="en-US" altLang="zh-CN" dirty="0">
              <a:latin typeface="+mj-ea"/>
              <a:ea typeface="+mj-ea"/>
            </a:endParaRPr>
          </a:p>
        </p:txBody>
      </p:sp>
    </p:spTree>
    <p:extLst>
      <p:ext uri="{BB962C8B-B14F-4D97-AF65-F5344CB8AC3E}">
        <p14:creationId xmlns:p14="http://schemas.microsoft.com/office/powerpoint/2010/main" val="2559520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9</a:t>
            </a:fld>
            <a:endParaRPr lang="en-US" altLang="zh-CN" dirty="0">
              <a:latin typeface="+mj-ea"/>
              <a:ea typeface="+mj-ea"/>
            </a:endParaRPr>
          </a:p>
        </p:txBody>
      </p:sp>
    </p:spTree>
    <p:extLst>
      <p:ext uri="{BB962C8B-B14F-4D97-AF65-F5344CB8AC3E}">
        <p14:creationId xmlns:p14="http://schemas.microsoft.com/office/powerpoint/2010/main" val="610942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371600"/>
            <a:ext cx="9144000" cy="3505200"/>
          </a:xfrm>
        </p:spPr>
        <p:txBody>
          <a:bodyPr rtlCol="0">
            <a:noAutofit/>
          </a:bodyPr>
          <a:lstStyle>
            <a:lvl1pPr>
              <a:defRPr sz="72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3D1764DF-0BFF-4D1B-8A2B-D182D2C86982}" type="datetime1">
              <a:rPr lang="zh-CN" altLang="en-US" smtClean="0"/>
              <a:pPr/>
              <a:t>2018/10/23 Tuesday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E56957BA-FEF4-4C8E-A3CA-15601733688D}" type="datetime1">
              <a:rPr lang="zh-CN" altLang="en-US" smtClean="0"/>
              <a:pPr/>
              <a:t>2018/10/23 Tuesday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2" y="533400"/>
            <a:ext cx="1371600" cy="5592764"/>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57D87D77-335E-42D4-B9D3-89AB7FEF850A}" type="datetime1">
              <a:rPr lang="zh-CN" altLang="en-US" smtClean="0"/>
              <a:pPr/>
              <a:t>2018/10/23 Tuesday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166799E2-3CA5-4C9D-94C3-E2110570FF0B}" type="datetime1">
              <a:rPr lang="zh-CN" altLang="en-US" smtClean="0"/>
              <a:pPr/>
              <a:t>2018/10/23 Tuesday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F86F3DD1-C0FE-4CA7-96F6-14E5376380EC}" type="datetime1">
              <a:rPr lang="zh-CN" altLang="en-US" smtClean="0"/>
              <a:pPr/>
              <a:t>2018/10/23 Tuesday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6" name="页脚占位符 4"/>
          <p:cNvSpPr>
            <a:spLocks noGrp="1"/>
          </p:cNvSpPr>
          <p:nvPr>
            <p:ph type="ftr" sz="quarter" idx="11"/>
          </p:nvPr>
        </p:nvSpPr>
        <p:spPr/>
        <p:txBody>
          <a:bodyPr rtlCol="0"/>
          <a:lstStyle/>
          <a:p>
            <a:pPr rtl="0"/>
            <a:endParaRPr lang="zh-CN" altLang="en-US" noProof="0" dirty="0"/>
          </a:p>
        </p:txBody>
      </p:sp>
      <p:sp>
        <p:nvSpPr>
          <p:cNvPr id="5" name="日期占位符 5"/>
          <p:cNvSpPr>
            <a:spLocks noGrp="1"/>
          </p:cNvSpPr>
          <p:nvPr>
            <p:ph type="dt" sz="half" idx="10"/>
          </p:nvPr>
        </p:nvSpPr>
        <p:spPr/>
        <p:txBody>
          <a:bodyPr rtlCol="0"/>
          <a:lstStyle>
            <a:lvl1pPr>
              <a:defRPr/>
            </a:lvl1pPr>
          </a:lstStyle>
          <a:p>
            <a:fld id="{A36E73D5-A5DE-4A03-8FB8-EB14C67EE15B}" type="datetime1">
              <a:rPr lang="zh-CN" altLang="en-US" smtClean="0"/>
              <a:pPr/>
              <a:t>2018/10/23 Tuesday</a:t>
            </a:fld>
            <a:endParaRPr lang="zh-CN" altLang="en-US" dirty="0"/>
          </a:p>
        </p:txBody>
      </p:sp>
      <p:sp>
        <p:nvSpPr>
          <p:cNvPr id="7" name="幻灯片编号占位符 6"/>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8" name="页脚占位符 6"/>
          <p:cNvSpPr>
            <a:spLocks noGrp="1"/>
          </p:cNvSpPr>
          <p:nvPr>
            <p:ph type="ftr" sz="quarter" idx="11"/>
          </p:nvPr>
        </p:nvSpPr>
        <p:spPr/>
        <p:txBody>
          <a:bodyPr rtlCol="0"/>
          <a:lstStyle/>
          <a:p>
            <a:pPr rtl="0"/>
            <a:endParaRPr lang="zh-CN" altLang="en-US" noProof="0" dirty="0"/>
          </a:p>
        </p:txBody>
      </p:sp>
      <p:sp>
        <p:nvSpPr>
          <p:cNvPr id="7" name="日期占位符 7"/>
          <p:cNvSpPr>
            <a:spLocks noGrp="1"/>
          </p:cNvSpPr>
          <p:nvPr>
            <p:ph type="dt" sz="half" idx="10"/>
          </p:nvPr>
        </p:nvSpPr>
        <p:spPr/>
        <p:txBody>
          <a:bodyPr rtlCol="0"/>
          <a:lstStyle>
            <a:lvl1pPr>
              <a:defRPr/>
            </a:lvl1pPr>
          </a:lstStyle>
          <a:p>
            <a:fld id="{56531402-C48B-45C7-8338-830D3FA708E8}" type="datetime1">
              <a:rPr lang="zh-CN" altLang="en-US" smtClean="0"/>
              <a:pPr/>
              <a:t>2018/10/23 Tuesday</a:t>
            </a:fld>
            <a:endParaRPr lang="zh-CN" altLang="en-US" dirty="0"/>
          </a:p>
        </p:txBody>
      </p:sp>
      <p:sp>
        <p:nvSpPr>
          <p:cNvPr id="9" name="幻灯片编号占位符 8"/>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2"/>
          <p:cNvSpPr>
            <a:spLocks noGrp="1"/>
          </p:cNvSpPr>
          <p:nvPr>
            <p:ph type="ftr" sz="quarter" idx="11"/>
          </p:nvPr>
        </p:nvSpPr>
        <p:spPr/>
        <p:txBody>
          <a:bodyPr rtlCol="0"/>
          <a:lstStyle/>
          <a:p>
            <a:pPr rtl="0"/>
            <a:endParaRPr lang="zh-CN" altLang="en-US" noProof="0" dirty="0"/>
          </a:p>
        </p:txBody>
      </p:sp>
      <p:sp>
        <p:nvSpPr>
          <p:cNvPr id="3" name="日期占位符 3"/>
          <p:cNvSpPr>
            <a:spLocks noGrp="1"/>
          </p:cNvSpPr>
          <p:nvPr>
            <p:ph type="dt" sz="half" idx="10"/>
          </p:nvPr>
        </p:nvSpPr>
        <p:spPr/>
        <p:txBody>
          <a:bodyPr rtlCol="0"/>
          <a:lstStyle>
            <a:lvl1pPr>
              <a:defRPr/>
            </a:lvl1pPr>
          </a:lstStyle>
          <a:p>
            <a:fld id="{1D213A6F-62C3-4BE8-B515-BFB6CD5E1DF1}" type="datetime1">
              <a:rPr lang="zh-CN" altLang="en-US" smtClean="0"/>
              <a:pPr/>
              <a:t>2018/10/23 Tuesday</a:t>
            </a:fld>
            <a:endParaRPr lang="zh-CN" altLang="en-US" dirty="0"/>
          </a:p>
        </p:txBody>
      </p:sp>
      <p:sp>
        <p:nvSpPr>
          <p:cNvPr id="5" name="幻灯片编号占位符 4"/>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noProof="0" dirty="0"/>
          </a:p>
        </p:txBody>
      </p:sp>
      <p:sp>
        <p:nvSpPr>
          <p:cNvPr id="2" name="日期占位符 2"/>
          <p:cNvSpPr>
            <a:spLocks noGrp="1"/>
          </p:cNvSpPr>
          <p:nvPr>
            <p:ph type="dt" sz="half" idx="10"/>
          </p:nvPr>
        </p:nvSpPr>
        <p:spPr/>
        <p:txBody>
          <a:bodyPr rtlCol="0"/>
          <a:lstStyle>
            <a:lvl1pPr>
              <a:defRPr/>
            </a:lvl1pPr>
          </a:lstStyle>
          <a:p>
            <a:fld id="{F912600F-C6B7-48E7-80DB-91A1C757A881}" type="datetime1">
              <a:rPr lang="zh-CN" altLang="en-US" smtClean="0"/>
              <a:pPr/>
              <a:t>2018/10/23 Tuesday</a:t>
            </a:fld>
            <a:endParaRPr lang="zh-CN" altLang="en-US" dirty="0"/>
          </a:p>
        </p:txBody>
      </p:sp>
      <p:sp>
        <p:nvSpPr>
          <p:cNvPr id="4" name="幻灯片编号占位符 3"/>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内容占位符 3"/>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9" name="页脚占位符 4"/>
          <p:cNvSpPr>
            <a:spLocks noGrp="1"/>
          </p:cNvSpPr>
          <p:nvPr>
            <p:ph type="ftr" sz="quarter" idx="11"/>
          </p:nvPr>
        </p:nvSpPr>
        <p:spPr/>
        <p:txBody>
          <a:bodyPr rtlCol="0"/>
          <a:lstStyle/>
          <a:p>
            <a:pPr rtl="0"/>
            <a:endParaRPr lang="zh-CN" altLang="en-US" noProof="0" dirty="0"/>
          </a:p>
        </p:txBody>
      </p:sp>
      <p:sp>
        <p:nvSpPr>
          <p:cNvPr id="8" name="日期占位符 5"/>
          <p:cNvSpPr>
            <a:spLocks noGrp="1"/>
          </p:cNvSpPr>
          <p:nvPr>
            <p:ph type="dt" sz="half" idx="10"/>
          </p:nvPr>
        </p:nvSpPr>
        <p:spPr/>
        <p:txBody>
          <a:bodyPr rtlCol="0"/>
          <a:lstStyle>
            <a:lvl1pPr>
              <a:defRPr/>
            </a:lvl1pPr>
          </a:lstStyle>
          <a:p>
            <a:fld id="{D7A80206-60B2-4858-9DFF-4D3DA10A56A1}" type="datetime1">
              <a:rPr lang="zh-CN" altLang="en-US" smtClean="0"/>
              <a:pPr/>
              <a:t>2018/10/23 Tuesday</a:t>
            </a:fld>
            <a:endParaRPr lang="zh-CN" altLang="en-US" dirty="0"/>
          </a:p>
        </p:txBody>
      </p:sp>
      <p:sp>
        <p:nvSpPr>
          <p:cNvPr id="10" name="幻灯片编号占位符 6"/>
          <p:cNvSpPr>
            <a:spLocks noGrp="1"/>
          </p:cNvSpPr>
          <p:nvPr>
            <p:ph type="sldNum" sz="quarter" idx="12"/>
          </p:nvPr>
        </p:nvSpPr>
        <p:spPr/>
        <p:txBody>
          <a:bodyPr rtlCol="0"/>
          <a:lstStyle/>
          <a:p>
            <a:pPr rtl="0"/>
            <a:fld id="{E5137D0E-4A4F-4307-8994-C1891D747D59}" type="slidenum">
              <a:rPr lang="en-US" altLang="zh-CN" noProof="0"/>
              <a:pPr/>
              <a:t>‹#›</a:t>
            </a:fld>
            <a:endParaRPr lang="zh-CN" altLang="en-US" noProof="0"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图片占位符 3"/>
          <p:cNvSpPr>
            <a:spLocks noGrp="1"/>
          </p:cNvSpPr>
          <p:nvPr>
            <p:ph type="pic" idx="1"/>
          </p:nvPr>
        </p:nvSpPr>
        <p:spPr>
          <a:xfrm>
            <a:off x="5484812" y="836610"/>
            <a:ext cx="5867401" cy="518319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pic>
        <p:nvPicPr>
          <p:cNvPr id="9" name="图片 4" descr="为添加图像预留的空占位符。单击占位符，选择要添加的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5" name="页脚占位符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latin typeface="宋体" panose="02010600030101010101" pitchFamily="2" charset="-122"/>
                <a:ea typeface="宋体" panose="02010600030101010101" pitchFamily="2" charset="-122"/>
              </a:defRPr>
            </a:lvl1pPr>
          </a:lstStyle>
          <a:p>
            <a:endParaRPr lang="zh-CN" altLang="en-US" noProof="0" dirty="0"/>
          </a:p>
        </p:txBody>
      </p:sp>
      <p:sp>
        <p:nvSpPr>
          <p:cNvPr id="4" name="日期占位符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FAAC343B-BF22-4E3E-AE6D-3B66D97B0160}" type="datetime1">
              <a:rPr lang="zh-CN" altLang="en-US" smtClean="0"/>
              <a:pPr/>
              <a:t>2018/10/23 Tuesday</a:t>
            </a:fld>
            <a:endParaRPr lang="en-US" dirty="0"/>
          </a:p>
        </p:txBody>
      </p:sp>
      <p:sp>
        <p:nvSpPr>
          <p:cNvPr id="6" name="幻灯片编号占位符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E5137D0E-4A4F-4307-8994-C1891D747D59}" type="slidenum">
              <a:rPr lang="en-US" altLang="zh-CN" noProof="0" smtClean="0"/>
              <a:pPr/>
              <a:t>‹#›</a:t>
            </a:fld>
            <a:endParaRPr lang="zh-CN" altLang="en-US" noProof="0"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宋体" panose="02010600030101010101" pitchFamily="2" charset="-122"/>
          <a:ea typeface="宋体" panose="02010600030101010101" pitchFamily="2" charset="-122"/>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小组组会汇报</a:t>
            </a:r>
            <a:endParaRPr lang="zh-cn" dirty="0"/>
          </a:p>
        </p:txBody>
      </p:sp>
      <p:sp>
        <p:nvSpPr>
          <p:cNvPr id="3" name="副标题 2"/>
          <p:cNvSpPr>
            <a:spLocks noGrp="1"/>
          </p:cNvSpPr>
          <p:nvPr>
            <p:ph type="subTitle" idx="1"/>
          </p:nvPr>
        </p:nvSpPr>
        <p:spPr/>
        <p:txBody>
          <a:bodyPr rtlCol="0"/>
          <a:lstStyle/>
          <a:p>
            <a:pPr rtl="0"/>
            <a:r>
              <a:rPr lang="en-US" altLang="zh-CN" dirty="0">
                <a:solidFill>
                  <a:schemeClr val="tx1">
                    <a:lumMod val="50000"/>
                  </a:schemeClr>
                </a:solidFill>
              </a:rPr>
              <a:t>2018</a:t>
            </a:r>
            <a:r>
              <a:rPr lang="zh-CN" altLang="en-US" dirty="0">
                <a:solidFill>
                  <a:schemeClr val="tx1">
                    <a:lumMod val="50000"/>
                  </a:schemeClr>
                </a:solidFill>
              </a:rPr>
              <a:t>年</a:t>
            </a:r>
            <a:r>
              <a:rPr lang="en-US" altLang="zh-CN" dirty="0">
                <a:solidFill>
                  <a:schemeClr val="tx1">
                    <a:lumMod val="50000"/>
                  </a:schemeClr>
                </a:solidFill>
              </a:rPr>
              <a:t>10</a:t>
            </a:r>
            <a:r>
              <a:rPr lang="zh-CN" altLang="en-US" dirty="0">
                <a:solidFill>
                  <a:schemeClr val="tx1">
                    <a:lumMod val="50000"/>
                  </a:schemeClr>
                </a:solidFill>
              </a:rPr>
              <a:t>月</a:t>
            </a:r>
            <a:r>
              <a:rPr lang="en-US" altLang="zh-CN" dirty="0">
                <a:solidFill>
                  <a:schemeClr val="tx1">
                    <a:lumMod val="50000"/>
                  </a:schemeClr>
                </a:solidFill>
              </a:rPr>
              <a:t>23</a:t>
            </a:r>
            <a:r>
              <a:rPr lang="zh-CN" altLang="en-US" dirty="0">
                <a:solidFill>
                  <a:schemeClr val="tx1">
                    <a:lumMod val="50000"/>
                  </a:schemeClr>
                </a:solidFill>
              </a:rPr>
              <a:t>日</a:t>
            </a:r>
            <a:endParaRPr lang="zh-cn" dirty="0">
              <a:solidFill>
                <a:schemeClr val="tx1">
                  <a:lumMod val="50000"/>
                </a:schemeClr>
              </a:solidFill>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76AF6A9-20B4-4400-91B4-0EB22D7899FB}"/>
              </a:ext>
            </a:extLst>
          </p:cNvPr>
          <p:cNvSpPr/>
          <p:nvPr/>
        </p:nvSpPr>
        <p:spPr>
          <a:xfrm>
            <a:off x="909836" y="836712"/>
            <a:ext cx="2954655" cy="461665"/>
          </a:xfrm>
          <a:prstGeom prst="rect">
            <a:avLst/>
          </a:prstGeom>
        </p:spPr>
        <p:txBody>
          <a:bodyPr wrap="none">
            <a:spAutoFit/>
          </a:bodyPr>
          <a:lstStyle/>
          <a:p>
            <a:r>
              <a:rPr lang="zh-CN" altLang="zh-CN" sz="2400" kern="100" dirty="0">
                <a:latin typeface="等线" panose="02010600030101010101" pitchFamily="2" charset="-122"/>
                <a:ea typeface="等线" panose="02010600030101010101" pitchFamily="2" charset="-122"/>
                <a:cs typeface="Arial" panose="020B0604020202020204" pitchFamily="34" charset="0"/>
              </a:rPr>
              <a:t>获取候选实体方法：</a:t>
            </a:r>
            <a:endParaRPr lang="zh-CN" altLang="zh-CN" kern="100" dirty="0">
              <a:effectLst/>
              <a:latin typeface="等线" panose="02010600030101010101" pitchFamily="2" charset="-122"/>
              <a:ea typeface="等线" panose="02010600030101010101" pitchFamily="2" charset="-122"/>
              <a:cs typeface="Arial" panose="020B0604020202020204" pitchFamily="34" charset="0"/>
            </a:endParaRPr>
          </a:p>
        </p:txBody>
      </p:sp>
      <p:sp>
        <p:nvSpPr>
          <p:cNvPr id="3" name="矩形 2">
            <a:extLst>
              <a:ext uri="{FF2B5EF4-FFF2-40B4-BE49-F238E27FC236}">
                <a16:creationId xmlns:a16="http://schemas.microsoft.com/office/drawing/2014/main" id="{02498772-CC6E-409A-AC25-727C73D40394}"/>
              </a:ext>
            </a:extLst>
          </p:cNvPr>
          <p:cNvSpPr/>
          <p:nvPr/>
        </p:nvSpPr>
        <p:spPr>
          <a:xfrm>
            <a:off x="1341884" y="1502792"/>
            <a:ext cx="6264696" cy="830997"/>
          </a:xfrm>
          <a:prstGeom prst="rect">
            <a:avLst/>
          </a:prstGeom>
        </p:spPr>
        <p:txBody>
          <a:bodyPr wrap="square">
            <a:spAutoFit/>
          </a:bodyPr>
          <a:lstStyle/>
          <a:p>
            <a:r>
              <a:rPr lang="en-US" altLang="zh-CN" sz="2400" dirty="0">
                <a:latin typeface="等线" panose="02010600030101010101" pitchFamily="2" charset="-122"/>
                <a:cs typeface="Arial" panose="020B0604020202020204" pitchFamily="34" charset="0"/>
              </a:rPr>
              <a:t>(1) </a:t>
            </a:r>
            <a:r>
              <a:rPr lang="zh-CN" altLang="zh-CN" sz="2400" dirty="0">
                <a:ea typeface="等线" panose="02010600030101010101" pitchFamily="2" charset="-122"/>
                <a:cs typeface="Arial" panose="020B0604020202020204" pitchFamily="34" charset="0"/>
              </a:rPr>
              <a:t>由</a:t>
            </a:r>
            <a:r>
              <a:rPr lang="en-US" altLang="zh-CN" sz="2400" dirty="0" err="1">
                <a:ea typeface="等线" panose="02010600030101010101" pitchFamily="2" charset="-122"/>
                <a:cs typeface="Arial" panose="020B0604020202020204" pitchFamily="34" charset="0"/>
              </a:rPr>
              <a:t>PPRforNED</a:t>
            </a:r>
            <a:r>
              <a:rPr lang="zh-CN" altLang="zh-CN" sz="2400" dirty="0">
                <a:ea typeface="等线" panose="02010600030101010101" pitchFamily="2" charset="-122"/>
                <a:cs typeface="Arial" panose="020B0604020202020204" pitchFamily="34" charset="0"/>
              </a:rPr>
              <a:t>表示的</a:t>
            </a:r>
            <a:r>
              <a:rPr lang="zh-CN" altLang="en-US" sz="2400" dirty="0">
                <a:ea typeface="等线" panose="02010600030101010101" pitchFamily="2" charset="-122"/>
                <a:cs typeface="Arial" panose="020B0604020202020204" pitchFamily="34" charset="0"/>
              </a:rPr>
              <a:t>、</a:t>
            </a:r>
            <a:r>
              <a:rPr lang="zh-CN" altLang="zh-CN" sz="2400" dirty="0">
                <a:ea typeface="等线" panose="02010600030101010101" pitchFamily="2" charset="-122"/>
                <a:cs typeface="Arial" panose="020B0604020202020204" pitchFamily="34" charset="0"/>
              </a:rPr>
              <a:t>由</a:t>
            </a:r>
            <a:r>
              <a:rPr lang="en-US" altLang="zh-CN" sz="2400" dirty="0" err="1"/>
              <a:t>Pershina</a:t>
            </a:r>
            <a:r>
              <a:rPr lang="zh-CN" altLang="zh-CN" sz="2400" dirty="0">
                <a:ea typeface="等线" panose="02010600030101010101" pitchFamily="2" charset="-122"/>
                <a:cs typeface="Arial" panose="020B0604020202020204" pitchFamily="34" charset="0"/>
              </a:rPr>
              <a:t>建立的公共数据集</a:t>
            </a:r>
            <a:endParaRPr lang="zh-CN" altLang="en-US" sz="2400" dirty="0"/>
          </a:p>
        </p:txBody>
      </p:sp>
      <p:sp>
        <p:nvSpPr>
          <p:cNvPr id="4" name="矩形 3">
            <a:extLst>
              <a:ext uri="{FF2B5EF4-FFF2-40B4-BE49-F238E27FC236}">
                <a16:creationId xmlns:a16="http://schemas.microsoft.com/office/drawing/2014/main" id="{3F3F9337-2C07-47F3-B5C9-F63E45F49D4A}"/>
              </a:ext>
            </a:extLst>
          </p:cNvPr>
          <p:cNvSpPr/>
          <p:nvPr/>
        </p:nvSpPr>
        <p:spPr>
          <a:xfrm>
            <a:off x="1341472" y="2570202"/>
            <a:ext cx="6513958" cy="1200329"/>
          </a:xfrm>
          <a:prstGeom prst="rect">
            <a:avLst/>
          </a:prstGeom>
        </p:spPr>
        <p:txBody>
          <a:bodyPr wrap="square">
            <a:spAutoFit/>
          </a:bodyPr>
          <a:lstStyle/>
          <a:p>
            <a:r>
              <a:rPr lang="en-US" altLang="zh-CN" sz="2400" dirty="0">
                <a:latin typeface="等线" panose="02010600030101010101" pitchFamily="2" charset="-122"/>
                <a:cs typeface="Arial" panose="020B0604020202020204" pitchFamily="34" charset="0"/>
              </a:rPr>
              <a:t>(2)</a:t>
            </a:r>
            <a:r>
              <a:rPr lang="zh-CN" altLang="zh-CN" sz="2400" dirty="0">
                <a:ea typeface="等线" panose="02010600030101010101" pitchFamily="2" charset="-122"/>
                <a:cs typeface="Arial" panose="020B0604020202020204" pitchFamily="34" charset="0"/>
              </a:rPr>
              <a:t>使用简单的字符串匹配规则构建候选实体，</a:t>
            </a:r>
            <a:r>
              <a:rPr lang="en-US" altLang="zh-CN" sz="2400" dirty="0">
                <a:ea typeface="等线" panose="02010600030101010101" pitchFamily="2" charset="-122"/>
                <a:cs typeface="Arial" panose="020B0604020202020204" pitchFamily="34" charset="0"/>
              </a:rPr>
              <a:t>Freebase</a:t>
            </a:r>
            <a:r>
              <a:rPr lang="zh-CN" altLang="zh-CN" sz="2400" dirty="0">
                <a:ea typeface="等线" panose="02010600030101010101" pitchFamily="2" charset="-122"/>
                <a:cs typeface="Arial" panose="020B0604020202020204" pitchFamily="34" charset="0"/>
              </a:rPr>
              <a:t>中的实体的</a:t>
            </a:r>
            <a:r>
              <a:rPr lang="en-US" altLang="zh-CN" sz="2400" dirty="0">
                <a:ea typeface="等线" panose="02010600030101010101" pitchFamily="2" charset="-122"/>
                <a:cs typeface="Arial" panose="020B0604020202020204" pitchFamily="34" charset="0"/>
              </a:rPr>
              <a:t>“</a:t>
            </a:r>
            <a:r>
              <a:rPr lang="en-US" altLang="zh-CN" sz="2400" dirty="0" err="1">
                <a:ea typeface="等线" panose="02010600030101010101" pitchFamily="2" charset="-122"/>
                <a:cs typeface="Arial" panose="020B0604020202020204" pitchFamily="34" charset="0"/>
              </a:rPr>
              <a:t>common.topic.aliase</a:t>
            </a:r>
            <a:r>
              <a:rPr lang="en-US" altLang="zh-CN" sz="2400" dirty="0">
                <a:ea typeface="等线" panose="02010600030101010101" pitchFamily="2" charset="-122"/>
                <a:cs typeface="Arial" panose="020B0604020202020204" pitchFamily="34" charset="0"/>
              </a:rPr>
              <a:t>”</a:t>
            </a:r>
            <a:r>
              <a:rPr lang="zh-CN" altLang="zh-CN" sz="2400" dirty="0">
                <a:ea typeface="等线" panose="02010600030101010101" pitchFamily="2" charset="-122"/>
                <a:cs typeface="Arial" panose="020B0604020202020204" pitchFamily="34" charset="0"/>
              </a:rPr>
              <a:t>和</a:t>
            </a:r>
            <a:r>
              <a:rPr lang="en-US" altLang="zh-CN" sz="2400" dirty="0">
                <a:ea typeface="等线" panose="02010600030101010101" pitchFamily="2" charset="-122"/>
                <a:cs typeface="Arial" panose="020B0604020202020204" pitchFamily="34" charset="0"/>
              </a:rPr>
              <a:t>“type.object.name”</a:t>
            </a:r>
            <a:r>
              <a:rPr lang="zh-CN" altLang="zh-CN" sz="2400" dirty="0">
                <a:ea typeface="等线" panose="02010600030101010101" pitchFamily="2" charset="-122"/>
                <a:cs typeface="Arial" panose="020B0604020202020204" pitchFamily="34" charset="0"/>
              </a:rPr>
              <a:t>属性（用</a:t>
            </a:r>
            <a:r>
              <a:rPr lang="en-US" altLang="zh-CN" sz="2400" dirty="0">
                <a:ea typeface="等线" panose="02010600030101010101" pitchFamily="2" charset="-122"/>
                <a:cs typeface="Arial" panose="020B0604020202020204" pitchFamily="34" charset="0"/>
              </a:rPr>
              <a:t>FB</a:t>
            </a:r>
            <a:r>
              <a:rPr lang="zh-CN" altLang="zh-CN" sz="2400" dirty="0">
                <a:ea typeface="等线" panose="02010600030101010101" pitchFamily="2" charset="-122"/>
                <a:cs typeface="Arial" panose="020B0604020202020204" pitchFamily="34" charset="0"/>
              </a:rPr>
              <a:t>表示）。</a:t>
            </a:r>
            <a:endParaRPr lang="zh-CN" altLang="en-US" sz="2400" dirty="0"/>
          </a:p>
        </p:txBody>
      </p:sp>
      <p:pic>
        <p:nvPicPr>
          <p:cNvPr id="5" name="图片 4">
            <a:extLst>
              <a:ext uri="{FF2B5EF4-FFF2-40B4-BE49-F238E27FC236}">
                <a16:creationId xmlns:a16="http://schemas.microsoft.com/office/drawing/2014/main" id="{0D2CD6E1-98F0-46B6-A8FA-13370297D0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55430" y="1045382"/>
            <a:ext cx="3600400" cy="1872208"/>
          </a:xfrm>
          <a:prstGeom prst="rect">
            <a:avLst/>
          </a:prstGeom>
          <a:noFill/>
          <a:ln>
            <a:noFill/>
          </a:ln>
        </p:spPr>
      </p:pic>
      <p:sp>
        <p:nvSpPr>
          <p:cNvPr id="6" name="矩形 5">
            <a:extLst>
              <a:ext uri="{FF2B5EF4-FFF2-40B4-BE49-F238E27FC236}">
                <a16:creationId xmlns:a16="http://schemas.microsoft.com/office/drawing/2014/main" id="{79F8A85B-F635-4610-9197-B4E9C885286D}"/>
              </a:ext>
            </a:extLst>
          </p:cNvPr>
          <p:cNvSpPr/>
          <p:nvPr/>
        </p:nvSpPr>
        <p:spPr>
          <a:xfrm>
            <a:off x="1367923" y="4009833"/>
            <a:ext cx="5636374" cy="2308324"/>
          </a:xfrm>
          <a:prstGeom prst="rect">
            <a:avLst/>
          </a:prstGeom>
        </p:spPr>
        <p:txBody>
          <a:bodyPr wrap="square">
            <a:spAutoFit/>
          </a:bodyPr>
          <a:lstStyle/>
          <a:p>
            <a:pPr indent="304800"/>
            <a:r>
              <a:rPr lang="zh-CN" altLang="zh-CN" sz="2400" kern="100" dirty="0">
                <a:latin typeface="等线" panose="02010600030101010101" pitchFamily="2" charset="-122"/>
                <a:ea typeface="等线" panose="02010600030101010101" pitchFamily="2" charset="-122"/>
                <a:cs typeface="Arial" panose="020B0604020202020204" pitchFamily="34" charset="0"/>
              </a:rPr>
              <a:t>使用</a:t>
            </a:r>
            <a:r>
              <a:rPr lang="en-US" altLang="zh-CN" sz="2400" kern="100" dirty="0" err="1">
                <a:latin typeface="等线" panose="02010600030101010101" pitchFamily="2" charset="-122"/>
                <a:ea typeface="等线" panose="02010600030101010101" pitchFamily="2" charset="-122"/>
                <a:cs typeface="Arial" panose="020B0604020202020204" pitchFamily="34" charset="0"/>
              </a:rPr>
              <a:t>PPRforNED</a:t>
            </a:r>
            <a:r>
              <a:rPr lang="zh-CN" altLang="zh-CN" sz="2400" kern="100" dirty="0">
                <a:latin typeface="等线" panose="02010600030101010101" pitchFamily="2" charset="-122"/>
                <a:ea typeface="等线" panose="02010600030101010101" pitchFamily="2" charset="-122"/>
                <a:cs typeface="Arial" panose="020B0604020202020204" pitchFamily="34" charset="0"/>
              </a:rPr>
              <a:t>将模型与其他最先进的模型进行比较，并在</a:t>
            </a:r>
            <a:r>
              <a:rPr lang="en-US" altLang="zh-CN" sz="2400" kern="100" dirty="0" err="1">
                <a:latin typeface="等线" panose="02010600030101010101" pitchFamily="2" charset="-122"/>
                <a:ea typeface="等线" panose="02010600030101010101" pitchFamily="2" charset="-122"/>
                <a:cs typeface="Arial" panose="020B0604020202020204" pitchFamily="34" charset="0"/>
              </a:rPr>
              <a:t>PPRforNED</a:t>
            </a:r>
            <a:r>
              <a:rPr lang="zh-CN" altLang="zh-CN" sz="2400" kern="100" dirty="0">
                <a:latin typeface="等线" panose="02010600030101010101" pitchFamily="2" charset="-122"/>
                <a:ea typeface="等线" panose="02010600030101010101" pitchFamily="2" charset="-122"/>
                <a:cs typeface="Arial" panose="020B0604020202020204" pitchFamily="34" charset="0"/>
              </a:rPr>
              <a:t>和</a:t>
            </a:r>
            <a:r>
              <a:rPr lang="en-US" altLang="zh-CN" sz="2400" kern="100" dirty="0">
                <a:latin typeface="等线" panose="02010600030101010101" pitchFamily="2" charset="-122"/>
                <a:ea typeface="等线" panose="02010600030101010101" pitchFamily="2" charset="-122"/>
                <a:cs typeface="Arial" panose="020B0604020202020204" pitchFamily="34" charset="0"/>
              </a:rPr>
              <a:t>FB</a:t>
            </a:r>
            <a:r>
              <a:rPr lang="zh-CN" altLang="zh-CN" sz="2400" kern="100" dirty="0">
                <a:latin typeface="等线" panose="02010600030101010101" pitchFamily="2" charset="-122"/>
                <a:ea typeface="等线" panose="02010600030101010101" pitchFamily="2" charset="-122"/>
                <a:cs typeface="Arial" panose="020B0604020202020204" pitchFamily="34" charset="0"/>
              </a:rPr>
              <a:t>上评估</a:t>
            </a:r>
            <a:r>
              <a:rPr lang="en-US" altLang="zh-CN" sz="2400" kern="100" dirty="0">
                <a:latin typeface="等线" panose="02010600030101010101" pitchFamily="2" charset="-122"/>
                <a:ea typeface="等线" panose="02010600030101010101" pitchFamily="2" charset="-122"/>
                <a:cs typeface="Arial" panose="020B0604020202020204" pitchFamily="34" charset="0"/>
              </a:rPr>
              <a:t>DSMM</a:t>
            </a:r>
            <a:r>
              <a:rPr lang="zh-CN" altLang="zh-CN" sz="2400" kern="100" dirty="0">
                <a:latin typeface="等线" panose="02010600030101010101" pitchFamily="2" charset="-122"/>
                <a:ea typeface="等线" panose="02010600030101010101" pitchFamily="2" charset="-122"/>
                <a:cs typeface="Arial" panose="020B0604020202020204" pitchFamily="34" charset="0"/>
              </a:rPr>
              <a:t>。</a:t>
            </a:r>
            <a:endParaRPr lang="en-US" altLang="zh-CN" sz="2400" kern="100" dirty="0">
              <a:latin typeface="等线" panose="02010600030101010101" pitchFamily="2" charset="-122"/>
              <a:ea typeface="等线" panose="02010600030101010101" pitchFamily="2" charset="-122"/>
              <a:cs typeface="Arial" panose="020B0604020202020204" pitchFamily="34" charset="0"/>
            </a:endParaRPr>
          </a:p>
          <a:p>
            <a:pPr indent="304800"/>
            <a:r>
              <a:rPr lang="zh-CN" altLang="zh-CN" sz="2400" kern="100" dirty="0">
                <a:latin typeface="等线" panose="02010600030101010101" pitchFamily="2" charset="-122"/>
                <a:ea typeface="等线" panose="02010600030101010101" pitchFamily="2" charset="-122"/>
                <a:cs typeface="Arial" panose="020B0604020202020204" pitchFamily="34" charset="0"/>
              </a:rPr>
              <a:t>使用标准的微观平均值（所有提及的聚合）和宏观平均值（所有文档的聚合）精度作为评估指标。</a:t>
            </a:r>
            <a:endParaRPr lang="zh-CN" altLang="zh-CN" kern="100" dirty="0">
              <a:effectLst/>
              <a:latin typeface="等线" panose="02010600030101010101" pitchFamily="2" charset="-122"/>
              <a:ea typeface="等线" panose="02010600030101010101" pitchFamily="2" charset="-122"/>
              <a:cs typeface="Arial" panose="020B0604020202020204" pitchFamily="34" charset="0"/>
            </a:endParaRPr>
          </a:p>
        </p:txBody>
      </p:sp>
      <p:pic>
        <p:nvPicPr>
          <p:cNvPr id="7" name="图片 6">
            <a:extLst>
              <a:ext uri="{FF2B5EF4-FFF2-40B4-BE49-F238E27FC236}">
                <a16:creationId xmlns:a16="http://schemas.microsoft.com/office/drawing/2014/main" id="{CFCF24CC-7466-400A-8804-B656250E3CF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855430" y="3940411"/>
            <a:ext cx="3600400" cy="1965615"/>
          </a:xfrm>
          <a:prstGeom prst="rect">
            <a:avLst/>
          </a:prstGeom>
          <a:noFill/>
          <a:ln>
            <a:noFill/>
          </a:ln>
        </p:spPr>
      </p:pic>
    </p:spTree>
    <p:extLst>
      <p:ext uri="{BB962C8B-B14F-4D97-AF65-F5344CB8AC3E}">
        <p14:creationId xmlns:p14="http://schemas.microsoft.com/office/powerpoint/2010/main" val="178057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A7F3D8-C587-4ED8-A515-544BAFC16797}"/>
              </a:ext>
            </a:extLst>
          </p:cNvPr>
          <p:cNvSpPr/>
          <p:nvPr/>
        </p:nvSpPr>
        <p:spPr>
          <a:xfrm>
            <a:off x="1654882" y="1124744"/>
            <a:ext cx="8879060" cy="830997"/>
          </a:xfrm>
          <a:prstGeom prst="rect">
            <a:avLst/>
          </a:prstGeom>
        </p:spPr>
        <p:txBody>
          <a:bodyPr wrap="square">
            <a:spAutoFit/>
          </a:bodyPr>
          <a:lstStyle/>
          <a:p>
            <a:r>
              <a:rPr lang="zh-CN" altLang="zh-CN" sz="2400" dirty="0">
                <a:ea typeface="等线" panose="02010600030101010101" pitchFamily="2" charset="-122"/>
                <a:cs typeface="Arial" panose="020B0604020202020204" pitchFamily="34" charset="0"/>
              </a:rPr>
              <a:t>合理的</a:t>
            </a:r>
            <a:r>
              <a:rPr lang="en-US" altLang="zh-CN" sz="2400" dirty="0" err="1">
                <a:ea typeface="等线" panose="02010600030101010101" pitchFamily="2" charset="-122"/>
                <a:cs typeface="Arial" panose="020B0604020202020204" pitchFamily="34" charset="0"/>
              </a:rPr>
              <a:t>PPRforNED</a:t>
            </a:r>
            <a:r>
              <a:rPr lang="zh-CN" altLang="zh-CN" sz="2400" dirty="0">
                <a:ea typeface="等线" panose="02010600030101010101" pitchFamily="2" charset="-122"/>
                <a:cs typeface="Arial" panose="020B0604020202020204" pitchFamily="34" charset="0"/>
              </a:rPr>
              <a:t>具有比</a:t>
            </a:r>
            <a:r>
              <a:rPr lang="en-US" altLang="zh-CN" sz="2400" dirty="0">
                <a:ea typeface="等线" panose="02010600030101010101" pitchFamily="2" charset="-122"/>
                <a:cs typeface="Arial" panose="020B0604020202020204" pitchFamily="34" charset="0"/>
              </a:rPr>
              <a:t>FB</a:t>
            </a:r>
            <a:r>
              <a:rPr lang="zh-CN" altLang="zh-CN" sz="2400" dirty="0">
                <a:ea typeface="等线" panose="02010600030101010101" pitchFamily="2" charset="-122"/>
                <a:cs typeface="Arial" panose="020B0604020202020204" pitchFamily="34" charset="0"/>
              </a:rPr>
              <a:t>更高的精度，表</a:t>
            </a:r>
            <a:r>
              <a:rPr lang="en-US" altLang="zh-CN" sz="2400" dirty="0">
                <a:ea typeface="等线" panose="02010600030101010101" pitchFamily="2" charset="-122"/>
                <a:cs typeface="Arial" panose="020B0604020202020204" pitchFamily="34" charset="0"/>
              </a:rPr>
              <a:t>2</a:t>
            </a:r>
            <a:r>
              <a:rPr lang="zh-CN" altLang="zh-CN" sz="2400" dirty="0">
                <a:ea typeface="等线" panose="02010600030101010101" pitchFamily="2" charset="-122"/>
                <a:cs typeface="Arial" panose="020B0604020202020204" pitchFamily="34" charset="0"/>
              </a:rPr>
              <a:t>中的统计数据显示</a:t>
            </a:r>
            <a:r>
              <a:rPr lang="en-US" altLang="zh-CN" sz="2400" dirty="0" err="1">
                <a:ea typeface="等线" panose="02010600030101010101" pitchFamily="2" charset="-122"/>
                <a:cs typeface="Arial" panose="020B0604020202020204" pitchFamily="34" charset="0"/>
              </a:rPr>
              <a:t>PPRforNED</a:t>
            </a:r>
            <a:r>
              <a:rPr lang="zh-CN" altLang="zh-CN" sz="2400" dirty="0">
                <a:ea typeface="等线" panose="02010600030101010101" pitchFamily="2" charset="-122"/>
                <a:cs typeface="Arial" panose="020B0604020202020204" pitchFamily="34" charset="0"/>
              </a:rPr>
              <a:t>的候选实体具有比</a:t>
            </a:r>
            <a:r>
              <a:rPr lang="en-US" altLang="zh-CN" sz="2400" dirty="0">
                <a:ea typeface="等线" panose="02010600030101010101" pitchFamily="2" charset="-122"/>
                <a:cs typeface="Arial" panose="020B0604020202020204" pitchFamily="34" charset="0"/>
              </a:rPr>
              <a:t>FB</a:t>
            </a:r>
            <a:r>
              <a:rPr lang="zh-CN" altLang="zh-CN" sz="2400" dirty="0">
                <a:ea typeface="等线" panose="02010600030101010101" pitchFamily="2" charset="-122"/>
                <a:cs typeface="Arial" panose="020B0604020202020204" pitchFamily="34" charset="0"/>
              </a:rPr>
              <a:t>更低的模糊度。</a:t>
            </a:r>
            <a:endParaRPr lang="zh-CN" altLang="en-US" sz="2400" dirty="0"/>
          </a:p>
        </p:txBody>
      </p:sp>
      <p:sp>
        <p:nvSpPr>
          <p:cNvPr id="3" name="矩形 2">
            <a:extLst>
              <a:ext uri="{FF2B5EF4-FFF2-40B4-BE49-F238E27FC236}">
                <a16:creationId xmlns:a16="http://schemas.microsoft.com/office/drawing/2014/main" id="{D9BC93D9-0D41-43BF-9644-3B8845B8C1B4}"/>
              </a:ext>
            </a:extLst>
          </p:cNvPr>
          <p:cNvSpPr/>
          <p:nvPr/>
        </p:nvSpPr>
        <p:spPr>
          <a:xfrm>
            <a:off x="1449896" y="3170000"/>
            <a:ext cx="9289032" cy="2677656"/>
          </a:xfrm>
          <a:prstGeom prst="rect">
            <a:avLst/>
          </a:prstGeom>
        </p:spPr>
        <p:txBody>
          <a:bodyPr wrap="square">
            <a:spAutoFit/>
          </a:bodyPr>
          <a:lstStyle/>
          <a:p>
            <a:r>
              <a:rPr lang="zh-CN" altLang="zh-CN" sz="2400" kern="100" dirty="0">
                <a:latin typeface="等线" panose="02010600030101010101" pitchFamily="2" charset="-122"/>
                <a:ea typeface="等线" panose="02010600030101010101" pitchFamily="2" charset="-122"/>
                <a:cs typeface="Arial" panose="020B0604020202020204" pitchFamily="34" charset="0"/>
              </a:rPr>
              <a:t>（</a:t>
            </a:r>
            <a:r>
              <a:rPr lang="en-US" altLang="zh-CN" sz="2400" kern="100" dirty="0">
                <a:latin typeface="等线" panose="02010600030101010101" pitchFamily="2" charset="-122"/>
                <a:ea typeface="等线" panose="02010600030101010101" pitchFamily="2" charset="-122"/>
                <a:cs typeface="Arial" panose="020B0604020202020204" pitchFamily="34" charset="0"/>
              </a:rPr>
              <a:t>1</a:t>
            </a:r>
            <a:r>
              <a:rPr lang="zh-CN" altLang="zh-CN" sz="2400" kern="100" dirty="0">
                <a:latin typeface="等线" panose="02010600030101010101" pitchFamily="2" charset="-122"/>
                <a:ea typeface="等线" panose="02010600030101010101" pitchFamily="2" charset="-122"/>
                <a:cs typeface="Arial" panose="020B0604020202020204" pitchFamily="34" charset="0"/>
              </a:rPr>
              <a:t>）</a:t>
            </a:r>
            <a:r>
              <a:rPr lang="en-US" altLang="zh-CN" sz="2400" kern="100" dirty="0" err="1">
                <a:latin typeface="等线" panose="02010600030101010101" pitchFamily="2" charset="-122"/>
                <a:ea typeface="等线" panose="02010600030101010101" pitchFamily="2" charset="-122"/>
                <a:cs typeface="Arial" panose="020B0604020202020204" pitchFamily="34" charset="0"/>
              </a:rPr>
              <a:t>Ho</a:t>
            </a:r>
            <a:r>
              <a:rPr lang="en-US" altLang="zh-CN" sz="2400" kern="100" dirty="0" err="1">
                <a:latin typeface="Calibri" panose="020F0502020204030204" pitchFamily="34" charset="0"/>
                <a:ea typeface="Calibri" panose="020F0502020204030204" pitchFamily="34" charset="0"/>
                <a:cs typeface="Arial" panose="020B0604020202020204" pitchFamily="34" charset="0"/>
              </a:rPr>
              <a:t>ff</a:t>
            </a:r>
            <a:r>
              <a:rPr lang="en-US" altLang="zh-CN" sz="2400" kern="100" dirty="0" err="1">
                <a:latin typeface="等线" panose="02010600030101010101" pitchFamily="2" charset="-122"/>
                <a:ea typeface="等线" panose="02010600030101010101" pitchFamily="2" charset="-122"/>
                <a:cs typeface="Arial" panose="020B0604020202020204" pitchFamily="34" charset="0"/>
              </a:rPr>
              <a:t>art</a:t>
            </a:r>
            <a:r>
              <a:rPr lang="zh-CN" altLang="zh-CN" sz="2400" kern="100" dirty="0">
                <a:latin typeface="等线" panose="02010600030101010101" pitchFamily="2" charset="-122"/>
                <a:ea typeface="等线" panose="02010600030101010101" pitchFamily="2" charset="-122"/>
                <a:cs typeface="Arial" panose="020B0604020202020204" pitchFamily="34" charset="0"/>
              </a:rPr>
              <a:t>的模型：基于图形的方法，它在文档中找到了一个密集的实体子图来解决实体链接。使用深度神经网络来推导实体的表示和提及上下文并将它们应用于实体链接。</a:t>
            </a:r>
          </a:p>
          <a:p>
            <a:r>
              <a:rPr lang="zh-CN" altLang="zh-CN" sz="2400" kern="100" dirty="0">
                <a:latin typeface="等线" panose="02010600030101010101" pitchFamily="2" charset="-122"/>
                <a:ea typeface="等线" panose="02010600030101010101" pitchFamily="2" charset="-122"/>
                <a:cs typeface="Arial" panose="020B0604020202020204" pitchFamily="34" charset="0"/>
              </a:rPr>
              <a:t>（</a:t>
            </a:r>
            <a:r>
              <a:rPr lang="en-US" altLang="zh-CN" sz="2400" kern="100" dirty="0">
                <a:latin typeface="等线" panose="02010600030101010101" pitchFamily="2" charset="-122"/>
                <a:ea typeface="等线" panose="02010600030101010101" pitchFamily="2" charset="-122"/>
                <a:cs typeface="Arial" panose="020B0604020202020204" pitchFamily="34" charset="0"/>
              </a:rPr>
              <a:t>2</a:t>
            </a:r>
            <a:r>
              <a:rPr lang="zh-CN" altLang="zh-CN" sz="2400" kern="100" dirty="0">
                <a:latin typeface="等线" panose="02010600030101010101" pitchFamily="2" charset="-122"/>
                <a:ea typeface="等线" panose="02010600030101010101" pitchFamily="2" charset="-122"/>
                <a:cs typeface="Arial" panose="020B0604020202020204" pitchFamily="34" charset="0"/>
              </a:rPr>
              <a:t>）</a:t>
            </a:r>
            <a:r>
              <a:rPr lang="en-US" altLang="zh-CN" sz="2400" kern="100" dirty="0" err="1">
                <a:latin typeface="等线" panose="02010600030101010101" pitchFamily="2" charset="-122"/>
                <a:ea typeface="等线" panose="02010600030101010101" pitchFamily="2" charset="-122"/>
                <a:cs typeface="Arial" panose="020B0604020202020204" pitchFamily="34" charset="0"/>
              </a:rPr>
              <a:t>Pershina</a:t>
            </a:r>
            <a:r>
              <a:rPr lang="zh-CN" altLang="zh-CN" sz="2400" kern="100" dirty="0">
                <a:latin typeface="等线" panose="02010600030101010101" pitchFamily="2" charset="-122"/>
                <a:ea typeface="等线" panose="02010600030101010101" pitchFamily="2" charset="-122"/>
                <a:cs typeface="Arial" panose="020B0604020202020204" pitchFamily="34" charset="0"/>
              </a:rPr>
              <a:t>的模型：提出了一种个性化的</a:t>
            </a:r>
            <a:r>
              <a:rPr lang="en-US" altLang="zh-CN" sz="2400" kern="100" dirty="0">
                <a:latin typeface="等线" panose="02010600030101010101" pitchFamily="2" charset="-122"/>
                <a:ea typeface="等线" panose="02010600030101010101" pitchFamily="2" charset="-122"/>
                <a:cs typeface="Arial" panose="020B0604020202020204" pitchFamily="34" charset="0"/>
              </a:rPr>
              <a:t>PageRank</a:t>
            </a:r>
            <a:r>
              <a:rPr lang="zh-CN" altLang="zh-CN" sz="2400" kern="100" dirty="0">
                <a:latin typeface="等线" panose="02010600030101010101" pitchFamily="2" charset="-122"/>
                <a:ea typeface="等线" panose="02010600030101010101" pitchFamily="2" charset="-122"/>
                <a:cs typeface="Arial" panose="020B0604020202020204" pitchFamily="34" charset="0"/>
              </a:rPr>
              <a:t>算法，用于计算集体实体链接的相干性。</a:t>
            </a:r>
          </a:p>
          <a:p>
            <a:r>
              <a:rPr lang="zh-CN" altLang="zh-CN" sz="2400" kern="100" dirty="0">
                <a:latin typeface="等线" panose="02010600030101010101" pitchFamily="2" charset="-122"/>
                <a:ea typeface="等线" panose="02010600030101010101" pitchFamily="2" charset="-122"/>
                <a:cs typeface="Arial" panose="020B0604020202020204" pitchFamily="34" charset="0"/>
              </a:rPr>
              <a:t>（</a:t>
            </a:r>
            <a:r>
              <a:rPr lang="en-US" altLang="zh-CN" sz="2400" kern="100" dirty="0">
                <a:latin typeface="等线" panose="02010600030101010101" pitchFamily="2" charset="-122"/>
                <a:ea typeface="等线" panose="02010600030101010101" pitchFamily="2" charset="-122"/>
                <a:cs typeface="Arial" panose="020B0604020202020204" pitchFamily="34" charset="0"/>
              </a:rPr>
              <a:t>3</a:t>
            </a:r>
            <a:r>
              <a:rPr lang="zh-CN" altLang="zh-CN" sz="2400" kern="100" dirty="0">
                <a:latin typeface="等线" panose="02010600030101010101" pitchFamily="2" charset="-122"/>
                <a:ea typeface="等线" panose="02010600030101010101" pitchFamily="2" charset="-122"/>
                <a:cs typeface="Arial" panose="020B0604020202020204" pitchFamily="34" charset="0"/>
              </a:rPr>
              <a:t>）</a:t>
            </a:r>
            <a:r>
              <a:rPr lang="en-US" altLang="zh-CN" sz="2400" kern="100" dirty="0">
                <a:latin typeface="等线" panose="02010600030101010101" pitchFamily="2" charset="-122"/>
                <a:ea typeface="等线" panose="02010600030101010101" pitchFamily="2" charset="-122"/>
                <a:cs typeface="Arial" panose="020B0604020202020204" pitchFamily="34" charset="0"/>
              </a:rPr>
              <a:t>Yamada</a:t>
            </a:r>
            <a:r>
              <a:rPr lang="zh-CN" altLang="zh-CN" sz="2400" kern="100" dirty="0">
                <a:latin typeface="等线" panose="02010600030101010101" pitchFamily="2" charset="-122"/>
                <a:ea typeface="等线" panose="02010600030101010101" pitchFamily="2" charset="-122"/>
                <a:cs typeface="Arial" panose="020B0604020202020204" pitchFamily="34" charset="0"/>
              </a:rPr>
              <a:t>的模型将单词和实体联合映射到相同的连续向量空间，并应用嵌入来学习实体链接的特征。</a:t>
            </a:r>
          </a:p>
        </p:txBody>
      </p:sp>
      <p:sp>
        <p:nvSpPr>
          <p:cNvPr id="4" name="矩形 3">
            <a:extLst>
              <a:ext uri="{FF2B5EF4-FFF2-40B4-BE49-F238E27FC236}">
                <a16:creationId xmlns:a16="http://schemas.microsoft.com/office/drawing/2014/main" id="{CDD9D76F-A785-40F5-B33C-510A200A5F43}"/>
              </a:ext>
            </a:extLst>
          </p:cNvPr>
          <p:cNvSpPr/>
          <p:nvPr/>
        </p:nvSpPr>
        <p:spPr>
          <a:xfrm>
            <a:off x="693812" y="548680"/>
            <a:ext cx="902811" cy="523220"/>
          </a:xfrm>
          <a:prstGeom prst="rect">
            <a:avLst/>
          </a:prstGeom>
        </p:spPr>
        <p:txBody>
          <a:bodyPr wrap="none">
            <a:spAutoFit/>
          </a:bodyPr>
          <a:lstStyle/>
          <a:p>
            <a:r>
              <a:rPr lang="zh-CN" altLang="en-US" sz="2800" b="1" dirty="0">
                <a:ea typeface="等线" panose="02010600030101010101" pitchFamily="2" charset="-122"/>
                <a:cs typeface="Arial" panose="020B0604020202020204" pitchFamily="34" charset="0"/>
              </a:rPr>
              <a:t>结论</a:t>
            </a:r>
          </a:p>
        </p:txBody>
      </p:sp>
      <p:sp>
        <p:nvSpPr>
          <p:cNvPr id="5" name="矩形 4">
            <a:extLst>
              <a:ext uri="{FF2B5EF4-FFF2-40B4-BE49-F238E27FC236}">
                <a16:creationId xmlns:a16="http://schemas.microsoft.com/office/drawing/2014/main" id="{61BC9602-1930-4FE4-BD84-53BB2B3AE342}"/>
              </a:ext>
            </a:extLst>
          </p:cNvPr>
          <p:cNvSpPr/>
          <p:nvPr/>
        </p:nvSpPr>
        <p:spPr>
          <a:xfrm>
            <a:off x="693812" y="2528754"/>
            <a:ext cx="902811" cy="523220"/>
          </a:xfrm>
          <a:prstGeom prst="rect">
            <a:avLst/>
          </a:prstGeom>
        </p:spPr>
        <p:txBody>
          <a:bodyPr wrap="none">
            <a:spAutoFit/>
          </a:bodyPr>
          <a:lstStyle/>
          <a:p>
            <a:r>
              <a:rPr lang="zh-CN" altLang="zh-CN" sz="2800" b="1" dirty="0">
                <a:ea typeface="等线" panose="02010600030101010101" pitchFamily="2" charset="-122"/>
                <a:cs typeface="Arial" panose="020B0604020202020204" pitchFamily="34" charset="0"/>
              </a:rPr>
              <a:t>比较</a:t>
            </a:r>
          </a:p>
        </p:txBody>
      </p:sp>
    </p:spTree>
    <p:extLst>
      <p:ext uri="{BB962C8B-B14F-4D97-AF65-F5344CB8AC3E}">
        <p14:creationId xmlns:p14="http://schemas.microsoft.com/office/powerpoint/2010/main" val="77281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1573FF-0D84-4747-9BFF-7818F0FC0B5B}"/>
              </a:ext>
            </a:extLst>
          </p:cNvPr>
          <p:cNvSpPr/>
          <p:nvPr/>
        </p:nvSpPr>
        <p:spPr>
          <a:xfrm>
            <a:off x="1413892" y="836712"/>
            <a:ext cx="9361040" cy="1446550"/>
          </a:xfrm>
          <a:prstGeom prst="rect">
            <a:avLst/>
          </a:prstGeom>
        </p:spPr>
        <p:txBody>
          <a:bodyPr wrap="square">
            <a:spAutoFit/>
          </a:bodyPr>
          <a:lstStyle/>
          <a:p>
            <a:r>
              <a:rPr lang="zh-CN" altLang="zh-CN" sz="2800" kern="100" dirty="0">
                <a:latin typeface="等线" panose="02010600030101010101" pitchFamily="2" charset="-122"/>
                <a:ea typeface="等线" panose="02010600030101010101" pitchFamily="2" charset="-122"/>
                <a:cs typeface="Arial" panose="020B0604020202020204" pitchFamily="34" charset="0"/>
              </a:rPr>
              <a:t>与其他模型的比较：四种变体</a:t>
            </a:r>
            <a:r>
              <a:rPr lang="zh-CN" altLang="zh-CN" sz="3200" kern="100" dirty="0">
                <a:latin typeface="等线" panose="02010600030101010101" pitchFamily="2" charset="-122"/>
                <a:ea typeface="等线" panose="02010600030101010101" pitchFamily="2" charset="-122"/>
                <a:cs typeface="Arial" panose="020B0604020202020204" pitchFamily="34" charset="0"/>
              </a:rPr>
              <a:t>（</a:t>
            </a:r>
            <a:r>
              <a:rPr lang="en-US" altLang="zh-CN" sz="2400" i="1" kern="100" dirty="0">
                <a:latin typeface="Calibri" panose="020F0502020204030204" pitchFamily="34" charset="0"/>
                <a:ea typeface="Calibri" panose="020F0502020204030204" pitchFamily="34" charset="0"/>
                <a:cs typeface="Arial" panose="020B0604020202020204" pitchFamily="34" charset="0"/>
              </a:rPr>
              <a:t>SFM</a:t>
            </a:r>
            <a:r>
              <a:rPr lang="en-US" altLang="zh-CN" sz="2400" kern="100" dirty="0">
                <a:latin typeface="等线" panose="02010600030101010101" pitchFamily="2" charset="-122"/>
                <a:ea typeface="等线" panose="02010600030101010101" pitchFamily="2" charset="-122"/>
                <a:cs typeface="Arial" panose="020B0604020202020204" pitchFamily="34" charset="0"/>
              </a:rPr>
              <a:t>,</a:t>
            </a:r>
            <a:r>
              <a:rPr lang="en-US" altLang="zh-CN" sz="2400" i="1" kern="100" dirty="0">
                <a:latin typeface="Calibri" panose="020F0502020204030204" pitchFamily="34" charset="0"/>
                <a:ea typeface="Calibri" panose="020F0502020204030204" pitchFamily="34" charset="0"/>
                <a:cs typeface="Arial" panose="020B0604020202020204" pitchFamily="34" charset="0"/>
              </a:rPr>
              <a:t>S FM</a:t>
            </a:r>
            <a:r>
              <a:rPr lang="en-US" altLang="zh-CN" sz="2400" kern="100" baseline="-25000" dirty="0">
                <a:latin typeface="等线" panose="02010600030101010101" pitchFamily="2" charset="-122"/>
                <a:ea typeface="等线" panose="02010600030101010101" pitchFamily="2" charset="-122"/>
                <a:cs typeface="Arial" panose="020B0604020202020204" pitchFamily="34" charset="0"/>
              </a:rPr>
              <a:t>1</a:t>
            </a:r>
            <a:r>
              <a:rPr lang="en-US" altLang="zh-CN" sz="2400" kern="100" dirty="0">
                <a:latin typeface="等线" panose="02010600030101010101" pitchFamily="2" charset="-122"/>
                <a:ea typeface="等线" panose="02010600030101010101" pitchFamily="2" charset="-122"/>
                <a:cs typeface="Arial" panose="020B0604020202020204" pitchFamily="34" charset="0"/>
              </a:rPr>
              <a:t>, </a:t>
            </a:r>
            <a:r>
              <a:rPr lang="en-US" altLang="zh-CN" sz="2400" i="1" kern="100" dirty="0">
                <a:latin typeface="Calibri" panose="020F0502020204030204" pitchFamily="34" charset="0"/>
                <a:ea typeface="Calibri" panose="020F0502020204030204" pitchFamily="34" charset="0"/>
                <a:cs typeface="Arial" panose="020B0604020202020204" pitchFamily="34" charset="0"/>
              </a:rPr>
              <a:t>S FM</a:t>
            </a:r>
            <a:r>
              <a:rPr lang="en-US" altLang="zh-CN" sz="2400" kern="100" baseline="-25000" dirty="0">
                <a:latin typeface="等线" panose="02010600030101010101" pitchFamily="2" charset="-122"/>
                <a:ea typeface="等线" panose="02010600030101010101" pitchFamily="2" charset="-122"/>
                <a:cs typeface="Arial" panose="020B0604020202020204" pitchFamily="34" charset="0"/>
              </a:rPr>
              <a:t>2 </a:t>
            </a:r>
            <a:r>
              <a:rPr lang="en-US" altLang="zh-CN" sz="2400" kern="100" dirty="0">
                <a:latin typeface="等线" panose="02010600030101010101" pitchFamily="2" charset="-122"/>
                <a:ea typeface="等线" panose="02010600030101010101" pitchFamily="2" charset="-122"/>
                <a:cs typeface="Arial" panose="020B0604020202020204" pitchFamily="34" charset="0"/>
              </a:rPr>
              <a:t>, </a:t>
            </a:r>
            <a:r>
              <a:rPr lang="en-US" altLang="zh-CN" sz="2400" i="1" kern="100" dirty="0">
                <a:latin typeface="Calibri" panose="020F0502020204030204" pitchFamily="34" charset="0"/>
                <a:ea typeface="Calibri" panose="020F0502020204030204" pitchFamily="34" charset="0"/>
                <a:cs typeface="Arial" panose="020B0604020202020204" pitchFamily="34" charset="0"/>
              </a:rPr>
              <a:t>SFM</a:t>
            </a:r>
            <a:r>
              <a:rPr lang="en-US" altLang="zh-CN" sz="2400" kern="100" baseline="-25000" dirty="0">
                <a:latin typeface="等线" panose="02010600030101010101" pitchFamily="2" charset="-122"/>
                <a:ea typeface="等线" panose="02010600030101010101" pitchFamily="2" charset="-122"/>
                <a:cs typeface="Arial" panose="020B0604020202020204" pitchFamily="34" charset="0"/>
              </a:rPr>
              <a:t>1</a:t>
            </a:r>
            <a:r>
              <a:rPr lang="en-US" altLang="zh-CN" sz="2400" kern="100" baseline="-25000" dirty="0">
                <a:latin typeface="Calibri" panose="020F0502020204030204" pitchFamily="34" charset="0"/>
                <a:ea typeface="Calibri" panose="020F0502020204030204" pitchFamily="34" charset="0"/>
                <a:cs typeface="Arial" panose="020B0604020202020204" pitchFamily="34" charset="0"/>
              </a:rPr>
              <a:t>+</a:t>
            </a:r>
            <a:r>
              <a:rPr lang="en-US" altLang="zh-CN" sz="2400" kern="100" baseline="-25000" dirty="0">
                <a:latin typeface="等线" panose="02010600030101010101" pitchFamily="2" charset="-122"/>
                <a:ea typeface="等线" panose="02010600030101010101" pitchFamily="2" charset="-122"/>
                <a:cs typeface="Arial" panose="020B0604020202020204" pitchFamily="34" charset="0"/>
              </a:rPr>
              <a:t>2 </a:t>
            </a:r>
            <a:r>
              <a:rPr lang="zh-CN" altLang="zh-CN" sz="3200" kern="100" dirty="0">
                <a:latin typeface="等线" panose="02010600030101010101" pitchFamily="2" charset="-122"/>
                <a:ea typeface="等线" panose="02010600030101010101" pitchFamily="2" charset="-122"/>
                <a:cs typeface="Arial" panose="020B0604020202020204" pitchFamily="34" charset="0"/>
              </a:rPr>
              <a:t>）</a:t>
            </a:r>
            <a:endParaRPr lang="zh-CN" altLang="zh-CN" sz="2400" kern="100" dirty="0">
              <a:latin typeface="等线" panose="02010600030101010101" pitchFamily="2" charset="-122"/>
              <a:ea typeface="等线" panose="02010600030101010101" pitchFamily="2" charset="-122"/>
              <a:cs typeface="Arial" panose="020B0604020202020204" pitchFamily="34" charset="0"/>
            </a:endParaRPr>
          </a:p>
          <a:p>
            <a:r>
              <a:rPr lang="en-US" altLang="zh-CN" sz="2000" i="1" kern="100" dirty="0">
                <a:latin typeface="Calibri" panose="020F0502020204030204" pitchFamily="34" charset="0"/>
                <a:ea typeface="Calibri" panose="020F0502020204030204" pitchFamily="34" charset="0"/>
                <a:cs typeface="Arial" panose="020B0604020202020204" pitchFamily="34" charset="0"/>
              </a:rPr>
              <a:t>S FM</a:t>
            </a:r>
            <a:r>
              <a:rPr lang="en-US" altLang="zh-CN" sz="2000" kern="100" baseline="-25000" dirty="0">
                <a:latin typeface="Calibri" panose="020F0502020204030204" pitchFamily="34" charset="0"/>
                <a:ea typeface="Calibri" panose="020F0502020204030204" pitchFamily="34" charset="0"/>
                <a:cs typeface="Arial" panose="020B0604020202020204" pitchFamily="34" charset="0"/>
              </a:rPr>
              <a:t>∗</a:t>
            </a:r>
            <a:r>
              <a:rPr lang="zh-CN" altLang="zh-CN" sz="2800" kern="100" dirty="0">
                <a:latin typeface="等线" panose="02010600030101010101" pitchFamily="2" charset="-122"/>
                <a:ea typeface="等线" panose="02010600030101010101" pitchFamily="2" charset="-122"/>
                <a:cs typeface="Arial" panose="020B0604020202020204" pitchFamily="34" charset="0"/>
              </a:rPr>
              <a:t>和</a:t>
            </a:r>
            <a:r>
              <a:rPr lang="en-US" altLang="zh-CN" sz="2000" i="1" kern="100" dirty="0">
                <a:latin typeface="Calibri" panose="020F0502020204030204" pitchFamily="34" charset="0"/>
                <a:ea typeface="Calibri" panose="020F0502020204030204" pitchFamily="34" charset="0"/>
                <a:cs typeface="Arial" panose="020B0604020202020204" pitchFamily="34" charset="0"/>
              </a:rPr>
              <a:t>SM</a:t>
            </a:r>
            <a:r>
              <a:rPr lang="zh-CN" altLang="zh-CN" sz="2800" kern="100" dirty="0">
                <a:latin typeface="等线" panose="02010600030101010101" pitchFamily="2" charset="-122"/>
                <a:ea typeface="等线" panose="02010600030101010101" pitchFamily="2" charset="-122"/>
                <a:cs typeface="Arial" panose="020B0604020202020204" pitchFamily="34" charset="0"/>
              </a:rPr>
              <a:t>仅使用单边表示测量匹配值。</a:t>
            </a:r>
            <a:r>
              <a:rPr lang="en-US" altLang="zh-CN" sz="2000" i="1" kern="100" dirty="0">
                <a:latin typeface="Calibri" panose="020F0502020204030204" pitchFamily="34" charset="0"/>
                <a:ea typeface="Calibri" panose="020F0502020204030204" pitchFamily="34" charset="0"/>
                <a:cs typeface="Arial" panose="020B0604020202020204" pitchFamily="34" charset="0"/>
              </a:rPr>
              <a:t>S FM</a:t>
            </a:r>
            <a:r>
              <a:rPr lang="en-US" altLang="zh-CN" sz="2000" kern="100" baseline="-25000" dirty="0">
                <a:latin typeface="Calibri" panose="020F0502020204030204" pitchFamily="34" charset="0"/>
                <a:ea typeface="Calibri" panose="020F0502020204030204" pitchFamily="34" charset="0"/>
                <a:cs typeface="Arial" panose="020B0604020202020204" pitchFamily="34" charset="0"/>
              </a:rPr>
              <a:t>∗</a:t>
            </a:r>
            <a:r>
              <a:rPr lang="zh-CN" altLang="zh-CN" sz="2800" kern="100" dirty="0">
                <a:latin typeface="等线" panose="02010600030101010101" pitchFamily="2" charset="-122"/>
                <a:ea typeface="等线" panose="02010600030101010101" pitchFamily="2" charset="-122"/>
                <a:cs typeface="Arial" panose="020B0604020202020204" pitchFamily="34" charset="0"/>
              </a:rPr>
              <a:t>忽略关键的上下文信息，</a:t>
            </a:r>
            <a:r>
              <a:rPr lang="en-US" altLang="zh-CN" sz="2000" i="1" kern="100" dirty="0">
                <a:latin typeface="Calibri" panose="020F0502020204030204" pitchFamily="34" charset="0"/>
                <a:ea typeface="Calibri" panose="020F0502020204030204" pitchFamily="34" charset="0"/>
                <a:cs typeface="Arial" panose="020B0604020202020204" pitchFamily="34" charset="0"/>
              </a:rPr>
              <a:t>SM</a:t>
            </a:r>
            <a:r>
              <a:rPr lang="zh-CN" altLang="zh-CN" sz="2800" kern="100" dirty="0">
                <a:latin typeface="等线" panose="02010600030101010101" pitchFamily="2" charset="-122"/>
                <a:ea typeface="等线" panose="02010600030101010101" pitchFamily="2" charset="-122"/>
                <a:cs typeface="Arial" panose="020B0604020202020204" pitchFamily="34" charset="0"/>
              </a:rPr>
              <a:t>不考虑基本的和直接的表面形式匹配。</a:t>
            </a:r>
            <a:endParaRPr lang="zh-CN" altLang="zh-CN" sz="2000" kern="100" dirty="0">
              <a:latin typeface="等线" panose="02010600030101010101" pitchFamily="2" charset="-122"/>
              <a:ea typeface="等线" panose="02010600030101010101" pitchFamily="2" charset="-122"/>
              <a:cs typeface="Arial" panose="020B0604020202020204" pitchFamily="34" charset="0"/>
            </a:endParaRPr>
          </a:p>
        </p:txBody>
      </p:sp>
      <p:pic>
        <p:nvPicPr>
          <p:cNvPr id="3" name="图片 2">
            <a:extLst>
              <a:ext uri="{FF2B5EF4-FFF2-40B4-BE49-F238E27FC236}">
                <a16:creationId xmlns:a16="http://schemas.microsoft.com/office/drawing/2014/main" id="{A656DEF2-7E29-46BD-97CA-9EDF4652FA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94012" y="2572136"/>
            <a:ext cx="7200800" cy="3263801"/>
          </a:xfrm>
          <a:prstGeom prst="rect">
            <a:avLst/>
          </a:prstGeom>
          <a:noFill/>
          <a:ln>
            <a:noFill/>
          </a:ln>
        </p:spPr>
      </p:pic>
    </p:spTree>
    <p:extLst>
      <p:ext uri="{BB962C8B-B14F-4D97-AF65-F5344CB8AC3E}">
        <p14:creationId xmlns:p14="http://schemas.microsoft.com/office/powerpoint/2010/main" val="137487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主要贡献</a:t>
            </a:r>
            <a:endParaRPr lang="zh-cn" dirty="0"/>
          </a:p>
        </p:txBody>
      </p:sp>
      <p:sp>
        <p:nvSpPr>
          <p:cNvPr id="5" name="矩形 4">
            <a:extLst>
              <a:ext uri="{FF2B5EF4-FFF2-40B4-BE49-F238E27FC236}">
                <a16:creationId xmlns:a16="http://schemas.microsoft.com/office/drawing/2014/main" id="{D565B3E1-F81C-4929-9284-7CED21C32480}"/>
              </a:ext>
            </a:extLst>
          </p:cNvPr>
          <p:cNvSpPr/>
          <p:nvPr/>
        </p:nvSpPr>
        <p:spPr>
          <a:xfrm>
            <a:off x="5159524" y="2701799"/>
            <a:ext cx="6121219" cy="1200329"/>
          </a:xfrm>
          <a:prstGeom prst="rect">
            <a:avLst/>
          </a:prstGeom>
        </p:spPr>
        <p:txBody>
          <a:bodyPr wrap="square">
            <a:spAutoFit/>
          </a:bodyPr>
          <a:lstStyle/>
          <a:p>
            <a:r>
              <a:rPr lang="en-US" altLang="zh-CN" sz="2400" dirty="0"/>
              <a:t>2.</a:t>
            </a:r>
            <a:r>
              <a:rPr lang="zh-CN" altLang="en-US" sz="2400" dirty="0"/>
              <a:t>利用实体的“结构”上下文，用</a:t>
            </a:r>
            <a:r>
              <a:rPr lang="en-US" altLang="zh-CN" sz="2400" dirty="0"/>
              <a:t>Freebase</a:t>
            </a:r>
            <a:r>
              <a:rPr lang="zh-CN" altLang="en-US" sz="2400" dirty="0"/>
              <a:t>解决实体链接问题，</a:t>
            </a:r>
            <a:r>
              <a:rPr lang="zh-CN" altLang="zh-CN" sz="2400" dirty="0"/>
              <a:t>无需大量所需的文本语境</a:t>
            </a:r>
            <a:endParaRPr lang="zh-CN" altLang="en-US" sz="2400" dirty="0"/>
          </a:p>
        </p:txBody>
      </p:sp>
      <p:sp>
        <p:nvSpPr>
          <p:cNvPr id="6" name="矩形 5">
            <a:extLst>
              <a:ext uri="{FF2B5EF4-FFF2-40B4-BE49-F238E27FC236}">
                <a16:creationId xmlns:a16="http://schemas.microsoft.com/office/drawing/2014/main" id="{FDE867A7-0632-4C3C-BE3F-3254957BF881}"/>
              </a:ext>
            </a:extLst>
          </p:cNvPr>
          <p:cNvSpPr/>
          <p:nvPr/>
        </p:nvSpPr>
        <p:spPr>
          <a:xfrm>
            <a:off x="5159524" y="814668"/>
            <a:ext cx="6192688" cy="1200329"/>
          </a:xfrm>
          <a:prstGeom prst="rect">
            <a:avLst/>
          </a:prstGeom>
        </p:spPr>
        <p:txBody>
          <a:bodyPr wrap="square">
            <a:spAutoFit/>
          </a:bodyPr>
          <a:lstStyle/>
          <a:p>
            <a:r>
              <a:rPr lang="zh-CN" altLang="en-US" sz="2400" dirty="0"/>
              <a:t>1</a:t>
            </a:r>
            <a:r>
              <a:rPr lang="en-US" altLang="zh-CN" sz="2400" dirty="0"/>
              <a:t>.</a:t>
            </a:r>
            <a:r>
              <a:rPr lang="zh-CN" altLang="en-US" sz="2400" dirty="0"/>
              <a:t> 提出了一种新的DSMM，通过考虑表面形式匹配和语义匹配的组合，将实体提及与指示实体相匹配</a:t>
            </a:r>
          </a:p>
        </p:txBody>
      </p:sp>
      <p:sp>
        <p:nvSpPr>
          <p:cNvPr id="7" name="矩形 6">
            <a:extLst>
              <a:ext uri="{FF2B5EF4-FFF2-40B4-BE49-F238E27FC236}">
                <a16:creationId xmlns:a16="http://schemas.microsoft.com/office/drawing/2014/main" id="{61D87948-6C7B-4BBF-8F39-E212701839D6}"/>
              </a:ext>
            </a:extLst>
          </p:cNvPr>
          <p:cNvSpPr/>
          <p:nvPr/>
        </p:nvSpPr>
        <p:spPr>
          <a:xfrm>
            <a:off x="5159072" y="4668940"/>
            <a:ext cx="6192687" cy="1200329"/>
          </a:xfrm>
          <a:prstGeom prst="rect">
            <a:avLst/>
          </a:prstGeom>
        </p:spPr>
        <p:txBody>
          <a:bodyPr wrap="square">
            <a:spAutoFit/>
          </a:bodyPr>
          <a:lstStyle/>
          <a:p>
            <a:r>
              <a:rPr lang="en-US" altLang="zh-CN" sz="2400" b="0" i="0" dirty="0">
                <a:solidFill>
                  <a:srgbClr val="222222"/>
                </a:solidFill>
                <a:effectLst/>
                <a:latin typeface="arial" panose="020B0604020202020204" pitchFamily="34" charset="0"/>
              </a:rPr>
              <a:t>3.</a:t>
            </a:r>
            <a:r>
              <a:rPr lang="zh-CN" altLang="en-US" sz="2400" b="0" i="0" dirty="0">
                <a:solidFill>
                  <a:srgbClr val="222222"/>
                </a:solidFill>
                <a:effectLst/>
                <a:latin typeface="arial" panose="020B0604020202020204" pitchFamily="34" charset="0"/>
              </a:rPr>
              <a:t>通过应用</a:t>
            </a:r>
            <a:r>
              <a:rPr lang="en-US" altLang="zh-CN" sz="2400" b="0" i="0" dirty="0">
                <a:solidFill>
                  <a:srgbClr val="222222"/>
                </a:solidFill>
                <a:effectLst/>
                <a:latin typeface="arial" panose="020B0604020202020204" pitchFamily="34" charset="0"/>
              </a:rPr>
              <a:t>char-LSTM</a:t>
            </a:r>
            <a:r>
              <a:rPr lang="zh-CN" altLang="en-US" sz="2400" b="0" i="0" dirty="0">
                <a:solidFill>
                  <a:srgbClr val="222222"/>
                </a:solidFill>
                <a:effectLst/>
                <a:latin typeface="arial" panose="020B0604020202020204" pitchFamily="34" charset="0"/>
              </a:rPr>
              <a:t>并分别将</a:t>
            </a:r>
            <a:r>
              <a:rPr lang="zh-CN" altLang="en-US" sz="2400" b="0" i="0" dirty="0">
                <a:solidFill>
                  <a:schemeClr val="accent1">
                    <a:lumMod val="75000"/>
                  </a:schemeClr>
                </a:solidFill>
                <a:effectLst/>
                <a:latin typeface="arial" panose="020B0604020202020204" pitchFamily="34" charset="0"/>
              </a:rPr>
              <a:t>位置信息</a:t>
            </a:r>
            <a:r>
              <a:rPr lang="zh-CN" altLang="en-US" sz="2400" b="0" i="0" dirty="0">
                <a:solidFill>
                  <a:srgbClr val="222222"/>
                </a:solidFill>
                <a:effectLst/>
                <a:latin typeface="arial" panose="020B0604020202020204" pitchFamily="34" charset="0"/>
              </a:rPr>
              <a:t>与</a:t>
            </a:r>
            <a:r>
              <a:rPr lang="zh-CN" altLang="en-US" sz="2400" b="0" i="0" dirty="0">
                <a:solidFill>
                  <a:schemeClr val="accent1">
                    <a:lumMod val="75000"/>
                  </a:schemeClr>
                </a:solidFill>
                <a:effectLst/>
                <a:latin typeface="arial" panose="020B0604020202020204" pitchFamily="34" charset="0"/>
              </a:rPr>
              <a:t>上下文信息</a:t>
            </a:r>
            <a:r>
              <a:rPr lang="zh-CN" altLang="en-US" sz="2400" b="0" i="0" dirty="0">
                <a:solidFill>
                  <a:srgbClr val="222222"/>
                </a:solidFill>
                <a:effectLst/>
                <a:latin typeface="arial" panose="020B0604020202020204" pitchFamily="34" charset="0"/>
              </a:rPr>
              <a:t>相结合来改进表面形式匹配和语义匹配部分中使用的表示</a:t>
            </a:r>
            <a:endParaRPr lang="zh-CN" altLang="en-US" sz="2400" b="0" i="0" dirty="0">
              <a:solidFill>
                <a:srgbClr val="777777"/>
              </a:solidFill>
              <a:effectLst/>
              <a:latin typeface="arial" panose="020B0604020202020204" pitchFamily="34" charset="0"/>
            </a:endParaRPr>
          </a:p>
        </p:txBody>
      </p:sp>
    </p:spTree>
    <p:extLst>
      <p:ext uri="{BB962C8B-B14F-4D97-AF65-F5344CB8AC3E}">
        <p14:creationId xmlns:p14="http://schemas.microsoft.com/office/powerpoint/2010/main" val="96530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C9568D-25A1-43C8-8686-6B877EB977B6}"/>
              </a:ext>
            </a:extLst>
          </p:cNvPr>
          <p:cNvSpPr/>
          <p:nvPr/>
        </p:nvSpPr>
        <p:spPr>
          <a:xfrm>
            <a:off x="621804" y="548680"/>
            <a:ext cx="974819" cy="523220"/>
          </a:xfrm>
          <a:prstGeom prst="rect">
            <a:avLst/>
          </a:prstGeom>
        </p:spPr>
        <p:txBody>
          <a:bodyPr wrap="square">
            <a:spAutoFit/>
          </a:bodyPr>
          <a:lstStyle/>
          <a:p>
            <a:r>
              <a:rPr lang="zh-CN" altLang="en-US" sz="2800" b="1" dirty="0">
                <a:ea typeface="等线" panose="02010600030101010101" pitchFamily="2" charset="-122"/>
                <a:cs typeface="Arial" panose="020B0604020202020204" pitchFamily="34" charset="0"/>
              </a:rPr>
              <a:t>问题</a:t>
            </a:r>
          </a:p>
        </p:txBody>
      </p:sp>
      <p:sp>
        <p:nvSpPr>
          <p:cNvPr id="6" name="矩形 5">
            <a:extLst>
              <a:ext uri="{FF2B5EF4-FFF2-40B4-BE49-F238E27FC236}">
                <a16:creationId xmlns:a16="http://schemas.microsoft.com/office/drawing/2014/main" id="{29A3B3EA-C79D-4482-844A-917FF5495D79}"/>
              </a:ext>
            </a:extLst>
          </p:cNvPr>
          <p:cNvSpPr/>
          <p:nvPr/>
        </p:nvSpPr>
        <p:spPr>
          <a:xfrm>
            <a:off x="1870905" y="2060848"/>
            <a:ext cx="8447013" cy="2308324"/>
          </a:xfrm>
          <a:prstGeom prst="rect">
            <a:avLst/>
          </a:prstGeom>
        </p:spPr>
        <p:txBody>
          <a:bodyPr wrap="square">
            <a:spAutoFit/>
          </a:bodyPr>
          <a:lstStyle/>
          <a:p>
            <a:r>
              <a:rPr lang="en-US" altLang="zh-CN" sz="2400" dirty="0">
                <a:latin typeface="等线" panose="02010600030101010101" pitchFamily="2" charset="-122"/>
                <a:cs typeface="Arial" panose="020B0604020202020204" pitchFamily="34" charset="0"/>
              </a:rPr>
              <a:t>1</a:t>
            </a:r>
            <a:r>
              <a:rPr lang="zh-CN" altLang="zh-CN" sz="2400" dirty="0">
                <a:ea typeface="等线" panose="02010600030101010101" pitchFamily="2" charset="-122"/>
                <a:cs typeface="Arial" panose="020B0604020202020204" pitchFamily="34" charset="0"/>
              </a:rPr>
              <a:t>）为一个文档中的实体提及执行该实体分配的集体链接始终彼此相互依赖。 </a:t>
            </a:r>
            <a:endParaRPr lang="en-US" altLang="zh-CN" sz="2400" dirty="0">
              <a:ea typeface="等线" panose="02010600030101010101" pitchFamily="2" charset="-122"/>
              <a:cs typeface="Arial" panose="020B0604020202020204" pitchFamily="34" charset="0"/>
            </a:endParaRPr>
          </a:p>
          <a:p>
            <a:endParaRPr lang="en-US" altLang="zh-CN" sz="2400" dirty="0">
              <a:ea typeface="等线" panose="02010600030101010101" pitchFamily="2" charset="-122"/>
              <a:cs typeface="Arial" panose="020B0604020202020204" pitchFamily="34" charset="0"/>
            </a:endParaRPr>
          </a:p>
          <a:p>
            <a:endParaRPr lang="en-US" altLang="zh-CN" sz="2400" dirty="0">
              <a:ea typeface="等线" panose="02010600030101010101" pitchFamily="2" charset="-122"/>
              <a:cs typeface="Arial" panose="020B0604020202020204" pitchFamily="34" charset="0"/>
            </a:endParaRPr>
          </a:p>
          <a:p>
            <a:r>
              <a:rPr lang="en-US" altLang="zh-CN" sz="2400" dirty="0">
                <a:ea typeface="等线" panose="02010600030101010101" pitchFamily="2" charset="-122"/>
                <a:cs typeface="Arial" panose="020B0604020202020204" pitchFamily="34" charset="0"/>
              </a:rPr>
              <a:t>2</a:t>
            </a:r>
            <a:r>
              <a:rPr lang="zh-CN" altLang="zh-CN" sz="2400" dirty="0">
                <a:ea typeface="等线" panose="02010600030101010101" pitchFamily="2" charset="-122"/>
                <a:cs typeface="Arial" panose="020B0604020202020204" pitchFamily="34" charset="0"/>
              </a:rPr>
              <a:t>）将实体的类型信息合并到结构上下文中，以更好地了解实体的全局表示。</a:t>
            </a:r>
            <a:endParaRPr lang="zh-CN" altLang="en-US" sz="2400" dirty="0"/>
          </a:p>
        </p:txBody>
      </p:sp>
    </p:spTree>
    <p:extLst>
      <p:ext uri="{BB962C8B-B14F-4D97-AF65-F5344CB8AC3E}">
        <p14:creationId xmlns:p14="http://schemas.microsoft.com/office/powerpoint/2010/main" val="186877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FD3D225-AF0C-4B0F-84A8-B1BF7231971E}"/>
              </a:ext>
            </a:extLst>
          </p:cNvPr>
          <p:cNvSpPr/>
          <p:nvPr/>
        </p:nvSpPr>
        <p:spPr>
          <a:xfrm>
            <a:off x="5518348" y="836712"/>
            <a:ext cx="5832648" cy="518457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63FBC286-B416-4B87-95DB-9B1937504189}"/>
              </a:ext>
            </a:extLst>
          </p:cNvPr>
          <p:cNvSpPr txBox="1"/>
          <p:nvPr/>
        </p:nvSpPr>
        <p:spPr>
          <a:xfrm>
            <a:off x="5880126" y="2644170"/>
            <a:ext cx="5109091" cy="1569660"/>
          </a:xfrm>
          <a:prstGeom prst="rect">
            <a:avLst/>
          </a:prstGeom>
          <a:noFill/>
        </p:spPr>
        <p:txBody>
          <a:bodyPr wrap="none" rtlCol="0">
            <a:spAutoFit/>
          </a:bodyPr>
          <a:lstStyle/>
          <a:p>
            <a:r>
              <a:rPr lang="zh-CN" altLang="en-US" sz="9600" dirty="0"/>
              <a:t>感谢观看</a:t>
            </a:r>
          </a:p>
        </p:txBody>
      </p:sp>
    </p:spTree>
    <p:extLst>
      <p:ext uri="{BB962C8B-B14F-4D97-AF65-F5344CB8AC3E}">
        <p14:creationId xmlns:p14="http://schemas.microsoft.com/office/powerpoint/2010/main" val="267008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0744D85-B536-4593-BF01-ECCBC85600DE}"/>
              </a:ext>
            </a:extLst>
          </p:cNvPr>
          <p:cNvSpPr txBox="1"/>
          <p:nvPr/>
        </p:nvSpPr>
        <p:spPr>
          <a:xfrm>
            <a:off x="2491530" y="729842"/>
            <a:ext cx="6895751" cy="830997"/>
          </a:xfrm>
          <a:prstGeom prst="rect">
            <a:avLst/>
          </a:prstGeom>
          <a:noFill/>
        </p:spPr>
        <p:txBody>
          <a:bodyPr wrap="square" rtlCol="0">
            <a:spAutoFit/>
          </a:bodyPr>
          <a:lstStyle/>
          <a:p>
            <a:pPr algn="ctr"/>
            <a:r>
              <a:rPr lang="en-US" altLang="zh-CN" sz="2400" b="1" dirty="0"/>
              <a:t>Deep Semantic Match Model for Entity Linking Using Knowledge Graph and Text</a:t>
            </a:r>
            <a:endParaRPr lang="zh-CN" altLang="en-US" sz="2400" b="1" dirty="0"/>
          </a:p>
        </p:txBody>
      </p:sp>
      <p:sp>
        <p:nvSpPr>
          <p:cNvPr id="7" name="矩形 6">
            <a:extLst>
              <a:ext uri="{FF2B5EF4-FFF2-40B4-BE49-F238E27FC236}">
                <a16:creationId xmlns:a16="http://schemas.microsoft.com/office/drawing/2014/main" id="{C82ABC43-5734-406C-8D63-B66A3D73CF6A}"/>
              </a:ext>
            </a:extLst>
          </p:cNvPr>
          <p:cNvSpPr/>
          <p:nvPr/>
        </p:nvSpPr>
        <p:spPr>
          <a:xfrm>
            <a:off x="3794620" y="1977434"/>
            <a:ext cx="6096000" cy="369332"/>
          </a:xfrm>
          <a:prstGeom prst="rect">
            <a:avLst/>
          </a:prstGeom>
        </p:spPr>
        <p:txBody>
          <a:bodyPr>
            <a:spAutoFit/>
          </a:bodyPr>
          <a:lstStyle/>
          <a:p>
            <a:r>
              <a:rPr lang="zh-CN" altLang="en-US" dirty="0"/>
              <a:t>Angen Luoa， Sheng Gaoa ，Yajing Xua</a:t>
            </a:r>
          </a:p>
        </p:txBody>
      </p:sp>
      <p:sp>
        <p:nvSpPr>
          <p:cNvPr id="10" name="矩形 9">
            <a:extLst>
              <a:ext uri="{FF2B5EF4-FFF2-40B4-BE49-F238E27FC236}">
                <a16:creationId xmlns:a16="http://schemas.microsoft.com/office/drawing/2014/main" id="{9EE2BE53-6B60-42E8-8C0D-32045F74AF89}"/>
              </a:ext>
            </a:extLst>
          </p:cNvPr>
          <p:cNvSpPr/>
          <p:nvPr/>
        </p:nvSpPr>
        <p:spPr>
          <a:xfrm>
            <a:off x="3356806" y="2790269"/>
            <a:ext cx="5165197" cy="369332"/>
          </a:xfrm>
          <a:prstGeom prst="rect">
            <a:avLst/>
          </a:prstGeom>
        </p:spPr>
        <p:txBody>
          <a:bodyPr wrap="none">
            <a:spAutoFit/>
          </a:bodyPr>
          <a:lstStyle/>
          <a:p>
            <a:r>
              <a:rPr lang="zh-CN" altLang="en-US" dirty="0"/>
              <a:t>Procedia Computer Science ，129 (2018) 110–114</a:t>
            </a:r>
          </a:p>
        </p:txBody>
      </p:sp>
      <p:sp>
        <p:nvSpPr>
          <p:cNvPr id="11" name="矩形 10">
            <a:extLst>
              <a:ext uri="{FF2B5EF4-FFF2-40B4-BE49-F238E27FC236}">
                <a16:creationId xmlns:a16="http://schemas.microsoft.com/office/drawing/2014/main" id="{E369B01B-CB67-4CC4-A2CB-CA54F95B838A}"/>
              </a:ext>
            </a:extLst>
          </p:cNvPr>
          <p:cNvSpPr/>
          <p:nvPr/>
        </p:nvSpPr>
        <p:spPr>
          <a:xfrm>
            <a:off x="3046412" y="3576196"/>
            <a:ext cx="6096000" cy="923330"/>
          </a:xfrm>
          <a:prstGeom prst="rect">
            <a:avLst/>
          </a:prstGeom>
        </p:spPr>
        <p:txBody>
          <a:bodyPr>
            <a:spAutoFit/>
          </a:bodyPr>
          <a:lstStyle/>
          <a:p>
            <a:pPr algn="ctr"/>
            <a:r>
              <a:rPr lang="zh-CN" altLang="en-US" dirty="0"/>
              <a:t>2017 International Conference on Identification, Information and Knowledge in the Internet of Things（</a:t>
            </a:r>
            <a:r>
              <a:rPr lang="en-US" altLang="zh-CN" dirty="0"/>
              <a:t>IIKI</a:t>
            </a:r>
            <a:r>
              <a:rPr lang="zh-CN" altLang="en-US" dirty="0"/>
              <a:t>）</a:t>
            </a:r>
          </a:p>
        </p:txBody>
      </p:sp>
      <p:sp>
        <p:nvSpPr>
          <p:cNvPr id="8" name="矩形 7">
            <a:extLst>
              <a:ext uri="{FF2B5EF4-FFF2-40B4-BE49-F238E27FC236}">
                <a16:creationId xmlns:a16="http://schemas.microsoft.com/office/drawing/2014/main" id="{999284B2-1137-41C7-AA78-623F41DDD103}"/>
              </a:ext>
            </a:extLst>
          </p:cNvPr>
          <p:cNvSpPr/>
          <p:nvPr/>
        </p:nvSpPr>
        <p:spPr>
          <a:xfrm>
            <a:off x="3046412" y="4851792"/>
            <a:ext cx="6092825" cy="923330"/>
          </a:xfrm>
          <a:prstGeom prst="rect">
            <a:avLst/>
          </a:prstGeom>
        </p:spPr>
        <p:txBody>
          <a:bodyPr>
            <a:spAutoFit/>
          </a:bodyPr>
          <a:lstStyle/>
          <a:p>
            <a:r>
              <a:rPr lang="en-US" altLang="zh-CN" dirty="0">
                <a:latin typeface="等线" panose="02010600030101010101" pitchFamily="2" charset="-122"/>
                <a:cs typeface="Arial" panose="020B0604020202020204" pitchFamily="34" charset="0"/>
              </a:rPr>
              <a:t>Freebase</a:t>
            </a:r>
            <a:r>
              <a:rPr lang="zh-CN" altLang="zh-CN" dirty="0">
                <a:ea typeface="等线" panose="02010600030101010101" pitchFamily="2" charset="-122"/>
                <a:cs typeface="Arial" panose="020B0604020202020204" pitchFamily="34" charset="0"/>
              </a:rPr>
              <a:t>（子集</a:t>
            </a:r>
            <a:r>
              <a:rPr lang="en-US" altLang="zh-CN" dirty="0">
                <a:ea typeface="等线" panose="02010600030101010101" pitchFamily="2" charset="-122"/>
                <a:cs typeface="Arial" panose="020B0604020202020204" pitchFamily="34" charset="0"/>
              </a:rPr>
              <a:t>FB5M</a:t>
            </a:r>
            <a:r>
              <a:rPr lang="zh-CN" altLang="zh-CN" dirty="0">
                <a:ea typeface="等线" panose="02010600030101010101" pitchFamily="2" charset="-122"/>
                <a:cs typeface="Arial" panose="020B0604020202020204" pitchFamily="34" charset="0"/>
              </a:rPr>
              <a:t>，发布于</a:t>
            </a:r>
            <a:r>
              <a:rPr lang="en-US" altLang="zh-CN" dirty="0" err="1">
                <a:ea typeface="等线" panose="02010600030101010101" pitchFamily="2" charset="-122"/>
                <a:cs typeface="Arial" panose="020B0604020202020204" pitchFamily="34" charset="0"/>
              </a:rPr>
              <a:t>SimpleQuestions</a:t>
            </a:r>
            <a:r>
              <a:rPr lang="zh-CN" altLang="zh-CN" dirty="0">
                <a:ea typeface="等线" panose="02010600030101010101" pitchFamily="2" charset="-122"/>
                <a:cs typeface="Arial" panose="020B0604020202020204" pitchFamily="34" charset="0"/>
              </a:rPr>
              <a:t>数据集）作为对齐知识库</a:t>
            </a:r>
            <a:r>
              <a:rPr lang="zh-CN" altLang="en-US" dirty="0">
                <a:ea typeface="等线" panose="02010600030101010101" pitchFamily="2" charset="-122"/>
                <a:cs typeface="Arial" panose="020B0604020202020204" pitchFamily="34" charset="0"/>
              </a:rPr>
              <a:t>，</a:t>
            </a:r>
            <a:r>
              <a:rPr lang="zh-CN" altLang="en-US" dirty="0"/>
              <a:t>CoNLL 2003基准数据集，</a:t>
            </a:r>
            <a:r>
              <a:rPr lang="zh-CN" altLang="zh-CN" dirty="0"/>
              <a:t>构建模型的框架为</a:t>
            </a:r>
            <a:r>
              <a:rPr lang="en-US" altLang="zh-CN" dirty="0"/>
              <a:t>LSTM</a:t>
            </a:r>
            <a:endParaRPr lang="zh-CN" altLang="en-US" dirty="0"/>
          </a:p>
        </p:txBody>
      </p:sp>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F3421B0-F7A9-4F2A-9313-4F9745E4127F}"/>
              </a:ext>
            </a:extLst>
          </p:cNvPr>
          <p:cNvSpPr txBox="1"/>
          <p:nvPr/>
        </p:nvSpPr>
        <p:spPr>
          <a:xfrm>
            <a:off x="1291904" y="553673"/>
            <a:ext cx="3708066" cy="461665"/>
          </a:xfrm>
          <a:prstGeom prst="rect">
            <a:avLst/>
          </a:prstGeom>
          <a:noFill/>
        </p:spPr>
        <p:txBody>
          <a:bodyPr wrap="none" rtlCol="0">
            <a:spAutoFit/>
          </a:bodyPr>
          <a:lstStyle/>
          <a:p>
            <a:r>
              <a:rPr lang="en-US" altLang="zh-CN" sz="2400" dirty="0"/>
              <a:t>DSMM </a:t>
            </a:r>
            <a:r>
              <a:rPr lang="zh-CN" altLang="en-US" sz="2400" dirty="0"/>
              <a:t>深度语义匹配模型</a:t>
            </a:r>
          </a:p>
        </p:txBody>
      </p:sp>
      <p:sp>
        <p:nvSpPr>
          <p:cNvPr id="8" name="矩形 7">
            <a:extLst>
              <a:ext uri="{FF2B5EF4-FFF2-40B4-BE49-F238E27FC236}">
                <a16:creationId xmlns:a16="http://schemas.microsoft.com/office/drawing/2014/main" id="{98D91EE1-94EA-459C-97AE-EA0E67F54736}"/>
              </a:ext>
            </a:extLst>
          </p:cNvPr>
          <p:cNvSpPr/>
          <p:nvPr/>
        </p:nvSpPr>
        <p:spPr>
          <a:xfrm>
            <a:off x="1291904" y="1473853"/>
            <a:ext cx="9183149" cy="830997"/>
          </a:xfrm>
          <a:prstGeom prst="rect">
            <a:avLst/>
          </a:prstGeom>
        </p:spPr>
        <p:txBody>
          <a:bodyPr wrap="square">
            <a:spAutoFit/>
          </a:bodyPr>
          <a:lstStyle/>
          <a:p>
            <a:r>
              <a:rPr lang="zh-CN" altLang="en-US" sz="2400" dirty="0"/>
              <a:t>将实体链接的问题解决为将</a:t>
            </a:r>
            <a:r>
              <a:rPr lang="zh-CN" altLang="en-US" sz="2400" dirty="0">
                <a:solidFill>
                  <a:schemeClr val="accent3">
                    <a:lumMod val="60000"/>
                    <a:lumOff val="40000"/>
                  </a:schemeClr>
                </a:solidFill>
              </a:rPr>
              <a:t>文本提及</a:t>
            </a:r>
            <a:r>
              <a:rPr lang="zh-CN" altLang="en-US" sz="2400" dirty="0"/>
              <a:t>与</a:t>
            </a:r>
            <a:r>
              <a:rPr lang="zh-CN" altLang="en-US" sz="2400" dirty="0">
                <a:solidFill>
                  <a:schemeClr val="accent3">
                    <a:lumMod val="60000"/>
                    <a:lumOff val="40000"/>
                  </a:schemeClr>
                </a:solidFill>
              </a:rPr>
              <a:t>知识库（</a:t>
            </a:r>
            <a:r>
              <a:rPr lang="zh-CN" altLang="en-US" sz="2400" dirty="0"/>
              <a:t>例如，Freebase）中的指示实体对齐</a:t>
            </a:r>
          </a:p>
        </p:txBody>
      </p:sp>
      <p:sp>
        <p:nvSpPr>
          <p:cNvPr id="9" name="矩形 8">
            <a:extLst>
              <a:ext uri="{FF2B5EF4-FFF2-40B4-BE49-F238E27FC236}">
                <a16:creationId xmlns:a16="http://schemas.microsoft.com/office/drawing/2014/main" id="{5C72B4F4-1595-427B-8BF5-29DB92E77EC0}"/>
              </a:ext>
            </a:extLst>
          </p:cNvPr>
          <p:cNvSpPr/>
          <p:nvPr/>
        </p:nvSpPr>
        <p:spPr>
          <a:xfrm>
            <a:off x="1291904" y="2763365"/>
            <a:ext cx="9367709" cy="3416320"/>
          </a:xfrm>
          <a:prstGeom prst="rect">
            <a:avLst/>
          </a:prstGeom>
        </p:spPr>
        <p:txBody>
          <a:bodyPr wrap="square">
            <a:spAutoFit/>
          </a:bodyPr>
          <a:lstStyle/>
          <a:p>
            <a:r>
              <a:rPr lang="zh-CN" altLang="en-US" sz="2400" dirty="0"/>
              <a:t>通过使用知识图和描述性文本为实体链接提出了</a:t>
            </a:r>
            <a:r>
              <a:rPr lang="zh-CN" altLang="en-US" sz="2400" dirty="0">
                <a:solidFill>
                  <a:schemeClr val="accent1">
                    <a:lumMod val="75000"/>
                  </a:schemeClr>
                </a:solidFill>
              </a:rPr>
              <a:t>深度语义匹配模型（DSMM）</a:t>
            </a:r>
            <a:r>
              <a:rPr lang="zh-CN" altLang="en-US" sz="2400" dirty="0"/>
              <a:t>。</a:t>
            </a:r>
            <a:endParaRPr lang="en-US" altLang="zh-CN" sz="2400" dirty="0"/>
          </a:p>
          <a:p>
            <a:r>
              <a:rPr lang="zh-CN" altLang="en-US" sz="2400" dirty="0"/>
              <a:t>  </a:t>
            </a:r>
            <a:endParaRPr lang="en-US" altLang="zh-CN" sz="2400" dirty="0"/>
          </a:p>
          <a:p>
            <a:r>
              <a:rPr lang="zh-CN" altLang="en-US" sz="2400" dirty="0"/>
              <a:t>DSMM应用</a:t>
            </a:r>
            <a:r>
              <a:rPr lang="zh-CN" altLang="en-US" sz="2400" dirty="0">
                <a:solidFill>
                  <a:schemeClr val="accent1">
                    <a:lumMod val="75000"/>
                  </a:schemeClr>
                </a:solidFill>
              </a:rPr>
              <a:t>具有多粒度的双向长短期记忆</a:t>
            </a:r>
            <a:r>
              <a:rPr lang="zh-CN" altLang="en-US" sz="2400" dirty="0">
                <a:solidFill>
                  <a:srgbClr val="3D8582"/>
                </a:solidFill>
              </a:rPr>
              <a:t>网络（BiLSTM</a:t>
            </a:r>
            <a:r>
              <a:rPr lang="zh-CN" altLang="en-US" sz="2400" dirty="0">
                <a:solidFill>
                  <a:schemeClr val="accent1">
                    <a:lumMod val="75000"/>
                  </a:schemeClr>
                </a:solidFill>
              </a:rPr>
              <a:t>）</a:t>
            </a:r>
            <a:r>
              <a:rPr lang="zh-CN" altLang="en-US" sz="2400" dirty="0"/>
              <a:t>来匹配来自两个方面的候选实体的提及：（在限制</a:t>
            </a:r>
            <a:r>
              <a:rPr lang="en-US" altLang="zh-CN" sz="2400" dirty="0"/>
              <a:t>Freebase</a:t>
            </a:r>
            <a:r>
              <a:rPr lang="zh-CN" altLang="en-US" sz="2400" dirty="0"/>
              <a:t>文本上下文的前提下）</a:t>
            </a:r>
            <a:endParaRPr lang="en-US" altLang="zh-CN" sz="2400" dirty="0"/>
          </a:p>
          <a:p>
            <a:r>
              <a:rPr lang="zh-CN" altLang="en-US" sz="2400" dirty="0">
                <a:solidFill>
                  <a:schemeClr val="accent1">
                    <a:lumMod val="75000"/>
                  </a:schemeClr>
                </a:solidFill>
              </a:rPr>
              <a:t>        表面形式匹配字符级BiLSTM</a:t>
            </a:r>
            <a:r>
              <a:rPr lang="zh-CN" altLang="en-US" sz="2400" dirty="0"/>
              <a:t>（char-LSTM）</a:t>
            </a:r>
            <a:endParaRPr lang="en-US" altLang="zh-CN" sz="2400" dirty="0"/>
          </a:p>
          <a:p>
            <a:r>
              <a:rPr lang="en-US" altLang="zh-CN" sz="2400" dirty="0">
                <a:solidFill>
                  <a:schemeClr val="accent1">
                    <a:lumMod val="75000"/>
                  </a:schemeClr>
                </a:solidFill>
              </a:rPr>
              <a:t>        </a:t>
            </a:r>
            <a:r>
              <a:rPr lang="zh-CN" altLang="en-US" sz="2400" dirty="0">
                <a:solidFill>
                  <a:schemeClr val="accent1">
                    <a:lumMod val="75000"/>
                  </a:schemeClr>
                </a:solidFill>
              </a:rPr>
              <a:t>基于实体“结构”的上下文的语义匹配和</a:t>
            </a:r>
            <a:r>
              <a:rPr lang="zh-CN" altLang="en-US" sz="2400" dirty="0"/>
              <a:t>由</a:t>
            </a:r>
            <a:r>
              <a:rPr lang="zh-CN" altLang="en-US" sz="2400" dirty="0">
                <a:solidFill>
                  <a:schemeClr val="accent1">
                    <a:lumMod val="75000"/>
                  </a:schemeClr>
                </a:solidFill>
              </a:rPr>
              <a:t>词级BiLSTM（word-LSTM）提及的文本上下文</a:t>
            </a:r>
            <a:r>
              <a:rPr lang="zh-CN" altLang="en-US" sz="2400" dirty="0"/>
              <a:t>。</a:t>
            </a:r>
          </a:p>
        </p:txBody>
      </p:sp>
    </p:spTree>
    <p:extLst>
      <p:ext uri="{BB962C8B-B14F-4D97-AF65-F5344CB8AC3E}">
        <p14:creationId xmlns:p14="http://schemas.microsoft.com/office/powerpoint/2010/main" val="368959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3A3B94E9-6947-4CBF-9139-45BE42700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725" y="429367"/>
            <a:ext cx="7448550" cy="3667125"/>
          </a:xfrm>
          <a:prstGeom prst="rect">
            <a:avLst/>
          </a:prstGeom>
        </p:spPr>
      </p:pic>
      <p:sp>
        <p:nvSpPr>
          <p:cNvPr id="12" name="文本框 11">
            <a:extLst>
              <a:ext uri="{FF2B5EF4-FFF2-40B4-BE49-F238E27FC236}">
                <a16:creationId xmlns:a16="http://schemas.microsoft.com/office/drawing/2014/main" id="{413656B4-B660-471E-B424-00051837CC54}"/>
              </a:ext>
            </a:extLst>
          </p:cNvPr>
          <p:cNvSpPr txBox="1"/>
          <p:nvPr/>
        </p:nvSpPr>
        <p:spPr>
          <a:xfrm>
            <a:off x="2155498" y="4303552"/>
            <a:ext cx="4352474" cy="400110"/>
          </a:xfrm>
          <a:prstGeom prst="rect">
            <a:avLst/>
          </a:prstGeom>
          <a:noFill/>
        </p:spPr>
        <p:txBody>
          <a:bodyPr wrap="none" rtlCol="0">
            <a:spAutoFit/>
          </a:bodyPr>
          <a:lstStyle/>
          <a:p>
            <a:r>
              <a:rPr lang="zh-CN" altLang="en-US" sz="2000" dirty="0"/>
              <a:t>两个模块： 表面形式匹配和语义匹配</a:t>
            </a:r>
          </a:p>
        </p:txBody>
      </p:sp>
      <p:sp>
        <p:nvSpPr>
          <p:cNvPr id="13" name="矩形 12">
            <a:extLst>
              <a:ext uri="{FF2B5EF4-FFF2-40B4-BE49-F238E27FC236}">
                <a16:creationId xmlns:a16="http://schemas.microsoft.com/office/drawing/2014/main" id="{7E7BB254-0380-4F66-8CD8-AEF0E4C74943}"/>
              </a:ext>
            </a:extLst>
          </p:cNvPr>
          <p:cNvSpPr/>
          <p:nvPr/>
        </p:nvSpPr>
        <p:spPr>
          <a:xfrm>
            <a:off x="2155498" y="4879944"/>
            <a:ext cx="6838732" cy="400110"/>
          </a:xfrm>
          <a:prstGeom prst="rect">
            <a:avLst/>
          </a:prstGeom>
        </p:spPr>
        <p:txBody>
          <a:bodyPr wrap="none">
            <a:spAutoFit/>
          </a:bodyPr>
          <a:lstStyle/>
          <a:p>
            <a:r>
              <a:rPr lang="zh-CN" altLang="zh-CN" sz="2000" dirty="0"/>
              <a:t>局部表示的</a:t>
            </a:r>
            <a:r>
              <a:rPr lang="zh-CN" altLang="en-US" sz="2000" dirty="0"/>
              <a:t>表面形式匹配：用char-LSTM来捕获局部表示。</a:t>
            </a:r>
          </a:p>
        </p:txBody>
      </p:sp>
      <p:sp>
        <p:nvSpPr>
          <p:cNvPr id="14" name="矩形 13">
            <a:extLst>
              <a:ext uri="{FF2B5EF4-FFF2-40B4-BE49-F238E27FC236}">
                <a16:creationId xmlns:a16="http://schemas.microsoft.com/office/drawing/2014/main" id="{11E3ED22-03F2-464C-B35E-8E01918B8FED}"/>
              </a:ext>
            </a:extLst>
          </p:cNvPr>
          <p:cNvSpPr/>
          <p:nvPr/>
        </p:nvSpPr>
        <p:spPr>
          <a:xfrm>
            <a:off x="2155498" y="5456336"/>
            <a:ext cx="9339352" cy="400110"/>
          </a:xfrm>
          <a:prstGeom prst="rect">
            <a:avLst/>
          </a:prstGeom>
        </p:spPr>
        <p:txBody>
          <a:bodyPr wrap="none">
            <a:spAutoFit/>
          </a:bodyPr>
          <a:lstStyle/>
          <a:p>
            <a:r>
              <a:rPr lang="zh-CN" altLang="zh-CN" sz="2000" dirty="0"/>
              <a:t>全局表示的</a:t>
            </a:r>
            <a:r>
              <a:rPr lang="zh-CN" altLang="en-US" sz="2000" dirty="0"/>
              <a:t>语义匹配：word-LSTM 和TransE模型分别获取提及和实体的全局表示</a:t>
            </a:r>
          </a:p>
        </p:txBody>
      </p:sp>
      <p:sp>
        <p:nvSpPr>
          <p:cNvPr id="16" name="矩形 15">
            <a:extLst>
              <a:ext uri="{FF2B5EF4-FFF2-40B4-BE49-F238E27FC236}">
                <a16:creationId xmlns:a16="http://schemas.microsoft.com/office/drawing/2014/main" id="{DF6B44C6-9D79-4CFA-9411-BC48FA2496E7}"/>
              </a:ext>
            </a:extLst>
          </p:cNvPr>
          <p:cNvSpPr/>
          <p:nvPr/>
        </p:nvSpPr>
        <p:spPr>
          <a:xfrm>
            <a:off x="2155498" y="6032728"/>
            <a:ext cx="6340197" cy="400110"/>
          </a:xfrm>
          <a:prstGeom prst="rect">
            <a:avLst/>
          </a:prstGeom>
        </p:spPr>
        <p:txBody>
          <a:bodyPr wrap="none">
            <a:spAutoFit/>
          </a:bodyPr>
          <a:lstStyle/>
          <a:p>
            <a:r>
              <a:rPr lang="zh-CN" altLang="zh-CN" sz="2000" dirty="0"/>
              <a:t>通过计算表面形式匹配和语义匹配的总和计算匹配值。</a:t>
            </a:r>
            <a:endParaRPr lang="zh-CN" altLang="en-US" sz="2000" dirty="0"/>
          </a:p>
        </p:txBody>
      </p:sp>
    </p:spTree>
    <p:extLst>
      <p:ext uri="{BB962C8B-B14F-4D97-AF65-F5344CB8AC3E}">
        <p14:creationId xmlns:p14="http://schemas.microsoft.com/office/powerpoint/2010/main" val="11417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187AC41-A93D-4773-BBC6-9A26C99EDA7A}"/>
              </a:ext>
            </a:extLst>
          </p:cNvPr>
          <p:cNvSpPr/>
          <p:nvPr/>
        </p:nvSpPr>
        <p:spPr>
          <a:xfrm>
            <a:off x="4846314" y="324207"/>
            <a:ext cx="2496196" cy="461665"/>
          </a:xfrm>
          <a:prstGeom prst="rect">
            <a:avLst/>
          </a:prstGeom>
        </p:spPr>
        <p:txBody>
          <a:bodyPr wrap="none">
            <a:spAutoFit/>
          </a:bodyPr>
          <a:lstStyle/>
          <a:p>
            <a:pPr indent="304800"/>
            <a:r>
              <a:rPr lang="en-US" altLang="zh-CN" sz="2400" b="1" kern="100" dirty="0">
                <a:latin typeface="等线" panose="02010600030101010101" pitchFamily="2" charset="-122"/>
                <a:ea typeface="等线" panose="02010600030101010101" pitchFamily="2" charset="-122"/>
                <a:cs typeface="Arial" panose="020B0604020202020204" pitchFamily="34" charset="0"/>
              </a:rPr>
              <a:t>LSTM</a:t>
            </a:r>
            <a:r>
              <a:rPr lang="zh-CN" altLang="zh-CN" sz="2400" b="1" kern="100" dirty="0">
                <a:latin typeface="等线" panose="02010600030101010101" pitchFamily="2" charset="-122"/>
                <a:ea typeface="等线" panose="02010600030101010101" pitchFamily="2" charset="-122"/>
                <a:cs typeface="Arial" panose="020B0604020202020204" pitchFamily="34" charset="0"/>
              </a:rPr>
              <a:t>通用框架</a:t>
            </a:r>
            <a:endParaRPr lang="zh-CN" altLang="zh-CN" b="1" kern="100" dirty="0">
              <a:effectLst/>
              <a:latin typeface="等线" panose="02010600030101010101" pitchFamily="2" charset="-122"/>
              <a:ea typeface="等线" panose="02010600030101010101" pitchFamily="2" charset="-122"/>
              <a:cs typeface="Arial" panose="020B0604020202020204" pitchFamily="34" charset="0"/>
            </a:endParaRPr>
          </a:p>
        </p:txBody>
      </p:sp>
      <p:pic>
        <p:nvPicPr>
          <p:cNvPr id="6" name="Picture 13683">
            <a:extLst>
              <a:ext uri="{FF2B5EF4-FFF2-40B4-BE49-F238E27FC236}">
                <a16:creationId xmlns:a16="http://schemas.microsoft.com/office/drawing/2014/main" id="{8FB9BAA3-E07B-4041-801C-EFE34C4E64A3}"/>
              </a:ext>
            </a:extLst>
          </p:cNvPr>
          <p:cNvPicPr/>
          <p:nvPr/>
        </p:nvPicPr>
        <p:blipFill rotWithShape="1">
          <a:blip r:embed="rId3" cstate="print">
            <a:extLst>
              <a:ext uri="{28A0092B-C50C-407E-A947-70E740481C1C}">
                <a14:useLocalDpi xmlns:a14="http://schemas.microsoft.com/office/drawing/2010/main" val="0"/>
              </a:ext>
            </a:extLst>
          </a:blip>
          <a:srcRect l="50639"/>
          <a:stretch/>
        </p:blipFill>
        <p:spPr bwMode="auto">
          <a:xfrm>
            <a:off x="333772" y="1124744"/>
            <a:ext cx="8045554" cy="4951616"/>
          </a:xfrm>
          <a:prstGeom prst="rect">
            <a:avLst/>
          </a:prstGeom>
          <a:ln>
            <a:noFill/>
          </a:ln>
          <a:extLst>
            <a:ext uri="{53640926-AAD7-44D8-BBD7-CCE9431645EC}">
              <a14:shadowObscured xmlns:a14="http://schemas.microsoft.com/office/drawing/2010/main"/>
            </a:ext>
          </a:extLst>
        </p:spPr>
      </p:pic>
      <p:sp>
        <p:nvSpPr>
          <p:cNvPr id="5" name="矩形 4">
            <a:extLst>
              <a:ext uri="{FF2B5EF4-FFF2-40B4-BE49-F238E27FC236}">
                <a16:creationId xmlns:a16="http://schemas.microsoft.com/office/drawing/2014/main" id="{4D5357EA-28D8-4B13-BE2D-F077F31EA811}"/>
              </a:ext>
            </a:extLst>
          </p:cNvPr>
          <p:cNvSpPr/>
          <p:nvPr/>
        </p:nvSpPr>
        <p:spPr>
          <a:xfrm>
            <a:off x="8542683" y="1490008"/>
            <a:ext cx="3312369" cy="1569660"/>
          </a:xfrm>
          <a:prstGeom prst="rect">
            <a:avLst/>
          </a:prstGeom>
        </p:spPr>
        <p:txBody>
          <a:bodyPr wrap="square">
            <a:spAutoFit/>
          </a:bodyPr>
          <a:lstStyle/>
          <a:p>
            <a:r>
              <a:rPr lang="zh-CN" altLang="zh-CN" sz="2400" dirty="0">
                <a:ea typeface="等线" panose="02010600030101010101" pitchFamily="2" charset="-122"/>
                <a:cs typeface="Arial" panose="020B0604020202020204" pitchFamily="34" charset="0"/>
              </a:rPr>
              <a:t>使用由两个具有相反方向的</a:t>
            </a:r>
            <a:r>
              <a:rPr lang="en-US" altLang="zh-CN" sz="2400" dirty="0">
                <a:ea typeface="等线" panose="02010600030101010101" pitchFamily="2" charset="-122"/>
                <a:cs typeface="Arial" panose="020B0604020202020204" pitchFamily="34" charset="0"/>
              </a:rPr>
              <a:t>LSTM</a:t>
            </a:r>
            <a:r>
              <a:rPr lang="zh-CN" altLang="zh-CN" sz="2400" dirty="0">
                <a:ea typeface="等线" panose="02010600030101010101" pitchFamily="2" charset="-122"/>
                <a:cs typeface="Arial" panose="020B0604020202020204" pitchFamily="34" charset="0"/>
              </a:rPr>
              <a:t>形成的双向</a:t>
            </a:r>
            <a:r>
              <a:rPr lang="en-US" altLang="zh-CN" sz="2400" dirty="0">
                <a:ea typeface="等线" panose="02010600030101010101" pitchFamily="2" charset="-122"/>
                <a:cs typeface="Arial" panose="020B0604020202020204" pitchFamily="34" charset="0"/>
              </a:rPr>
              <a:t>LSTM</a:t>
            </a:r>
            <a:r>
              <a:rPr lang="zh-CN" altLang="zh-CN" sz="2400" dirty="0">
                <a:ea typeface="等线" panose="02010600030101010101" pitchFamily="2" charset="-122"/>
                <a:cs typeface="Arial" panose="020B0604020202020204" pitchFamily="34" charset="0"/>
              </a:rPr>
              <a:t>，以更好地捕获两侧的上下文信息。</a:t>
            </a:r>
            <a:endParaRPr lang="zh-CN" altLang="en-US" sz="2400" dirty="0"/>
          </a:p>
        </p:txBody>
      </p:sp>
      <p:pic>
        <p:nvPicPr>
          <p:cNvPr id="10" name="Picture 13685">
            <a:extLst>
              <a:ext uri="{FF2B5EF4-FFF2-40B4-BE49-F238E27FC236}">
                <a16:creationId xmlns:a16="http://schemas.microsoft.com/office/drawing/2014/main" id="{016146B9-F850-4107-A7E0-0393FA3DF91F}"/>
              </a:ext>
            </a:extLst>
          </p:cNvPr>
          <p:cNvPicPr/>
          <p:nvPr/>
        </p:nvPicPr>
        <p:blipFill>
          <a:blip r:embed="rId4"/>
          <a:stretch>
            <a:fillRect/>
          </a:stretch>
        </p:blipFill>
        <p:spPr>
          <a:xfrm>
            <a:off x="9766820" y="3328949"/>
            <a:ext cx="1296144" cy="469384"/>
          </a:xfrm>
          <a:prstGeom prst="rect">
            <a:avLst/>
          </a:prstGeom>
        </p:spPr>
      </p:pic>
      <p:sp>
        <p:nvSpPr>
          <p:cNvPr id="8" name="矩形 7">
            <a:extLst>
              <a:ext uri="{FF2B5EF4-FFF2-40B4-BE49-F238E27FC236}">
                <a16:creationId xmlns:a16="http://schemas.microsoft.com/office/drawing/2014/main" id="{E806E849-7F2F-4E6D-83CD-884AD4658525}"/>
              </a:ext>
            </a:extLst>
          </p:cNvPr>
          <p:cNvSpPr/>
          <p:nvPr/>
        </p:nvSpPr>
        <p:spPr>
          <a:xfrm>
            <a:off x="9305971" y="3328949"/>
            <a:ext cx="648072" cy="523220"/>
          </a:xfrm>
          <a:prstGeom prst="rect">
            <a:avLst/>
          </a:prstGeom>
        </p:spPr>
        <p:txBody>
          <a:bodyPr wrap="square">
            <a:spAutoFit/>
          </a:bodyPr>
          <a:lstStyle/>
          <a:p>
            <a:r>
              <a:rPr lang="en-US" altLang="zh-CN" sz="2800" i="1" dirty="0" err="1">
                <a:latin typeface="Calibri" panose="020F0502020204030204" pitchFamily="34" charset="0"/>
                <a:ea typeface="Calibri" panose="020F0502020204030204" pitchFamily="34" charset="0"/>
              </a:rPr>
              <a:t>h</a:t>
            </a:r>
            <a:r>
              <a:rPr lang="en-US" altLang="zh-CN" sz="2800" i="1" baseline="-25000" dirty="0" err="1">
                <a:latin typeface="Calibri" panose="020F0502020204030204" pitchFamily="34" charset="0"/>
                <a:ea typeface="Calibri" panose="020F0502020204030204" pitchFamily="34" charset="0"/>
              </a:rPr>
              <a:t>t</a:t>
            </a:r>
            <a:r>
              <a:rPr lang="en-US" altLang="zh-CN" sz="2800" i="1" baseline="-25000" dirty="0">
                <a:latin typeface="Calibri" panose="020F0502020204030204" pitchFamily="34" charset="0"/>
                <a:ea typeface="Calibri" panose="020F0502020204030204" pitchFamily="34" charset="0"/>
              </a:rPr>
              <a:t> </a:t>
            </a:r>
            <a:endParaRPr lang="zh-CN" altLang="en-US" sz="2800" dirty="0"/>
          </a:p>
        </p:txBody>
      </p:sp>
    </p:spTree>
    <p:extLst>
      <p:ext uri="{BB962C8B-B14F-4D97-AF65-F5344CB8AC3E}">
        <p14:creationId xmlns:p14="http://schemas.microsoft.com/office/powerpoint/2010/main" val="140602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9F04C6-920B-4E5B-849C-D6843B564229}"/>
              </a:ext>
            </a:extLst>
          </p:cNvPr>
          <p:cNvSpPr/>
          <p:nvPr/>
        </p:nvSpPr>
        <p:spPr>
          <a:xfrm>
            <a:off x="1120169" y="1425843"/>
            <a:ext cx="1420582" cy="400110"/>
          </a:xfrm>
          <a:prstGeom prst="rect">
            <a:avLst/>
          </a:prstGeom>
        </p:spPr>
        <p:txBody>
          <a:bodyPr wrap="none">
            <a:spAutoFit/>
          </a:bodyPr>
          <a:lstStyle/>
          <a:p>
            <a:r>
              <a:rPr lang="zh-CN" altLang="en-US" sz="2000" dirty="0"/>
              <a:t>mention m</a:t>
            </a:r>
          </a:p>
        </p:txBody>
      </p:sp>
      <p:sp>
        <p:nvSpPr>
          <p:cNvPr id="6" name="矩形 5">
            <a:extLst>
              <a:ext uri="{FF2B5EF4-FFF2-40B4-BE49-F238E27FC236}">
                <a16:creationId xmlns:a16="http://schemas.microsoft.com/office/drawing/2014/main" id="{A0F74561-F0D8-42D3-AFAD-92E039F728F8}"/>
              </a:ext>
            </a:extLst>
          </p:cNvPr>
          <p:cNvSpPr/>
          <p:nvPr/>
        </p:nvSpPr>
        <p:spPr>
          <a:xfrm>
            <a:off x="2782044" y="1431296"/>
            <a:ext cx="1356462" cy="400110"/>
          </a:xfrm>
          <a:prstGeom prst="rect">
            <a:avLst/>
          </a:prstGeom>
        </p:spPr>
        <p:txBody>
          <a:bodyPr wrap="none">
            <a:spAutoFit/>
          </a:bodyPr>
          <a:lstStyle/>
          <a:p>
            <a:r>
              <a:rPr lang="zh-CN" altLang="en-US" sz="2000" dirty="0"/>
              <a:t>sentence x</a:t>
            </a:r>
          </a:p>
        </p:txBody>
      </p:sp>
      <p:sp>
        <p:nvSpPr>
          <p:cNvPr id="7" name="矩形 6">
            <a:extLst>
              <a:ext uri="{FF2B5EF4-FFF2-40B4-BE49-F238E27FC236}">
                <a16:creationId xmlns:a16="http://schemas.microsoft.com/office/drawing/2014/main" id="{F3B420F5-D983-49FA-8FCB-3330184A1130}"/>
              </a:ext>
            </a:extLst>
          </p:cNvPr>
          <p:cNvSpPr/>
          <p:nvPr/>
        </p:nvSpPr>
        <p:spPr>
          <a:xfrm>
            <a:off x="4408653" y="1431296"/>
            <a:ext cx="2624052" cy="400110"/>
          </a:xfrm>
          <a:prstGeom prst="rect">
            <a:avLst/>
          </a:prstGeom>
        </p:spPr>
        <p:txBody>
          <a:bodyPr wrap="none">
            <a:spAutoFit/>
          </a:bodyPr>
          <a:lstStyle/>
          <a:p>
            <a:r>
              <a:rPr lang="zh-CN" altLang="en-US" sz="2000" dirty="0"/>
              <a:t>给定知识库KB  (h,r, t)</a:t>
            </a:r>
          </a:p>
        </p:txBody>
      </p:sp>
      <p:pic>
        <p:nvPicPr>
          <p:cNvPr id="9" name="图片 8">
            <a:extLst>
              <a:ext uri="{FF2B5EF4-FFF2-40B4-BE49-F238E27FC236}">
                <a16:creationId xmlns:a16="http://schemas.microsoft.com/office/drawing/2014/main" id="{07852E45-34DD-43E2-BCCF-D0E18C3F5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7539" y="2130361"/>
            <a:ext cx="836555" cy="475688"/>
          </a:xfrm>
          <a:prstGeom prst="rect">
            <a:avLst/>
          </a:prstGeom>
        </p:spPr>
      </p:pic>
      <p:pic>
        <p:nvPicPr>
          <p:cNvPr id="10" name="图片 9">
            <a:extLst>
              <a:ext uri="{FF2B5EF4-FFF2-40B4-BE49-F238E27FC236}">
                <a16:creationId xmlns:a16="http://schemas.microsoft.com/office/drawing/2014/main" id="{EB666B93-9A7A-47BC-89F7-0EAC5A96B83B}"/>
              </a:ext>
            </a:extLst>
          </p:cNvPr>
          <p:cNvPicPr>
            <a:picLocks noChangeAspect="1"/>
          </p:cNvPicPr>
          <p:nvPr/>
        </p:nvPicPr>
        <p:blipFill rotWithShape="1">
          <a:blip r:embed="rId4">
            <a:extLst>
              <a:ext uri="{28A0092B-C50C-407E-A947-70E740481C1C}">
                <a14:useLocalDpi xmlns:a14="http://schemas.microsoft.com/office/drawing/2010/main" val="0"/>
              </a:ext>
            </a:extLst>
          </a:blip>
          <a:srcRect t="21093"/>
          <a:stretch/>
        </p:blipFill>
        <p:spPr>
          <a:xfrm>
            <a:off x="966901" y="2236717"/>
            <a:ext cx="2279874" cy="369332"/>
          </a:xfrm>
          <a:prstGeom prst="rect">
            <a:avLst/>
          </a:prstGeom>
        </p:spPr>
      </p:pic>
      <p:pic>
        <p:nvPicPr>
          <p:cNvPr id="11" name="图片 10">
            <a:extLst>
              <a:ext uri="{FF2B5EF4-FFF2-40B4-BE49-F238E27FC236}">
                <a16:creationId xmlns:a16="http://schemas.microsoft.com/office/drawing/2014/main" id="{85B7B49B-19DA-42CE-9D7E-AE0D0224F8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4859" y="2072407"/>
            <a:ext cx="1733166" cy="523220"/>
          </a:xfrm>
          <a:prstGeom prst="rect">
            <a:avLst/>
          </a:prstGeom>
        </p:spPr>
      </p:pic>
      <p:pic>
        <p:nvPicPr>
          <p:cNvPr id="12" name="图片 11">
            <a:extLst>
              <a:ext uri="{FF2B5EF4-FFF2-40B4-BE49-F238E27FC236}">
                <a16:creationId xmlns:a16="http://schemas.microsoft.com/office/drawing/2014/main" id="{AE57D615-D6C6-4292-9FC5-9BAF82C250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2186" y="2072407"/>
            <a:ext cx="2027478" cy="523220"/>
          </a:xfrm>
          <a:prstGeom prst="rect">
            <a:avLst/>
          </a:prstGeom>
        </p:spPr>
      </p:pic>
      <p:sp>
        <p:nvSpPr>
          <p:cNvPr id="19" name="矩形 18">
            <a:extLst>
              <a:ext uri="{FF2B5EF4-FFF2-40B4-BE49-F238E27FC236}">
                <a16:creationId xmlns:a16="http://schemas.microsoft.com/office/drawing/2014/main" id="{B1C810DB-32EF-44DC-8B62-CE78E2B9BD6C}"/>
              </a:ext>
            </a:extLst>
          </p:cNvPr>
          <p:cNvSpPr/>
          <p:nvPr/>
        </p:nvSpPr>
        <p:spPr>
          <a:xfrm>
            <a:off x="555752" y="476672"/>
            <a:ext cx="7366119" cy="523220"/>
          </a:xfrm>
          <a:prstGeom prst="rect">
            <a:avLst/>
          </a:prstGeom>
        </p:spPr>
        <p:txBody>
          <a:bodyPr wrap="none">
            <a:spAutoFit/>
          </a:bodyPr>
          <a:lstStyle/>
          <a:p>
            <a:r>
              <a:rPr lang="zh-CN" altLang="zh-CN" sz="2800" b="1" dirty="0">
                <a:ea typeface="等线" panose="02010600030101010101" pitchFamily="2" charset="-122"/>
                <a:cs typeface="Arial" panose="020B0604020202020204" pitchFamily="34" charset="0"/>
              </a:rPr>
              <a:t>表面形式匹配：局部表示与实体之间的相似性</a:t>
            </a:r>
            <a:endParaRPr lang="zh-CN" altLang="en-US" sz="2800" b="1" dirty="0"/>
          </a:p>
        </p:txBody>
      </p:sp>
      <p:sp>
        <p:nvSpPr>
          <p:cNvPr id="20" name="矩形 19">
            <a:extLst>
              <a:ext uri="{FF2B5EF4-FFF2-40B4-BE49-F238E27FC236}">
                <a16:creationId xmlns:a16="http://schemas.microsoft.com/office/drawing/2014/main" id="{1FA21E9A-E32D-45F7-A782-0AFFD2492B04}"/>
              </a:ext>
            </a:extLst>
          </p:cNvPr>
          <p:cNvSpPr/>
          <p:nvPr/>
        </p:nvSpPr>
        <p:spPr>
          <a:xfrm>
            <a:off x="812049" y="3431749"/>
            <a:ext cx="9664015" cy="1200329"/>
          </a:xfrm>
          <a:prstGeom prst="rect">
            <a:avLst/>
          </a:prstGeom>
        </p:spPr>
        <p:txBody>
          <a:bodyPr wrap="square">
            <a:spAutoFit/>
          </a:bodyPr>
          <a:lstStyle/>
          <a:p>
            <a:r>
              <a:rPr lang="zh-CN" altLang="zh-CN" sz="2400" dirty="0"/>
              <a:t>将其输入至</a:t>
            </a:r>
            <a:r>
              <a:rPr lang="en-US" altLang="zh-CN" sz="2400" dirty="0" err="1"/>
              <a:t>BiLSTM</a:t>
            </a:r>
            <a:r>
              <a:rPr lang="zh-CN" altLang="zh-CN" sz="2400" dirty="0"/>
              <a:t>，得到一最终隐藏状态，作为提及的局部表示</a:t>
            </a:r>
            <a:r>
              <a:rPr lang="en-US" altLang="zh-CN" sz="2400" i="1" dirty="0" err="1"/>
              <a:t>Loc</a:t>
            </a:r>
            <a:r>
              <a:rPr lang="en-US" altLang="zh-CN" sz="2400" i="1" baseline="-25000" dirty="0" err="1"/>
              <a:t>m</a:t>
            </a:r>
            <a:r>
              <a:rPr lang="zh-CN" altLang="zh-CN" sz="2400" dirty="0"/>
              <a:t>，同样的方法得到实体的局部表示</a:t>
            </a:r>
            <a:r>
              <a:rPr lang="en-US" altLang="zh-CN" sz="2400" i="1" dirty="0" err="1"/>
              <a:t>Loc</a:t>
            </a:r>
            <a:r>
              <a:rPr lang="en-US" altLang="zh-CN" sz="2400" i="1" baseline="-25000" dirty="0" err="1"/>
              <a:t>e</a:t>
            </a:r>
            <a:r>
              <a:rPr lang="zh-CN" altLang="zh-CN" sz="2400" dirty="0"/>
              <a:t>。表面形式匹配的计算</a:t>
            </a:r>
            <a:endParaRPr lang="en-US" altLang="zh-CN" sz="2400" dirty="0"/>
          </a:p>
          <a:p>
            <a:r>
              <a:rPr lang="en-US" altLang="zh-CN" sz="2400" i="1" dirty="0"/>
              <a:t>m</a:t>
            </a:r>
            <a:r>
              <a:rPr lang="en-US" altLang="zh-CN" sz="2400" i="1" baseline="-25000" dirty="0"/>
              <a:t>l </a:t>
            </a:r>
            <a:r>
              <a:rPr lang="en-US" altLang="zh-CN" sz="2400" dirty="0"/>
              <a:t>= </a:t>
            </a:r>
            <a:r>
              <a:rPr lang="en-US" altLang="zh-CN" sz="2400" i="1" dirty="0"/>
              <a:t>cosine</a:t>
            </a:r>
            <a:r>
              <a:rPr lang="en-US" altLang="zh-CN" sz="2400" dirty="0"/>
              <a:t>(</a:t>
            </a:r>
            <a:r>
              <a:rPr lang="en-US" altLang="zh-CN" sz="2400" i="1" dirty="0" err="1"/>
              <a:t>Loc</a:t>
            </a:r>
            <a:r>
              <a:rPr lang="en-US" altLang="zh-CN" sz="2400" i="1" baseline="-25000" dirty="0" err="1"/>
              <a:t>m</a:t>
            </a:r>
            <a:r>
              <a:rPr lang="en-US" altLang="zh-CN" sz="2400" dirty="0"/>
              <a:t>, </a:t>
            </a:r>
            <a:r>
              <a:rPr lang="en-US" altLang="zh-CN" sz="2400" i="1" dirty="0" err="1"/>
              <a:t>Loc</a:t>
            </a:r>
            <a:r>
              <a:rPr lang="en-US" altLang="zh-CN" sz="2400" i="1" baseline="-25000" dirty="0" err="1"/>
              <a:t>e</a:t>
            </a:r>
            <a:r>
              <a:rPr lang="en-US" altLang="zh-CN" sz="2400" dirty="0"/>
              <a:t>)</a:t>
            </a:r>
            <a:r>
              <a:rPr lang="zh-CN" altLang="zh-CN" sz="2400" dirty="0"/>
              <a:t>。</a:t>
            </a:r>
            <a:endParaRPr lang="zh-CN" altLang="en-US" sz="3200" dirty="0"/>
          </a:p>
        </p:txBody>
      </p:sp>
    </p:spTree>
    <p:extLst>
      <p:ext uri="{BB962C8B-B14F-4D97-AF65-F5344CB8AC3E}">
        <p14:creationId xmlns:p14="http://schemas.microsoft.com/office/powerpoint/2010/main" val="89563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543CDE3-C143-4D1C-9960-A41588B0DDDB}"/>
              </a:ext>
            </a:extLst>
          </p:cNvPr>
          <p:cNvSpPr/>
          <p:nvPr/>
        </p:nvSpPr>
        <p:spPr>
          <a:xfrm>
            <a:off x="693812" y="548680"/>
            <a:ext cx="1620957" cy="523220"/>
          </a:xfrm>
          <a:prstGeom prst="rect">
            <a:avLst/>
          </a:prstGeom>
        </p:spPr>
        <p:txBody>
          <a:bodyPr wrap="none">
            <a:spAutoFit/>
          </a:bodyPr>
          <a:lstStyle/>
          <a:p>
            <a:r>
              <a:rPr lang="zh-CN" altLang="zh-CN" sz="2800" b="1" dirty="0">
                <a:ea typeface="等线" panose="02010600030101010101" pitchFamily="2" charset="-122"/>
                <a:cs typeface="Arial" panose="020B0604020202020204" pitchFamily="34" charset="0"/>
              </a:rPr>
              <a:t>语义匹配</a:t>
            </a:r>
            <a:endParaRPr lang="zh-CN" altLang="en-US" sz="2800" b="1" dirty="0">
              <a:ea typeface="等线" panose="02010600030101010101" pitchFamily="2" charset="-122"/>
              <a:cs typeface="Arial" panose="020B0604020202020204" pitchFamily="34" charset="0"/>
            </a:endParaRPr>
          </a:p>
        </p:txBody>
      </p:sp>
      <p:sp>
        <p:nvSpPr>
          <p:cNvPr id="3" name="矩形 2">
            <a:extLst>
              <a:ext uri="{FF2B5EF4-FFF2-40B4-BE49-F238E27FC236}">
                <a16:creationId xmlns:a16="http://schemas.microsoft.com/office/drawing/2014/main" id="{C727E5B3-2FBD-4F94-85C8-06C84E6DEE62}"/>
              </a:ext>
            </a:extLst>
          </p:cNvPr>
          <p:cNvSpPr/>
          <p:nvPr/>
        </p:nvSpPr>
        <p:spPr>
          <a:xfrm>
            <a:off x="749822" y="1484784"/>
            <a:ext cx="10817198" cy="4524315"/>
          </a:xfrm>
          <a:prstGeom prst="rect">
            <a:avLst/>
          </a:prstGeom>
        </p:spPr>
        <p:txBody>
          <a:bodyPr wrap="square">
            <a:spAutoFit/>
          </a:bodyPr>
          <a:lstStyle/>
          <a:p>
            <a:r>
              <a:rPr lang="en-US" altLang="zh-CN" sz="2400" dirty="0">
                <a:ea typeface="等线" panose="02010600030101010101" pitchFamily="2" charset="-122"/>
                <a:cs typeface="Arial" panose="020B0604020202020204" pitchFamily="34" charset="0"/>
              </a:rPr>
              <a:t>        </a:t>
            </a:r>
            <a:r>
              <a:rPr lang="zh-CN" altLang="zh-CN" sz="2400" dirty="0">
                <a:ea typeface="等线" panose="02010600030101010101" pitchFamily="2" charset="-122"/>
                <a:cs typeface="Arial" panose="020B0604020202020204" pitchFamily="34" charset="0"/>
              </a:rPr>
              <a:t>通过使用提及的文本上下文和实体的“结构”上下文来捕获提及</a:t>
            </a:r>
            <a:r>
              <a:rPr lang="en-US" altLang="zh-CN" sz="2400" i="1" dirty="0">
                <a:latin typeface="Calibri" panose="020F0502020204030204" pitchFamily="34" charset="0"/>
                <a:ea typeface="Calibri" panose="020F0502020204030204" pitchFamily="34" charset="0"/>
              </a:rPr>
              <a:t>Glo</a:t>
            </a:r>
            <a:r>
              <a:rPr lang="en-US" altLang="zh-CN" sz="2400" i="1" baseline="-25000" dirty="0">
                <a:latin typeface="Calibri" panose="020F0502020204030204" pitchFamily="34" charset="0"/>
                <a:ea typeface="Calibri" panose="020F0502020204030204" pitchFamily="34" charset="0"/>
              </a:rPr>
              <a:t>m</a:t>
            </a:r>
            <a:r>
              <a:rPr lang="zh-CN" altLang="zh-CN" sz="2400" dirty="0">
                <a:ea typeface="等线" panose="02010600030101010101" pitchFamily="2" charset="-122"/>
                <a:cs typeface="Arial" panose="020B0604020202020204" pitchFamily="34" charset="0"/>
              </a:rPr>
              <a:t>和实体</a:t>
            </a:r>
            <a:r>
              <a:rPr lang="en-US" altLang="zh-CN" sz="2400" i="1" dirty="0" err="1">
                <a:latin typeface="Calibri" panose="020F0502020204030204" pitchFamily="34" charset="0"/>
                <a:ea typeface="Calibri" panose="020F0502020204030204" pitchFamily="34" charset="0"/>
              </a:rPr>
              <a:t>Glo</a:t>
            </a:r>
            <a:r>
              <a:rPr lang="en-US" altLang="zh-CN" sz="2400" i="1" baseline="-25000" dirty="0" err="1">
                <a:latin typeface="Calibri" panose="020F0502020204030204" pitchFamily="34" charset="0"/>
                <a:ea typeface="Calibri" panose="020F0502020204030204" pitchFamily="34" charset="0"/>
              </a:rPr>
              <a:t>e</a:t>
            </a:r>
            <a:r>
              <a:rPr lang="zh-CN" altLang="zh-CN" sz="2400" dirty="0">
                <a:ea typeface="等线" panose="02010600030101010101" pitchFamily="2" charset="-122"/>
                <a:cs typeface="Arial" panose="020B0604020202020204" pitchFamily="34" charset="0"/>
              </a:rPr>
              <a:t>的全局表示。</a:t>
            </a:r>
            <a:endParaRPr lang="en-US" altLang="zh-CN" sz="2400" dirty="0">
              <a:ea typeface="等线" panose="02010600030101010101" pitchFamily="2" charset="-122"/>
              <a:cs typeface="Arial" panose="020B0604020202020204" pitchFamily="34" charset="0"/>
            </a:endParaRPr>
          </a:p>
          <a:p>
            <a:endParaRPr lang="en-US" altLang="zh-CN" sz="2400" dirty="0">
              <a:ea typeface="等线" panose="02010600030101010101" pitchFamily="2" charset="-122"/>
              <a:cs typeface="Arial" panose="020B0604020202020204" pitchFamily="34" charset="0"/>
            </a:endParaRPr>
          </a:p>
          <a:p>
            <a:r>
              <a:rPr lang="en-US" altLang="zh-CN" sz="2400" dirty="0">
                <a:ea typeface="等线" panose="02010600030101010101" pitchFamily="2" charset="-122"/>
                <a:cs typeface="Arial" panose="020B0604020202020204" pitchFamily="34" charset="0"/>
              </a:rPr>
              <a:t>        </a:t>
            </a:r>
            <a:r>
              <a:rPr lang="zh-CN" altLang="zh-CN" sz="2400" dirty="0">
                <a:ea typeface="等线" panose="02010600030101010101" pitchFamily="2" charset="-122"/>
                <a:cs typeface="Arial" panose="020B0604020202020204" pitchFamily="34" charset="0"/>
              </a:rPr>
              <a:t>用单词嵌入矩阵</a:t>
            </a:r>
            <a:r>
              <a:rPr lang="en-US" altLang="zh-CN" sz="2400" dirty="0">
                <a:ea typeface="等线" panose="02010600030101010101" pitchFamily="2" charset="-122"/>
                <a:cs typeface="Arial" panose="020B0604020202020204" pitchFamily="34" charset="0"/>
              </a:rPr>
              <a:t> </a:t>
            </a:r>
            <a:r>
              <a:rPr lang="en-US" altLang="zh-CN" sz="2400" i="1" dirty="0" err="1">
                <a:latin typeface="Calibri" panose="020F0502020204030204" pitchFamily="34" charset="0"/>
                <a:ea typeface="Calibri" panose="020F0502020204030204" pitchFamily="34" charset="0"/>
              </a:rPr>
              <a:t>W</a:t>
            </a:r>
            <a:r>
              <a:rPr lang="en-US" altLang="zh-CN" sz="2400" i="1" baseline="30000" dirty="0" err="1">
                <a:latin typeface="Calibri" panose="020F0502020204030204" pitchFamily="34" charset="0"/>
                <a:ea typeface="Calibri" panose="020F0502020204030204" pitchFamily="34" charset="0"/>
              </a:rPr>
              <a:t>word</a:t>
            </a:r>
            <a:r>
              <a:rPr lang="en-US" altLang="zh-CN" sz="2400" i="1" baseline="30000" dirty="0">
                <a:latin typeface="Calibri" panose="020F0502020204030204" pitchFamily="34" charset="0"/>
                <a:ea typeface="Calibri" panose="020F0502020204030204" pitchFamily="34" charset="0"/>
              </a:rPr>
              <a:t> </a:t>
            </a:r>
            <a:r>
              <a:rPr lang="zh-CN" altLang="zh-CN" sz="2400" dirty="0">
                <a:ea typeface="等线" panose="02010600030101010101" pitchFamily="2" charset="-122"/>
                <a:cs typeface="Arial" panose="020B0604020202020204" pitchFamily="34" charset="0"/>
              </a:rPr>
              <a:t>和位置嵌入矩阵</a:t>
            </a:r>
            <a:r>
              <a:rPr lang="en-US" altLang="zh-CN" sz="2400" dirty="0">
                <a:ea typeface="等线" panose="02010600030101010101" pitchFamily="2" charset="-122"/>
                <a:cs typeface="Arial" panose="020B0604020202020204" pitchFamily="34" charset="0"/>
              </a:rPr>
              <a:t> </a:t>
            </a:r>
            <a:r>
              <a:rPr lang="en-US" altLang="zh-CN" sz="2400" i="1" dirty="0">
                <a:latin typeface="Calibri" panose="020F0502020204030204" pitchFamily="34" charset="0"/>
                <a:ea typeface="Calibri" panose="020F0502020204030204" pitchFamily="34" charset="0"/>
              </a:rPr>
              <a:t>W</a:t>
            </a:r>
            <a:r>
              <a:rPr lang="en-US" altLang="zh-CN" sz="2400" i="1" baseline="30000" dirty="0">
                <a:latin typeface="Calibri" panose="020F0502020204030204" pitchFamily="34" charset="0"/>
                <a:ea typeface="Calibri" panose="020F0502020204030204" pitchFamily="34" charset="0"/>
              </a:rPr>
              <a:t>p </a:t>
            </a:r>
            <a:r>
              <a:rPr lang="zh-CN" altLang="zh-CN" sz="2400" dirty="0">
                <a:ea typeface="等线" panose="02010600030101010101" pitchFamily="2" charset="-122"/>
                <a:cs typeface="Arial" panose="020B0604020202020204" pitchFamily="34" charset="0"/>
              </a:rPr>
              <a:t>将提及的上下文句子中的每个单词转化为单词嵌入和位置嵌入的</a:t>
            </a:r>
            <a:r>
              <a:rPr lang="zh-CN" altLang="zh-CN" sz="2400" dirty="0">
                <a:solidFill>
                  <a:srgbClr val="3D8582"/>
                </a:solidFill>
                <a:ea typeface="等线" panose="02010600030101010101" pitchFamily="2" charset="-122"/>
                <a:cs typeface="Arial" panose="020B0604020202020204" pitchFamily="34" charset="0"/>
              </a:rPr>
              <a:t>组合形式</a:t>
            </a:r>
            <a:r>
              <a:rPr lang="zh-CN" altLang="zh-CN" sz="2400" dirty="0">
                <a:ea typeface="等线" panose="02010600030101010101" pitchFamily="2" charset="-122"/>
                <a:cs typeface="Arial" panose="020B0604020202020204" pitchFamily="34" charset="0"/>
              </a:rPr>
              <a:t>输入至</a:t>
            </a:r>
            <a:r>
              <a:rPr lang="en-US" altLang="zh-CN" sz="2400" dirty="0" err="1">
                <a:ea typeface="等线" panose="02010600030101010101" pitchFamily="2" charset="-122"/>
                <a:cs typeface="Arial" panose="020B0604020202020204" pitchFamily="34" charset="0"/>
              </a:rPr>
              <a:t>BiLSTM</a:t>
            </a:r>
            <a:r>
              <a:rPr lang="zh-CN" altLang="zh-CN" sz="2400" dirty="0">
                <a:ea typeface="等线" panose="02010600030101010101" pitchFamily="2" charset="-122"/>
                <a:cs typeface="Arial" panose="020B0604020202020204" pitchFamily="34" charset="0"/>
              </a:rPr>
              <a:t>，得到</a:t>
            </a:r>
            <a:r>
              <a:rPr lang="en-US" altLang="zh-CN" sz="2400" dirty="0">
                <a:ea typeface="等线" panose="02010600030101010101" pitchFamily="2" charset="-122"/>
                <a:cs typeface="Arial" panose="020B0604020202020204" pitchFamily="34" charset="0"/>
              </a:rPr>
              <a:t>H = [h1,h2,...,</a:t>
            </a:r>
            <a:r>
              <a:rPr lang="en-US" altLang="zh-CN" sz="2400" dirty="0" err="1">
                <a:ea typeface="等线" panose="02010600030101010101" pitchFamily="2" charset="-122"/>
                <a:cs typeface="Arial" panose="020B0604020202020204" pitchFamily="34" charset="0"/>
              </a:rPr>
              <a:t>hT</a:t>
            </a:r>
            <a:r>
              <a:rPr lang="en-US" altLang="zh-CN" sz="2400" dirty="0">
                <a:ea typeface="等线" panose="02010600030101010101" pitchFamily="2" charset="-122"/>
                <a:cs typeface="Arial" panose="020B0604020202020204" pitchFamily="34" charset="0"/>
              </a:rPr>
              <a:t>]</a:t>
            </a:r>
            <a:r>
              <a:rPr lang="zh-CN" altLang="zh-CN" sz="2400" dirty="0">
                <a:ea typeface="等线" panose="02010600030101010101" pitchFamily="2" charset="-122"/>
                <a:cs typeface="Arial" panose="020B0604020202020204" pitchFamily="34" charset="0"/>
              </a:rPr>
              <a:t>反馈给</a:t>
            </a:r>
            <a:r>
              <a:rPr lang="en-US" altLang="zh-CN" sz="2400" dirty="0">
                <a:ea typeface="等线" panose="02010600030101010101" pitchFamily="2" charset="-122"/>
                <a:cs typeface="Arial" panose="020B0604020202020204" pitchFamily="34" charset="0"/>
              </a:rPr>
              <a:t>attention</a:t>
            </a:r>
            <a:r>
              <a:rPr lang="zh-CN" altLang="zh-CN" sz="2400" dirty="0">
                <a:ea typeface="等线" panose="02010600030101010101" pitchFamily="2" charset="-122"/>
                <a:cs typeface="Arial" panose="020B0604020202020204" pitchFamily="34" charset="0"/>
              </a:rPr>
              <a:t>层，所输出的</a:t>
            </a:r>
            <a:r>
              <a:rPr lang="en-US" altLang="zh-CN" sz="2400" dirty="0">
                <a:ea typeface="等线" panose="02010600030101010101" pitchFamily="2" charset="-122"/>
                <a:cs typeface="Arial" panose="020B0604020202020204" pitchFamily="34" charset="0"/>
              </a:rPr>
              <a:t>Glom</a:t>
            </a:r>
            <a:r>
              <a:rPr lang="zh-CN" altLang="zh-CN" sz="2400" dirty="0">
                <a:ea typeface="等线" panose="02010600030101010101" pitchFamily="2" charset="-122"/>
                <a:cs typeface="Arial" panose="020B0604020202020204" pitchFamily="34" charset="0"/>
              </a:rPr>
              <a:t>为</a:t>
            </a:r>
            <a:r>
              <a:rPr lang="en-US" altLang="zh-CN" sz="2400" dirty="0">
                <a:ea typeface="等线" panose="02010600030101010101" pitchFamily="2" charset="-122"/>
                <a:cs typeface="Arial" panose="020B0604020202020204" pitchFamily="34" charset="0"/>
              </a:rPr>
              <a:t>H</a:t>
            </a:r>
            <a:r>
              <a:rPr lang="zh-CN" altLang="zh-CN" sz="2400" dirty="0">
                <a:ea typeface="等线" panose="02010600030101010101" pitchFamily="2" charset="-122"/>
                <a:cs typeface="Arial" panose="020B0604020202020204" pitchFamily="34" charset="0"/>
              </a:rPr>
              <a:t>：</a:t>
            </a:r>
            <a:r>
              <a:rPr lang="en-US" altLang="zh-CN" sz="2400" dirty="0">
                <a:ea typeface="等线" panose="02010600030101010101" pitchFamily="2" charset="-122"/>
                <a:cs typeface="Arial" panose="020B0604020202020204" pitchFamily="34" charset="0"/>
              </a:rPr>
              <a:t>Glom = tanh(Hα</a:t>
            </a:r>
            <a:r>
              <a:rPr lang="en-US" altLang="zh-CN" sz="2400" i="1" baseline="30000" dirty="0">
                <a:latin typeface="Calibri" panose="020F0502020204030204" pitchFamily="34" charset="0"/>
              </a:rPr>
              <a:t>T</a:t>
            </a:r>
            <a:r>
              <a:rPr lang="en-US" altLang="zh-CN" sz="2400" dirty="0">
                <a:ea typeface="等线" panose="02010600030101010101" pitchFamily="2" charset="-122"/>
                <a:cs typeface="Arial" panose="020B0604020202020204" pitchFamily="34" charset="0"/>
              </a:rPr>
              <a:t>)</a:t>
            </a:r>
            <a:r>
              <a:rPr lang="zh-CN" altLang="zh-CN" sz="2400" dirty="0">
                <a:ea typeface="等线" panose="02010600030101010101" pitchFamily="2" charset="-122"/>
                <a:cs typeface="Arial" panose="020B0604020202020204" pitchFamily="34" charset="0"/>
              </a:rPr>
              <a:t>的加权和的非线性变换。</a:t>
            </a:r>
            <a:endParaRPr lang="en-US" altLang="zh-CN" sz="2400" dirty="0">
              <a:ea typeface="等线" panose="02010600030101010101" pitchFamily="2" charset="-122"/>
              <a:cs typeface="Arial" panose="020B0604020202020204" pitchFamily="34" charset="0"/>
            </a:endParaRPr>
          </a:p>
          <a:p>
            <a:endParaRPr lang="en-US" altLang="zh-CN" sz="2400" dirty="0">
              <a:ea typeface="等线" panose="02010600030101010101" pitchFamily="2" charset="-122"/>
              <a:cs typeface="Arial" panose="020B0604020202020204" pitchFamily="34" charset="0"/>
            </a:endParaRPr>
          </a:p>
          <a:p>
            <a:r>
              <a:rPr lang="en-US" altLang="zh-CN" sz="2400" dirty="0">
                <a:ea typeface="等线" panose="02010600030101010101" pitchFamily="2" charset="-122"/>
                <a:cs typeface="Arial" panose="020B0604020202020204" pitchFamily="34" charset="0"/>
              </a:rPr>
              <a:t>        </a:t>
            </a:r>
            <a:r>
              <a:rPr lang="zh-CN" altLang="zh-CN" sz="2400" dirty="0">
                <a:ea typeface="等线" panose="02010600030101010101" pitchFamily="2" charset="-122"/>
                <a:cs typeface="Arial" panose="020B0604020202020204" pitchFamily="34" charset="0"/>
              </a:rPr>
              <a:t>由于</a:t>
            </a:r>
            <a:r>
              <a:rPr lang="en-US" altLang="zh-CN" sz="2400" dirty="0">
                <a:ea typeface="等线" panose="02010600030101010101" pitchFamily="2" charset="-122"/>
                <a:cs typeface="Arial" panose="020B0604020202020204" pitchFamily="34" charset="0"/>
              </a:rPr>
              <a:t>Freebase</a:t>
            </a:r>
            <a:r>
              <a:rPr lang="zh-CN" altLang="zh-CN" sz="2400" dirty="0">
                <a:ea typeface="等线" panose="02010600030101010101" pitchFamily="2" charset="-122"/>
                <a:cs typeface="Arial" panose="020B0604020202020204" pitchFamily="34" charset="0"/>
              </a:rPr>
              <a:t>中缺少实体的上下文，</a:t>
            </a:r>
            <a:r>
              <a:rPr lang="en-US" altLang="zh-CN" sz="2400" dirty="0" err="1">
                <a:ea typeface="等线" panose="02010600030101010101" pitchFamily="2" charset="-122"/>
                <a:cs typeface="Arial" panose="020B0604020202020204" pitchFamily="34" charset="0"/>
              </a:rPr>
              <a:t>Glo</a:t>
            </a:r>
            <a:r>
              <a:rPr lang="en-US" altLang="zh-CN" i="1" baseline="-25000" dirty="0" err="1">
                <a:latin typeface="Calibri" panose="020F0502020204030204" pitchFamily="34" charset="0"/>
              </a:rPr>
              <a:t>e</a:t>
            </a:r>
            <a:r>
              <a:rPr lang="zh-CN" altLang="zh-CN" sz="2400" dirty="0">
                <a:ea typeface="等线" panose="02010600030101010101" pitchFamily="2" charset="-122"/>
                <a:cs typeface="Arial" panose="020B0604020202020204" pitchFamily="34" charset="0"/>
              </a:rPr>
              <a:t>则用实体间的结构约束来捕获语义表示。采用</a:t>
            </a:r>
            <a:r>
              <a:rPr lang="en-US" altLang="zh-CN" sz="2400" dirty="0" err="1">
                <a:ea typeface="等线" panose="02010600030101010101" pitchFamily="2" charset="-122"/>
                <a:cs typeface="Arial" panose="020B0604020202020204" pitchFamily="34" charset="0"/>
              </a:rPr>
              <a:t>TransE</a:t>
            </a:r>
            <a:r>
              <a:rPr lang="zh-CN" altLang="zh-CN" sz="2400" dirty="0">
                <a:ea typeface="等线" panose="02010600030101010101" pitchFamily="2" charset="-122"/>
                <a:cs typeface="Arial" panose="020B0604020202020204" pitchFamily="34" charset="0"/>
              </a:rPr>
              <a:t>，通过对每个观察到的三元组</a:t>
            </a:r>
            <a:r>
              <a:rPr lang="en-US" altLang="zh-CN" sz="2400" dirty="0">
                <a:ea typeface="等线" panose="02010600030101010101" pitchFamily="2" charset="-122"/>
                <a:cs typeface="Arial" panose="020B0604020202020204" pitchFamily="34" charset="0"/>
              </a:rPr>
              <a:t>(</a:t>
            </a:r>
            <a:r>
              <a:rPr lang="en-US" altLang="zh-CN" sz="2400" dirty="0" err="1">
                <a:ea typeface="等线" panose="02010600030101010101" pitchFamily="2" charset="-122"/>
                <a:cs typeface="Arial" panose="020B0604020202020204" pitchFamily="34" charset="0"/>
              </a:rPr>
              <a:t>s,r,o</a:t>
            </a:r>
            <a:r>
              <a:rPr lang="en-US" altLang="zh-CN" sz="2400" dirty="0">
                <a:ea typeface="等线" panose="02010600030101010101" pitchFamily="2" charset="-122"/>
                <a:cs typeface="Arial" panose="020B0604020202020204" pitchFamily="34" charset="0"/>
              </a:rPr>
              <a:t>)</a:t>
            </a:r>
            <a:r>
              <a:rPr lang="zh-CN" altLang="zh-CN" sz="2400" dirty="0">
                <a:ea typeface="等线" panose="02010600030101010101" pitchFamily="2" charset="-122"/>
                <a:cs typeface="Arial" panose="020B0604020202020204" pitchFamily="34" charset="0"/>
              </a:rPr>
              <a:t>强制执行</a:t>
            </a:r>
            <a:r>
              <a:rPr lang="en-US" altLang="zh-CN" sz="2400" dirty="0">
                <a:ea typeface="等线" panose="02010600030101010101" pitchFamily="2" charset="-122"/>
                <a:cs typeface="Arial" panose="020B0604020202020204" pitchFamily="34" charset="0"/>
              </a:rPr>
              <a:t>E(s)+E(r) = E(o)</a:t>
            </a:r>
            <a:r>
              <a:rPr lang="zh-CN" altLang="zh-CN" sz="2400" dirty="0">
                <a:ea typeface="等线" panose="02010600030101010101" pitchFamily="2" charset="-122"/>
                <a:cs typeface="Arial" panose="020B0604020202020204" pitchFamily="34" charset="0"/>
              </a:rPr>
              <a:t>来训练实体和关系的嵌入。使用训练的实体嵌入作为语义匹配中</a:t>
            </a:r>
            <a:r>
              <a:rPr lang="en-US" altLang="zh-CN" sz="2400" dirty="0" err="1">
                <a:ea typeface="等线" panose="02010600030101010101" pitchFamily="2" charset="-122"/>
                <a:cs typeface="Arial" panose="020B0604020202020204" pitchFamily="34" charset="0"/>
              </a:rPr>
              <a:t>Glo</a:t>
            </a:r>
            <a:r>
              <a:rPr lang="en-US" altLang="zh-CN" i="1" baseline="-25000" dirty="0" err="1">
                <a:latin typeface="Calibri" panose="020F0502020204030204" pitchFamily="34" charset="0"/>
              </a:rPr>
              <a:t>e</a:t>
            </a:r>
            <a:r>
              <a:rPr lang="zh-CN" altLang="zh-CN" sz="2400" dirty="0">
                <a:ea typeface="等线" panose="02010600030101010101" pitchFamily="2" charset="-122"/>
                <a:cs typeface="Arial" panose="020B0604020202020204" pitchFamily="34" charset="0"/>
              </a:rPr>
              <a:t>的初始化。语义匹配的计算</a:t>
            </a:r>
            <a:r>
              <a:rPr lang="en-US" altLang="zh-CN" sz="2400" dirty="0">
                <a:ea typeface="等线" panose="02010600030101010101" pitchFamily="2" charset="-122"/>
                <a:cs typeface="Arial" panose="020B0604020202020204" pitchFamily="34" charset="0"/>
              </a:rPr>
              <a:t>m</a:t>
            </a:r>
            <a:r>
              <a:rPr lang="en-US" altLang="zh-CN" i="1" baseline="-25000" dirty="0">
                <a:latin typeface="Calibri" panose="020F0502020204030204" pitchFamily="34" charset="0"/>
              </a:rPr>
              <a:t>g</a:t>
            </a:r>
            <a:r>
              <a:rPr lang="en-US" altLang="zh-CN" sz="2400" i="1" baseline="-25000" dirty="0">
                <a:latin typeface="Calibri" panose="020F0502020204030204" pitchFamily="34" charset="0"/>
                <a:ea typeface="等线" panose="02010600030101010101" pitchFamily="2" charset="-122"/>
                <a:cs typeface="Arial" panose="020B0604020202020204" pitchFamily="34" charset="0"/>
              </a:rPr>
              <a:t> </a:t>
            </a:r>
            <a:r>
              <a:rPr lang="en-US" altLang="zh-CN" sz="2400" dirty="0">
                <a:ea typeface="等线" panose="02010600030101010101" pitchFamily="2" charset="-122"/>
                <a:cs typeface="Arial" panose="020B0604020202020204" pitchFamily="34" charset="0"/>
              </a:rPr>
              <a:t>= cosine(</a:t>
            </a:r>
            <a:r>
              <a:rPr lang="en-US" altLang="zh-CN" sz="2400" dirty="0" err="1">
                <a:ea typeface="等线" panose="02010600030101010101" pitchFamily="2" charset="-122"/>
                <a:cs typeface="Arial" panose="020B0604020202020204" pitchFamily="34" charset="0"/>
              </a:rPr>
              <a:t>Glo</a:t>
            </a:r>
            <a:r>
              <a:rPr lang="en-US" altLang="zh-CN" i="1" baseline="-25000" dirty="0" err="1">
                <a:latin typeface="Calibri" panose="020F0502020204030204" pitchFamily="34" charset="0"/>
              </a:rPr>
              <a:t>m</a:t>
            </a:r>
            <a:r>
              <a:rPr lang="en-US" altLang="zh-CN" sz="2400" dirty="0" err="1">
                <a:ea typeface="等线" panose="02010600030101010101" pitchFamily="2" charset="-122"/>
                <a:cs typeface="Arial" panose="020B0604020202020204" pitchFamily="34" charset="0"/>
              </a:rPr>
              <a:t>,Glo</a:t>
            </a:r>
            <a:r>
              <a:rPr lang="en-US" altLang="zh-CN" i="1" baseline="-25000" dirty="0" err="1">
                <a:latin typeface="Calibri" panose="020F0502020204030204" pitchFamily="34" charset="0"/>
              </a:rPr>
              <a:t>e</a:t>
            </a:r>
            <a:r>
              <a:rPr lang="en-US" altLang="zh-CN" sz="2400" dirty="0">
                <a:ea typeface="等线" panose="02010600030101010101" pitchFamily="2" charset="-122"/>
                <a:cs typeface="Arial" panose="020B0604020202020204" pitchFamily="34" charset="0"/>
              </a:rPr>
              <a:t>)</a:t>
            </a:r>
            <a:r>
              <a:rPr lang="zh-CN" altLang="zh-CN" sz="2400" dirty="0">
                <a:ea typeface="等线" panose="02010600030101010101" pitchFamily="2" charset="-122"/>
                <a:cs typeface="Arial" panose="020B0604020202020204" pitchFamily="34" charset="0"/>
              </a:rPr>
              <a:t>。</a:t>
            </a:r>
            <a:endParaRPr lang="zh-CN" altLang="en-US" sz="2400" dirty="0">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179575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4A0FD62-CBA1-4AB6-BD9D-79E252805C07}"/>
              </a:ext>
            </a:extLst>
          </p:cNvPr>
          <p:cNvSpPr/>
          <p:nvPr/>
        </p:nvSpPr>
        <p:spPr>
          <a:xfrm>
            <a:off x="693812" y="548680"/>
            <a:ext cx="1620957" cy="523220"/>
          </a:xfrm>
          <a:prstGeom prst="rect">
            <a:avLst/>
          </a:prstGeom>
        </p:spPr>
        <p:txBody>
          <a:bodyPr wrap="none">
            <a:spAutoFit/>
          </a:bodyPr>
          <a:lstStyle/>
          <a:p>
            <a:r>
              <a:rPr lang="zh-CN" altLang="en-US" sz="2800" b="1" dirty="0">
                <a:ea typeface="等线" panose="02010600030101010101" pitchFamily="2" charset="-122"/>
                <a:cs typeface="Arial" panose="020B0604020202020204" pitchFamily="34" charset="0"/>
              </a:rPr>
              <a:t>训练目标</a:t>
            </a:r>
          </a:p>
        </p:txBody>
      </p:sp>
      <p:sp>
        <p:nvSpPr>
          <p:cNvPr id="3" name="矩形 2">
            <a:extLst>
              <a:ext uri="{FF2B5EF4-FFF2-40B4-BE49-F238E27FC236}">
                <a16:creationId xmlns:a16="http://schemas.microsoft.com/office/drawing/2014/main" id="{F5AFA22F-2875-4604-B52D-C4992CC92F9C}"/>
              </a:ext>
            </a:extLst>
          </p:cNvPr>
          <p:cNvSpPr/>
          <p:nvPr/>
        </p:nvSpPr>
        <p:spPr>
          <a:xfrm>
            <a:off x="1854976" y="1628800"/>
            <a:ext cx="8478871" cy="2246769"/>
          </a:xfrm>
          <a:prstGeom prst="rect">
            <a:avLst/>
          </a:prstGeom>
        </p:spPr>
        <p:txBody>
          <a:bodyPr wrap="square">
            <a:spAutoFit/>
          </a:bodyPr>
          <a:lstStyle/>
          <a:p>
            <a:r>
              <a:rPr lang="zh-CN" altLang="zh-CN" sz="2800" dirty="0">
                <a:ea typeface="等线" panose="02010600030101010101" pitchFamily="2" charset="-122"/>
                <a:cs typeface="Arial" panose="020B0604020202020204" pitchFamily="34" charset="0"/>
              </a:rPr>
              <a:t>一对</a:t>
            </a:r>
            <a:r>
              <a:rPr lang="en-US" altLang="zh-CN" sz="2400" dirty="0">
                <a:latin typeface="等线" panose="02010600030101010101" pitchFamily="2" charset="-122"/>
                <a:cs typeface="Arial" panose="020B0604020202020204" pitchFamily="34" charset="0"/>
              </a:rPr>
              <a:t>(</a:t>
            </a:r>
            <a:r>
              <a:rPr lang="en-US" altLang="zh-CN" sz="2400" i="1" dirty="0" err="1">
                <a:latin typeface="Calibri" panose="020F0502020204030204" pitchFamily="34" charset="0"/>
                <a:ea typeface="Calibri" panose="020F0502020204030204" pitchFamily="34" charset="0"/>
              </a:rPr>
              <a:t>m</a:t>
            </a:r>
            <a:r>
              <a:rPr lang="en-US" altLang="zh-CN" sz="4000" baseline="-25000" dirty="0" err="1">
                <a:latin typeface="Calibri" panose="020F0502020204030204" pitchFamily="34" charset="0"/>
                <a:ea typeface="Calibri" panose="020F0502020204030204" pitchFamily="34" charset="0"/>
              </a:rPr>
              <a:t>,</a:t>
            </a:r>
            <a:r>
              <a:rPr lang="en-US" altLang="zh-CN" sz="2400" i="1" dirty="0" err="1">
                <a:latin typeface="Calibri" panose="020F0502020204030204" pitchFamily="34" charset="0"/>
                <a:ea typeface="Calibri" panose="020F0502020204030204" pitchFamily="34" charset="0"/>
              </a:rPr>
              <a:t>e</a:t>
            </a:r>
            <a:r>
              <a:rPr lang="en-US" altLang="zh-CN" sz="2400" dirty="0">
                <a:latin typeface="等线" panose="02010600030101010101" pitchFamily="2" charset="-122"/>
                <a:cs typeface="Arial" panose="020B0604020202020204" pitchFamily="34" charset="0"/>
              </a:rPr>
              <a:t>)</a:t>
            </a:r>
            <a:r>
              <a:rPr lang="zh-CN" altLang="zh-CN" sz="2800" dirty="0">
                <a:ea typeface="等线" panose="02010600030101010101" pitchFamily="2" charset="-122"/>
                <a:cs typeface="Arial" panose="020B0604020202020204" pitchFamily="34" charset="0"/>
              </a:rPr>
              <a:t>的总体匹配值为</a:t>
            </a:r>
            <a:r>
              <a:rPr lang="en-US" altLang="zh-CN" sz="2400" dirty="0">
                <a:latin typeface="等线" panose="02010600030101010101" pitchFamily="2" charset="-122"/>
                <a:cs typeface="Arial" panose="020B0604020202020204" pitchFamily="34" charset="0"/>
              </a:rPr>
              <a:t>(</a:t>
            </a:r>
            <a:r>
              <a:rPr lang="en-US" altLang="zh-CN" sz="2400" i="1" dirty="0" err="1">
                <a:latin typeface="Calibri" panose="020F0502020204030204" pitchFamily="34" charset="0"/>
                <a:ea typeface="Calibri" panose="020F0502020204030204" pitchFamily="34" charset="0"/>
              </a:rPr>
              <a:t>m</a:t>
            </a:r>
            <a:r>
              <a:rPr lang="en-US" altLang="zh-CN" sz="4000" baseline="-25000" dirty="0" err="1">
                <a:latin typeface="Calibri" panose="020F0502020204030204" pitchFamily="34" charset="0"/>
                <a:ea typeface="Calibri" panose="020F0502020204030204" pitchFamily="34" charset="0"/>
              </a:rPr>
              <a:t>,</a:t>
            </a:r>
            <a:r>
              <a:rPr lang="en-US" altLang="zh-CN" sz="2400" i="1" dirty="0" err="1">
                <a:latin typeface="Calibri" panose="020F0502020204030204" pitchFamily="34" charset="0"/>
                <a:ea typeface="Calibri" panose="020F0502020204030204" pitchFamily="34" charset="0"/>
              </a:rPr>
              <a:t>e</a:t>
            </a:r>
            <a:r>
              <a:rPr lang="en-US" altLang="zh-CN" sz="2400" dirty="0">
                <a:latin typeface="等线" panose="02010600030101010101" pitchFamily="2" charset="-122"/>
                <a:cs typeface="Arial" panose="020B0604020202020204" pitchFamily="34" charset="0"/>
              </a:rPr>
              <a:t>) </a:t>
            </a:r>
            <a:r>
              <a:rPr lang="en-US" altLang="zh-CN" sz="2400" dirty="0">
                <a:latin typeface="Calibri" panose="020F0502020204030204" pitchFamily="34" charset="0"/>
                <a:ea typeface="Calibri" panose="020F0502020204030204" pitchFamily="34" charset="0"/>
              </a:rPr>
              <a:t>= </a:t>
            </a:r>
            <a:r>
              <a:rPr lang="en-US" altLang="zh-CN" sz="2400" i="1" dirty="0">
                <a:latin typeface="Calibri" panose="020F0502020204030204" pitchFamily="34" charset="0"/>
                <a:ea typeface="Calibri" panose="020F0502020204030204" pitchFamily="34" charset="0"/>
              </a:rPr>
              <a:t>m</a:t>
            </a:r>
            <a:r>
              <a:rPr lang="en-US" altLang="zh-CN" sz="2400" i="1" baseline="-25000" dirty="0">
                <a:latin typeface="Calibri" panose="020F0502020204030204" pitchFamily="34" charset="0"/>
                <a:ea typeface="Calibri" panose="020F0502020204030204" pitchFamily="34" charset="0"/>
              </a:rPr>
              <a:t>l </a:t>
            </a:r>
            <a:r>
              <a:rPr lang="en-US" altLang="zh-CN" sz="2400" dirty="0">
                <a:latin typeface="Calibri" panose="020F0502020204030204" pitchFamily="34" charset="0"/>
                <a:ea typeface="Calibri" panose="020F0502020204030204" pitchFamily="34" charset="0"/>
              </a:rPr>
              <a:t>+ </a:t>
            </a:r>
            <a:r>
              <a:rPr lang="en-US" altLang="zh-CN" sz="2400" i="1" dirty="0">
                <a:latin typeface="Calibri" panose="020F0502020204030204" pitchFamily="34" charset="0"/>
                <a:ea typeface="Calibri" panose="020F0502020204030204" pitchFamily="34" charset="0"/>
              </a:rPr>
              <a:t>m</a:t>
            </a:r>
            <a:r>
              <a:rPr lang="en-US" altLang="zh-CN" sz="2400" i="1" baseline="-25000" dirty="0">
                <a:latin typeface="Calibri" panose="020F0502020204030204" pitchFamily="34" charset="0"/>
                <a:ea typeface="Calibri" panose="020F0502020204030204" pitchFamily="34" charset="0"/>
              </a:rPr>
              <a:t>g</a:t>
            </a:r>
            <a:r>
              <a:rPr lang="zh-CN" altLang="zh-CN" sz="2800" dirty="0">
                <a:ea typeface="等线" panose="02010600030101010101" pitchFamily="2" charset="-122"/>
                <a:cs typeface="Arial" panose="020B0604020202020204" pitchFamily="34" charset="0"/>
              </a:rPr>
              <a:t>，利用负样本的铰链损失作为训练目标。</a:t>
            </a:r>
            <a:endParaRPr lang="en-US" altLang="zh-CN" sz="2800" dirty="0">
              <a:ea typeface="等线" panose="02010600030101010101" pitchFamily="2" charset="-122"/>
              <a:cs typeface="Arial" panose="020B0604020202020204" pitchFamily="34" charset="0"/>
            </a:endParaRPr>
          </a:p>
          <a:p>
            <a:endParaRPr lang="en-US" altLang="zh-CN" sz="2800" dirty="0">
              <a:ea typeface="等线" panose="02010600030101010101" pitchFamily="2" charset="-122"/>
              <a:cs typeface="Arial" panose="020B0604020202020204" pitchFamily="34" charset="0"/>
            </a:endParaRPr>
          </a:p>
          <a:p>
            <a:endParaRPr lang="en-US" altLang="zh-CN" sz="2800" dirty="0">
              <a:ea typeface="等线" panose="02010600030101010101" pitchFamily="2" charset="-122"/>
              <a:cs typeface="Arial" panose="020B0604020202020204" pitchFamily="34" charset="0"/>
            </a:endParaRPr>
          </a:p>
          <a:p>
            <a:r>
              <a:rPr lang="zh-CN" altLang="zh-CN" sz="2800" dirty="0">
                <a:ea typeface="等线" panose="02010600030101010101" pitchFamily="2" charset="-122"/>
                <a:cs typeface="Arial" panose="020B0604020202020204" pitchFamily="34" charset="0"/>
              </a:rPr>
              <a:t>损失函数： </a:t>
            </a:r>
            <a:endParaRPr lang="zh-CN" altLang="en-US" sz="2800" dirty="0"/>
          </a:p>
        </p:txBody>
      </p:sp>
      <p:pic>
        <p:nvPicPr>
          <p:cNvPr id="4" name="图片 3">
            <a:extLst>
              <a:ext uri="{FF2B5EF4-FFF2-40B4-BE49-F238E27FC236}">
                <a16:creationId xmlns:a16="http://schemas.microsoft.com/office/drawing/2014/main" id="{B127D36E-8F92-4E01-AB24-14F55D5C3EF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78188" y="3212976"/>
            <a:ext cx="4536504" cy="847462"/>
          </a:xfrm>
          <a:prstGeom prst="rect">
            <a:avLst/>
          </a:prstGeom>
          <a:noFill/>
          <a:ln>
            <a:noFill/>
          </a:ln>
        </p:spPr>
      </p:pic>
    </p:spTree>
    <p:extLst>
      <p:ext uri="{BB962C8B-B14F-4D97-AF65-F5344CB8AC3E}">
        <p14:creationId xmlns:p14="http://schemas.microsoft.com/office/powerpoint/2010/main" val="1286123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C9568D-25A1-43C8-8686-6B877EB977B6}"/>
              </a:ext>
            </a:extLst>
          </p:cNvPr>
          <p:cNvSpPr/>
          <p:nvPr/>
        </p:nvSpPr>
        <p:spPr>
          <a:xfrm>
            <a:off x="693812" y="548680"/>
            <a:ext cx="902811" cy="523220"/>
          </a:xfrm>
          <a:prstGeom prst="rect">
            <a:avLst/>
          </a:prstGeom>
        </p:spPr>
        <p:txBody>
          <a:bodyPr wrap="none">
            <a:spAutoFit/>
          </a:bodyPr>
          <a:lstStyle/>
          <a:p>
            <a:r>
              <a:rPr lang="zh-CN" altLang="en-US" sz="2800" b="1" dirty="0">
                <a:ea typeface="等线" panose="02010600030101010101" pitchFamily="2" charset="-122"/>
                <a:cs typeface="Arial" panose="020B0604020202020204" pitchFamily="34" charset="0"/>
              </a:rPr>
              <a:t>实验</a:t>
            </a:r>
          </a:p>
        </p:txBody>
      </p:sp>
      <p:sp>
        <p:nvSpPr>
          <p:cNvPr id="3" name="矩形 2">
            <a:extLst>
              <a:ext uri="{FF2B5EF4-FFF2-40B4-BE49-F238E27FC236}">
                <a16:creationId xmlns:a16="http://schemas.microsoft.com/office/drawing/2014/main" id="{EF527977-3F91-4F47-A963-520D3635D9CD}"/>
              </a:ext>
            </a:extLst>
          </p:cNvPr>
          <p:cNvSpPr/>
          <p:nvPr/>
        </p:nvSpPr>
        <p:spPr>
          <a:xfrm>
            <a:off x="1341884" y="1484784"/>
            <a:ext cx="9505056" cy="461665"/>
          </a:xfrm>
          <a:prstGeom prst="rect">
            <a:avLst/>
          </a:prstGeom>
        </p:spPr>
        <p:txBody>
          <a:bodyPr wrap="square">
            <a:spAutoFit/>
          </a:bodyPr>
          <a:lstStyle/>
          <a:p>
            <a:r>
              <a:rPr lang="en-US" altLang="zh-CN" sz="2400" dirty="0">
                <a:latin typeface="等线" panose="02010600030101010101" pitchFamily="2" charset="-122"/>
                <a:cs typeface="Arial" panose="020B0604020202020204" pitchFamily="34" charset="0"/>
              </a:rPr>
              <a:t>Freebase (FB5M)</a:t>
            </a:r>
            <a:r>
              <a:rPr lang="zh-CN" altLang="zh-CN" sz="2400" dirty="0">
                <a:ea typeface="等线" panose="02010600030101010101" pitchFamily="2" charset="-122"/>
                <a:cs typeface="Arial" panose="020B0604020202020204" pitchFamily="34" charset="0"/>
              </a:rPr>
              <a:t>，</a:t>
            </a:r>
            <a:r>
              <a:rPr lang="en-US" altLang="zh-CN" sz="2400" dirty="0">
                <a:ea typeface="等线" panose="02010600030101010101" pitchFamily="2" charset="-122"/>
                <a:cs typeface="Arial" panose="020B0604020202020204" pitchFamily="34" charset="0"/>
              </a:rPr>
              <a:t>4,904,397</a:t>
            </a:r>
            <a:r>
              <a:rPr lang="zh-CN" altLang="zh-CN" sz="2400" dirty="0">
                <a:ea typeface="等线" panose="02010600030101010101" pitchFamily="2" charset="-122"/>
                <a:cs typeface="Arial" panose="020B0604020202020204" pitchFamily="34" charset="0"/>
              </a:rPr>
              <a:t>个实体，</a:t>
            </a:r>
            <a:r>
              <a:rPr lang="en-US" altLang="zh-CN" sz="2400" dirty="0">
                <a:ea typeface="等线" panose="02010600030101010101" pitchFamily="2" charset="-122"/>
                <a:cs typeface="Arial" panose="020B0604020202020204" pitchFamily="34" charset="0"/>
              </a:rPr>
              <a:t>7,523</a:t>
            </a:r>
            <a:r>
              <a:rPr lang="zh-CN" altLang="zh-CN" sz="2400" dirty="0">
                <a:ea typeface="等线" panose="02010600030101010101" pitchFamily="2" charset="-122"/>
                <a:cs typeface="Arial" panose="020B0604020202020204" pitchFamily="34" charset="0"/>
              </a:rPr>
              <a:t>个关系，</a:t>
            </a:r>
            <a:r>
              <a:rPr lang="en-US" altLang="zh-CN" sz="2400" dirty="0">
                <a:ea typeface="等线" panose="02010600030101010101" pitchFamily="2" charset="-122"/>
                <a:cs typeface="Arial" panose="020B0604020202020204" pitchFamily="34" charset="0"/>
              </a:rPr>
              <a:t>22,441,880</a:t>
            </a:r>
            <a:r>
              <a:rPr lang="zh-CN" altLang="zh-CN" sz="2400" dirty="0">
                <a:ea typeface="等线" panose="02010600030101010101" pitchFamily="2" charset="-122"/>
                <a:cs typeface="Arial" panose="020B0604020202020204" pitchFamily="34" charset="0"/>
              </a:rPr>
              <a:t>个事实。</a:t>
            </a:r>
            <a:endParaRPr lang="zh-CN" altLang="en-US" sz="2400" dirty="0"/>
          </a:p>
        </p:txBody>
      </p:sp>
      <p:sp>
        <p:nvSpPr>
          <p:cNvPr id="4" name="矩形 3">
            <a:extLst>
              <a:ext uri="{FF2B5EF4-FFF2-40B4-BE49-F238E27FC236}">
                <a16:creationId xmlns:a16="http://schemas.microsoft.com/office/drawing/2014/main" id="{B6ABCC5C-6907-4D08-ADE8-FFE7C4DB0705}"/>
              </a:ext>
            </a:extLst>
          </p:cNvPr>
          <p:cNvSpPr/>
          <p:nvPr/>
        </p:nvSpPr>
        <p:spPr>
          <a:xfrm>
            <a:off x="1336888" y="2204864"/>
            <a:ext cx="5782717" cy="830997"/>
          </a:xfrm>
          <a:prstGeom prst="rect">
            <a:avLst/>
          </a:prstGeom>
        </p:spPr>
        <p:txBody>
          <a:bodyPr wrap="square">
            <a:spAutoFit/>
          </a:bodyPr>
          <a:lstStyle/>
          <a:p>
            <a:r>
              <a:rPr lang="zh-CN" altLang="zh-CN" sz="2400" kern="100" dirty="0">
                <a:latin typeface="等线" panose="02010600030101010101" pitchFamily="2" charset="-122"/>
                <a:ea typeface="等线" panose="02010600030101010101" pitchFamily="2" charset="-122"/>
                <a:cs typeface="Arial" panose="020B0604020202020204" pitchFamily="34" charset="0"/>
              </a:rPr>
              <a:t>在基准数据集</a:t>
            </a:r>
            <a:r>
              <a:rPr lang="en-US" altLang="zh-CN" sz="2400" kern="100" dirty="0" err="1">
                <a:latin typeface="等线" panose="02010600030101010101" pitchFamily="2" charset="-122"/>
                <a:ea typeface="等线" panose="02010600030101010101" pitchFamily="2" charset="-122"/>
                <a:cs typeface="Arial" panose="020B0604020202020204" pitchFamily="34" charset="0"/>
              </a:rPr>
              <a:t>CoNLL</a:t>
            </a:r>
            <a:r>
              <a:rPr lang="zh-CN" altLang="zh-CN" sz="2400" kern="100" dirty="0">
                <a:latin typeface="等线" panose="02010600030101010101" pitchFamily="2" charset="-122"/>
                <a:ea typeface="等线" panose="02010600030101010101" pitchFamily="2" charset="-122"/>
                <a:cs typeface="Arial" panose="020B0604020202020204" pitchFamily="34" charset="0"/>
              </a:rPr>
              <a:t>上测试</a:t>
            </a:r>
            <a:r>
              <a:rPr lang="en-US" altLang="zh-CN" sz="2400" kern="100" dirty="0">
                <a:latin typeface="等线" panose="02010600030101010101" pitchFamily="2" charset="-122"/>
                <a:ea typeface="等线" panose="02010600030101010101" pitchFamily="2" charset="-122"/>
                <a:cs typeface="Arial" panose="020B0604020202020204" pitchFamily="34" charset="0"/>
              </a:rPr>
              <a:t>DSMM</a:t>
            </a:r>
            <a:r>
              <a:rPr lang="zh-CN" altLang="zh-CN" sz="2400" kern="100" dirty="0">
                <a:latin typeface="等线" panose="02010600030101010101" pitchFamily="2" charset="-122"/>
                <a:ea typeface="等线" panose="02010600030101010101" pitchFamily="2" charset="-122"/>
                <a:cs typeface="Arial" panose="020B0604020202020204" pitchFamily="34" charset="0"/>
              </a:rPr>
              <a:t>的性能。数据集分为</a:t>
            </a:r>
            <a:r>
              <a:rPr lang="en-US" altLang="zh-CN" sz="2400" kern="100" dirty="0">
                <a:latin typeface="等线" panose="02010600030101010101" pitchFamily="2" charset="-122"/>
                <a:ea typeface="等线" panose="02010600030101010101" pitchFamily="2" charset="-122"/>
                <a:cs typeface="Arial" panose="020B0604020202020204" pitchFamily="34" charset="0"/>
              </a:rPr>
              <a:t>train</a:t>
            </a:r>
            <a:r>
              <a:rPr lang="zh-CN" altLang="zh-CN" sz="2400" kern="100" dirty="0">
                <a:latin typeface="等线" panose="02010600030101010101" pitchFamily="2" charset="-122"/>
                <a:ea typeface="等线" panose="02010600030101010101" pitchFamily="2" charset="-122"/>
                <a:cs typeface="Arial" panose="020B0604020202020204" pitchFamily="34" charset="0"/>
              </a:rPr>
              <a:t>，</a:t>
            </a:r>
            <a:r>
              <a:rPr lang="en-US" altLang="zh-CN" sz="2400" kern="100" dirty="0">
                <a:latin typeface="等线" panose="02010600030101010101" pitchFamily="2" charset="-122"/>
                <a:ea typeface="等线" panose="02010600030101010101" pitchFamily="2" charset="-122"/>
                <a:cs typeface="Arial" panose="020B0604020202020204" pitchFamily="34" charset="0"/>
              </a:rPr>
              <a:t>test-a</a:t>
            </a:r>
            <a:r>
              <a:rPr lang="zh-CN" altLang="zh-CN" sz="2400" kern="100" dirty="0">
                <a:latin typeface="等线" panose="02010600030101010101" pitchFamily="2" charset="-122"/>
                <a:ea typeface="等线" panose="02010600030101010101" pitchFamily="2" charset="-122"/>
                <a:cs typeface="Arial" panose="020B0604020202020204" pitchFamily="34" charset="0"/>
              </a:rPr>
              <a:t>，</a:t>
            </a:r>
            <a:r>
              <a:rPr lang="en-US" altLang="zh-CN" sz="2400" kern="100" dirty="0">
                <a:latin typeface="等线" panose="02010600030101010101" pitchFamily="2" charset="-122"/>
                <a:ea typeface="等线" panose="02010600030101010101" pitchFamily="2" charset="-122"/>
                <a:cs typeface="Arial" panose="020B0604020202020204" pitchFamily="34" charset="0"/>
              </a:rPr>
              <a:t>test-b</a:t>
            </a:r>
            <a:r>
              <a:rPr lang="zh-CN" altLang="zh-CN" sz="2400" kern="100" dirty="0">
                <a:latin typeface="等线" panose="02010600030101010101" pitchFamily="2" charset="-122"/>
                <a:ea typeface="等线" panose="02010600030101010101" pitchFamily="2" charset="-122"/>
                <a:cs typeface="Arial" panose="020B0604020202020204" pitchFamily="34" charset="0"/>
              </a:rPr>
              <a:t>三组。</a:t>
            </a:r>
            <a:endParaRPr lang="zh-CN" altLang="zh-CN" kern="100" dirty="0">
              <a:effectLst/>
              <a:latin typeface="等线" panose="02010600030101010101" pitchFamily="2" charset="-122"/>
              <a:ea typeface="等线" panose="02010600030101010101" pitchFamily="2" charset="-122"/>
              <a:cs typeface="Arial" panose="020B0604020202020204" pitchFamily="34" charset="0"/>
            </a:endParaRPr>
          </a:p>
        </p:txBody>
      </p:sp>
      <p:pic>
        <p:nvPicPr>
          <p:cNvPr id="5" name="图片 4">
            <a:extLst>
              <a:ext uri="{FF2B5EF4-FFF2-40B4-BE49-F238E27FC236}">
                <a16:creationId xmlns:a16="http://schemas.microsoft.com/office/drawing/2014/main" id="{00528747-F0B8-41D2-8FF6-77ECB0888B86}"/>
              </a:ext>
            </a:extLst>
          </p:cNvPr>
          <p:cNvPicPr/>
          <p:nvPr/>
        </p:nvPicPr>
        <p:blipFill rotWithShape="1">
          <a:blip r:embed="rId3">
            <a:extLst>
              <a:ext uri="{28A0092B-C50C-407E-A947-70E740481C1C}">
                <a14:useLocalDpi xmlns:a14="http://schemas.microsoft.com/office/drawing/2010/main" val="0"/>
              </a:ext>
            </a:extLst>
          </a:blip>
          <a:srcRect l="2591" r="3638"/>
          <a:stretch/>
        </p:blipFill>
        <p:spPr bwMode="auto">
          <a:xfrm>
            <a:off x="3107218" y="3429000"/>
            <a:ext cx="5974388" cy="194421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2596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0793100_TF02886637_TF02886637" id="{4D89CBF9-9797-4DDB-83C8-BAF75C5C92D3}" vid="{7730F6EE-BAB5-4E80-BD6A-96C6496F45B7}"/>
    </a:ext>
  </a:extLst>
</a:theme>
</file>

<file path=ppt/theme/theme2.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水彩演示文稿（宽屏）</Template>
  <TotalTime>55</TotalTime>
  <Words>1052</Words>
  <Application>Microsoft Office PowerPoint</Application>
  <PresentationFormat>自定义</PresentationFormat>
  <Paragraphs>79</Paragraphs>
  <Slides>15</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宋体</vt:lpstr>
      <vt:lpstr>Arial</vt:lpstr>
      <vt:lpstr>Arial</vt:lpstr>
      <vt:lpstr>Calibri</vt:lpstr>
      <vt:lpstr>Palatino Linotype</vt:lpstr>
      <vt:lpstr>Watercolor_16x9</vt:lpstr>
      <vt:lpstr>小组组会汇报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主要贡献</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小组组会汇报</dc:title>
  <dc:creator>胡 悦</dc:creator>
  <cp:lastModifiedBy>胡 悦</cp:lastModifiedBy>
  <cp:revision>9</cp:revision>
  <dcterms:created xsi:type="dcterms:W3CDTF">2018-10-23T05:55:18Z</dcterms:created>
  <dcterms:modified xsi:type="dcterms:W3CDTF">2018-10-23T06:51:16Z</dcterms:modified>
</cp:coreProperties>
</file>