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269" r:id="rId3"/>
    <p:sldId id="270" r:id="rId4"/>
    <p:sldId id="272" r:id="rId5"/>
    <p:sldId id="275" r:id="rId6"/>
    <p:sldId id="259" r:id="rId7"/>
    <p:sldId id="258" r:id="rId8"/>
    <p:sldId id="273" r:id="rId9"/>
    <p:sldId id="262" r:id="rId10"/>
    <p:sldId id="276" r:id="rId11"/>
    <p:sldId id="279" r:id="rId12"/>
    <p:sldId id="277" r:id="rId13"/>
    <p:sldId id="278" r:id="rId14"/>
    <p:sldId id="280" r:id="rId1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p:cViewPr varScale="1">
        <p:scale>
          <a:sx n="114" d="100"/>
          <a:sy n="114" d="100"/>
        </p:scale>
        <p:origin x="186" y="10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2018/10/30 Tuesday</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2018/10/30 Tuesday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10</a:t>
            </a:fld>
            <a:endParaRPr lang="en-US" altLang="zh-CN" dirty="0">
              <a:latin typeface="+mj-ea"/>
              <a:ea typeface="+mj-ea"/>
            </a:endParaRPr>
          </a:p>
        </p:txBody>
      </p:sp>
    </p:spTree>
    <p:extLst>
      <p:ext uri="{BB962C8B-B14F-4D97-AF65-F5344CB8AC3E}">
        <p14:creationId xmlns:p14="http://schemas.microsoft.com/office/powerpoint/2010/main" val="3426693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11</a:t>
            </a:fld>
            <a:endParaRPr lang="en-US" altLang="zh-CN" dirty="0">
              <a:latin typeface="+mj-ea"/>
              <a:ea typeface="+mj-ea"/>
            </a:endParaRPr>
          </a:p>
        </p:txBody>
      </p:sp>
    </p:spTree>
    <p:extLst>
      <p:ext uri="{BB962C8B-B14F-4D97-AF65-F5344CB8AC3E}">
        <p14:creationId xmlns:p14="http://schemas.microsoft.com/office/powerpoint/2010/main" val="2289692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12</a:t>
            </a:fld>
            <a:endParaRPr lang="en-US" altLang="zh-CN" dirty="0">
              <a:latin typeface="+mj-ea"/>
              <a:ea typeface="+mj-ea"/>
            </a:endParaRPr>
          </a:p>
        </p:txBody>
      </p:sp>
    </p:spTree>
    <p:extLst>
      <p:ext uri="{BB962C8B-B14F-4D97-AF65-F5344CB8AC3E}">
        <p14:creationId xmlns:p14="http://schemas.microsoft.com/office/powerpoint/2010/main" val="722430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13</a:t>
            </a:fld>
            <a:endParaRPr lang="en-US" altLang="zh-CN" dirty="0">
              <a:latin typeface="+mj-ea"/>
              <a:ea typeface="+mj-ea"/>
            </a:endParaRPr>
          </a:p>
        </p:txBody>
      </p:sp>
    </p:spTree>
    <p:extLst>
      <p:ext uri="{BB962C8B-B14F-4D97-AF65-F5344CB8AC3E}">
        <p14:creationId xmlns:p14="http://schemas.microsoft.com/office/powerpoint/2010/main" val="251554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14</a:t>
            </a:fld>
            <a:endParaRPr lang="en-US" altLang="zh-CN" dirty="0">
              <a:latin typeface="+mj-ea"/>
              <a:ea typeface="+mj-ea"/>
            </a:endParaRPr>
          </a:p>
        </p:txBody>
      </p:sp>
    </p:spTree>
    <p:extLst>
      <p:ext uri="{BB962C8B-B14F-4D97-AF65-F5344CB8AC3E}">
        <p14:creationId xmlns:p14="http://schemas.microsoft.com/office/powerpoint/2010/main" val="183888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zh-CN" altLang="en-US" dirty="0">
              <a:latin typeface="+mj-ea"/>
              <a:ea typeface="+mj-ea"/>
            </a:endParaRPr>
          </a:p>
        </p:txBody>
      </p:sp>
    </p:spTree>
    <p:extLst>
      <p:ext uri="{BB962C8B-B14F-4D97-AF65-F5344CB8AC3E}">
        <p14:creationId xmlns:p14="http://schemas.microsoft.com/office/powerpoint/2010/main" val="27865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82052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156409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zh-CN" altLang="en-US" dirty="0">
              <a:latin typeface="+mj-ea"/>
              <a:ea typeface="+mj-ea"/>
            </a:endParaRPr>
          </a:p>
        </p:txBody>
      </p:sp>
    </p:spTree>
    <p:extLst>
      <p:ext uri="{BB962C8B-B14F-4D97-AF65-F5344CB8AC3E}">
        <p14:creationId xmlns:p14="http://schemas.microsoft.com/office/powerpoint/2010/main" val="1066905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6</a:t>
            </a:fld>
            <a:endParaRPr lang="en-US" altLang="zh-CN" dirty="0">
              <a:latin typeface="+mj-ea"/>
              <a:ea typeface="+mj-ea"/>
            </a:endParaRPr>
          </a:p>
        </p:txBody>
      </p:sp>
    </p:spTree>
    <p:extLst>
      <p:ext uri="{BB962C8B-B14F-4D97-AF65-F5344CB8AC3E}">
        <p14:creationId xmlns:p14="http://schemas.microsoft.com/office/powerpoint/2010/main" val="39546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240561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8</a:t>
            </a:fld>
            <a:endParaRPr lang="en-US" altLang="zh-CN" noProof="0" dirty="0">
              <a:latin typeface="+mj-ea"/>
              <a:ea typeface="+mj-ea"/>
            </a:endParaRPr>
          </a:p>
        </p:txBody>
      </p:sp>
    </p:spTree>
    <p:extLst>
      <p:ext uri="{BB962C8B-B14F-4D97-AF65-F5344CB8AC3E}">
        <p14:creationId xmlns:p14="http://schemas.microsoft.com/office/powerpoint/2010/main" val="239828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en-US" altLang="zh-CN" dirty="0">
              <a:latin typeface="+mj-ea"/>
              <a:ea typeface="+mj-ea"/>
            </a:endParaRPr>
          </a:p>
        </p:txBody>
      </p:sp>
    </p:spTree>
    <p:extLst>
      <p:ext uri="{BB962C8B-B14F-4D97-AF65-F5344CB8AC3E}">
        <p14:creationId xmlns:p14="http://schemas.microsoft.com/office/powerpoint/2010/main" val="2189152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2018/10/30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2018/10/30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2018/10/30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2018/10/30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2018/10/30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2018/10/30 Tuesday</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2018/10/30 Tuesday</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2018/10/30 Tuesday</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2018/10/30 Tuesday</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2018/10/30 Tuesday</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2018/10/30 Tuesday</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r>
              <a:rPr lang="zh-CN" altLang="en-US" dirty="0"/>
              <a:t>小组组会汇报</a:t>
            </a:r>
            <a:endParaRPr lang="zh-cn" dirty="0"/>
          </a:p>
        </p:txBody>
      </p:sp>
      <p:sp>
        <p:nvSpPr>
          <p:cNvPr id="3" name="副标题 2"/>
          <p:cNvSpPr>
            <a:spLocks noGrp="1"/>
          </p:cNvSpPr>
          <p:nvPr>
            <p:ph type="subTitle" idx="1"/>
          </p:nvPr>
        </p:nvSpPr>
        <p:spPr/>
        <p:txBody>
          <a:bodyPr rtlCol="0"/>
          <a:lstStyle/>
          <a:p>
            <a:r>
              <a:rPr lang="en-US" altLang="zh-CN" dirty="0">
                <a:solidFill>
                  <a:schemeClr val="tx1">
                    <a:lumMod val="50000"/>
                  </a:schemeClr>
                </a:solidFill>
              </a:rPr>
              <a:t>2018</a:t>
            </a:r>
            <a:r>
              <a:rPr lang="zh-CN" altLang="en-US" dirty="0">
                <a:solidFill>
                  <a:schemeClr val="tx1">
                    <a:lumMod val="50000"/>
                  </a:schemeClr>
                </a:solidFill>
              </a:rPr>
              <a:t>年</a:t>
            </a:r>
            <a:r>
              <a:rPr lang="en-US" altLang="zh-CN" dirty="0">
                <a:solidFill>
                  <a:schemeClr val="tx1">
                    <a:lumMod val="50000"/>
                  </a:schemeClr>
                </a:solidFill>
              </a:rPr>
              <a:t>10</a:t>
            </a:r>
            <a:r>
              <a:rPr lang="zh-CN" altLang="en-US" dirty="0">
                <a:solidFill>
                  <a:schemeClr val="tx1">
                    <a:lumMod val="50000"/>
                  </a:schemeClr>
                </a:solidFill>
              </a:rPr>
              <a:t>月</a:t>
            </a:r>
            <a:r>
              <a:rPr lang="en-US" altLang="zh-CN" dirty="0">
                <a:solidFill>
                  <a:schemeClr val="tx1">
                    <a:lumMod val="50000"/>
                  </a:schemeClr>
                </a:solidFill>
              </a:rPr>
              <a:t>30</a:t>
            </a:r>
            <a:r>
              <a:rPr lang="zh-CN" altLang="en-US" dirty="0">
                <a:solidFill>
                  <a:schemeClr val="tx1">
                    <a:lumMod val="50000"/>
                  </a:schemeClr>
                </a:solidFill>
              </a:rPr>
              <a:t>日</a:t>
            </a:r>
            <a:endParaRPr lang="zh-cn" altLang="zh-CN" dirty="0">
              <a:solidFill>
                <a:schemeClr val="tx1">
                  <a:lumMod val="50000"/>
                </a:schemeClr>
              </a:solidFill>
            </a:endParaRPr>
          </a:p>
          <a:p>
            <a:pPr rtl="0"/>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5820" y="260648"/>
            <a:ext cx="9601200" cy="1143000"/>
          </a:xfrm>
        </p:spPr>
        <p:txBody>
          <a:bodyPr rtlCol="0"/>
          <a:lstStyle/>
          <a:p>
            <a:pPr rtl="0"/>
            <a:r>
              <a:rPr lang="zh-CN" altLang="en-US" dirty="0"/>
              <a:t>基于单窗口多页面的用户访问路径的收集算法</a:t>
            </a:r>
            <a:endParaRPr lang="zh-cn" dirty="0"/>
          </a:p>
        </p:txBody>
      </p:sp>
      <p:sp>
        <p:nvSpPr>
          <p:cNvPr id="4" name="文本框 3">
            <a:extLst>
              <a:ext uri="{FF2B5EF4-FFF2-40B4-BE49-F238E27FC236}">
                <a16:creationId xmlns:a16="http://schemas.microsoft.com/office/drawing/2014/main" id="{5C39BC7C-E76F-40B8-91F7-EB14261D45F6}"/>
              </a:ext>
            </a:extLst>
          </p:cNvPr>
          <p:cNvSpPr txBox="1"/>
          <p:nvPr/>
        </p:nvSpPr>
        <p:spPr>
          <a:xfrm>
            <a:off x="2277988" y="1916832"/>
            <a:ext cx="7056784" cy="369332"/>
          </a:xfrm>
          <a:prstGeom prst="rect">
            <a:avLst/>
          </a:prstGeom>
          <a:noFill/>
        </p:spPr>
        <p:txBody>
          <a:bodyPr wrap="square" rtlCol="0">
            <a:spAutoFit/>
          </a:bodyPr>
          <a:lstStyle/>
          <a:p>
            <a:r>
              <a:rPr lang="zh-CN" altLang="en-US" dirty="0"/>
              <a:t>树节点 </a:t>
            </a:r>
            <a:r>
              <a:rPr lang="en-US" altLang="zh-CN" dirty="0" err="1"/>
              <a:t>TreeNode</a:t>
            </a:r>
            <a:r>
              <a:rPr lang="zh-CN" altLang="en-US" dirty="0"/>
              <a:t>（</a:t>
            </a:r>
            <a:r>
              <a:rPr lang="en-US" altLang="zh-CN" dirty="0" err="1"/>
              <a:t>userID,uri,children</a:t>
            </a:r>
            <a:r>
              <a:rPr lang="en-US" altLang="zh-CN" dirty="0"/>
              <a:t>[]…</a:t>
            </a:r>
            <a:r>
              <a:rPr lang="zh-CN" altLang="en-US" dirty="0"/>
              <a:t>）</a:t>
            </a:r>
          </a:p>
        </p:txBody>
      </p:sp>
      <p:sp>
        <p:nvSpPr>
          <p:cNvPr id="3" name="文本框 2">
            <a:extLst>
              <a:ext uri="{FF2B5EF4-FFF2-40B4-BE49-F238E27FC236}">
                <a16:creationId xmlns:a16="http://schemas.microsoft.com/office/drawing/2014/main" id="{EBE22ACF-AE94-44E3-B511-24C75D7B6D09}"/>
              </a:ext>
            </a:extLst>
          </p:cNvPr>
          <p:cNvSpPr txBox="1"/>
          <p:nvPr/>
        </p:nvSpPr>
        <p:spPr>
          <a:xfrm>
            <a:off x="2277988" y="2492896"/>
            <a:ext cx="4801314" cy="369332"/>
          </a:xfrm>
          <a:prstGeom prst="rect">
            <a:avLst/>
          </a:prstGeom>
          <a:noFill/>
        </p:spPr>
        <p:txBody>
          <a:bodyPr wrap="none" rtlCol="0">
            <a:spAutoFit/>
          </a:bodyPr>
          <a:lstStyle/>
          <a:p>
            <a:r>
              <a:rPr lang="zh-CN" altLang="en-US" dirty="0"/>
              <a:t>预处理：去除冗余信息、用户识别、会话识别</a:t>
            </a:r>
          </a:p>
        </p:txBody>
      </p:sp>
      <p:pic>
        <p:nvPicPr>
          <p:cNvPr id="7" name="图片 6">
            <a:extLst>
              <a:ext uri="{FF2B5EF4-FFF2-40B4-BE49-F238E27FC236}">
                <a16:creationId xmlns:a16="http://schemas.microsoft.com/office/drawing/2014/main" id="{D1FF75F5-9D2B-4C51-B7FD-92F6E2A99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604" y="1941335"/>
            <a:ext cx="3285872" cy="4290774"/>
          </a:xfrm>
          <a:prstGeom prst="rect">
            <a:avLst/>
          </a:prstGeom>
        </p:spPr>
      </p:pic>
      <p:sp>
        <p:nvSpPr>
          <p:cNvPr id="8" name="文本框 7">
            <a:extLst>
              <a:ext uri="{FF2B5EF4-FFF2-40B4-BE49-F238E27FC236}">
                <a16:creationId xmlns:a16="http://schemas.microsoft.com/office/drawing/2014/main" id="{8C7A7065-24E8-4896-974B-BAAC5BB56974}"/>
              </a:ext>
            </a:extLst>
          </p:cNvPr>
          <p:cNvSpPr txBox="1"/>
          <p:nvPr/>
        </p:nvSpPr>
        <p:spPr>
          <a:xfrm>
            <a:off x="1080349" y="3537959"/>
            <a:ext cx="5998953" cy="1477328"/>
          </a:xfrm>
          <a:prstGeom prst="rect">
            <a:avLst/>
          </a:prstGeom>
          <a:noFill/>
        </p:spPr>
        <p:txBody>
          <a:bodyPr wrap="square" rtlCol="0">
            <a:spAutoFit/>
          </a:bodyPr>
          <a:lstStyle/>
          <a:p>
            <a:r>
              <a:rPr lang="zh-CN" altLang="en-US" dirty="0"/>
              <a:t>        自上而下地搜索从</a:t>
            </a:r>
            <a:r>
              <a:rPr lang="en-US" altLang="zh-CN" dirty="0"/>
              <a:t>Web</a:t>
            </a:r>
            <a:r>
              <a:rPr lang="zh-CN" altLang="en-US" dirty="0"/>
              <a:t>日志文件中分析的用户会话记录，主要关注记录中的</a:t>
            </a:r>
            <a:r>
              <a:rPr lang="en-US" altLang="zh-CN" dirty="0" err="1"/>
              <a:t>uri</a:t>
            </a:r>
            <a:r>
              <a:rPr lang="zh-CN" altLang="en-US" dirty="0"/>
              <a:t>资源、引用页面和用户信息等元素。在搜索每一条记录的过程中，建立新的用户浏览数，或添加到之前所建立的用户浏览树中，最后存储收集到的路径。</a:t>
            </a:r>
            <a:endParaRPr lang="en-US" altLang="zh-CN" dirty="0"/>
          </a:p>
        </p:txBody>
      </p:sp>
      <p:sp>
        <p:nvSpPr>
          <p:cNvPr id="9" name="文本框 8">
            <a:extLst>
              <a:ext uri="{FF2B5EF4-FFF2-40B4-BE49-F238E27FC236}">
                <a16:creationId xmlns:a16="http://schemas.microsoft.com/office/drawing/2014/main" id="{C734FA3F-C84E-487B-BB0C-066BA421BA2E}"/>
              </a:ext>
            </a:extLst>
          </p:cNvPr>
          <p:cNvSpPr txBox="1"/>
          <p:nvPr/>
        </p:nvSpPr>
        <p:spPr>
          <a:xfrm>
            <a:off x="1080349" y="5157192"/>
            <a:ext cx="6144125" cy="923330"/>
          </a:xfrm>
          <a:prstGeom prst="rect">
            <a:avLst/>
          </a:prstGeom>
          <a:noFill/>
        </p:spPr>
        <p:txBody>
          <a:bodyPr wrap="square" rtlCol="0">
            <a:spAutoFit/>
          </a:bodyPr>
          <a:lstStyle/>
          <a:p>
            <a:r>
              <a:rPr lang="zh-CN" altLang="en-US" dirty="0"/>
              <a:t>        在收集用户访问路径上，把过去算法中未收集到的大量的短的访问路径合并到了用户访问路径树上，减少了短路径的生成。</a:t>
            </a:r>
          </a:p>
        </p:txBody>
      </p:sp>
    </p:spTree>
    <p:extLst>
      <p:ext uri="{BB962C8B-B14F-4D97-AF65-F5344CB8AC3E}">
        <p14:creationId xmlns:p14="http://schemas.microsoft.com/office/powerpoint/2010/main" val="87860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5820" y="260648"/>
            <a:ext cx="10657184" cy="1143000"/>
          </a:xfrm>
        </p:spPr>
        <p:txBody>
          <a:bodyPr rtlCol="0"/>
          <a:lstStyle/>
          <a:p>
            <a:pPr rtl="0"/>
            <a:r>
              <a:rPr lang="zh-CN" altLang="en-US" dirty="0"/>
              <a:t>基于用户树形浏览模式的网站推荐系统协同式过滤的实现</a:t>
            </a:r>
            <a:endParaRPr lang="zh-cn" dirty="0"/>
          </a:p>
        </p:txBody>
      </p:sp>
      <p:sp>
        <p:nvSpPr>
          <p:cNvPr id="4" name="文本框 3">
            <a:extLst>
              <a:ext uri="{FF2B5EF4-FFF2-40B4-BE49-F238E27FC236}">
                <a16:creationId xmlns:a16="http://schemas.microsoft.com/office/drawing/2014/main" id="{5C39BC7C-E76F-40B8-91F7-EB14261D45F6}"/>
              </a:ext>
            </a:extLst>
          </p:cNvPr>
          <p:cNvSpPr txBox="1"/>
          <p:nvPr/>
        </p:nvSpPr>
        <p:spPr>
          <a:xfrm>
            <a:off x="2277988" y="1916832"/>
            <a:ext cx="7056784" cy="369332"/>
          </a:xfrm>
          <a:prstGeom prst="rect">
            <a:avLst/>
          </a:prstGeom>
          <a:noFill/>
        </p:spPr>
        <p:txBody>
          <a:bodyPr wrap="square" rtlCol="0">
            <a:spAutoFit/>
          </a:bodyPr>
          <a:lstStyle/>
          <a:p>
            <a:r>
              <a:rPr lang="zh-CN" altLang="en-US" dirty="0"/>
              <a:t>树形访问路径的叶子节点即为用户访问的目的页面。</a:t>
            </a:r>
          </a:p>
        </p:txBody>
      </p:sp>
      <p:sp>
        <p:nvSpPr>
          <p:cNvPr id="3" name="文本框 2">
            <a:extLst>
              <a:ext uri="{FF2B5EF4-FFF2-40B4-BE49-F238E27FC236}">
                <a16:creationId xmlns:a16="http://schemas.microsoft.com/office/drawing/2014/main" id="{EBE22ACF-AE94-44E3-B511-24C75D7B6D09}"/>
              </a:ext>
            </a:extLst>
          </p:cNvPr>
          <p:cNvSpPr txBox="1"/>
          <p:nvPr/>
        </p:nvSpPr>
        <p:spPr>
          <a:xfrm>
            <a:off x="2277988" y="2492896"/>
            <a:ext cx="3795206" cy="646331"/>
          </a:xfrm>
          <a:prstGeom prst="rect">
            <a:avLst/>
          </a:prstGeom>
          <a:noFill/>
        </p:spPr>
        <p:txBody>
          <a:bodyPr wrap="none" rtlCol="0">
            <a:spAutoFit/>
          </a:bodyPr>
          <a:lstStyle/>
          <a:p>
            <a:r>
              <a:rPr lang="zh-CN" altLang="en-US" dirty="0"/>
              <a:t>用户目的页面集</a:t>
            </a:r>
            <a:r>
              <a:rPr lang="en-US" altLang="zh-CN" dirty="0" err="1"/>
              <a:t>UserEdP</a:t>
            </a:r>
            <a:r>
              <a:rPr lang="en-US" altLang="zh-CN" dirty="0"/>
              <a:t>(</a:t>
            </a:r>
            <a:r>
              <a:rPr lang="en-US" altLang="zh-CN" dirty="0" err="1"/>
              <a:t>user,uri</a:t>
            </a:r>
            <a:r>
              <a:rPr lang="en-US" altLang="zh-CN" dirty="0"/>
              <a:t>[])</a:t>
            </a:r>
          </a:p>
          <a:p>
            <a:r>
              <a:rPr lang="zh-CN" altLang="en-US" dirty="0"/>
              <a:t>交叉页面访问频度</a:t>
            </a:r>
            <a:r>
              <a:rPr lang="en-US" altLang="zh-CN" dirty="0" err="1"/>
              <a:t>cpFreq</a:t>
            </a:r>
            <a:r>
              <a:rPr lang="en-US" altLang="zh-CN" dirty="0"/>
              <a:t>(</a:t>
            </a:r>
            <a:r>
              <a:rPr lang="en-US" altLang="zh-CN" dirty="0" err="1"/>
              <a:t>i,j</a:t>
            </a:r>
            <a:r>
              <a:rPr lang="en-US" altLang="zh-CN" dirty="0"/>
              <a:t>)</a:t>
            </a:r>
            <a:endParaRPr lang="zh-CN" altLang="en-US" dirty="0"/>
          </a:p>
        </p:txBody>
      </p:sp>
      <p:pic>
        <p:nvPicPr>
          <p:cNvPr id="6" name="图片 5">
            <a:extLst>
              <a:ext uri="{FF2B5EF4-FFF2-40B4-BE49-F238E27FC236}">
                <a16:creationId xmlns:a16="http://schemas.microsoft.com/office/drawing/2014/main" id="{833B77B4-7F8F-4781-8CA0-AAE14EF7A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532" y="2582666"/>
            <a:ext cx="3429479" cy="466790"/>
          </a:xfrm>
          <a:prstGeom prst="rect">
            <a:avLst/>
          </a:prstGeom>
        </p:spPr>
      </p:pic>
      <p:pic>
        <p:nvPicPr>
          <p:cNvPr id="11" name="图片 10">
            <a:extLst>
              <a:ext uri="{FF2B5EF4-FFF2-40B4-BE49-F238E27FC236}">
                <a16:creationId xmlns:a16="http://schemas.microsoft.com/office/drawing/2014/main" id="{623E3473-4B64-425F-BE82-7ED21287D560}"/>
              </a:ext>
            </a:extLst>
          </p:cNvPr>
          <p:cNvPicPr>
            <a:picLocks noChangeAspect="1"/>
          </p:cNvPicPr>
          <p:nvPr/>
        </p:nvPicPr>
        <p:blipFill rotWithShape="1">
          <a:blip r:embed="rId4">
            <a:extLst>
              <a:ext uri="{28A0092B-C50C-407E-A947-70E740481C1C}">
                <a14:useLocalDpi xmlns:a14="http://schemas.microsoft.com/office/drawing/2010/main" val="0"/>
              </a:ext>
            </a:extLst>
          </a:blip>
          <a:srcRect t="6894" r="6626"/>
          <a:stretch/>
        </p:blipFill>
        <p:spPr>
          <a:xfrm>
            <a:off x="2422004" y="3451383"/>
            <a:ext cx="3024336" cy="949051"/>
          </a:xfrm>
          <a:prstGeom prst="rect">
            <a:avLst/>
          </a:prstGeom>
        </p:spPr>
      </p:pic>
      <p:sp>
        <p:nvSpPr>
          <p:cNvPr id="12" name="文本框 11">
            <a:extLst>
              <a:ext uri="{FF2B5EF4-FFF2-40B4-BE49-F238E27FC236}">
                <a16:creationId xmlns:a16="http://schemas.microsoft.com/office/drawing/2014/main" id="{CCEFA882-8441-4CE7-8936-037E80257CFE}"/>
              </a:ext>
            </a:extLst>
          </p:cNvPr>
          <p:cNvSpPr txBox="1"/>
          <p:nvPr/>
        </p:nvSpPr>
        <p:spPr>
          <a:xfrm>
            <a:off x="5806380" y="3718774"/>
            <a:ext cx="2723823" cy="369332"/>
          </a:xfrm>
          <a:prstGeom prst="rect">
            <a:avLst/>
          </a:prstGeom>
          <a:noFill/>
        </p:spPr>
        <p:txBody>
          <a:bodyPr wrap="none" rtlCol="0">
            <a:spAutoFit/>
          </a:bodyPr>
          <a:lstStyle/>
          <a:p>
            <a:r>
              <a:rPr lang="zh-CN" altLang="en-US" dirty="0"/>
              <a:t>去除其中排名最高的一位</a:t>
            </a:r>
          </a:p>
        </p:txBody>
      </p:sp>
      <p:sp>
        <p:nvSpPr>
          <p:cNvPr id="13" name="矩形 12">
            <a:extLst>
              <a:ext uri="{FF2B5EF4-FFF2-40B4-BE49-F238E27FC236}">
                <a16:creationId xmlns:a16="http://schemas.microsoft.com/office/drawing/2014/main" id="{FEFA2D99-CBCC-414B-AA74-5EAFCF72FBEF}"/>
              </a:ext>
            </a:extLst>
          </p:cNvPr>
          <p:cNvSpPr/>
          <p:nvPr/>
        </p:nvSpPr>
        <p:spPr>
          <a:xfrm>
            <a:off x="2275207" y="5075936"/>
            <a:ext cx="3525324" cy="369332"/>
          </a:xfrm>
          <a:prstGeom prst="rect">
            <a:avLst/>
          </a:prstGeom>
        </p:spPr>
        <p:txBody>
          <a:bodyPr wrap="none">
            <a:spAutoFit/>
          </a:bodyPr>
          <a:lstStyle/>
          <a:p>
            <a:r>
              <a:rPr lang="zh-CN" altLang="en-US" dirty="0"/>
              <a:t>交叉页面用户访问比重</a:t>
            </a:r>
            <a:r>
              <a:rPr lang="en-US" altLang="zh-CN" dirty="0" err="1"/>
              <a:t>cpGra</a:t>
            </a:r>
            <a:r>
              <a:rPr lang="en-US" altLang="zh-CN" dirty="0"/>
              <a:t>(</a:t>
            </a:r>
            <a:r>
              <a:rPr lang="en-US" altLang="zh-CN" dirty="0" err="1"/>
              <a:t>k,i</a:t>
            </a:r>
            <a:r>
              <a:rPr lang="en-US" altLang="zh-CN" dirty="0"/>
              <a:t>)</a:t>
            </a:r>
          </a:p>
        </p:txBody>
      </p:sp>
      <p:pic>
        <p:nvPicPr>
          <p:cNvPr id="15" name="图片 14">
            <a:extLst>
              <a:ext uri="{FF2B5EF4-FFF2-40B4-BE49-F238E27FC236}">
                <a16:creationId xmlns:a16="http://schemas.microsoft.com/office/drawing/2014/main" id="{C6A535D1-93A1-4281-A60F-73D4C0E76D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0899" y="5053926"/>
            <a:ext cx="2181529" cy="466790"/>
          </a:xfrm>
          <a:prstGeom prst="rect">
            <a:avLst/>
          </a:prstGeom>
        </p:spPr>
      </p:pic>
    </p:spTree>
    <p:extLst>
      <p:ext uri="{BB962C8B-B14F-4D97-AF65-F5344CB8AC3E}">
        <p14:creationId xmlns:p14="http://schemas.microsoft.com/office/powerpoint/2010/main" val="250423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实验</a:t>
            </a:r>
            <a:endParaRPr lang="zh-cn" dirty="0"/>
          </a:p>
        </p:txBody>
      </p:sp>
      <p:sp>
        <p:nvSpPr>
          <p:cNvPr id="4" name="文本框 3">
            <a:extLst>
              <a:ext uri="{FF2B5EF4-FFF2-40B4-BE49-F238E27FC236}">
                <a16:creationId xmlns:a16="http://schemas.microsoft.com/office/drawing/2014/main" id="{5C39BC7C-E76F-40B8-91F7-EB14261D45F6}"/>
              </a:ext>
            </a:extLst>
          </p:cNvPr>
          <p:cNvSpPr txBox="1"/>
          <p:nvPr/>
        </p:nvSpPr>
        <p:spPr>
          <a:xfrm>
            <a:off x="2277988" y="1916832"/>
            <a:ext cx="7056784" cy="369332"/>
          </a:xfrm>
          <a:prstGeom prst="rect">
            <a:avLst/>
          </a:prstGeom>
          <a:noFill/>
        </p:spPr>
        <p:txBody>
          <a:bodyPr wrap="square" rtlCol="0">
            <a:spAutoFit/>
          </a:bodyPr>
          <a:lstStyle/>
          <a:p>
            <a:r>
              <a:rPr lang="en-US" altLang="zh-CN" dirty="0"/>
              <a:t>Uri</a:t>
            </a:r>
            <a:r>
              <a:rPr lang="zh-CN" altLang="en-US" dirty="0"/>
              <a:t>资源：</a:t>
            </a:r>
            <a:r>
              <a:rPr lang="en-US" altLang="zh-CN" dirty="0"/>
              <a:t>8666,8586,4754,3923,5719,4754</a:t>
            </a:r>
            <a:endParaRPr lang="zh-CN" altLang="en-US" dirty="0"/>
          </a:p>
        </p:txBody>
      </p:sp>
      <p:sp>
        <p:nvSpPr>
          <p:cNvPr id="5" name="文本框 4">
            <a:extLst>
              <a:ext uri="{FF2B5EF4-FFF2-40B4-BE49-F238E27FC236}">
                <a16:creationId xmlns:a16="http://schemas.microsoft.com/office/drawing/2014/main" id="{EA7CF524-DAF5-4430-AB3B-488EF96A3FA8}"/>
              </a:ext>
            </a:extLst>
          </p:cNvPr>
          <p:cNvSpPr txBox="1"/>
          <p:nvPr/>
        </p:nvSpPr>
        <p:spPr>
          <a:xfrm>
            <a:off x="2133972" y="2636912"/>
            <a:ext cx="2492990" cy="369332"/>
          </a:xfrm>
          <a:prstGeom prst="rect">
            <a:avLst/>
          </a:prstGeom>
          <a:noFill/>
        </p:spPr>
        <p:txBody>
          <a:bodyPr wrap="none" rtlCol="0">
            <a:spAutoFit/>
          </a:bodyPr>
          <a:lstStyle/>
          <a:p>
            <a:r>
              <a:rPr lang="zh-CN" altLang="en-US" dirty="0"/>
              <a:t>交叉页面访问频度矩阵</a:t>
            </a:r>
          </a:p>
        </p:txBody>
      </p:sp>
      <p:sp>
        <p:nvSpPr>
          <p:cNvPr id="3" name="矩形 2">
            <a:extLst>
              <a:ext uri="{FF2B5EF4-FFF2-40B4-BE49-F238E27FC236}">
                <a16:creationId xmlns:a16="http://schemas.microsoft.com/office/drawing/2014/main" id="{EC5AD2AB-FECB-4980-B9C0-EFA7B668A665}"/>
              </a:ext>
            </a:extLst>
          </p:cNvPr>
          <p:cNvSpPr/>
          <p:nvPr/>
        </p:nvSpPr>
        <p:spPr>
          <a:xfrm>
            <a:off x="6526460" y="2636912"/>
            <a:ext cx="2954655" cy="369332"/>
          </a:xfrm>
          <a:prstGeom prst="rect">
            <a:avLst/>
          </a:prstGeom>
        </p:spPr>
        <p:txBody>
          <a:bodyPr wrap="none">
            <a:spAutoFit/>
          </a:bodyPr>
          <a:lstStyle/>
          <a:p>
            <a:r>
              <a:rPr lang="zh-CN" altLang="en-US" dirty="0"/>
              <a:t>交叉页面用户访问比重矩阵</a:t>
            </a:r>
          </a:p>
        </p:txBody>
      </p:sp>
      <p:pic>
        <p:nvPicPr>
          <p:cNvPr id="7" name="图片 6">
            <a:extLst>
              <a:ext uri="{FF2B5EF4-FFF2-40B4-BE49-F238E27FC236}">
                <a16:creationId xmlns:a16="http://schemas.microsoft.com/office/drawing/2014/main" id="{512EACAE-76C6-4453-8D2E-63A4E539E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570" y="3334624"/>
            <a:ext cx="2819794" cy="1752845"/>
          </a:xfrm>
          <a:prstGeom prst="rect">
            <a:avLst/>
          </a:prstGeom>
        </p:spPr>
      </p:pic>
      <p:pic>
        <p:nvPicPr>
          <p:cNvPr id="9" name="图片 8">
            <a:extLst>
              <a:ext uri="{FF2B5EF4-FFF2-40B4-BE49-F238E27FC236}">
                <a16:creationId xmlns:a16="http://schemas.microsoft.com/office/drawing/2014/main" id="{9BB01E03-5912-4655-9E14-7744C6373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600" y="3334624"/>
            <a:ext cx="3572374" cy="1952898"/>
          </a:xfrm>
          <a:prstGeom prst="rect">
            <a:avLst/>
          </a:prstGeom>
        </p:spPr>
      </p:pic>
    </p:spTree>
    <p:extLst>
      <p:ext uri="{BB962C8B-B14F-4D97-AF65-F5344CB8AC3E}">
        <p14:creationId xmlns:p14="http://schemas.microsoft.com/office/powerpoint/2010/main" val="114113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结论</a:t>
            </a:r>
            <a:endParaRPr lang="zh-cn" dirty="0"/>
          </a:p>
        </p:txBody>
      </p:sp>
      <p:sp>
        <p:nvSpPr>
          <p:cNvPr id="4" name="文本框 3">
            <a:extLst>
              <a:ext uri="{FF2B5EF4-FFF2-40B4-BE49-F238E27FC236}">
                <a16:creationId xmlns:a16="http://schemas.microsoft.com/office/drawing/2014/main" id="{5C39BC7C-E76F-40B8-91F7-EB14261D45F6}"/>
              </a:ext>
            </a:extLst>
          </p:cNvPr>
          <p:cNvSpPr txBox="1"/>
          <p:nvPr/>
        </p:nvSpPr>
        <p:spPr>
          <a:xfrm>
            <a:off x="2277988" y="1916832"/>
            <a:ext cx="7056784" cy="2031325"/>
          </a:xfrm>
          <a:prstGeom prst="rect">
            <a:avLst/>
          </a:prstGeom>
          <a:noFill/>
        </p:spPr>
        <p:txBody>
          <a:bodyPr wrap="square" rtlCol="0">
            <a:spAutoFit/>
          </a:bodyPr>
          <a:lstStyle/>
          <a:p>
            <a:r>
              <a:rPr lang="zh-CN" altLang="en-US" dirty="0"/>
              <a:t>        此算法能够收集具有一体性的用户访问路径树，合并短路径到用户浏览树上，进而减少了短路径的生成。</a:t>
            </a:r>
            <a:endParaRPr lang="en-US" altLang="zh-CN" dirty="0"/>
          </a:p>
          <a:p>
            <a:r>
              <a:rPr lang="en-US" altLang="zh-CN" dirty="0"/>
              <a:t>        </a:t>
            </a:r>
          </a:p>
          <a:p>
            <a:r>
              <a:rPr lang="en-US" altLang="zh-CN" dirty="0"/>
              <a:t>    </a:t>
            </a:r>
          </a:p>
          <a:p>
            <a:r>
              <a:rPr lang="en-US" altLang="zh-CN" dirty="0"/>
              <a:t>        </a:t>
            </a:r>
            <a:r>
              <a:rPr lang="zh-CN" altLang="en-US" dirty="0"/>
              <a:t>建立交叉页面访问频度矩阵，作为推荐系统的协同式过滤的判断依据，实验表明建立交叉页面访问频度矩阵在实现协同式过滤上具有可行性。</a:t>
            </a:r>
          </a:p>
        </p:txBody>
      </p:sp>
    </p:spTree>
    <p:extLst>
      <p:ext uri="{BB962C8B-B14F-4D97-AF65-F5344CB8AC3E}">
        <p14:creationId xmlns:p14="http://schemas.microsoft.com/office/powerpoint/2010/main" val="277381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FD3D225-AF0C-4B0F-84A8-B1BF7231971E}"/>
              </a:ext>
            </a:extLst>
          </p:cNvPr>
          <p:cNvSpPr/>
          <p:nvPr/>
        </p:nvSpPr>
        <p:spPr>
          <a:xfrm>
            <a:off x="5518348" y="836712"/>
            <a:ext cx="5832648" cy="518457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63FBC286-B416-4B87-95DB-9B1937504189}"/>
              </a:ext>
            </a:extLst>
          </p:cNvPr>
          <p:cNvSpPr txBox="1"/>
          <p:nvPr/>
        </p:nvSpPr>
        <p:spPr>
          <a:xfrm>
            <a:off x="5880126" y="2644170"/>
            <a:ext cx="5109091" cy="1569660"/>
          </a:xfrm>
          <a:prstGeom prst="rect">
            <a:avLst/>
          </a:prstGeom>
          <a:noFill/>
        </p:spPr>
        <p:txBody>
          <a:bodyPr wrap="none" rtlCol="0">
            <a:spAutoFit/>
          </a:bodyPr>
          <a:lstStyle/>
          <a:p>
            <a:r>
              <a:rPr lang="zh-CN" altLang="en-US" sz="9600" dirty="0"/>
              <a:t>感谢观看</a:t>
            </a:r>
          </a:p>
        </p:txBody>
      </p:sp>
    </p:spTree>
    <p:extLst>
      <p:ext uri="{BB962C8B-B14F-4D97-AF65-F5344CB8AC3E}">
        <p14:creationId xmlns:p14="http://schemas.microsoft.com/office/powerpoint/2010/main" val="276378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1518512" y="646695"/>
            <a:ext cx="1656184" cy="447328"/>
          </a:xfrm>
        </p:spPr>
        <p:txBody>
          <a:bodyPr rtlCol="0">
            <a:normAutofit fontScale="90000"/>
          </a:bodyPr>
          <a:lstStyle/>
          <a:p>
            <a:pPr rtl="0"/>
            <a:r>
              <a:rPr lang="zh-CN" altLang="en-US" dirty="0"/>
              <a:t>语义匹配</a:t>
            </a:r>
            <a:endParaRPr lang="zh-cn" dirty="0"/>
          </a:p>
        </p:txBody>
      </p:sp>
      <p:sp>
        <p:nvSpPr>
          <p:cNvPr id="14" name="内容占位符 2"/>
          <p:cNvSpPr>
            <a:spLocks noGrp="1"/>
          </p:cNvSpPr>
          <p:nvPr>
            <p:ph idx="1"/>
          </p:nvPr>
        </p:nvSpPr>
        <p:spPr>
          <a:xfrm>
            <a:off x="1522414" y="1249922"/>
            <a:ext cx="9601200" cy="2032248"/>
          </a:xfrm>
        </p:spPr>
        <p:txBody>
          <a:bodyPr rtlCol="0"/>
          <a:lstStyle/>
          <a:p>
            <a:pPr rtl="0"/>
            <a:r>
              <a:rPr lang="zh-CN" altLang="en-US" dirty="0"/>
              <a:t>语义相似度（两个文本具有相同的语义，但表达方式不同）</a:t>
            </a:r>
            <a:endParaRPr lang="en-US" altLang="zh-CN" dirty="0"/>
          </a:p>
          <a:p>
            <a:pPr rtl="0"/>
            <a:r>
              <a:rPr lang="zh-CN" altLang="en-US" dirty="0"/>
              <a:t>语法信息（匹配度好，语法信息在一定程度上也有关联）</a:t>
            </a:r>
            <a:endParaRPr lang="en-US" altLang="zh-CN" dirty="0"/>
          </a:p>
          <a:p>
            <a:pPr rtl="0"/>
            <a:r>
              <a:rPr lang="zh-CN" altLang="en-US" dirty="0"/>
              <a:t>全局匹配要求（两个文本作为一个整体去推测该语义，需要一个全局匹配度）</a:t>
            </a:r>
            <a:endParaRPr lang="zh-cn" dirty="0"/>
          </a:p>
        </p:txBody>
      </p:sp>
      <p:sp>
        <p:nvSpPr>
          <p:cNvPr id="2" name="矩形 1">
            <a:extLst>
              <a:ext uri="{FF2B5EF4-FFF2-40B4-BE49-F238E27FC236}">
                <a16:creationId xmlns:a16="http://schemas.microsoft.com/office/drawing/2014/main" id="{D48F0274-6429-4637-B84C-BED7AFA489AD}"/>
              </a:ext>
            </a:extLst>
          </p:cNvPr>
          <p:cNvSpPr/>
          <p:nvPr/>
        </p:nvSpPr>
        <p:spPr>
          <a:xfrm>
            <a:off x="1518512" y="2893469"/>
            <a:ext cx="1839596" cy="535531"/>
          </a:xfrm>
          <a:prstGeom prst="rect">
            <a:avLst/>
          </a:prstGeom>
        </p:spPr>
        <p:txBody>
          <a:bodyPr wrap="square">
            <a:spAutoFit/>
          </a:bodyPr>
          <a:lstStyle/>
          <a:p>
            <a:pPr>
              <a:lnSpc>
                <a:spcPct val="90000"/>
              </a:lnSpc>
              <a:spcBef>
                <a:spcPct val="0"/>
              </a:spcBef>
            </a:pPr>
            <a:r>
              <a:rPr lang="zh-CN" altLang="en-US" sz="3200" dirty="0">
                <a:latin typeface="宋体" panose="02010600030101010101" pitchFamily="2" charset="-122"/>
                <a:ea typeface="宋体" panose="02010600030101010101" pitchFamily="2" charset="-122"/>
                <a:cs typeface="+mj-cs"/>
              </a:rPr>
              <a:t>实体链接</a:t>
            </a:r>
          </a:p>
        </p:txBody>
      </p:sp>
      <p:sp>
        <p:nvSpPr>
          <p:cNvPr id="7" name="内容占位符 2">
            <a:extLst>
              <a:ext uri="{FF2B5EF4-FFF2-40B4-BE49-F238E27FC236}">
                <a16:creationId xmlns:a16="http://schemas.microsoft.com/office/drawing/2014/main" id="{400C0B32-0075-43EF-8EA4-78489E180214}"/>
              </a:ext>
            </a:extLst>
          </p:cNvPr>
          <p:cNvSpPr txBox="1">
            <a:spLocks/>
          </p:cNvSpPr>
          <p:nvPr/>
        </p:nvSpPr>
        <p:spPr>
          <a:xfrm>
            <a:off x="1518512" y="3575831"/>
            <a:ext cx="9601200" cy="927035"/>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宋体" panose="02010600030101010101" pitchFamily="2" charset="-122"/>
                <a:ea typeface="宋体" panose="02010600030101010101" pitchFamily="2" charset="-122"/>
                <a:cs typeface="+mn-cs"/>
              </a:defRPr>
            </a:lvl9pPr>
          </a:lstStyle>
          <a:p>
            <a:r>
              <a:rPr lang="zh-CN" altLang="en-US" dirty="0"/>
              <a:t>处理自然语言的多样性问题（同一意义的不同表达）</a:t>
            </a:r>
            <a:endParaRPr lang="en-US" altLang="zh-CN" dirty="0"/>
          </a:p>
          <a:p>
            <a:r>
              <a:rPr lang="zh-CN" altLang="en-US" dirty="0"/>
              <a:t>处理自然语言的歧义性问题（同一表达的不同意义）</a:t>
            </a:r>
            <a:endParaRPr lang="zh-cn" dirty="0"/>
          </a:p>
        </p:txBody>
      </p:sp>
      <p:sp>
        <p:nvSpPr>
          <p:cNvPr id="8" name="矩形 7">
            <a:extLst>
              <a:ext uri="{FF2B5EF4-FFF2-40B4-BE49-F238E27FC236}">
                <a16:creationId xmlns:a16="http://schemas.microsoft.com/office/drawing/2014/main" id="{D3736157-291C-49F3-9F02-6B741B4A2632}"/>
              </a:ext>
            </a:extLst>
          </p:cNvPr>
          <p:cNvSpPr/>
          <p:nvPr/>
        </p:nvSpPr>
        <p:spPr>
          <a:xfrm>
            <a:off x="1518512" y="4813850"/>
            <a:ext cx="1839596" cy="535531"/>
          </a:xfrm>
          <a:prstGeom prst="rect">
            <a:avLst/>
          </a:prstGeom>
        </p:spPr>
        <p:txBody>
          <a:bodyPr wrap="square">
            <a:spAutoFit/>
          </a:bodyPr>
          <a:lstStyle/>
          <a:p>
            <a:pPr>
              <a:lnSpc>
                <a:spcPct val="90000"/>
              </a:lnSpc>
              <a:spcBef>
                <a:spcPct val="0"/>
              </a:spcBef>
            </a:pPr>
            <a:r>
              <a:rPr lang="zh-CN" altLang="en-US" sz="3200" dirty="0">
                <a:latin typeface="宋体" panose="02010600030101010101" pitchFamily="2" charset="-122"/>
                <a:ea typeface="宋体" panose="02010600030101010101" pitchFamily="2" charset="-122"/>
                <a:cs typeface="+mj-cs"/>
              </a:rPr>
              <a:t>手段</a:t>
            </a:r>
          </a:p>
        </p:txBody>
      </p:sp>
      <p:sp>
        <p:nvSpPr>
          <p:cNvPr id="4" name="文本框 3">
            <a:extLst>
              <a:ext uri="{FF2B5EF4-FFF2-40B4-BE49-F238E27FC236}">
                <a16:creationId xmlns:a16="http://schemas.microsoft.com/office/drawing/2014/main" id="{3BB225B9-DBB5-4E13-B0CE-0B795AED8115}"/>
              </a:ext>
            </a:extLst>
          </p:cNvPr>
          <p:cNvSpPr txBox="1"/>
          <p:nvPr/>
        </p:nvSpPr>
        <p:spPr>
          <a:xfrm>
            <a:off x="1518512" y="5475699"/>
            <a:ext cx="5262979" cy="369332"/>
          </a:xfrm>
          <a:prstGeom prst="rect">
            <a:avLst/>
          </a:prstGeom>
          <a:noFill/>
        </p:spPr>
        <p:txBody>
          <a:bodyPr wrap="none" rtlCol="0">
            <a:spAutoFit/>
          </a:bodyPr>
          <a:lstStyle/>
          <a:p>
            <a:r>
              <a:rPr lang="zh-CN" altLang="en-US" dirty="0"/>
              <a:t>将自然语言中的文本与知识库中的条目进行链接。</a:t>
            </a:r>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2699790" cy="519336"/>
          </a:xfrm>
        </p:spPr>
        <p:txBody>
          <a:bodyPr rtlCol="0">
            <a:normAutofit fontScale="90000"/>
          </a:bodyPr>
          <a:lstStyle/>
          <a:p>
            <a:pPr rtl="0"/>
            <a:r>
              <a:rPr lang="zh-CN" altLang="en-US" dirty="0"/>
              <a:t>关键技术</a:t>
            </a:r>
            <a:endParaRPr lang="zh-cn" dirty="0"/>
          </a:p>
        </p:txBody>
      </p:sp>
      <p:sp>
        <p:nvSpPr>
          <p:cNvPr id="5" name="内容占位符 2"/>
          <p:cNvSpPr>
            <a:spLocks noGrp="1"/>
          </p:cNvSpPr>
          <p:nvPr>
            <p:ph sz="half" idx="1"/>
          </p:nvPr>
        </p:nvSpPr>
        <p:spPr>
          <a:xfrm>
            <a:off x="1511246" y="1700808"/>
            <a:ext cx="11052718" cy="2392288"/>
          </a:xfrm>
        </p:spPr>
        <p:txBody>
          <a:bodyPr rtlCol="0"/>
          <a:lstStyle/>
          <a:p>
            <a:pPr rtl="0"/>
            <a:r>
              <a:rPr lang="zh-CN" altLang="en-US" dirty="0"/>
              <a:t>引用表构建：存储一个名字所有可能指向的实体（名字→实体），锚文本数据挖掘</a:t>
            </a:r>
            <a:endParaRPr lang="en-US" altLang="zh-CN" dirty="0"/>
          </a:p>
          <a:p>
            <a:pPr rtl="0"/>
            <a:r>
              <a:rPr lang="zh-CN" altLang="en-US" dirty="0"/>
              <a:t>实体知识构建：实体知名度、实体上下文、实体语义关联度、文章主题</a:t>
            </a:r>
            <a:endParaRPr lang="en-US" altLang="zh-CN" dirty="0"/>
          </a:p>
          <a:p>
            <a:pPr rtl="0"/>
            <a:r>
              <a:rPr lang="zh-CN" altLang="en-US" dirty="0"/>
              <a:t>链接推理算法：综合实体知识进行决策的过程（局部推理</a:t>
            </a:r>
            <a:r>
              <a:rPr lang="en-US" altLang="zh-CN" dirty="0"/>
              <a:t>&amp;</a:t>
            </a:r>
            <a:r>
              <a:rPr lang="zh-CN" altLang="en-US" dirty="0"/>
              <a:t>全局推理）</a:t>
            </a:r>
            <a:endParaRPr lang="en-US" altLang="zh-CN" dirty="0"/>
          </a:p>
        </p:txBody>
      </p:sp>
      <p:grpSp>
        <p:nvGrpSpPr>
          <p:cNvPr id="11" name="组合 10">
            <a:extLst>
              <a:ext uri="{FF2B5EF4-FFF2-40B4-BE49-F238E27FC236}">
                <a16:creationId xmlns:a16="http://schemas.microsoft.com/office/drawing/2014/main" id="{2BBBE4F7-4158-4945-BD1C-0AC50F4EEE52}"/>
              </a:ext>
            </a:extLst>
          </p:cNvPr>
          <p:cNvGrpSpPr/>
          <p:nvPr/>
        </p:nvGrpSpPr>
        <p:grpSpPr>
          <a:xfrm>
            <a:off x="3646140" y="3522548"/>
            <a:ext cx="7848871" cy="1141096"/>
            <a:chOff x="4006180" y="2996952"/>
            <a:chExt cx="7848871" cy="1141096"/>
          </a:xfrm>
        </p:grpSpPr>
        <p:sp>
          <p:nvSpPr>
            <p:cNvPr id="6" name="文本框 5">
              <a:extLst>
                <a:ext uri="{FF2B5EF4-FFF2-40B4-BE49-F238E27FC236}">
                  <a16:creationId xmlns:a16="http://schemas.microsoft.com/office/drawing/2014/main" id="{B1C56A4A-BCD4-454F-9164-977790799915}"/>
                </a:ext>
              </a:extLst>
            </p:cNvPr>
            <p:cNvSpPr txBox="1"/>
            <p:nvPr/>
          </p:nvSpPr>
          <p:spPr>
            <a:xfrm>
              <a:off x="4222204" y="2996952"/>
              <a:ext cx="7109639" cy="369332"/>
            </a:xfrm>
            <a:prstGeom prst="rect">
              <a:avLst/>
            </a:prstGeom>
            <a:noFill/>
          </p:spPr>
          <p:txBody>
            <a:bodyPr wrap="none" rtlCol="0">
              <a:spAutoFit/>
            </a:bodyPr>
            <a:lstStyle/>
            <a:p>
              <a:r>
                <a:rPr lang="zh-CN" altLang="en-US" dirty="0"/>
                <a:t>局部推理：单个实体的上下文，不考虑文中其他实体对该实体的影响</a:t>
              </a:r>
            </a:p>
          </p:txBody>
        </p:sp>
        <p:sp>
          <p:nvSpPr>
            <p:cNvPr id="8" name="文本框 7">
              <a:extLst>
                <a:ext uri="{FF2B5EF4-FFF2-40B4-BE49-F238E27FC236}">
                  <a16:creationId xmlns:a16="http://schemas.microsoft.com/office/drawing/2014/main" id="{922DDAF6-FE77-4CFE-B4BD-C988388BFFD0}"/>
                </a:ext>
              </a:extLst>
            </p:cNvPr>
            <p:cNvSpPr txBox="1"/>
            <p:nvPr/>
          </p:nvSpPr>
          <p:spPr>
            <a:xfrm>
              <a:off x="4222204" y="3491717"/>
              <a:ext cx="7632847" cy="646331"/>
            </a:xfrm>
            <a:prstGeom prst="rect">
              <a:avLst/>
            </a:prstGeom>
            <a:noFill/>
          </p:spPr>
          <p:txBody>
            <a:bodyPr wrap="square" rtlCol="0">
              <a:spAutoFit/>
            </a:bodyPr>
            <a:lstStyle/>
            <a:p>
              <a:r>
                <a:rPr lang="zh-CN" altLang="en-US" dirty="0"/>
                <a:t>全局推理：利用目标实体之间的语义关联</a:t>
              </a:r>
              <a:endParaRPr lang="en-US" altLang="zh-CN" dirty="0"/>
            </a:p>
            <a:p>
              <a:r>
                <a:rPr lang="en-US" altLang="zh-CN" dirty="0"/>
                <a:t>                    </a:t>
              </a:r>
              <a:r>
                <a:rPr lang="zh-CN" altLang="en-US" dirty="0"/>
                <a:t>协同链接单篇文本内的所有提及能有效提升实体链接性能</a:t>
              </a:r>
            </a:p>
          </p:txBody>
        </p:sp>
        <p:sp>
          <p:nvSpPr>
            <p:cNvPr id="10" name="左大括号 9">
              <a:extLst>
                <a:ext uri="{FF2B5EF4-FFF2-40B4-BE49-F238E27FC236}">
                  <a16:creationId xmlns:a16="http://schemas.microsoft.com/office/drawing/2014/main" id="{91C5EB39-582D-4982-8E15-726CEEB25CE9}"/>
                </a:ext>
              </a:extLst>
            </p:cNvPr>
            <p:cNvSpPr/>
            <p:nvPr/>
          </p:nvSpPr>
          <p:spPr>
            <a:xfrm>
              <a:off x="4006180" y="3140968"/>
              <a:ext cx="216024" cy="585356"/>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141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实体</a:t>
            </a:r>
            <a:r>
              <a:rPr lang="en-US" altLang="zh-CN" dirty="0"/>
              <a:t>-</a:t>
            </a:r>
            <a:r>
              <a:rPr lang="zh-CN" altLang="en-US" dirty="0"/>
              <a:t>提及模型（</a:t>
            </a:r>
            <a:r>
              <a:rPr lang="en-US" altLang="zh-CN" dirty="0"/>
              <a:t>EM Model</a:t>
            </a:r>
            <a:r>
              <a:rPr lang="zh-CN" altLang="en-US" dirty="0"/>
              <a:t>）</a:t>
            </a:r>
          </a:p>
        </p:txBody>
      </p:sp>
      <p:sp>
        <p:nvSpPr>
          <p:cNvPr id="7" name="文本框 6">
            <a:extLst>
              <a:ext uri="{FF2B5EF4-FFF2-40B4-BE49-F238E27FC236}">
                <a16:creationId xmlns:a16="http://schemas.microsoft.com/office/drawing/2014/main" id="{E908A08A-A638-4A3A-A611-366AD57E1C7B}"/>
              </a:ext>
            </a:extLst>
          </p:cNvPr>
          <p:cNvSpPr txBox="1"/>
          <p:nvPr/>
        </p:nvSpPr>
        <p:spPr>
          <a:xfrm>
            <a:off x="1917948" y="2420888"/>
            <a:ext cx="4081567" cy="369332"/>
          </a:xfrm>
          <a:prstGeom prst="rect">
            <a:avLst/>
          </a:prstGeom>
          <a:noFill/>
        </p:spPr>
        <p:txBody>
          <a:bodyPr wrap="none" rtlCol="0">
            <a:spAutoFit/>
          </a:bodyPr>
          <a:lstStyle/>
          <a:p>
            <a:r>
              <a:rPr lang="zh-CN" altLang="en-US" dirty="0"/>
              <a:t>每一个命名性提及</a:t>
            </a:r>
            <a:r>
              <a:rPr lang="en-US" altLang="zh-CN" dirty="0"/>
              <a:t>m</a:t>
            </a:r>
            <a:r>
              <a:rPr lang="zh-CN" altLang="en-US" dirty="0"/>
              <a:t>都被建模为样本。</a:t>
            </a:r>
          </a:p>
        </p:txBody>
      </p:sp>
      <p:sp>
        <p:nvSpPr>
          <p:cNvPr id="8" name="文本框 7">
            <a:extLst>
              <a:ext uri="{FF2B5EF4-FFF2-40B4-BE49-F238E27FC236}">
                <a16:creationId xmlns:a16="http://schemas.microsoft.com/office/drawing/2014/main" id="{F1D0ADF7-C793-46D7-851A-0EA87438B7FD}"/>
              </a:ext>
            </a:extLst>
          </p:cNvPr>
          <p:cNvSpPr txBox="1"/>
          <p:nvPr/>
        </p:nvSpPr>
        <p:spPr>
          <a:xfrm>
            <a:off x="1917948" y="2996952"/>
            <a:ext cx="6912768" cy="646331"/>
          </a:xfrm>
          <a:prstGeom prst="rect">
            <a:avLst/>
          </a:prstGeom>
          <a:noFill/>
        </p:spPr>
        <p:txBody>
          <a:bodyPr wrap="square" rtlCol="0">
            <a:spAutoFit/>
          </a:bodyPr>
          <a:lstStyle/>
          <a:p>
            <a:r>
              <a:rPr lang="zh-CN" altLang="en-US" dirty="0"/>
              <a:t>根据实体的知名度</a:t>
            </a:r>
            <a:r>
              <a:rPr lang="en-US" altLang="zh-CN" dirty="0"/>
              <a:t>P</a:t>
            </a:r>
            <a:r>
              <a:rPr lang="zh-CN" altLang="en-US" dirty="0"/>
              <a:t>（</a:t>
            </a:r>
            <a:r>
              <a:rPr lang="en-US" altLang="zh-CN" dirty="0"/>
              <a:t>e</a:t>
            </a:r>
            <a:r>
              <a:rPr lang="zh-CN" altLang="en-US" dirty="0"/>
              <a:t>），名字知识</a:t>
            </a:r>
            <a:r>
              <a:rPr lang="en-US" altLang="zh-CN" dirty="0"/>
              <a:t>P</a:t>
            </a:r>
            <a:r>
              <a:rPr lang="zh-CN" altLang="en-US" dirty="0"/>
              <a:t>（</a:t>
            </a:r>
            <a:r>
              <a:rPr lang="en-US" altLang="zh-CN" dirty="0" err="1"/>
              <a:t>s|e</a:t>
            </a:r>
            <a:r>
              <a:rPr lang="zh-CN" altLang="en-US" dirty="0"/>
              <a:t>），上下文知识</a:t>
            </a:r>
            <a:r>
              <a:rPr lang="en-US" altLang="zh-CN" dirty="0"/>
              <a:t>P</a:t>
            </a:r>
            <a:r>
              <a:rPr lang="zh-CN" altLang="en-US" dirty="0"/>
              <a:t>（</a:t>
            </a:r>
            <a:r>
              <a:rPr lang="en-US" altLang="zh-CN" dirty="0" err="1"/>
              <a:t>c|e</a:t>
            </a:r>
            <a:r>
              <a:rPr lang="zh-CN" altLang="en-US" dirty="0"/>
              <a:t>）依次建模，输出提及</a:t>
            </a:r>
            <a:r>
              <a:rPr lang="en-US" altLang="zh-CN" dirty="0"/>
              <a:t>m</a:t>
            </a:r>
            <a:r>
              <a:rPr lang="zh-CN" altLang="en-US" dirty="0"/>
              <a:t>的上下文</a:t>
            </a:r>
            <a:r>
              <a:rPr lang="en-US" altLang="zh-CN" dirty="0"/>
              <a:t>c</a:t>
            </a:r>
            <a:endParaRPr lang="zh-CN" altLang="en-US" dirty="0"/>
          </a:p>
        </p:txBody>
      </p:sp>
    </p:spTree>
    <p:extLst>
      <p:ext uri="{BB962C8B-B14F-4D97-AF65-F5344CB8AC3E}">
        <p14:creationId xmlns:p14="http://schemas.microsoft.com/office/powerpoint/2010/main" val="331616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p:txBody>
          <a:bodyPr rtlCol="0"/>
          <a:lstStyle/>
          <a:p>
            <a:pPr rtl="0"/>
            <a:r>
              <a:rPr lang="zh-CN" altLang="en-US" dirty="0"/>
              <a:t>深度语义匹配模型</a:t>
            </a:r>
            <a:endParaRPr lang="zh-cn" dirty="0"/>
          </a:p>
        </p:txBody>
      </p:sp>
      <p:sp>
        <p:nvSpPr>
          <p:cNvPr id="14" name="内容占位符 2"/>
          <p:cNvSpPr>
            <a:spLocks noGrp="1"/>
          </p:cNvSpPr>
          <p:nvPr>
            <p:ph idx="1"/>
          </p:nvPr>
        </p:nvSpPr>
        <p:spPr>
          <a:xfrm>
            <a:off x="1522414" y="1828800"/>
            <a:ext cx="9601200" cy="2032248"/>
          </a:xfrm>
        </p:spPr>
        <p:txBody>
          <a:bodyPr rtlCol="0"/>
          <a:lstStyle/>
          <a:p>
            <a:pPr rtl="0"/>
            <a:r>
              <a:rPr lang="en-US" altLang="zh-CN" dirty="0"/>
              <a:t>DSSM</a:t>
            </a:r>
            <a:endParaRPr lang="zh-cn" dirty="0"/>
          </a:p>
          <a:p>
            <a:pPr rtl="0"/>
            <a:r>
              <a:rPr lang="en-US" altLang="zh-CN" dirty="0"/>
              <a:t>CDSSM(DNN</a:t>
            </a:r>
            <a:r>
              <a:rPr lang="zh-CN" altLang="en-US" dirty="0"/>
              <a:t>→</a:t>
            </a:r>
            <a:r>
              <a:rPr lang="en-US" altLang="zh-CN" dirty="0"/>
              <a:t>CNN</a:t>
            </a:r>
            <a:r>
              <a:rPr lang="zh-CN" altLang="en-US" dirty="0"/>
              <a:t>）</a:t>
            </a:r>
            <a:endParaRPr lang="zh-cn" dirty="0"/>
          </a:p>
          <a:p>
            <a:pPr rtl="0"/>
            <a:r>
              <a:rPr lang="en-US" altLang="zh-CN" dirty="0"/>
              <a:t>DSSM-LSTM</a:t>
            </a:r>
            <a:r>
              <a:rPr lang="zh-CN" altLang="en-US" dirty="0"/>
              <a:t>（</a:t>
            </a:r>
            <a:r>
              <a:rPr lang="en-US" altLang="zh-CN" dirty="0"/>
              <a:t>DSSM</a:t>
            </a:r>
            <a:r>
              <a:rPr lang="zh-CN" altLang="en-US" dirty="0"/>
              <a:t>→</a:t>
            </a:r>
            <a:r>
              <a:rPr lang="en-US" altLang="zh-CN" dirty="0"/>
              <a:t>LSTM</a:t>
            </a:r>
            <a:r>
              <a:rPr lang="zh-CN" altLang="en-US" dirty="0"/>
              <a:t>）</a:t>
            </a:r>
            <a:endParaRPr lang="en-US" altLang="zh-CN" dirty="0"/>
          </a:p>
          <a:p>
            <a:pPr rtl="0"/>
            <a:r>
              <a:rPr lang="en-US" altLang="zh-CN" dirty="0"/>
              <a:t>MV-DSSM</a:t>
            </a:r>
            <a:r>
              <a:rPr lang="zh-CN" altLang="en-US" dirty="0"/>
              <a:t>（参数变多，可训练不止两类训练数据）</a:t>
            </a:r>
            <a:endParaRPr lang="zh-cn" dirty="0"/>
          </a:p>
        </p:txBody>
      </p:sp>
      <p:sp>
        <p:nvSpPr>
          <p:cNvPr id="2" name="矩形 1">
            <a:extLst>
              <a:ext uri="{FF2B5EF4-FFF2-40B4-BE49-F238E27FC236}">
                <a16:creationId xmlns:a16="http://schemas.microsoft.com/office/drawing/2014/main" id="{D48F0274-6429-4637-B84C-BED7AFA489AD}"/>
              </a:ext>
            </a:extLst>
          </p:cNvPr>
          <p:cNvSpPr/>
          <p:nvPr/>
        </p:nvSpPr>
        <p:spPr>
          <a:xfrm>
            <a:off x="1522414" y="4293096"/>
            <a:ext cx="3491878" cy="535531"/>
          </a:xfrm>
          <a:prstGeom prst="rect">
            <a:avLst/>
          </a:prstGeom>
        </p:spPr>
        <p:txBody>
          <a:bodyPr wrap="square">
            <a:spAutoFit/>
          </a:bodyPr>
          <a:lstStyle/>
          <a:p>
            <a:pPr>
              <a:lnSpc>
                <a:spcPct val="90000"/>
              </a:lnSpc>
              <a:spcBef>
                <a:spcPct val="0"/>
              </a:spcBef>
            </a:pPr>
            <a:r>
              <a:rPr lang="zh-CN" altLang="en-US" sz="3200" dirty="0">
                <a:latin typeface="宋体" panose="02010600030101010101" pitchFamily="2" charset="-122"/>
                <a:ea typeface="宋体" panose="02010600030101010101" pitchFamily="2" charset="-122"/>
                <a:cs typeface="+mj-cs"/>
              </a:rPr>
              <a:t>实体链接</a:t>
            </a:r>
          </a:p>
        </p:txBody>
      </p:sp>
      <p:sp>
        <p:nvSpPr>
          <p:cNvPr id="3" name="文本框 2">
            <a:extLst>
              <a:ext uri="{FF2B5EF4-FFF2-40B4-BE49-F238E27FC236}">
                <a16:creationId xmlns:a16="http://schemas.microsoft.com/office/drawing/2014/main" id="{9E0EAE3B-3091-4BDB-B3FC-FFD12ACA9C71}"/>
              </a:ext>
            </a:extLst>
          </p:cNvPr>
          <p:cNvSpPr txBox="1"/>
          <p:nvPr/>
        </p:nvSpPr>
        <p:spPr>
          <a:xfrm>
            <a:off x="1517433" y="5013176"/>
            <a:ext cx="9417963" cy="369332"/>
          </a:xfrm>
          <a:prstGeom prst="rect">
            <a:avLst/>
          </a:prstGeom>
          <a:noFill/>
        </p:spPr>
        <p:txBody>
          <a:bodyPr wrap="none" rtlCol="0">
            <a:spAutoFit/>
          </a:bodyPr>
          <a:lstStyle/>
          <a:p>
            <a:r>
              <a:rPr lang="zh-CN" altLang="en-US" dirty="0"/>
              <a:t>将自然语言中的文本与知识库中的条目进行链接，将文本数据转化为带有实体标注的文本。</a:t>
            </a:r>
          </a:p>
        </p:txBody>
      </p:sp>
    </p:spTree>
    <p:extLst>
      <p:ext uri="{BB962C8B-B14F-4D97-AF65-F5344CB8AC3E}">
        <p14:creationId xmlns:p14="http://schemas.microsoft.com/office/powerpoint/2010/main" val="247291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72E575-58BC-40AE-89E4-3D070BE5CA0C}"/>
              </a:ext>
            </a:extLst>
          </p:cNvPr>
          <p:cNvSpPr>
            <a:spLocks noGrp="1"/>
          </p:cNvSpPr>
          <p:nvPr>
            <p:ph type="title"/>
          </p:nvPr>
        </p:nvSpPr>
        <p:spPr>
          <a:xfrm>
            <a:off x="1522414" y="260648"/>
            <a:ext cx="9601200" cy="1143000"/>
          </a:xfrm>
        </p:spPr>
        <p:txBody>
          <a:bodyPr rtlCol="0"/>
          <a:lstStyle/>
          <a:p>
            <a:pPr rtl="0"/>
            <a:r>
              <a:rPr lang="zh-CN" altLang="en-US" dirty="0"/>
              <a:t>评价指标</a:t>
            </a:r>
            <a:endParaRPr lang="zh-cn" dirty="0"/>
          </a:p>
        </p:txBody>
      </p:sp>
      <p:sp>
        <p:nvSpPr>
          <p:cNvPr id="9" name="内容占位符 2">
            <a:extLst>
              <a:ext uri="{FF2B5EF4-FFF2-40B4-BE49-F238E27FC236}">
                <a16:creationId xmlns:a16="http://schemas.microsoft.com/office/drawing/2014/main" id="{2FD87C9F-4AAB-40EC-AA4C-7A0F5CC3C341}"/>
              </a:ext>
            </a:extLst>
          </p:cNvPr>
          <p:cNvSpPr>
            <a:spLocks noGrp="1"/>
          </p:cNvSpPr>
          <p:nvPr>
            <p:ph idx="1"/>
          </p:nvPr>
        </p:nvSpPr>
        <p:spPr>
          <a:xfrm>
            <a:off x="1522414" y="1828800"/>
            <a:ext cx="8820470" cy="3328392"/>
          </a:xfrm>
        </p:spPr>
        <p:txBody>
          <a:bodyPr rtlCol="0">
            <a:normAutofit/>
          </a:bodyPr>
          <a:lstStyle/>
          <a:p>
            <a:pPr rtl="0"/>
            <a:r>
              <a:rPr lang="zh-CN" altLang="en-US" dirty="0"/>
              <a:t>查准率：预测为真的实例中实际为真的占比</a:t>
            </a:r>
            <a:endParaRPr lang="en-US" altLang="zh-CN" dirty="0"/>
          </a:p>
          <a:p>
            <a:pPr rtl="0"/>
            <a:r>
              <a:rPr lang="zh-CN" altLang="en-US" dirty="0"/>
              <a:t>召回率：实际为真的实例中被找到的真的占比</a:t>
            </a:r>
            <a:endParaRPr lang="en-US" altLang="zh-CN" dirty="0"/>
          </a:p>
          <a:p>
            <a:pPr rtl="0"/>
            <a:r>
              <a:rPr lang="zh-CN" altLang="en-US" dirty="0"/>
              <a:t>宏观平均值：先对每一个类统计指标值，后对所有类求算术平均值（计算每个类的查准率和召回率，后计算</a:t>
            </a:r>
            <a:r>
              <a:rPr lang="en-US" altLang="zh-CN" dirty="0"/>
              <a:t>F1</a:t>
            </a:r>
            <a:r>
              <a:rPr lang="zh-CN" altLang="en-US" dirty="0"/>
              <a:t>，之后将</a:t>
            </a:r>
            <a:r>
              <a:rPr lang="en-US" altLang="zh-CN" dirty="0"/>
              <a:t>F1</a:t>
            </a:r>
            <a:r>
              <a:rPr lang="zh-CN" altLang="en-US" dirty="0"/>
              <a:t>平均）</a:t>
            </a:r>
            <a:endParaRPr lang="en-US" altLang="zh-CN" dirty="0"/>
          </a:p>
          <a:p>
            <a:pPr rtl="0"/>
            <a:r>
              <a:rPr lang="zh-CN" altLang="en-US" dirty="0"/>
              <a:t>微观平均值：先对数据集中每个实例部分类别进行统计，建立全局混淆矩阵，后计算相应的指标（计算所有类别中和的查准率和召回率，带入</a:t>
            </a:r>
            <a:r>
              <a:rPr lang="en-US" altLang="zh-CN" dirty="0"/>
              <a:t>F1</a:t>
            </a:r>
            <a:r>
              <a:rPr lang="zh-CN" altLang="en-US" dirty="0"/>
              <a:t>求值）</a:t>
            </a:r>
            <a:endParaRPr lang="en-US" altLang="zh-CN" dirty="0"/>
          </a:p>
          <a:p>
            <a:pPr rtl="0"/>
            <a:r>
              <a:rPr lang="en-US" altLang="zh-CN" dirty="0"/>
              <a:t>F</a:t>
            </a:r>
            <a:r>
              <a:rPr lang="zh-CN" altLang="en-US" dirty="0"/>
              <a:t>值：查准率和召回率的调和平均数</a:t>
            </a:r>
            <a:endParaRPr lang="zh-cn" dirty="0"/>
          </a:p>
        </p:txBody>
      </p:sp>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dirty="0"/>
              <a:t>添加幻灯片标题 - 1</a:t>
            </a:r>
          </a:p>
        </p:txBody>
      </p:sp>
      <p:sp>
        <p:nvSpPr>
          <p:cNvPr id="3" name="文本占位符 2"/>
          <p:cNvSpPr>
            <a:spLocks noGrp="1"/>
          </p:cNvSpPr>
          <p:nvPr>
            <p:ph type="body" idx="1"/>
          </p:nvPr>
        </p:nvSpPr>
        <p:spPr/>
        <p:txBody>
          <a:bodyPr rtlCol="0"/>
          <a:lstStyle/>
          <a:p>
            <a:pPr rtl="0"/>
            <a:endParaRPr lang="zh-CN" altLang="en-US" dirty="0"/>
          </a:p>
        </p:txBody>
      </p:sp>
    </p:spTree>
    <p:extLst>
      <p:ext uri="{BB962C8B-B14F-4D97-AF65-F5344CB8AC3E}">
        <p14:creationId xmlns:p14="http://schemas.microsoft.com/office/powerpoint/2010/main" val="287311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5880" y="785759"/>
            <a:ext cx="9577064" cy="762000"/>
          </a:xfrm>
        </p:spPr>
        <p:txBody>
          <a:bodyPr rtlCol="0">
            <a:normAutofit/>
          </a:bodyPr>
          <a:lstStyle/>
          <a:p>
            <a:pPr rtl="0"/>
            <a:r>
              <a:rPr lang="zh-CN" altLang="en-US" dirty="0"/>
              <a:t>基于用户树形浏览模式下的推荐系统协同式过滤研究</a:t>
            </a:r>
            <a:endParaRPr lang="zh-cn" dirty="0"/>
          </a:p>
        </p:txBody>
      </p:sp>
      <p:sp>
        <p:nvSpPr>
          <p:cNvPr id="3" name="文本占位符 2"/>
          <p:cNvSpPr>
            <a:spLocks noGrp="1"/>
          </p:cNvSpPr>
          <p:nvPr>
            <p:ph type="body" idx="1"/>
          </p:nvPr>
        </p:nvSpPr>
        <p:spPr>
          <a:xfrm>
            <a:off x="3771836" y="1772816"/>
            <a:ext cx="4645152" cy="762000"/>
          </a:xfrm>
        </p:spPr>
        <p:txBody>
          <a:bodyPr rtlCol="0"/>
          <a:lstStyle/>
          <a:p>
            <a:pPr algn="ctr" rtl="0"/>
            <a:r>
              <a:rPr lang="zh-CN" altLang="en-US" sz="2000" dirty="0"/>
              <a:t>湖南农业大学信息科学技术学院</a:t>
            </a:r>
            <a:endParaRPr lang="zh-CN" altLang="en-US" dirty="0"/>
          </a:p>
        </p:txBody>
      </p:sp>
      <p:sp>
        <p:nvSpPr>
          <p:cNvPr id="5" name="文本占位符 4"/>
          <p:cNvSpPr>
            <a:spLocks noGrp="1"/>
          </p:cNvSpPr>
          <p:nvPr>
            <p:ph type="body" sz="quarter" idx="3"/>
          </p:nvPr>
        </p:nvSpPr>
        <p:spPr>
          <a:xfrm>
            <a:off x="3771836" y="2522927"/>
            <a:ext cx="4645152" cy="762000"/>
          </a:xfrm>
        </p:spPr>
        <p:txBody>
          <a:bodyPr rtlCol="0">
            <a:normAutofit/>
          </a:bodyPr>
          <a:lstStyle/>
          <a:p>
            <a:pPr algn="ctr" rtl="0"/>
            <a:r>
              <a:rPr lang="zh-CN" altLang="en-US" sz="2000" dirty="0"/>
              <a:t>朱立夫，彭佳红</a:t>
            </a:r>
          </a:p>
        </p:txBody>
      </p:sp>
    </p:spTree>
    <p:extLst>
      <p:ext uri="{BB962C8B-B14F-4D97-AF65-F5344CB8AC3E}">
        <p14:creationId xmlns:p14="http://schemas.microsoft.com/office/powerpoint/2010/main" val="53397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目的</a:t>
            </a:r>
            <a:endParaRPr lang="zh-cn" dirty="0"/>
          </a:p>
        </p:txBody>
      </p:sp>
      <p:sp>
        <p:nvSpPr>
          <p:cNvPr id="4" name="文本框 3">
            <a:extLst>
              <a:ext uri="{FF2B5EF4-FFF2-40B4-BE49-F238E27FC236}">
                <a16:creationId xmlns:a16="http://schemas.microsoft.com/office/drawing/2014/main" id="{5C39BC7C-E76F-40B8-91F7-EB14261D45F6}"/>
              </a:ext>
            </a:extLst>
          </p:cNvPr>
          <p:cNvSpPr txBox="1"/>
          <p:nvPr/>
        </p:nvSpPr>
        <p:spPr>
          <a:xfrm>
            <a:off x="2277988" y="1916832"/>
            <a:ext cx="7056784" cy="923330"/>
          </a:xfrm>
          <a:prstGeom prst="rect">
            <a:avLst/>
          </a:prstGeom>
          <a:noFill/>
        </p:spPr>
        <p:txBody>
          <a:bodyPr wrap="square" rtlCol="0">
            <a:spAutoFit/>
          </a:bodyPr>
          <a:lstStyle/>
          <a:p>
            <a:r>
              <a:rPr lang="zh-CN" altLang="en-US" dirty="0"/>
              <a:t>针对过去用户访问路径挖掘算法对于现在新的网页浏览方式的局限性，提出一种新的</a:t>
            </a:r>
            <a:r>
              <a:rPr lang="zh-CN" altLang="en-US" dirty="0">
                <a:solidFill>
                  <a:schemeClr val="accent1">
                    <a:lumMod val="75000"/>
                  </a:schemeClr>
                </a:solidFill>
              </a:rPr>
              <a:t>用户访问路径挖掘算法</a:t>
            </a:r>
            <a:r>
              <a:rPr lang="zh-CN" altLang="en-US" dirty="0"/>
              <a:t>，使得在用户访问路径的收集方面比当前的用户访问路径挖掘算法更加准确。</a:t>
            </a:r>
          </a:p>
        </p:txBody>
      </p:sp>
      <p:sp>
        <p:nvSpPr>
          <p:cNvPr id="5" name="文本框 4">
            <a:extLst>
              <a:ext uri="{FF2B5EF4-FFF2-40B4-BE49-F238E27FC236}">
                <a16:creationId xmlns:a16="http://schemas.microsoft.com/office/drawing/2014/main" id="{EA7CF524-DAF5-4430-AB3B-488EF96A3FA8}"/>
              </a:ext>
            </a:extLst>
          </p:cNvPr>
          <p:cNvSpPr txBox="1"/>
          <p:nvPr/>
        </p:nvSpPr>
        <p:spPr>
          <a:xfrm>
            <a:off x="2277988" y="3573016"/>
            <a:ext cx="3877985" cy="369332"/>
          </a:xfrm>
          <a:prstGeom prst="rect">
            <a:avLst/>
          </a:prstGeom>
          <a:noFill/>
        </p:spPr>
        <p:txBody>
          <a:bodyPr wrap="none" rtlCol="0">
            <a:spAutoFit/>
          </a:bodyPr>
          <a:lstStyle/>
          <a:p>
            <a:r>
              <a:rPr lang="zh-CN" altLang="en-US" dirty="0"/>
              <a:t>核心处理数据源：交叉页面访问频度</a:t>
            </a:r>
          </a:p>
        </p:txBody>
      </p:sp>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70</TotalTime>
  <Words>817</Words>
  <Application>Microsoft Office PowerPoint</Application>
  <PresentationFormat>自定义</PresentationFormat>
  <Paragraphs>76</Paragraphs>
  <Slides>14</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宋体</vt:lpstr>
      <vt:lpstr>Arial</vt:lpstr>
      <vt:lpstr>Palatino Linotype</vt:lpstr>
      <vt:lpstr>Watercolor_16x9</vt:lpstr>
      <vt:lpstr>小组组会汇报</vt:lpstr>
      <vt:lpstr>语义匹配</vt:lpstr>
      <vt:lpstr>关键技术</vt:lpstr>
      <vt:lpstr>实体-提及模型（EM Model）</vt:lpstr>
      <vt:lpstr>深度语义匹配模型</vt:lpstr>
      <vt:lpstr>评价指标</vt:lpstr>
      <vt:lpstr>添加幻灯片标题 - 1</vt:lpstr>
      <vt:lpstr>基于用户树形浏览模式下的推荐系统协同式过滤研究</vt:lpstr>
      <vt:lpstr>目的</vt:lpstr>
      <vt:lpstr>基于单窗口多页面的用户访问路径的收集算法</vt:lpstr>
      <vt:lpstr>基于用户树形浏览模式的网站推荐系统协同式过滤的实现</vt:lpstr>
      <vt:lpstr>实验</vt:lpstr>
      <vt:lpstr>结论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小组组会汇报</dc:title>
  <dc:creator>胡 悦</dc:creator>
  <cp:lastModifiedBy>胡 悦</cp:lastModifiedBy>
  <cp:revision>8</cp:revision>
  <dcterms:created xsi:type="dcterms:W3CDTF">2018-10-30T05:30:59Z</dcterms:created>
  <dcterms:modified xsi:type="dcterms:W3CDTF">2018-10-30T06:41:40Z</dcterms:modified>
</cp:coreProperties>
</file>