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72" r:id="rId3"/>
    <p:sldId id="273" r:id="rId4"/>
    <p:sldId id="280" r:id="rId5"/>
    <p:sldId id="262" r:id="rId6"/>
    <p:sldId id="265" r:id="rId7"/>
    <p:sldId id="266" r:id="rId8"/>
    <p:sldId id="267" r:id="rId9"/>
    <p:sldId id="268" r:id="rId10"/>
    <p:sldId id="269" r:id="rId11"/>
    <p:sldId id="270" r:id="rId12"/>
    <p:sldId id="271" r:id="rId13"/>
    <p:sldId id="274" r:id="rId14"/>
    <p:sldId id="264" r:id="rId15"/>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4" autoAdjust="0"/>
    <p:restoredTop sz="94660"/>
  </p:normalViewPr>
  <p:slideViewPr>
    <p:cSldViewPr>
      <p:cViewPr varScale="1">
        <p:scale>
          <a:sx n="67" d="100"/>
          <a:sy n="67" d="100"/>
        </p:scale>
        <p:origin x="84" y="116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2018/12/13 Thursday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2018/12/13 Thursday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224221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4108825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1258160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286403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8692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304103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1888492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66608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400278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408931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487096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2018/12/13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2018/12/13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2018/12/13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2018/12/13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2018/12/13 Thursday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2018/12/13 Thursday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2018/12/13 Thursday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2018/12/13 Thursday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2018/12/13 Thursday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2018/12/13 Thursday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2018/12/13 Thursday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组会汇报</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12</a:t>
            </a:r>
            <a:r>
              <a:rPr lang="zh-CN" altLang="en-US" dirty="0">
                <a:solidFill>
                  <a:schemeClr val="tx1">
                    <a:lumMod val="50000"/>
                  </a:schemeClr>
                </a:solidFill>
              </a:rPr>
              <a:t>月</a:t>
            </a:r>
            <a:r>
              <a:rPr lang="en-US" altLang="zh-CN" dirty="0">
                <a:solidFill>
                  <a:schemeClr val="tx1">
                    <a:lumMod val="50000"/>
                  </a:schemeClr>
                </a:solidFill>
              </a:rPr>
              <a:t>14</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27CC6FCE-358D-4563-9D3A-648524E133F6}"/>
              </a:ext>
            </a:extLst>
          </p:cNvPr>
          <p:cNvSpPr txBox="1">
            <a:spLocks noChangeArrowheads="1"/>
          </p:cNvSpPr>
          <p:nvPr/>
        </p:nvSpPr>
        <p:spPr>
          <a:xfrm>
            <a:off x="719522" y="1014933"/>
            <a:ext cx="10749780" cy="4828133"/>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a:lstStyle>
          <a:p>
            <a:r>
              <a:rPr lang="zh-CN" altLang="en-US" sz="2400" dirty="0"/>
              <a:t>方法：</a:t>
            </a:r>
            <a:r>
              <a:rPr lang="zh-CN" altLang="en-US" sz="2400" dirty="0">
                <a:solidFill>
                  <a:schemeClr val="bg2">
                    <a:lumMod val="50000"/>
                  </a:schemeClr>
                </a:solidFill>
              </a:rPr>
              <a:t>半监督学习</a:t>
            </a:r>
            <a:r>
              <a:rPr lang="zh-CN" altLang="en-US" sz="2400" dirty="0"/>
              <a:t>（在基于神经网络结构方法中使用</a:t>
            </a:r>
            <a:r>
              <a:rPr lang="zh-CN" altLang="en-US" sz="2400" dirty="0">
                <a:solidFill>
                  <a:schemeClr val="bg2">
                    <a:lumMod val="50000"/>
                  </a:schemeClr>
                </a:solidFill>
              </a:rPr>
              <a:t>少量标注数据</a:t>
            </a:r>
            <a:r>
              <a:rPr lang="zh-CN" altLang="en-US" sz="2400" dirty="0"/>
              <a:t>进行NER）</a:t>
            </a:r>
          </a:p>
          <a:p>
            <a:r>
              <a:rPr lang="zh-CN" altLang="en-US" sz="2400" dirty="0"/>
              <a:t>论文：Semi-supervised sequence tagging with bidirectional language models（</a:t>
            </a:r>
            <a:r>
              <a:rPr lang="en-US" altLang="zh-CN" sz="2400" dirty="0"/>
              <a:t>ACL 2017</a:t>
            </a:r>
            <a:r>
              <a:rPr lang="zh-CN" altLang="en-US" sz="2400" dirty="0"/>
              <a:t>）</a:t>
            </a:r>
          </a:p>
          <a:p>
            <a:endParaRPr lang="zh-CN" altLang="en-US" sz="2400" dirty="0"/>
          </a:p>
          <a:p>
            <a:r>
              <a:rPr lang="zh-CN" altLang="en-US" sz="2400" dirty="0"/>
              <a:t>简介：使用海量无标注语料库训练了一个双向神经网络语言模型，然后使用这个训练好的语言模型来获取当前要标注词的语言模型向量（LM embedding），然后将该向量作为特征加入到原始的双向RNN-CRF模型中。</a:t>
            </a:r>
          </a:p>
          <a:p>
            <a:endParaRPr lang="zh-CN" altLang="en-US" sz="2400" dirty="0"/>
          </a:p>
          <a:p>
            <a:r>
              <a:rPr lang="zh-CN" altLang="en-US" sz="2400" dirty="0"/>
              <a:t>结果：在少量标注数据上，加入这个语言模型向量能够大幅度提高NER效果，即使在大量的标注训练数据上，加入这个语言模型向量仍能提供原始RNN-CRF模型的效果。</a:t>
            </a:r>
          </a:p>
        </p:txBody>
      </p:sp>
    </p:spTree>
    <p:extLst>
      <p:ext uri="{BB962C8B-B14F-4D97-AF65-F5344CB8AC3E}">
        <p14:creationId xmlns:p14="http://schemas.microsoft.com/office/powerpoint/2010/main" val="14234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DA4F754-BD06-47B7-BFE3-280EA3C204E7}"/>
              </a:ext>
            </a:extLst>
          </p:cNvPr>
          <p:cNvGraphicFramePr/>
          <p:nvPr>
            <p:extLst>
              <p:ext uri="{D42A27DB-BD31-4B8C-83A1-F6EECF244321}">
                <p14:modId xmlns:p14="http://schemas.microsoft.com/office/powerpoint/2010/main" val="3178360515"/>
              </p:ext>
            </p:extLst>
          </p:nvPr>
        </p:nvGraphicFramePr>
        <p:xfrm>
          <a:off x="535025" y="625543"/>
          <a:ext cx="11118774" cy="5606914"/>
        </p:xfrm>
        <a:graphic>
          <a:graphicData uri="http://schemas.openxmlformats.org/drawingml/2006/table">
            <a:tbl>
              <a:tblPr firstRow="1" bandRow="1">
                <a:tableStyleId>{5C22544A-7EE6-4342-B048-85BDC9FD1C3A}</a:tableStyleId>
              </a:tblPr>
              <a:tblGrid>
                <a:gridCol w="3759187">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5847419">
                  <a:extLst>
                    <a:ext uri="{9D8B030D-6E8A-4147-A177-3AD203B41FA5}">
                      <a16:colId xmlns:a16="http://schemas.microsoft.com/office/drawing/2014/main" val="20002"/>
                    </a:ext>
                  </a:extLst>
                </a:gridCol>
              </a:tblGrid>
              <a:tr h="354469">
                <a:tc>
                  <a:txBody>
                    <a:bodyPr/>
                    <a:lstStyle/>
                    <a:p>
                      <a:pPr>
                        <a:buNone/>
                      </a:pPr>
                      <a:r>
                        <a:rPr lang="zh-CN" altLang="en-US" sz="1800" dirty="0"/>
                        <a:t>论文</a:t>
                      </a:r>
                    </a:p>
                  </a:txBody>
                  <a:tcPr marT="45717" marB="45717"/>
                </a:tc>
                <a:tc>
                  <a:txBody>
                    <a:bodyPr/>
                    <a:lstStyle/>
                    <a:p>
                      <a:pPr>
                        <a:buNone/>
                      </a:pPr>
                      <a:r>
                        <a:rPr lang="zh-CN" altLang="en-US" sz="1800"/>
                        <a:t>来源</a:t>
                      </a:r>
                    </a:p>
                  </a:txBody>
                  <a:tcPr marT="45717" marB="45717"/>
                </a:tc>
                <a:tc>
                  <a:txBody>
                    <a:bodyPr/>
                    <a:lstStyle/>
                    <a:p>
                      <a:pPr>
                        <a:buNone/>
                      </a:pPr>
                      <a:r>
                        <a:rPr lang="zh-CN" altLang="en-US" sz="1800" dirty="0"/>
                        <a:t>简介</a:t>
                      </a:r>
                    </a:p>
                  </a:txBody>
                  <a:tcPr marT="45717" marB="45717"/>
                </a:tc>
                <a:extLst>
                  <a:ext uri="{0D108BD9-81ED-4DB2-BD59-A6C34878D82A}">
                    <a16:rowId xmlns:a16="http://schemas.microsoft.com/office/drawing/2014/main" val="10000"/>
                  </a:ext>
                </a:extLst>
              </a:tr>
              <a:tr h="1218422">
                <a:tc>
                  <a:txBody>
                    <a:bodyPr/>
                    <a:lstStyle/>
                    <a:p>
                      <a:pPr>
                        <a:buNone/>
                      </a:pPr>
                      <a:r>
                        <a:rPr lang="zh-CN" altLang="en-US" sz="1800"/>
                        <a:t>A Local Detection Approach for Named Entity Recognition and Mention Detection</a:t>
                      </a:r>
                    </a:p>
                  </a:txBody>
                  <a:tcPr marT="45717" marB="45717"/>
                </a:tc>
                <a:tc>
                  <a:txBody>
                    <a:bodyPr/>
                    <a:lstStyle/>
                    <a:p>
                      <a:pPr>
                        <a:buNone/>
                      </a:pPr>
                      <a:r>
                        <a:rPr lang="en-US" altLang="zh-CN" sz="1800" dirty="0"/>
                        <a:t>ACL 2017</a:t>
                      </a:r>
                    </a:p>
                  </a:txBody>
                  <a:tcPr marT="45717" marB="45717"/>
                </a:tc>
                <a:tc>
                  <a:txBody>
                    <a:bodyPr/>
                    <a:lstStyle/>
                    <a:p>
                      <a:pPr>
                        <a:buNone/>
                      </a:pPr>
                      <a:r>
                        <a:rPr lang="zh-CN" altLang="en-US" sz="1800" dirty="0"/>
                        <a:t>基于2015年提出的一种</a:t>
                      </a:r>
                      <a:r>
                        <a:rPr lang="zh-CN" altLang="en-US" sz="1800" dirty="0">
                          <a:solidFill>
                            <a:srgbClr val="FF0000"/>
                          </a:solidFill>
                        </a:rPr>
                        <a:t>变长编码方法FOFE</a:t>
                      </a:r>
                      <a:r>
                        <a:rPr lang="zh-CN" altLang="en-US" sz="1800" dirty="0"/>
                        <a:t>提出来的一个</a:t>
                      </a:r>
                      <a:r>
                        <a:rPr lang="zh-CN" altLang="en-US" sz="1800" dirty="0">
                          <a:solidFill>
                            <a:srgbClr val="FF0000"/>
                          </a:solidFill>
                        </a:rPr>
                        <a:t>解决NER问题</a:t>
                      </a:r>
                      <a:r>
                        <a:rPr lang="zh-CN" altLang="en-US" sz="1800" dirty="0"/>
                        <a:t>的一个方法。通过对句子的切分词段以及其上下文进行FOFE编码表示后进行训练分类，再通过一层encode继续训练以得到更细粒度的结果</a:t>
                      </a:r>
                    </a:p>
                  </a:txBody>
                  <a:tcPr marT="45717" marB="45717"/>
                </a:tc>
                <a:extLst>
                  <a:ext uri="{0D108BD9-81ED-4DB2-BD59-A6C34878D82A}">
                    <a16:rowId xmlns:a16="http://schemas.microsoft.com/office/drawing/2014/main" val="10001"/>
                  </a:ext>
                </a:extLst>
              </a:tr>
              <a:tr h="1224136">
                <a:tc>
                  <a:txBody>
                    <a:bodyPr/>
                    <a:lstStyle/>
                    <a:p>
                      <a:pPr>
                        <a:buNone/>
                      </a:pPr>
                      <a:r>
                        <a:rPr lang="zh-CN" altLang="en-US" sz="1800"/>
                        <a:t>Joint Extraction of Entities and Relations Based on a Novel Tagging Scheme</a:t>
                      </a:r>
                    </a:p>
                  </a:txBody>
                  <a:tcPr marT="45717" marB="45717"/>
                </a:tc>
                <a:tc>
                  <a:txBody>
                    <a:bodyPr/>
                    <a:lstStyle/>
                    <a:p>
                      <a:pPr>
                        <a:buNone/>
                      </a:pPr>
                      <a:r>
                        <a:rPr lang="en-US" altLang="zh-CN" sz="1800"/>
                        <a:t>ACL 2017</a:t>
                      </a:r>
                    </a:p>
                  </a:txBody>
                  <a:tcPr marT="45717" marB="45717"/>
                </a:tc>
                <a:tc>
                  <a:txBody>
                    <a:bodyPr/>
                    <a:lstStyle/>
                    <a:p>
                      <a:pPr>
                        <a:buNone/>
                      </a:pPr>
                      <a:r>
                        <a:rPr lang="zh-CN" altLang="en-US" sz="1800" dirty="0"/>
                        <a:t>主要关注于如何</a:t>
                      </a:r>
                      <a:r>
                        <a:rPr lang="zh-CN" altLang="en-US" sz="1800" dirty="0">
                          <a:solidFill>
                            <a:srgbClr val="FF0000"/>
                          </a:solidFill>
                        </a:rPr>
                        <a:t>把实体抽取和实体关系同时来做</a:t>
                      </a:r>
                      <a:r>
                        <a:rPr lang="zh-CN" altLang="en-US" sz="1800" dirty="0"/>
                        <a:t>，使用了一套novel的标注策略完全建模成了一个序列标注任务，模型就是一个BiLSTM的encoder和LSTM的decoder</a:t>
                      </a:r>
                    </a:p>
                  </a:txBody>
                  <a:tcPr marT="45717" marB="45717"/>
                </a:tc>
                <a:extLst>
                  <a:ext uri="{0D108BD9-81ED-4DB2-BD59-A6C34878D82A}">
                    <a16:rowId xmlns:a16="http://schemas.microsoft.com/office/drawing/2014/main" val="10002"/>
                  </a:ext>
                </a:extLst>
              </a:tr>
              <a:tr h="1224136">
                <a:tc>
                  <a:txBody>
                    <a:bodyPr/>
                    <a:lstStyle/>
                    <a:p>
                      <a:pPr>
                        <a:buNone/>
                      </a:pPr>
                      <a:r>
                        <a:rPr lang="zh-CN" altLang="en-US" sz="1800"/>
                        <a:t>DEEP ACTIVE LEARNING FOR NAMED ENTITY RECOGNITION</a:t>
                      </a:r>
                    </a:p>
                  </a:txBody>
                  <a:tcPr marT="45717" marB="45717"/>
                </a:tc>
                <a:tc>
                  <a:txBody>
                    <a:bodyPr/>
                    <a:lstStyle/>
                    <a:p>
                      <a:pPr>
                        <a:buNone/>
                      </a:pPr>
                      <a:r>
                        <a:rPr lang="zh-CN" altLang="en-US" sz="1800" dirty="0"/>
                        <a:t>ICLR 2018</a:t>
                      </a:r>
                    </a:p>
                  </a:txBody>
                  <a:tcPr marT="45717" marB="45717"/>
                </a:tc>
                <a:tc>
                  <a:txBody>
                    <a:bodyPr/>
                    <a:lstStyle/>
                    <a:p>
                      <a:pPr>
                        <a:buNone/>
                      </a:pPr>
                      <a:r>
                        <a:rPr lang="zh-CN" altLang="en-US" sz="1800" dirty="0">
                          <a:solidFill>
                            <a:srgbClr val="FF0000"/>
                          </a:solidFill>
                        </a:rPr>
                        <a:t>主动学习和NER任务相结合</a:t>
                      </a:r>
                      <a:r>
                        <a:rPr lang="zh-CN" altLang="en-US" sz="1800" dirty="0"/>
                        <a:t>，因为主动学习的要求，对模型训练速度有很大需求，采用了CNN+CNN+LSTM的方法，其中LSTM作为tag而没有用CRF，但是从实验效果来看更好</a:t>
                      </a:r>
                    </a:p>
                  </a:txBody>
                  <a:tcPr marT="45717" marB="45717"/>
                </a:tc>
                <a:extLst>
                  <a:ext uri="{0D108BD9-81ED-4DB2-BD59-A6C34878D82A}">
                    <a16:rowId xmlns:a16="http://schemas.microsoft.com/office/drawing/2014/main" val="10003"/>
                  </a:ext>
                </a:extLst>
              </a:tr>
              <a:tr h="1574466">
                <a:tc>
                  <a:txBody>
                    <a:bodyPr/>
                    <a:lstStyle/>
                    <a:p>
                      <a:pPr>
                        <a:buNone/>
                      </a:pPr>
                      <a:r>
                        <a:rPr lang="zh-CN" altLang="en-US" sz="1800" dirty="0"/>
                        <a:t>Adaptive Co-Attention Network for Named Entity Recognition in Tweets</a:t>
                      </a:r>
                    </a:p>
                  </a:txBody>
                  <a:tcPr marT="45717" marB="45717"/>
                </a:tc>
                <a:tc>
                  <a:txBody>
                    <a:bodyPr/>
                    <a:lstStyle/>
                    <a:p>
                      <a:pPr>
                        <a:buNone/>
                      </a:pPr>
                      <a:r>
                        <a:rPr lang="en-US" altLang="zh-CN" sz="1800" dirty="0"/>
                        <a:t>AAAI 2018</a:t>
                      </a:r>
                    </a:p>
                  </a:txBody>
                  <a:tcPr marT="45717" marB="45717"/>
                </a:tc>
                <a:tc>
                  <a:txBody>
                    <a:bodyPr/>
                    <a:lstStyle/>
                    <a:p>
                      <a:pPr>
                        <a:buNone/>
                      </a:pPr>
                      <a:r>
                        <a:rPr lang="zh-CN" altLang="en-US" sz="1800" dirty="0"/>
                        <a:t>针对推特的NER任务，作者认为之前人们只是利用了文本信息，他提出推特中大部分中是含有图片的，假如可以通过图片中的信息是可以给文本一些增益的，所以就用了个co-attention的模型来</a:t>
                      </a:r>
                      <a:r>
                        <a:rPr lang="zh-CN" altLang="en-US" sz="1800" dirty="0">
                          <a:solidFill>
                            <a:srgbClr val="FF0000"/>
                          </a:solidFill>
                        </a:rPr>
                        <a:t>融和visual feature和textual feature</a:t>
                      </a:r>
                    </a:p>
                  </a:txBody>
                  <a:tcPr marT="45717" marB="4571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634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3DC2CC2-1578-4367-945B-8B9BC83D09AC}"/>
              </a:ext>
            </a:extLst>
          </p:cNvPr>
          <p:cNvGraphicFramePr/>
          <p:nvPr>
            <p:extLst>
              <p:ext uri="{D42A27DB-BD31-4B8C-83A1-F6EECF244321}">
                <p14:modId xmlns:p14="http://schemas.microsoft.com/office/powerpoint/2010/main" val="3202973704"/>
              </p:ext>
            </p:extLst>
          </p:nvPr>
        </p:nvGraphicFramePr>
        <p:xfrm>
          <a:off x="693812" y="781081"/>
          <a:ext cx="10801199" cy="5242344"/>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1616624">
                  <a:extLst>
                    <a:ext uri="{9D8B030D-6E8A-4147-A177-3AD203B41FA5}">
                      <a16:colId xmlns:a16="http://schemas.microsoft.com/office/drawing/2014/main" val="20001"/>
                    </a:ext>
                  </a:extLst>
                </a:gridCol>
                <a:gridCol w="5512167">
                  <a:extLst>
                    <a:ext uri="{9D8B030D-6E8A-4147-A177-3AD203B41FA5}">
                      <a16:colId xmlns:a16="http://schemas.microsoft.com/office/drawing/2014/main" val="20002"/>
                    </a:ext>
                  </a:extLst>
                </a:gridCol>
              </a:tblGrid>
              <a:tr h="344373">
                <a:tc>
                  <a:txBody>
                    <a:bodyPr/>
                    <a:lstStyle/>
                    <a:p>
                      <a:pPr>
                        <a:buNone/>
                      </a:pPr>
                      <a:r>
                        <a:rPr lang="zh-CN" altLang="en-US" sz="1800" dirty="0"/>
                        <a:t>论文</a:t>
                      </a:r>
                    </a:p>
                  </a:txBody>
                  <a:tcPr marT="45725" marB="45725"/>
                </a:tc>
                <a:tc>
                  <a:txBody>
                    <a:bodyPr/>
                    <a:lstStyle/>
                    <a:p>
                      <a:pPr>
                        <a:buNone/>
                      </a:pPr>
                      <a:r>
                        <a:rPr lang="zh-CN" altLang="en-US" sz="1800"/>
                        <a:t>来源</a:t>
                      </a:r>
                    </a:p>
                  </a:txBody>
                  <a:tcPr marT="45725" marB="45725"/>
                </a:tc>
                <a:tc>
                  <a:txBody>
                    <a:bodyPr/>
                    <a:lstStyle/>
                    <a:p>
                      <a:pPr>
                        <a:buNone/>
                      </a:pPr>
                      <a:r>
                        <a:rPr lang="zh-CN" altLang="en-US" sz="1800"/>
                        <a:t>简介</a:t>
                      </a:r>
                    </a:p>
                  </a:txBody>
                  <a:tcPr marT="45725" marB="45725"/>
                </a:tc>
                <a:extLst>
                  <a:ext uri="{0D108BD9-81ED-4DB2-BD59-A6C34878D82A}">
                    <a16:rowId xmlns:a16="http://schemas.microsoft.com/office/drawing/2014/main" val="10000"/>
                  </a:ext>
                </a:extLst>
              </a:tr>
              <a:tr h="1259814">
                <a:tc>
                  <a:txBody>
                    <a:bodyPr/>
                    <a:lstStyle/>
                    <a:p>
                      <a:pPr>
                        <a:buNone/>
                      </a:pPr>
                      <a:r>
                        <a:rPr lang="zh-CN" altLang="en-US" sz="1800"/>
                        <a:t>On the Strength of Character Language Models for Multilingual Named Entity Recognition</a:t>
                      </a:r>
                    </a:p>
                  </a:txBody>
                  <a:tcPr marT="45725" marB="45725"/>
                </a:tc>
                <a:tc>
                  <a:txBody>
                    <a:bodyPr/>
                    <a:lstStyle/>
                    <a:p>
                      <a:pPr>
                        <a:buNone/>
                      </a:pPr>
                      <a:r>
                        <a:rPr lang="en-US" altLang="zh-CN" sz="1800"/>
                        <a:t>EMNLP 2018</a:t>
                      </a:r>
                    </a:p>
                  </a:txBody>
                  <a:tcPr marT="45725" marB="45725"/>
                </a:tc>
                <a:tc>
                  <a:txBody>
                    <a:bodyPr/>
                    <a:lstStyle/>
                    <a:p>
                      <a:pPr>
                        <a:buNone/>
                      </a:pPr>
                      <a:r>
                        <a:rPr lang="zh-CN" altLang="en-US" sz="1800" dirty="0">
                          <a:solidFill>
                            <a:srgbClr val="FF0000"/>
                          </a:solidFill>
                        </a:rPr>
                        <a:t>多语言</a:t>
                      </a:r>
                      <a:r>
                        <a:rPr lang="en-US" altLang="zh-CN" sz="1800" dirty="0">
                          <a:solidFill>
                            <a:srgbClr val="FF0000"/>
                          </a:solidFill>
                        </a:rPr>
                        <a:t>NER</a:t>
                      </a:r>
                      <a:r>
                        <a:rPr lang="zh-CN" altLang="en-US" sz="1800" dirty="0">
                          <a:solidFill>
                            <a:srgbClr val="FF0000"/>
                          </a:solidFill>
                        </a:rPr>
                        <a:t>任务</a:t>
                      </a:r>
                      <a:r>
                        <a:rPr lang="zh-CN" altLang="en-US" sz="1800" dirty="0"/>
                        <a:t>。实验结果显示这个简单的CLM模型的加入的确可以提高NEI任务的效果，但对于NER任务来说只能做的有的语言有所提升，有的甚至还有所下降。</a:t>
                      </a:r>
                    </a:p>
                  </a:txBody>
                  <a:tcPr marT="45725" marB="45725"/>
                </a:tc>
                <a:extLst>
                  <a:ext uri="{0D108BD9-81ED-4DB2-BD59-A6C34878D82A}">
                    <a16:rowId xmlns:a16="http://schemas.microsoft.com/office/drawing/2014/main" val="10001"/>
                  </a:ext>
                </a:extLst>
              </a:tr>
              <a:tr h="860917">
                <a:tc>
                  <a:txBody>
                    <a:bodyPr/>
                    <a:lstStyle/>
                    <a:p>
                      <a:pPr>
                        <a:buNone/>
                      </a:pPr>
                      <a:r>
                        <a:rPr lang="zh-CN" altLang="en-US" sz="1800"/>
                        <a:t>Deep Exhaustive Model for Nested Named Entity Recognition</a:t>
                      </a:r>
                    </a:p>
                  </a:txBody>
                  <a:tcPr marT="45725" marB="45725"/>
                </a:tc>
                <a:tc>
                  <a:txBody>
                    <a:bodyPr/>
                    <a:lstStyle/>
                    <a:p>
                      <a:pPr>
                        <a:buNone/>
                      </a:pPr>
                      <a:r>
                        <a:rPr lang="en-US" altLang="zh-CN" sz="1800"/>
                        <a:t>EMNLP 2018</a:t>
                      </a:r>
                    </a:p>
                  </a:txBody>
                  <a:tcPr marT="45725" marB="45725"/>
                </a:tc>
                <a:tc>
                  <a:txBody>
                    <a:bodyPr/>
                    <a:lstStyle/>
                    <a:p>
                      <a:pPr>
                        <a:buNone/>
                      </a:pPr>
                      <a:r>
                        <a:rPr lang="zh-CN" altLang="en-US" sz="1800" dirty="0"/>
                        <a:t>针对</a:t>
                      </a:r>
                      <a:r>
                        <a:rPr lang="zh-CN" altLang="en-US" sz="1800" dirty="0">
                          <a:solidFill>
                            <a:srgbClr val="FF0000"/>
                          </a:solidFill>
                        </a:rPr>
                        <a:t>嵌套命名实体识别</a:t>
                      </a:r>
                      <a:r>
                        <a:rPr lang="zh-CN" altLang="en-US" sz="1800" dirty="0"/>
                        <a:t>的情况提出了一个模型：Deep Exhaustive Model</a:t>
                      </a:r>
                    </a:p>
                  </a:txBody>
                  <a:tcPr marT="45725" marB="45725"/>
                </a:tc>
                <a:extLst>
                  <a:ext uri="{0D108BD9-81ED-4DB2-BD59-A6C34878D82A}">
                    <a16:rowId xmlns:a16="http://schemas.microsoft.com/office/drawing/2014/main" val="10002"/>
                  </a:ext>
                </a:extLst>
              </a:tr>
              <a:tr h="1259814">
                <a:tc>
                  <a:txBody>
                    <a:bodyPr/>
                    <a:lstStyle/>
                    <a:p>
                      <a:pPr>
                        <a:buNone/>
                      </a:pPr>
                      <a:r>
                        <a:rPr lang="zh-CN" altLang="en-US" sz="1800"/>
                        <a:t>Adversarial Transfer Learning for Chinese Named Entity Recognition with Self-Attention Mechanism</a:t>
                      </a:r>
                    </a:p>
                  </a:txBody>
                  <a:tcPr marT="45725" marB="45725"/>
                </a:tc>
                <a:tc>
                  <a:txBody>
                    <a:bodyPr/>
                    <a:lstStyle/>
                    <a:p>
                      <a:pPr>
                        <a:buNone/>
                      </a:pPr>
                      <a:r>
                        <a:rPr lang="zh-CN" altLang="en-US" sz="1800"/>
                        <a:t>EMNLP 2018</a:t>
                      </a:r>
                    </a:p>
                  </a:txBody>
                  <a:tcPr marT="45725" marB="45725"/>
                </a:tc>
                <a:tc>
                  <a:txBody>
                    <a:bodyPr/>
                    <a:lstStyle/>
                    <a:p>
                      <a:pPr>
                        <a:buNone/>
                      </a:pPr>
                      <a:r>
                        <a:rPr lang="zh-CN" altLang="en-US" sz="1800" dirty="0"/>
                        <a:t>主要针对于</a:t>
                      </a:r>
                      <a:r>
                        <a:rPr lang="zh-CN" altLang="en-US" sz="1800" dirty="0">
                          <a:solidFill>
                            <a:srgbClr val="FF0000"/>
                          </a:solidFill>
                        </a:rPr>
                        <a:t>中文</a:t>
                      </a:r>
                      <a:r>
                        <a:rPr lang="zh-CN" altLang="en-US" sz="1800" dirty="0"/>
                        <a:t>的NER任务。提出一个叫做对抗迁移学习的模型来充分利用任务共享边界信息，并防止CWS的任务特定功能。作者还认为引入self-attention是可以捕捉token之间的长距离依赖信息的。</a:t>
                      </a:r>
                    </a:p>
                  </a:txBody>
                  <a:tcPr marT="45725" marB="45725"/>
                </a:tc>
                <a:extLst>
                  <a:ext uri="{0D108BD9-81ED-4DB2-BD59-A6C34878D82A}">
                    <a16:rowId xmlns:a16="http://schemas.microsoft.com/office/drawing/2014/main" val="10003"/>
                  </a:ext>
                </a:extLst>
              </a:tr>
              <a:tr h="1496029">
                <a:tc>
                  <a:txBody>
                    <a:bodyPr/>
                    <a:lstStyle/>
                    <a:p>
                      <a:pPr>
                        <a:buNone/>
                      </a:pPr>
                      <a:r>
                        <a:rPr lang="en-US" altLang="zh-CN" sz="1800" dirty="0">
                          <a:sym typeface="+mn-ea"/>
                        </a:rPr>
                        <a:t>Chinese NER Using Lattice LSTM</a:t>
                      </a:r>
                      <a:endParaRPr lang="zh-CN" altLang="en-US" sz="1800"/>
                    </a:p>
                  </a:txBody>
                  <a:tcPr marT="45725" marB="45725"/>
                </a:tc>
                <a:tc>
                  <a:txBody>
                    <a:bodyPr/>
                    <a:lstStyle/>
                    <a:p>
                      <a:pPr>
                        <a:buNone/>
                      </a:pPr>
                      <a:r>
                        <a:rPr lang="en-US" altLang="zh-CN" sz="1800"/>
                        <a:t>ACL 2018</a:t>
                      </a:r>
                    </a:p>
                  </a:txBody>
                  <a:tcPr marT="45725" marB="45725"/>
                </a:tc>
                <a:tc>
                  <a:txBody>
                    <a:bodyPr/>
                    <a:lstStyle/>
                    <a:p>
                      <a:pPr>
                        <a:buNone/>
                      </a:pPr>
                      <a:r>
                        <a:rPr lang="zh-CN" altLang="en-US" sz="1800" dirty="0"/>
                        <a:t>新型</a:t>
                      </a:r>
                      <a:r>
                        <a:rPr lang="zh-CN" altLang="en-US" sz="1800" dirty="0">
                          <a:solidFill>
                            <a:srgbClr val="FF0000"/>
                          </a:solidFill>
                        </a:rPr>
                        <a:t>中文</a:t>
                      </a:r>
                      <a:r>
                        <a:rPr lang="zh-CN" altLang="en-US" sz="1800" dirty="0"/>
                        <a:t>命名实体识别方法，利用 Lattice LSTM，性能优于基于字符和词的方法。与基于字符的方法相比，该模型显性地利用词和词序信息；与基于词的方法相比，lattice LSTM 不会出现分词错误。</a:t>
                      </a:r>
                    </a:p>
                  </a:txBody>
                  <a:tcPr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37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BC8880-F729-482D-A86F-669D94C677AD}"/>
              </a:ext>
            </a:extLst>
          </p:cNvPr>
          <p:cNvSpPr/>
          <p:nvPr/>
        </p:nvSpPr>
        <p:spPr>
          <a:xfrm>
            <a:off x="3847643" y="764704"/>
            <a:ext cx="4493538" cy="52322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国内中文命名实体识别工具</a:t>
            </a:r>
          </a:p>
        </p:txBody>
      </p:sp>
      <p:sp>
        <p:nvSpPr>
          <p:cNvPr id="3" name="矩形 2">
            <a:extLst>
              <a:ext uri="{FF2B5EF4-FFF2-40B4-BE49-F238E27FC236}">
                <a16:creationId xmlns:a16="http://schemas.microsoft.com/office/drawing/2014/main" id="{3D972D94-4B65-46E5-A937-469F673FC093}"/>
              </a:ext>
            </a:extLst>
          </p:cNvPr>
          <p:cNvSpPr/>
          <p:nvPr/>
        </p:nvSpPr>
        <p:spPr>
          <a:xfrm>
            <a:off x="1197868" y="1916832"/>
            <a:ext cx="10441160" cy="1384995"/>
          </a:xfrm>
          <a:prstGeom prst="rect">
            <a:avLst/>
          </a:prstGeom>
        </p:spPr>
        <p:txBody>
          <a:bodyPr wrap="square">
            <a:spAutoFit/>
          </a:bodyPr>
          <a:lstStyle/>
          <a:p>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中科院汉语分词系统</a:t>
            </a:r>
            <a:r>
              <a:rPr lang="en-US" altLang="zh-CN" sz="2800" dirty="0">
                <a:latin typeface="宋体" panose="02010600030101010101" pitchFamily="2" charset="-122"/>
                <a:ea typeface="宋体" panose="02010600030101010101" pitchFamily="2" charset="-122"/>
              </a:rPr>
              <a:t>ICTCLAS</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rPr>
              <a:t>http://ictclas.nlpir.org/ </a:t>
            </a:r>
            <a:r>
              <a:rPr lang="zh-CN" altLang="en-US" sz="2800" dirty="0">
                <a:latin typeface="宋体" panose="02010600030101010101" pitchFamily="2" charset="-122"/>
                <a:ea typeface="宋体" panose="02010600030101010101" pitchFamily="2" charset="-122"/>
              </a:rPr>
              <a:t>）</a:t>
            </a:r>
          </a:p>
          <a:p>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哈工大</a:t>
            </a:r>
            <a:r>
              <a:rPr lang="en-US" altLang="zh-CN" sz="2800" dirty="0">
                <a:latin typeface="宋体" panose="02010600030101010101" pitchFamily="2" charset="-122"/>
                <a:ea typeface="宋体" panose="02010600030101010101" pitchFamily="2" charset="-122"/>
              </a:rPr>
              <a:t>LTP</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rPr>
              <a:t>https://github.com/HIT-SCIR/ltp </a:t>
            </a:r>
            <a:r>
              <a:rPr lang="zh-CN" altLang="en-US" sz="2800" dirty="0">
                <a:latin typeface="宋体" panose="02010600030101010101" pitchFamily="2" charset="-122"/>
                <a:ea typeface="宋体" panose="02010600030101010101" pitchFamily="2" charset="-122"/>
              </a:rPr>
              <a:t>）</a:t>
            </a:r>
          </a:p>
          <a:p>
            <a:r>
              <a:rPr lang="en-US" altLang="zh-CN" sz="2800" dirty="0">
                <a:latin typeface="宋体" panose="02010600030101010101" pitchFamily="2" charset="-122"/>
                <a:ea typeface="宋体" panose="02010600030101010101" pitchFamily="2" charset="-122"/>
              </a:rPr>
              <a:t>3.HanLP</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rPr>
              <a:t>https://github.com/hankcs/HanLP </a:t>
            </a:r>
            <a:r>
              <a:rPr lang="zh-CN" altLang="en-US"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1235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1D430E-DBED-4761-A02B-23AF87C2043A}"/>
              </a:ext>
            </a:extLst>
          </p:cNvPr>
          <p:cNvSpPr txBox="1"/>
          <p:nvPr/>
        </p:nvSpPr>
        <p:spPr>
          <a:xfrm>
            <a:off x="4309308" y="476672"/>
            <a:ext cx="3262432" cy="707886"/>
          </a:xfrm>
          <a:prstGeom prst="rect">
            <a:avLst/>
          </a:prstGeom>
          <a:noFill/>
        </p:spPr>
        <p:txBody>
          <a:bodyPr wrap="none" rtlCol="0">
            <a:spAutoFit/>
          </a:bodyPr>
          <a:lstStyle/>
          <a:p>
            <a:r>
              <a:rPr lang="zh-CN" altLang="en-US" sz="4000" dirty="0"/>
              <a:t>命名实体识别</a:t>
            </a:r>
          </a:p>
        </p:txBody>
      </p:sp>
      <p:sp>
        <p:nvSpPr>
          <p:cNvPr id="3" name="矩形 2">
            <a:extLst>
              <a:ext uri="{FF2B5EF4-FFF2-40B4-BE49-F238E27FC236}">
                <a16:creationId xmlns:a16="http://schemas.microsoft.com/office/drawing/2014/main" id="{9712065F-4E58-42F8-9D01-35B74995D539}"/>
              </a:ext>
            </a:extLst>
          </p:cNvPr>
          <p:cNvSpPr/>
          <p:nvPr/>
        </p:nvSpPr>
        <p:spPr>
          <a:xfrm>
            <a:off x="621804" y="1772816"/>
            <a:ext cx="10945216" cy="830997"/>
          </a:xfrm>
          <a:prstGeom prst="rect">
            <a:avLst/>
          </a:prstGeom>
        </p:spPr>
        <p:txBody>
          <a:bodyPr wrap="square">
            <a:spAutoFit/>
          </a:bodyPr>
          <a:lstStyle/>
          <a:p>
            <a:r>
              <a:rPr lang="zh-CN" altLang="en-US" sz="2400" dirty="0">
                <a:solidFill>
                  <a:srgbClr val="333333"/>
                </a:solidFill>
                <a:latin typeface="arial" panose="020B0604020202020204" pitchFamily="34" charset="0"/>
              </a:rPr>
              <a:t>        指识别文本中具有特定意义的实体，主要包括人名、地名、机构名、专有名词等。</a:t>
            </a:r>
            <a:endParaRPr lang="zh-CN" altLang="en-US" sz="2400" dirty="0"/>
          </a:p>
        </p:txBody>
      </p:sp>
      <p:sp>
        <p:nvSpPr>
          <p:cNvPr id="4" name="矩形 3">
            <a:extLst>
              <a:ext uri="{FF2B5EF4-FFF2-40B4-BE49-F238E27FC236}">
                <a16:creationId xmlns:a16="http://schemas.microsoft.com/office/drawing/2014/main" id="{4755293F-4049-4C77-B531-C732F280D362}"/>
              </a:ext>
            </a:extLst>
          </p:cNvPr>
          <p:cNvSpPr/>
          <p:nvPr/>
        </p:nvSpPr>
        <p:spPr>
          <a:xfrm>
            <a:off x="621804" y="2828835"/>
            <a:ext cx="10945216" cy="1200329"/>
          </a:xfrm>
          <a:prstGeom prst="rect">
            <a:avLst/>
          </a:prstGeom>
        </p:spPr>
        <p:txBody>
          <a:bodyPr wrap="square">
            <a:spAutoFit/>
          </a:bodyPr>
          <a:lstStyle/>
          <a:p>
            <a:r>
              <a:rPr lang="zh-CN" altLang="en-US" sz="2400" dirty="0">
                <a:solidFill>
                  <a:srgbClr val="333333"/>
                </a:solidFill>
                <a:latin typeface="arial" panose="020B0604020202020204" pitchFamily="34" charset="0"/>
              </a:rPr>
              <a:t>        一般来说，命名实体识别的任务就是识别出待处理文本中三大类（实体类、时间类和数字类）、七小类（人名、机构名、地名、时间、日期、货币和百分比）命名实体。</a:t>
            </a:r>
          </a:p>
        </p:txBody>
      </p:sp>
      <p:sp>
        <p:nvSpPr>
          <p:cNvPr id="5" name="矩形 4">
            <a:extLst>
              <a:ext uri="{FF2B5EF4-FFF2-40B4-BE49-F238E27FC236}">
                <a16:creationId xmlns:a16="http://schemas.microsoft.com/office/drawing/2014/main" id="{3720A119-71F0-4CA4-AEED-AB4F518FB661}"/>
              </a:ext>
            </a:extLst>
          </p:cNvPr>
          <p:cNvSpPr/>
          <p:nvPr/>
        </p:nvSpPr>
        <p:spPr>
          <a:xfrm>
            <a:off x="617190" y="4254186"/>
            <a:ext cx="10945216" cy="1938992"/>
          </a:xfrm>
          <a:prstGeom prst="rect">
            <a:avLst/>
          </a:prstGeom>
        </p:spPr>
        <p:txBody>
          <a:bodyPr wrap="square">
            <a:spAutoFit/>
          </a:bodyPr>
          <a:lstStyle/>
          <a:p>
            <a:r>
              <a:rPr lang="zh-CN" altLang="en-US" sz="2400" dirty="0">
                <a:solidFill>
                  <a:srgbClr val="333333"/>
                </a:solidFill>
                <a:latin typeface="arial" panose="020B0604020202020204" pitchFamily="34" charset="0"/>
              </a:rPr>
              <a:t>        通常包括两部分：（</a:t>
            </a:r>
            <a:r>
              <a:rPr lang="en-US" altLang="zh-CN" sz="2400" dirty="0">
                <a:solidFill>
                  <a:srgbClr val="333333"/>
                </a:solidFill>
                <a:latin typeface="arial" panose="020B0604020202020204" pitchFamily="34" charset="0"/>
              </a:rPr>
              <a:t>1</a:t>
            </a:r>
            <a:r>
              <a:rPr lang="zh-CN" altLang="en-US" sz="2400" dirty="0">
                <a:solidFill>
                  <a:srgbClr val="333333"/>
                </a:solidFill>
                <a:latin typeface="arial" panose="020B0604020202020204" pitchFamily="34" charset="0"/>
              </a:rPr>
              <a:t>）实体</a:t>
            </a:r>
            <a:r>
              <a:rPr lang="zh-CN" altLang="en-US" sz="2400" dirty="0">
                <a:solidFill>
                  <a:schemeClr val="bg2">
                    <a:lumMod val="50000"/>
                  </a:schemeClr>
                </a:solidFill>
                <a:latin typeface="arial" panose="020B0604020202020204" pitchFamily="34" charset="0"/>
              </a:rPr>
              <a:t>边界</a:t>
            </a:r>
            <a:r>
              <a:rPr lang="zh-CN" altLang="en-US" sz="2400" dirty="0">
                <a:solidFill>
                  <a:srgbClr val="333333"/>
                </a:solidFill>
                <a:latin typeface="arial" panose="020B0604020202020204" pitchFamily="34" charset="0"/>
              </a:rPr>
              <a:t>识别；（</a:t>
            </a:r>
            <a:r>
              <a:rPr lang="en-US" altLang="zh-CN" sz="2400" dirty="0">
                <a:solidFill>
                  <a:srgbClr val="333333"/>
                </a:solidFill>
                <a:latin typeface="arial" panose="020B0604020202020204" pitchFamily="34" charset="0"/>
              </a:rPr>
              <a:t>2</a:t>
            </a:r>
            <a:r>
              <a:rPr lang="zh-CN" altLang="en-US" sz="2400" dirty="0">
                <a:solidFill>
                  <a:srgbClr val="333333"/>
                </a:solidFill>
                <a:latin typeface="arial" panose="020B0604020202020204" pitchFamily="34" charset="0"/>
              </a:rPr>
              <a:t>） 确定实体</a:t>
            </a:r>
            <a:r>
              <a:rPr lang="zh-CN" altLang="en-US" sz="2400" dirty="0">
                <a:solidFill>
                  <a:schemeClr val="bg2">
                    <a:lumMod val="50000"/>
                  </a:schemeClr>
                </a:solidFill>
                <a:latin typeface="arial" panose="020B0604020202020204" pitchFamily="34" charset="0"/>
              </a:rPr>
              <a:t>类别</a:t>
            </a:r>
            <a:r>
              <a:rPr lang="zh-CN" altLang="en-US" sz="2400" dirty="0">
                <a:solidFill>
                  <a:srgbClr val="333333"/>
                </a:solidFill>
                <a:latin typeface="arial" panose="020B0604020202020204" pitchFamily="34" charset="0"/>
              </a:rPr>
              <a:t>（人名、地名、机构名或其他）。英语中的命名实体具有比较明显的形式标志（即实体中的每个词的第一个字母要大写），所以实体边界识别相对容易，任务的重点是确定实体的</a:t>
            </a:r>
            <a:r>
              <a:rPr lang="zh-CN" altLang="en-US" sz="2400" dirty="0">
                <a:solidFill>
                  <a:schemeClr val="bg2">
                    <a:lumMod val="50000"/>
                  </a:schemeClr>
                </a:solidFill>
                <a:latin typeface="arial" panose="020B0604020202020204" pitchFamily="34" charset="0"/>
              </a:rPr>
              <a:t>类别</a:t>
            </a:r>
            <a:r>
              <a:rPr lang="zh-CN" altLang="en-US" sz="2400" dirty="0">
                <a:solidFill>
                  <a:srgbClr val="333333"/>
                </a:solidFill>
                <a:latin typeface="arial" panose="020B0604020202020204" pitchFamily="34" charset="0"/>
              </a:rPr>
              <a:t>。和英语相比，汉语命名实体识别任务更加复杂，而且相对于实体类别标注子任务，实体边界的识别更加困难。</a:t>
            </a:r>
            <a:endParaRPr lang="zh-CN" altLang="en-US" sz="2400" dirty="0"/>
          </a:p>
        </p:txBody>
      </p:sp>
    </p:spTree>
    <p:extLst>
      <p:ext uri="{BB962C8B-B14F-4D97-AF65-F5344CB8AC3E}">
        <p14:creationId xmlns:p14="http://schemas.microsoft.com/office/powerpoint/2010/main" val="415292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CAB6A2-6B6F-4EC1-9857-5C88D9E0D73A}"/>
              </a:ext>
            </a:extLst>
          </p:cNvPr>
          <p:cNvSpPr/>
          <p:nvPr/>
        </p:nvSpPr>
        <p:spPr>
          <a:xfrm>
            <a:off x="388069" y="980728"/>
            <a:ext cx="11412685" cy="5632311"/>
          </a:xfrm>
          <a:prstGeom prst="rect">
            <a:avLst/>
          </a:prstGeom>
        </p:spPr>
        <p:txBody>
          <a:bodyPr wrap="square">
            <a:spAutoFit/>
          </a:bodyPr>
          <a:lstStyle/>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1</a:t>
            </a:r>
            <a:r>
              <a:rPr lang="zh-CN" altLang="en-US" sz="2400" dirty="0">
                <a:solidFill>
                  <a:srgbClr val="333333"/>
                </a:solidFill>
                <a:latin typeface="arial" panose="020B0604020202020204" pitchFamily="34" charset="0"/>
              </a:rPr>
              <a:t>）汉语文本没有类似英文文本中空格之类的</a:t>
            </a:r>
            <a:r>
              <a:rPr lang="zh-CN" altLang="en-US" sz="2400" dirty="0">
                <a:solidFill>
                  <a:schemeClr val="bg2">
                    <a:lumMod val="50000"/>
                  </a:schemeClr>
                </a:solidFill>
                <a:latin typeface="arial" panose="020B0604020202020204" pitchFamily="34" charset="0"/>
              </a:rPr>
              <a:t>显式标示词的边界标示符</a:t>
            </a:r>
            <a:r>
              <a:rPr lang="zh-CN" altLang="en-US" sz="2400" dirty="0">
                <a:solidFill>
                  <a:srgbClr val="333333"/>
                </a:solidFill>
                <a:latin typeface="arial" panose="020B0604020202020204" pitchFamily="34" charset="0"/>
              </a:rPr>
              <a:t>，命名实体识别的第一步就是确定词的边界，即分词；</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2</a:t>
            </a:r>
            <a:r>
              <a:rPr lang="zh-CN" altLang="en-US" sz="2400" dirty="0">
                <a:solidFill>
                  <a:srgbClr val="333333"/>
                </a:solidFill>
                <a:latin typeface="arial" panose="020B0604020202020204" pitchFamily="34" charset="0"/>
              </a:rPr>
              <a:t>）汉语分词和命名实体识别互相影响；</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3</a:t>
            </a:r>
            <a:r>
              <a:rPr lang="zh-CN" altLang="en-US" sz="2400" dirty="0">
                <a:solidFill>
                  <a:srgbClr val="333333"/>
                </a:solidFill>
                <a:latin typeface="arial" panose="020B0604020202020204" pitchFamily="34" charset="0"/>
              </a:rPr>
              <a:t>）除了英语中定义的实体，外国</a:t>
            </a:r>
            <a:r>
              <a:rPr lang="zh-CN" altLang="en-US" sz="2400" dirty="0">
                <a:solidFill>
                  <a:schemeClr val="bg2">
                    <a:lumMod val="50000"/>
                  </a:schemeClr>
                </a:solidFill>
                <a:latin typeface="arial" panose="020B0604020202020204" pitchFamily="34" charset="0"/>
              </a:rPr>
              <a:t>人名译名和地名译名</a:t>
            </a:r>
            <a:r>
              <a:rPr lang="zh-CN" altLang="en-US" sz="2400" dirty="0">
                <a:solidFill>
                  <a:srgbClr val="333333"/>
                </a:solidFill>
                <a:latin typeface="arial" panose="020B0604020202020204" pitchFamily="34" charset="0"/>
              </a:rPr>
              <a:t>是存在于汉语中的两类特殊实体类型；</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4</a:t>
            </a:r>
            <a:r>
              <a:rPr lang="zh-CN" altLang="en-US" sz="2400" dirty="0">
                <a:solidFill>
                  <a:srgbClr val="333333"/>
                </a:solidFill>
                <a:latin typeface="arial" panose="020B0604020202020204" pitchFamily="34" charset="0"/>
              </a:rPr>
              <a:t>）现代汉语文本，尤其是网络汉语文本，常出现</a:t>
            </a:r>
            <a:r>
              <a:rPr lang="zh-CN" altLang="en-US" sz="2400" dirty="0">
                <a:solidFill>
                  <a:schemeClr val="bg2">
                    <a:lumMod val="50000"/>
                  </a:schemeClr>
                </a:solidFill>
                <a:latin typeface="arial" panose="020B0604020202020204" pitchFamily="34" charset="0"/>
              </a:rPr>
              <a:t>中英文交替使用</a:t>
            </a:r>
            <a:r>
              <a:rPr lang="zh-CN" altLang="en-US" sz="2400" dirty="0">
                <a:solidFill>
                  <a:srgbClr val="333333"/>
                </a:solidFill>
                <a:latin typeface="arial" panose="020B0604020202020204" pitchFamily="34" charset="0"/>
              </a:rPr>
              <a:t>，这时汉语命名实体识别的任务还包括识别其中的英文命名实体；</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5</a:t>
            </a:r>
            <a:r>
              <a:rPr lang="zh-CN" altLang="en-US" sz="2400" dirty="0">
                <a:solidFill>
                  <a:srgbClr val="333333"/>
                </a:solidFill>
                <a:latin typeface="arial" panose="020B0604020202020204" pitchFamily="34" charset="0"/>
              </a:rPr>
              <a:t>）不同的命名实体具有不同的</a:t>
            </a:r>
            <a:r>
              <a:rPr lang="zh-CN" altLang="en-US" sz="2400" dirty="0">
                <a:solidFill>
                  <a:schemeClr val="bg2">
                    <a:lumMod val="50000"/>
                  </a:schemeClr>
                </a:solidFill>
                <a:latin typeface="arial" panose="020B0604020202020204" pitchFamily="34" charset="0"/>
              </a:rPr>
              <a:t>内部特征</a:t>
            </a:r>
            <a:r>
              <a:rPr lang="zh-CN" altLang="en-US" sz="2400" dirty="0">
                <a:solidFill>
                  <a:srgbClr val="333333"/>
                </a:solidFill>
                <a:latin typeface="arial" panose="020B0604020202020204" pitchFamily="34" charset="0"/>
              </a:rPr>
              <a:t>，不可能用一个统一的模型来刻画所有的实体内部特征。</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6</a:t>
            </a:r>
            <a:r>
              <a:rPr lang="zh-CN" altLang="en-US" sz="2400" dirty="0">
                <a:solidFill>
                  <a:srgbClr val="333333"/>
                </a:solidFill>
                <a:latin typeface="arial" panose="020B0604020202020204" pitchFamily="34" charset="0"/>
              </a:rPr>
              <a:t>）汉语命名实体的</a:t>
            </a:r>
            <a:r>
              <a:rPr lang="zh-CN" altLang="en-US" sz="2400" dirty="0">
                <a:solidFill>
                  <a:schemeClr val="bg2">
                    <a:lumMod val="50000"/>
                  </a:schemeClr>
                </a:solidFill>
                <a:latin typeface="arial" panose="020B0604020202020204" pitchFamily="34" charset="0"/>
              </a:rPr>
              <a:t>生成规律以及结构</a:t>
            </a:r>
            <a:r>
              <a:rPr lang="zh-CN" altLang="en-US" sz="2400" dirty="0">
                <a:solidFill>
                  <a:srgbClr val="333333"/>
                </a:solidFill>
                <a:latin typeface="arial" panose="020B0604020202020204" pitchFamily="34" charset="0"/>
              </a:rPr>
              <a:t>更加复杂，尤其是缩略语的表示形式具有多样性，很难提取构成规则，因此不可能用一种识别模型应用于所有的命名实体。</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7</a:t>
            </a:r>
            <a:r>
              <a:rPr lang="zh-CN" altLang="en-US" sz="2400" dirty="0">
                <a:solidFill>
                  <a:srgbClr val="333333"/>
                </a:solidFill>
                <a:latin typeface="arial" panose="020B0604020202020204" pitchFamily="34" charset="0"/>
              </a:rPr>
              <a:t>）与西方语言比较，汉语缺少在命名实体识别中起重要作用的</a:t>
            </a:r>
            <a:r>
              <a:rPr lang="zh-CN" altLang="en-US" sz="2400" dirty="0">
                <a:solidFill>
                  <a:schemeClr val="bg2">
                    <a:lumMod val="50000"/>
                  </a:schemeClr>
                </a:solidFill>
                <a:latin typeface="arial" panose="020B0604020202020204" pitchFamily="34" charset="0"/>
              </a:rPr>
              <a:t>词形变换</a:t>
            </a:r>
            <a:r>
              <a:rPr lang="zh-CN" altLang="en-US" sz="2400" dirty="0">
                <a:solidFill>
                  <a:srgbClr val="333333"/>
                </a:solidFill>
                <a:latin typeface="arial" panose="020B0604020202020204" pitchFamily="34" charset="0"/>
              </a:rPr>
              <a:t>特征。</a:t>
            </a:r>
            <a:endParaRPr lang="en-US" altLang="zh-CN" sz="2400" dirty="0">
              <a:solidFill>
                <a:srgbClr val="333333"/>
              </a:solidFill>
              <a:latin typeface="arial" panose="020B0604020202020204" pitchFamily="34" charset="0"/>
            </a:endParaRPr>
          </a:p>
          <a:p>
            <a:r>
              <a:rPr lang="zh-CN" altLang="en-US" sz="2400" dirty="0">
                <a:solidFill>
                  <a:srgbClr val="333333"/>
                </a:solidFill>
                <a:latin typeface="arial" panose="020B0604020202020204" pitchFamily="34" charset="0"/>
              </a:rPr>
              <a:t>（</a:t>
            </a:r>
            <a:r>
              <a:rPr lang="en-US" altLang="zh-CN" sz="2400" dirty="0">
                <a:solidFill>
                  <a:srgbClr val="333333"/>
                </a:solidFill>
                <a:latin typeface="arial" panose="020B0604020202020204" pitchFamily="34" charset="0"/>
              </a:rPr>
              <a:t>8</a:t>
            </a:r>
            <a:r>
              <a:rPr lang="zh-CN" altLang="en-US" sz="2400" dirty="0">
                <a:solidFill>
                  <a:srgbClr val="333333"/>
                </a:solidFill>
                <a:latin typeface="arial" panose="020B0604020202020204" pitchFamily="34" charset="0"/>
              </a:rPr>
              <a:t>）能用于汉语命名实体识别的</a:t>
            </a:r>
            <a:r>
              <a:rPr lang="zh-CN" altLang="en-US" sz="2400" dirty="0">
                <a:solidFill>
                  <a:schemeClr val="bg2">
                    <a:lumMod val="50000"/>
                  </a:schemeClr>
                </a:solidFill>
                <a:latin typeface="arial" panose="020B0604020202020204" pitchFamily="34" charset="0"/>
              </a:rPr>
              <a:t>开放型语料</a:t>
            </a:r>
            <a:r>
              <a:rPr lang="zh-CN" altLang="en-US" sz="2400" dirty="0">
                <a:solidFill>
                  <a:srgbClr val="333333"/>
                </a:solidFill>
                <a:latin typeface="arial" panose="020B0604020202020204" pitchFamily="34" charset="0"/>
              </a:rPr>
              <a:t>还很少，因此一方面需要开发大型命名实体</a:t>
            </a:r>
            <a:r>
              <a:rPr lang="zh-CN" altLang="en-US" sz="2400" dirty="0">
                <a:solidFill>
                  <a:schemeClr val="bg2">
                    <a:lumMod val="50000"/>
                  </a:schemeClr>
                </a:solidFill>
                <a:latin typeface="arial" panose="020B0604020202020204" pitchFamily="34" charset="0"/>
              </a:rPr>
              <a:t>标注语料库</a:t>
            </a:r>
            <a:r>
              <a:rPr lang="zh-CN" altLang="en-US" sz="2400" dirty="0">
                <a:solidFill>
                  <a:srgbClr val="333333"/>
                </a:solidFill>
                <a:latin typeface="arial" panose="020B0604020202020204" pitchFamily="34" charset="0"/>
              </a:rPr>
              <a:t>，另一方面研究不依赖大型命名实体标注文本库的</a:t>
            </a:r>
            <a:r>
              <a:rPr lang="zh-CN" altLang="en-US" sz="2400" dirty="0">
                <a:solidFill>
                  <a:schemeClr val="bg2">
                    <a:lumMod val="50000"/>
                  </a:schemeClr>
                </a:solidFill>
                <a:latin typeface="arial" panose="020B0604020202020204" pitchFamily="34" charset="0"/>
              </a:rPr>
              <a:t>算法</a:t>
            </a:r>
            <a:r>
              <a:rPr lang="zh-CN" altLang="en-US" sz="2400" dirty="0">
                <a:solidFill>
                  <a:srgbClr val="333333"/>
                </a:solidFill>
                <a:latin typeface="arial" panose="020B0604020202020204" pitchFamily="34" charset="0"/>
              </a:rPr>
              <a:t>也具有重要意义。</a:t>
            </a:r>
          </a:p>
        </p:txBody>
      </p:sp>
      <p:sp>
        <p:nvSpPr>
          <p:cNvPr id="3" name="矩形 2">
            <a:extLst>
              <a:ext uri="{FF2B5EF4-FFF2-40B4-BE49-F238E27FC236}">
                <a16:creationId xmlns:a16="http://schemas.microsoft.com/office/drawing/2014/main" id="{3D1405DA-AA57-4FB4-AA7E-4771E1A4F6F0}"/>
              </a:ext>
            </a:extLst>
          </p:cNvPr>
          <p:cNvSpPr/>
          <p:nvPr/>
        </p:nvSpPr>
        <p:spPr>
          <a:xfrm>
            <a:off x="189756" y="164242"/>
            <a:ext cx="4288353" cy="584775"/>
          </a:xfrm>
          <a:prstGeom prst="rect">
            <a:avLst/>
          </a:prstGeom>
        </p:spPr>
        <p:txBody>
          <a:bodyPr wrap="none">
            <a:spAutoFit/>
          </a:bodyPr>
          <a:lstStyle/>
          <a:p>
            <a:r>
              <a:rPr lang="zh-CN" altLang="en-US" sz="3200" dirty="0">
                <a:solidFill>
                  <a:srgbClr val="333333"/>
                </a:solidFill>
                <a:latin typeface="arial" panose="020B0604020202020204" pitchFamily="34" charset="0"/>
              </a:rPr>
              <a:t>汉语命名实体识别难点</a:t>
            </a:r>
            <a:endParaRPr lang="zh-CN" altLang="en-US" sz="3200" dirty="0"/>
          </a:p>
        </p:txBody>
      </p:sp>
    </p:spTree>
    <p:extLst>
      <p:ext uri="{BB962C8B-B14F-4D97-AF65-F5344CB8AC3E}">
        <p14:creationId xmlns:p14="http://schemas.microsoft.com/office/powerpoint/2010/main" val="33425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051E58-BAB9-42F2-A719-A42F887DF90C}"/>
              </a:ext>
            </a:extLst>
          </p:cNvPr>
          <p:cNvSpPr/>
          <p:nvPr/>
        </p:nvSpPr>
        <p:spPr>
          <a:xfrm>
            <a:off x="1341884" y="692696"/>
            <a:ext cx="7704856" cy="1569660"/>
          </a:xfrm>
          <a:prstGeom prst="rect">
            <a:avLst/>
          </a:prstGeom>
        </p:spPr>
        <p:txBody>
          <a:bodyPr wrap="square">
            <a:spAutoFit/>
          </a:bodyPr>
          <a:lstStyle/>
          <a:p>
            <a:r>
              <a:rPr lang="zh-CN" altLang="en-US" sz="2400" dirty="0">
                <a:solidFill>
                  <a:srgbClr val="4F4F4F"/>
                </a:solidFill>
                <a:latin typeface="-apple-system"/>
              </a:rPr>
              <a:t>命名实体识别的结果：</a:t>
            </a:r>
          </a:p>
          <a:p>
            <a:r>
              <a:rPr lang="zh-CN" altLang="en-US" sz="2400" dirty="0">
                <a:solidFill>
                  <a:srgbClr val="4F4F4F"/>
                </a:solidFill>
                <a:latin typeface="-apple-system"/>
              </a:rPr>
              <a:t>  （</a:t>
            </a:r>
            <a:r>
              <a:rPr lang="en-US" altLang="zh-CN" sz="2400" dirty="0">
                <a:solidFill>
                  <a:srgbClr val="4F4F4F"/>
                </a:solidFill>
                <a:latin typeface="-apple-system"/>
              </a:rPr>
              <a:t>1</a:t>
            </a:r>
            <a:r>
              <a:rPr lang="zh-CN" altLang="en-US" sz="2400" dirty="0">
                <a:solidFill>
                  <a:srgbClr val="4F4F4F"/>
                </a:solidFill>
                <a:latin typeface="-apple-system"/>
              </a:rPr>
              <a:t>）正确（</a:t>
            </a:r>
            <a:r>
              <a:rPr lang="en-US" altLang="zh-CN" sz="2400" dirty="0">
                <a:solidFill>
                  <a:srgbClr val="4F4F4F"/>
                </a:solidFill>
                <a:latin typeface="-apple-system"/>
              </a:rPr>
              <a:t>correct</a:t>
            </a:r>
            <a:r>
              <a:rPr lang="zh-CN" altLang="en-US" sz="2400" dirty="0">
                <a:solidFill>
                  <a:srgbClr val="4F4F4F"/>
                </a:solidFill>
                <a:latin typeface="-apple-system"/>
              </a:rPr>
              <a:t>） ：系统识别结果和标准结果相同。</a:t>
            </a:r>
          </a:p>
          <a:p>
            <a:r>
              <a:rPr lang="zh-CN" altLang="en-US" sz="2400" dirty="0">
                <a:solidFill>
                  <a:srgbClr val="4F4F4F"/>
                </a:solidFill>
                <a:latin typeface="-apple-system"/>
              </a:rPr>
              <a:t>  （</a:t>
            </a:r>
            <a:r>
              <a:rPr lang="en-US" altLang="zh-CN" sz="2400" dirty="0">
                <a:solidFill>
                  <a:srgbClr val="4F4F4F"/>
                </a:solidFill>
                <a:latin typeface="-apple-system"/>
              </a:rPr>
              <a:t>2</a:t>
            </a:r>
            <a:r>
              <a:rPr lang="zh-CN" altLang="en-US" sz="2400" dirty="0">
                <a:solidFill>
                  <a:srgbClr val="4F4F4F"/>
                </a:solidFill>
                <a:latin typeface="-apple-system"/>
              </a:rPr>
              <a:t>）丢失（</a:t>
            </a:r>
            <a:r>
              <a:rPr lang="en-US" altLang="zh-CN" sz="2400" dirty="0">
                <a:solidFill>
                  <a:srgbClr val="4F4F4F"/>
                </a:solidFill>
                <a:latin typeface="-apple-system"/>
              </a:rPr>
              <a:t>missing</a:t>
            </a:r>
            <a:r>
              <a:rPr lang="zh-CN" altLang="en-US" sz="2400" dirty="0">
                <a:solidFill>
                  <a:srgbClr val="4F4F4F"/>
                </a:solidFill>
                <a:latin typeface="-apple-system"/>
              </a:rPr>
              <a:t>）：系统未识别而标准结果中有。</a:t>
            </a:r>
          </a:p>
          <a:p>
            <a:r>
              <a:rPr lang="zh-CN" altLang="en-US" sz="2400" dirty="0">
                <a:solidFill>
                  <a:srgbClr val="4F4F4F"/>
                </a:solidFill>
                <a:latin typeface="-apple-system"/>
              </a:rPr>
              <a:t>  （</a:t>
            </a:r>
            <a:r>
              <a:rPr lang="en-US" altLang="zh-CN" sz="2400" dirty="0">
                <a:solidFill>
                  <a:srgbClr val="4F4F4F"/>
                </a:solidFill>
                <a:latin typeface="-apple-system"/>
              </a:rPr>
              <a:t>3</a:t>
            </a:r>
            <a:r>
              <a:rPr lang="zh-CN" altLang="en-US" sz="2400" dirty="0">
                <a:solidFill>
                  <a:srgbClr val="4F4F4F"/>
                </a:solidFill>
                <a:latin typeface="-apple-system"/>
              </a:rPr>
              <a:t>）虚假（</a:t>
            </a:r>
            <a:r>
              <a:rPr lang="en-US" altLang="zh-CN" sz="2400" dirty="0">
                <a:solidFill>
                  <a:srgbClr val="4F4F4F"/>
                </a:solidFill>
                <a:latin typeface="-apple-system"/>
              </a:rPr>
              <a:t>spurious</a:t>
            </a:r>
            <a:r>
              <a:rPr lang="zh-CN" altLang="en-US" sz="2400" dirty="0">
                <a:solidFill>
                  <a:srgbClr val="4F4F4F"/>
                </a:solidFill>
                <a:latin typeface="-apple-system"/>
              </a:rPr>
              <a:t>）：系统识别但标准结果中没有。</a:t>
            </a:r>
            <a:endParaRPr lang="zh-CN" altLang="en-US" sz="2400" b="0" i="0" dirty="0">
              <a:solidFill>
                <a:srgbClr val="4F4F4F"/>
              </a:solidFill>
              <a:effectLst/>
              <a:latin typeface="-apple-system"/>
            </a:endParaRPr>
          </a:p>
        </p:txBody>
      </p:sp>
      <p:sp>
        <p:nvSpPr>
          <p:cNvPr id="3" name="矩形 2">
            <a:extLst>
              <a:ext uri="{FF2B5EF4-FFF2-40B4-BE49-F238E27FC236}">
                <a16:creationId xmlns:a16="http://schemas.microsoft.com/office/drawing/2014/main" id="{D8613526-8C78-48B0-9DAC-D57030CCFF78}"/>
              </a:ext>
            </a:extLst>
          </p:cNvPr>
          <p:cNvSpPr/>
          <p:nvPr/>
        </p:nvSpPr>
        <p:spPr>
          <a:xfrm>
            <a:off x="1341884" y="2636912"/>
            <a:ext cx="9649072" cy="2308324"/>
          </a:xfrm>
          <a:prstGeom prst="rect">
            <a:avLst/>
          </a:prstGeom>
        </p:spPr>
        <p:txBody>
          <a:bodyPr wrap="square">
            <a:spAutoFit/>
          </a:bodyPr>
          <a:lstStyle/>
          <a:p>
            <a:r>
              <a:rPr lang="zh-CN" altLang="en-US" sz="2400" dirty="0">
                <a:solidFill>
                  <a:srgbClr val="4F4F4F"/>
                </a:solidFill>
                <a:latin typeface="-apple-system"/>
              </a:rPr>
              <a:t>评估指标：</a:t>
            </a:r>
            <a:endParaRPr lang="en-US" altLang="zh-CN" sz="2400" dirty="0">
              <a:solidFill>
                <a:srgbClr val="4F4F4F"/>
              </a:solidFill>
              <a:latin typeface="-apple-system"/>
            </a:endParaRPr>
          </a:p>
          <a:p>
            <a:r>
              <a:rPr lang="zh-CN" altLang="en-US" sz="2400" dirty="0">
                <a:solidFill>
                  <a:srgbClr val="4F4F4F"/>
                </a:solidFill>
                <a:latin typeface="-apple-system"/>
              </a:rPr>
              <a:t>    主要有正确率、召回率和F值。</a:t>
            </a:r>
            <a:endParaRPr lang="en-US" altLang="zh-CN" sz="2400" dirty="0">
              <a:solidFill>
                <a:srgbClr val="4F4F4F"/>
              </a:solidFill>
              <a:latin typeface="-apple-system"/>
            </a:endParaRPr>
          </a:p>
          <a:p>
            <a:r>
              <a:rPr lang="zh-CN" altLang="en-US" sz="2400" dirty="0">
                <a:solidFill>
                  <a:srgbClr val="4F4F4F"/>
                </a:solidFill>
                <a:latin typeface="-apple-system"/>
              </a:rPr>
              <a:t>    正确率 = 识别出的正确实体数 / 识别出的实体数</a:t>
            </a:r>
            <a:endParaRPr lang="en-US" altLang="zh-CN" sz="2400" dirty="0">
              <a:solidFill>
                <a:srgbClr val="4F4F4F"/>
              </a:solidFill>
              <a:latin typeface="-apple-system"/>
            </a:endParaRPr>
          </a:p>
          <a:p>
            <a:r>
              <a:rPr lang="zh-CN" altLang="en-US" sz="2400" dirty="0">
                <a:solidFill>
                  <a:srgbClr val="4F4F4F"/>
                </a:solidFill>
                <a:latin typeface="-apple-system"/>
              </a:rPr>
              <a:t>    召回率 = 识别出的正确实体数 / 样本的实体数</a:t>
            </a:r>
            <a:endParaRPr lang="en-US" altLang="zh-CN" sz="2400" dirty="0">
              <a:solidFill>
                <a:srgbClr val="4F4F4F"/>
              </a:solidFill>
              <a:latin typeface="-apple-system"/>
            </a:endParaRPr>
          </a:p>
          <a:p>
            <a:r>
              <a:rPr lang="zh-CN" altLang="en-US" sz="2400" dirty="0">
                <a:solidFill>
                  <a:srgbClr val="4F4F4F"/>
                </a:solidFill>
                <a:latin typeface="-apple-system"/>
              </a:rPr>
              <a:t>    两者的取值都在 0 和 1 之间，数值越接近1，正确率或召回率就越高。</a:t>
            </a:r>
            <a:endParaRPr lang="en-US" altLang="zh-CN" sz="2400" dirty="0">
              <a:solidFill>
                <a:srgbClr val="4F4F4F"/>
              </a:solidFill>
              <a:latin typeface="-apple-system"/>
            </a:endParaRPr>
          </a:p>
          <a:p>
            <a:r>
              <a:rPr lang="zh-CN" altLang="en-US" sz="2400" dirty="0">
                <a:solidFill>
                  <a:srgbClr val="4F4F4F"/>
                </a:solidFill>
                <a:latin typeface="-apple-system"/>
              </a:rPr>
              <a:t>    F1值 = （2 * 正确率 * 召回率）/（正确率 + 召回率）</a:t>
            </a:r>
          </a:p>
        </p:txBody>
      </p:sp>
    </p:spTree>
    <p:extLst>
      <p:ext uri="{BB962C8B-B14F-4D97-AF65-F5344CB8AC3E}">
        <p14:creationId xmlns:p14="http://schemas.microsoft.com/office/powerpoint/2010/main" val="162026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676380B-2E78-4A1A-83F8-F6BF997270B5}"/>
              </a:ext>
            </a:extLst>
          </p:cNvPr>
          <p:cNvSpPr/>
          <p:nvPr/>
        </p:nvSpPr>
        <p:spPr>
          <a:xfrm>
            <a:off x="3152741" y="692696"/>
            <a:ext cx="5883342" cy="707886"/>
          </a:xfrm>
          <a:prstGeom prst="rect">
            <a:avLst/>
          </a:prstGeom>
        </p:spPr>
        <p:txBody>
          <a:bodyPr wrap="none">
            <a:spAutoFit/>
          </a:bodyPr>
          <a:lstStyle/>
          <a:p>
            <a:r>
              <a:rPr lang="zh-CN" altLang="en-US" sz="4000" dirty="0"/>
              <a:t>NER研究进展的大概趋势</a:t>
            </a:r>
          </a:p>
        </p:txBody>
      </p:sp>
      <p:pic>
        <p:nvPicPr>
          <p:cNvPr id="8" name="内容占位符 3">
            <a:extLst>
              <a:ext uri="{FF2B5EF4-FFF2-40B4-BE49-F238E27FC236}">
                <a16:creationId xmlns:a16="http://schemas.microsoft.com/office/drawing/2014/main" id="{75F94C99-21BD-488A-BC86-01540B2F5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44724" y="1916832"/>
            <a:ext cx="9299376" cy="3711498"/>
          </a:xfrm>
          <a:prstGeom prst="rect">
            <a:avLst/>
          </a:prstGeom>
        </p:spPr>
      </p:pic>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3">
            <a:extLst>
              <a:ext uri="{FF2B5EF4-FFF2-40B4-BE49-F238E27FC236}">
                <a16:creationId xmlns:a16="http://schemas.microsoft.com/office/drawing/2014/main" id="{49C41EC1-DABB-4A6A-9EED-3AADBAC3319C}"/>
              </a:ext>
            </a:extLst>
          </p:cNvPr>
          <p:cNvGraphicFramePr>
            <a:graphicFrameLocks/>
          </p:cNvGraphicFramePr>
          <p:nvPr>
            <p:extLst>
              <p:ext uri="{D42A27DB-BD31-4B8C-83A1-F6EECF244321}">
                <p14:modId xmlns:p14="http://schemas.microsoft.com/office/powerpoint/2010/main" val="1146358807"/>
              </p:ext>
            </p:extLst>
          </p:nvPr>
        </p:nvGraphicFramePr>
        <p:xfrm>
          <a:off x="617538" y="461963"/>
          <a:ext cx="10805466" cy="4144516"/>
        </p:xfrm>
        <a:graphic>
          <a:graphicData uri="http://schemas.openxmlformats.org/drawingml/2006/table">
            <a:tbl>
              <a:tblPr firstRow="1" bandRow="1">
                <a:tableStyleId>{5C22544A-7EE6-4342-B048-85BDC9FD1C3A}</a:tableStyleId>
              </a:tblPr>
              <a:tblGrid>
                <a:gridCol w="1535036">
                  <a:extLst>
                    <a:ext uri="{9D8B030D-6E8A-4147-A177-3AD203B41FA5}">
                      <a16:colId xmlns:a16="http://schemas.microsoft.com/office/drawing/2014/main" val="20000"/>
                    </a:ext>
                  </a:extLst>
                </a:gridCol>
                <a:gridCol w="3209471">
                  <a:extLst>
                    <a:ext uri="{9D8B030D-6E8A-4147-A177-3AD203B41FA5}">
                      <a16:colId xmlns:a16="http://schemas.microsoft.com/office/drawing/2014/main" val="20001"/>
                    </a:ext>
                  </a:extLst>
                </a:gridCol>
                <a:gridCol w="2770653">
                  <a:extLst>
                    <a:ext uri="{9D8B030D-6E8A-4147-A177-3AD203B41FA5}">
                      <a16:colId xmlns:a16="http://schemas.microsoft.com/office/drawing/2014/main" val="20002"/>
                    </a:ext>
                  </a:extLst>
                </a:gridCol>
                <a:gridCol w="3290306">
                  <a:extLst>
                    <a:ext uri="{9D8B030D-6E8A-4147-A177-3AD203B41FA5}">
                      <a16:colId xmlns:a16="http://schemas.microsoft.com/office/drawing/2014/main" val="20003"/>
                    </a:ext>
                  </a:extLst>
                </a:gridCol>
              </a:tblGrid>
              <a:tr h="299814">
                <a:tc>
                  <a:txBody>
                    <a:bodyPr/>
                    <a:lstStyle/>
                    <a:p>
                      <a:pPr>
                        <a:buNone/>
                      </a:pPr>
                      <a:endParaRPr lang="zh-CN" altLang="en-US" sz="1800"/>
                    </a:p>
                  </a:txBody>
                  <a:tcPr marT="45712" marB="45712"/>
                </a:tc>
                <a:tc>
                  <a:txBody>
                    <a:bodyPr/>
                    <a:lstStyle/>
                    <a:p>
                      <a:pPr>
                        <a:buNone/>
                      </a:pPr>
                      <a:r>
                        <a:rPr lang="zh-CN" altLang="en-US" sz="1800"/>
                        <a:t>描述</a:t>
                      </a:r>
                    </a:p>
                  </a:txBody>
                  <a:tcPr marT="45712" marB="45712"/>
                </a:tc>
                <a:tc>
                  <a:txBody>
                    <a:bodyPr/>
                    <a:lstStyle/>
                    <a:p>
                      <a:pPr>
                        <a:buNone/>
                      </a:pPr>
                      <a:r>
                        <a:rPr lang="zh-CN" altLang="en-US" sz="1800"/>
                        <a:t>优点</a:t>
                      </a:r>
                    </a:p>
                  </a:txBody>
                  <a:tcPr marT="45712" marB="45712"/>
                </a:tc>
                <a:tc>
                  <a:txBody>
                    <a:bodyPr/>
                    <a:lstStyle/>
                    <a:p>
                      <a:pPr>
                        <a:buNone/>
                      </a:pPr>
                      <a:r>
                        <a:rPr lang="zh-CN" altLang="en-US" sz="1800"/>
                        <a:t>缺点</a:t>
                      </a:r>
                    </a:p>
                  </a:txBody>
                  <a:tcPr marT="45712" marB="45712"/>
                </a:tc>
                <a:extLst>
                  <a:ext uri="{0D108BD9-81ED-4DB2-BD59-A6C34878D82A}">
                    <a16:rowId xmlns:a16="http://schemas.microsoft.com/office/drawing/2014/main" val="10000"/>
                  </a:ext>
                </a:extLst>
              </a:tr>
              <a:tr h="974395">
                <a:tc>
                  <a:txBody>
                    <a:bodyPr/>
                    <a:lstStyle/>
                    <a:p>
                      <a:pPr>
                        <a:buNone/>
                      </a:pPr>
                      <a:r>
                        <a:rPr lang="en-US" altLang="zh-CN" sz="2000"/>
                        <a:t>CRF</a:t>
                      </a:r>
                    </a:p>
                  </a:txBody>
                  <a:tcPr marT="45712" marB="45712"/>
                </a:tc>
                <a:tc>
                  <a:txBody>
                    <a:bodyPr/>
                    <a:lstStyle/>
                    <a:p>
                      <a:pPr>
                        <a:buNone/>
                      </a:pPr>
                      <a:r>
                        <a:rPr lang="zh-CN" altLang="en-US" sz="2000"/>
                        <a:t>目标函数不仅考虑输入的状态特征函数，而且还包含了标签转移特征函数</a:t>
                      </a:r>
                    </a:p>
                  </a:txBody>
                  <a:tcPr marT="45712" marB="45712"/>
                </a:tc>
                <a:tc>
                  <a:txBody>
                    <a:bodyPr/>
                    <a:lstStyle/>
                    <a:p>
                      <a:pPr>
                        <a:buNone/>
                      </a:pPr>
                      <a:r>
                        <a:rPr lang="zh-CN" altLang="en-US" sz="2000"/>
                        <a:t>为一个位置进行标注的过程中可以利用丰富的内部及上下文特征信息</a:t>
                      </a:r>
                    </a:p>
                  </a:txBody>
                  <a:tcPr marT="45712" marB="45712"/>
                </a:tc>
                <a:tc>
                  <a:txBody>
                    <a:bodyPr/>
                    <a:lstStyle/>
                    <a:p>
                      <a:pPr>
                        <a:buNone/>
                      </a:pPr>
                      <a:endParaRPr lang="zh-CN" altLang="en-US" sz="2000"/>
                    </a:p>
                  </a:txBody>
                  <a:tcPr marT="45712" marB="45712"/>
                </a:tc>
                <a:extLst>
                  <a:ext uri="{0D108BD9-81ED-4DB2-BD59-A6C34878D82A}">
                    <a16:rowId xmlns:a16="http://schemas.microsoft.com/office/drawing/2014/main" val="10001"/>
                  </a:ext>
                </a:extLst>
              </a:tr>
              <a:tr h="2772948">
                <a:tc>
                  <a:txBody>
                    <a:bodyPr/>
                    <a:lstStyle/>
                    <a:p>
                      <a:pPr>
                        <a:buNone/>
                      </a:pPr>
                      <a:r>
                        <a:rPr lang="zh-CN" altLang="en-US" sz="2000"/>
                        <a:t>神经网络</a:t>
                      </a:r>
                    </a:p>
                  </a:txBody>
                  <a:tcPr marT="45712" marB="45712"/>
                </a:tc>
                <a:tc>
                  <a:txBody>
                    <a:bodyPr/>
                    <a:lstStyle/>
                    <a:p>
                      <a:pPr>
                        <a:buNone/>
                      </a:pPr>
                      <a:r>
                        <a:rPr lang="zh-CN" altLang="en-US" sz="2000"/>
                        <a:t>将token从离散one-hot表示映射到低维空间中成为稠密的embedding，随后将句子的embedding序列输入到RNN中，用神经网络自动提取特征，Softmax来预测每个token的标签</a:t>
                      </a:r>
                    </a:p>
                  </a:txBody>
                  <a:tcPr marT="45712" marB="45712"/>
                </a:tc>
                <a:tc>
                  <a:txBody>
                    <a:bodyPr/>
                    <a:lstStyle/>
                    <a:p>
                      <a:pPr>
                        <a:buNone/>
                      </a:pPr>
                      <a:r>
                        <a:rPr lang="zh-CN" altLang="en-US" sz="2000"/>
                        <a:t>使得模型的训练成为一个端到端的过程，而非传统的pipeline，不依赖于特征工程，是一种数据驱动的方法</a:t>
                      </a:r>
                    </a:p>
                  </a:txBody>
                  <a:tcPr marT="45712" marB="45712"/>
                </a:tc>
                <a:tc>
                  <a:txBody>
                    <a:bodyPr/>
                    <a:lstStyle/>
                    <a:p>
                      <a:pPr>
                        <a:buNone/>
                      </a:pPr>
                      <a:r>
                        <a:rPr lang="zh-CN" altLang="en-US" sz="2000" dirty="0"/>
                        <a:t>网络种类繁多、对参数设置依赖大，模型可解释性差。对每个token打标签的过程是独立的进行，不能直接利用上文已经预测的标签（只能靠隐含状态传递上文信息），进而导致预测出的标签序列可能是无效的</a:t>
                      </a:r>
                    </a:p>
                  </a:txBody>
                  <a:tcPr marT="45712" marB="45712"/>
                </a:tc>
                <a:extLst>
                  <a:ext uri="{0D108BD9-81ED-4DB2-BD59-A6C34878D82A}">
                    <a16:rowId xmlns:a16="http://schemas.microsoft.com/office/drawing/2014/main" val="10002"/>
                  </a:ext>
                </a:extLst>
              </a:tr>
            </a:tbl>
          </a:graphicData>
        </a:graphic>
      </p:graphicFrame>
      <p:sp>
        <p:nvSpPr>
          <p:cNvPr id="3" name="矩形 2">
            <a:extLst>
              <a:ext uri="{FF2B5EF4-FFF2-40B4-BE49-F238E27FC236}">
                <a16:creationId xmlns:a16="http://schemas.microsoft.com/office/drawing/2014/main" id="{38885915-CCA6-4E8C-98DD-B33C82827CE5}"/>
              </a:ext>
            </a:extLst>
          </p:cNvPr>
          <p:cNvSpPr/>
          <p:nvPr/>
        </p:nvSpPr>
        <p:spPr>
          <a:xfrm>
            <a:off x="635223" y="5013176"/>
            <a:ext cx="10805466" cy="1200329"/>
          </a:xfrm>
          <a:prstGeom prst="rect">
            <a:avLst/>
          </a:prstGeom>
        </p:spPr>
        <p:txBody>
          <a:bodyPr wrap="square">
            <a:spAutoFit/>
          </a:bodyPr>
          <a:lstStyle/>
          <a:p>
            <a:r>
              <a:rPr lang="zh-CN" altLang="en-US" sz="2400" dirty="0"/>
              <a:t>        学界提出了DL-CRF模型做</a:t>
            </a:r>
            <a:r>
              <a:rPr lang="zh-CN" altLang="en-US" sz="2400" dirty="0">
                <a:solidFill>
                  <a:schemeClr val="bg2">
                    <a:lumMod val="50000"/>
                  </a:schemeClr>
                </a:solidFill>
              </a:rPr>
              <a:t>序列标注</a:t>
            </a:r>
            <a:r>
              <a:rPr lang="zh-CN" altLang="en-US" sz="2400" dirty="0"/>
              <a:t>。在神经网络的输出层接入CRF层(重点是利用标签转移概率)来做句子级别的标签预测，使得标注过程不再是对各个token独立分类。</a:t>
            </a:r>
          </a:p>
        </p:txBody>
      </p:sp>
    </p:spTree>
    <p:extLst>
      <p:ext uri="{BB962C8B-B14F-4D97-AF65-F5344CB8AC3E}">
        <p14:creationId xmlns:p14="http://schemas.microsoft.com/office/powerpoint/2010/main" val="3949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291C0B8B-0F5F-4C33-A91D-71D5B325522B}"/>
              </a:ext>
            </a:extLst>
          </p:cNvPr>
          <p:cNvSpPr txBox="1">
            <a:spLocks noChangeArrowheads="1"/>
          </p:cNvSpPr>
          <p:nvPr/>
        </p:nvSpPr>
        <p:spPr>
          <a:xfrm>
            <a:off x="575506" y="752016"/>
            <a:ext cx="11037812" cy="5353968"/>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a:lstStyle>
          <a:p>
            <a:r>
              <a:rPr lang="zh-CN" altLang="en-US" sz="2400" dirty="0"/>
              <a:t>方法：</a:t>
            </a:r>
            <a:r>
              <a:rPr lang="zh-CN" altLang="en-US" sz="2400" dirty="0">
                <a:solidFill>
                  <a:schemeClr val="bg2">
                    <a:lumMod val="50000"/>
                  </a:schemeClr>
                </a:solidFill>
              </a:rPr>
              <a:t>NN/CNN-CRF模型</a:t>
            </a:r>
          </a:p>
          <a:p>
            <a:r>
              <a:rPr lang="zh-CN" altLang="en-US" sz="2400" dirty="0"/>
              <a:t>论文：Natural language processing (almost) from scratch </a:t>
            </a:r>
            <a:r>
              <a:rPr lang="en-US" altLang="zh-CN" sz="2400" dirty="0"/>
              <a:t>(JMLR 2011)</a:t>
            </a:r>
          </a:p>
          <a:p>
            <a:endParaRPr lang="en-US" altLang="zh-CN" sz="2400" dirty="0"/>
          </a:p>
          <a:p>
            <a:r>
              <a:rPr lang="zh-CN" altLang="en-US" sz="2400" dirty="0"/>
              <a:t>简介：作者提出了窗口方法与句子方法两种网络结构来进行NER。窗口方法仅使用当前预测词的上下文窗口进行输入，然后使用传统的NN结构；而句子方法是以整个句子作为当前预测词的输入，加入了句子中相对位置特征来区分句子中的每个词，然后使用了一层卷积神经网络CNN结构。在训练阶段，作者也给出了两种目标函数：一种是词级别的对数似然，即使用softmax来预测标签概率，当成是一个传统分类问题；另一种是句子级别的对数似然，其实就是考虑到CRF模型在序列标注问题中的优势，将标签转移得分加入到了目标函数中</a:t>
            </a:r>
          </a:p>
          <a:p>
            <a:endParaRPr lang="zh-CN" altLang="en-US" sz="2400" dirty="0"/>
          </a:p>
          <a:p>
            <a:r>
              <a:rPr lang="zh-CN" altLang="en-US" sz="2400" dirty="0"/>
              <a:t>结果：NN和CNN结构效果基本一致，但是句子级别似然函数即加入CRF层在NER的效果上有明显提高。</a:t>
            </a:r>
          </a:p>
          <a:p>
            <a:endParaRPr lang="zh-CN" altLang="en-US" sz="2400" dirty="0"/>
          </a:p>
          <a:p>
            <a:endParaRPr lang="zh-CN" altLang="en-US" sz="2400" dirty="0"/>
          </a:p>
        </p:txBody>
      </p:sp>
    </p:spTree>
    <p:extLst>
      <p:ext uri="{BB962C8B-B14F-4D97-AF65-F5344CB8AC3E}">
        <p14:creationId xmlns:p14="http://schemas.microsoft.com/office/powerpoint/2010/main" val="5820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9B32876-C047-4F13-AECC-AB6EA517E979}"/>
              </a:ext>
            </a:extLst>
          </p:cNvPr>
          <p:cNvSpPr txBox="1">
            <a:spLocks/>
          </p:cNvSpPr>
          <p:nvPr/>
        </p:nvSpPr>
        <p:spPr>
          <a:xfrm>
            <a:off x="600621" y="493712"/>
            <a:ext cx="10987582" cy="5870575"/>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a:lstStyle>
          <a:p>
            <a:pPr>
              <a:defRPr/>
            </a:pPr>
            <a:r>
              <a:rPr lang="zh-CN" altLang="en-US" noProof="1"/>
              <a:t>方法：</a:t>
            </a:r>
            <a:r>
              <a:rPr lang="zh-CN" altLang="en-US" noProof="1">
                <a:solidFill>
                  <a:schemeClr val="bg2">
                    <a:lumMod val="50000"/>
                  </a:schemeClr>
                </a:solidFill>
              </a:rPr>
              <a:t>RNN-CRF模型</a:t>
            </a:r>
          </a:p>
          <a:p>
            <a:pPr>
              <a:defRPr/>
            </a:pPr>
            <a:r>
              <a:rPr lang="zh-CN" altLang="en-US" noProof="1">
                <a:sym typeface="+mn-ea"/>
              </a:rPr>
              <a:t>论文：</a:t>
            </a:r>
            <a:endParaRPr lang="zh-CN" altLang="en-US" noProof="1"/>
          </a:p>
          <a:p>
            <a:pPr lvl="1">
              <a:defRPr/>
            </a:pPr>
            <a:r>
              <a:rPr lang="en-US" altLang="zh-CN" sz="2000" noProof="1">
                <a:sym typeface="+mn-ea"/>
              </a:rPr>
              <a:t>Bidirectional LSTM-CRF models for sequence tagging (Computer Science 2015)</a:t>
            </a:r>
            <a:endParaRPr lang="en-US" altLang="zh-CN" sz="2000" noProof="1"/>
          </a:p>
          <a:p>
            <a:pPr lvl="1">
              <a:defRPr/>
            </a:pPr>
            <a:r>
              <a:rPr lang="en-US" altLang="zh-CN" sz="2000" noProof="1">
                <a:sym typeface="+mn-ea"/>
              </a:rPr>
              <a:t>Neural Architectures for Named Entity Recognition (NAACL-HTL 2016)</a:t>
            </a:r>
            <a:endParaRPr lang="en-US" altLang="zh-CN" sz="2000" noProof="1"/>
          </a:p>
          <a:p>
            <a:pPr lvl="1">
              <a:defRPr/>
            </a:pPr>
            <a:r>
              <a:rPr lang="en-US" altLang="zh-CN" sz="2000" noProof="1">
                <a:sym typeface="+mn-ea"/>
              </a:rPr>
              <a:t>End-to-end sequence labeling via bi-directional lstm-cnns-crf (ACL 2016)</a:t>
            </a:r>
            <a:endParaRPr lang="en-US" altLang="zh-CN" sz="2000" noProof="1"/>
          </a:p>
          <a:p>
            <a:pPr lvl="1">
              <a:defRPr/>
            </a:pPr>
            <a:r>
              <a:rPr lang="en-US" altLang="zh-CN" sz="2000" noProof="1">
                <a:sym typeface="+mn-ea"/>
              </a:rPr>
              <a:t>Named entity recognition with bidirectional LSTM-CNNs (TACL 2016)</a:t>
            </a:r>
            <a:endParaRPr lang="en-US" altLang="zh-CN" sz="2000" noProof="1"/>
          </a:p>
          <a:p>
            <a:pPr>
              <a:defRPr/>
            </a:pPr>
            <a:endParaRPr lang="en-US" altLang="zh-CN" noProof="1"/>
          </a:p>
          <a:p>
            <a:pPr>
              <a:defRPr/>
            </a:pPr>
            <a:r>
              <a:rPr lang="zh-CN" altLang="en-US" noProof="1"/>
              <a:t>简介：它主要由Embedding层（主要有词向量，字符向量以及一些额外特征），双向RNN层，tanh隐层以及最后的CRF层构成。它与之前NN/CNN-CRF的主要区别就是它使用双向RNN代替了NN/CNN。这里RNN常用LSTM或者GRU。</a:t>
            </a:r>
          </a:p>
          <a:p>
            <a:pPr>
              <a:lnSpc>
                <a:spcPct val="50000"/>
              </a:lnSpc>
              <a:defRPr/>
            </a:pPr>
            <a:endParaRPr lang="zh-CN" altLang="en-US" noProof="1"/>
          </a:p>
          <a:p>
            <a:pPr>
              <a:defRPr/>
            </a:pPr>
            <a:r>
              <a:rPr lang="zh-CN" altLang="en-US" noProof="1"/>
              <a:t>结果：RNN-CRF获得了更好的效果，已经达到或者超过了基于丰富特征的CRF模型。在特征方面，该模型继承了深度学习方法的优势，无需特征工程，使用词向量以及字符向量就可以达到很好的效果，如果有高质量的词典特征，能够进一步获得提高。</a:t>
            </a:r>
            <a:endParaRPr lang="zh-CN" altLang="en-US" sz="1400" noProof="1"/>
          </a:p>
          <a:p>
            <a:pPr>
              <a:defRPr/>
            </a:pPr>
            <a:endParaRPr lang="en-US" altLang="zh-CN" noProof="1"/>
          </a:p>
        </p:txBody>
      </p:sp>
    </p:spTree>
    <p:extLst>
      <p:ext uri="{BB962C8B-B14F-4D97-AF65-F5344CB8AC3E}">
        <p14:creationId xmlns:p14="http://schemas.microsoft.com/office/powerpoint/2010/main" val="103693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B7EB3A9-0E7D-49F0-B303-1123423B7DE1}"/>
              </a:ext>
            </a:extLst>
          </p:cNvPr>
          <p:cNvSpPr txBox="1">
            <a:spLocks/>
          </p:cNvSpPr>
          <p:nvPr/>
        </p:nvSpPr>
        <p:spPr>
          <a:xfrm>
            <a:off x="943254" y="512676"/>
            <a:ext cx="10302316" cy="5832648"/>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a:lstStyle>
          <a:p>
            <a:pPr>
              <a:defRPr/>
            </a:pPr>
            <a:r>
              <a:rPr lang="zh-CN" altLang="en-US" sz="3200" noProof="1"/>
              <a:t>方法：在基于神经网络结构的NER研究上，使用流行的</a:t>
            </a:r>
            <a:r>
              <a:rPr lang="zh-CN" altLang="en-US" sz="3200" noProof="1">
                <a:solidFill>
                  <a:schemeClr val="bg2">
                    <a:lumMod val="50000"/>
                  </a:schemeClr>
                </a:solidFill>
              </a:rPr>
              <a:t>注意力机制</a:t>
            </a:r>
            <a:r>
              <a:rPr lang="zh-CN" altLang="en-US" sz="3200" noProof="1"/>
              <a:t>来提高模型效果</a:t>
            </a:r>
          </a:p>
          <a:p>
            <a:pPr>
              <a:defRPr/>
            </a:pPr>
            <a:r>
              <a:rPr lang="zh-CN" altLang="en-US" sz="3200" noProof="1"/>
              <a:t>论文：</a:t>
            </a:r>
          </a:p>
          <a:p>
            <a:pPr lvl="2">
              <a:defRPr/>
            </a:pPr>
            <a:r>
              <a:rPr lang="zh-CN" altLang="en-US" sz="2400" noProof="1"/>
              <a:t>Attending to Characters in Neural Sequence Labeling Models （COLING </a:t>
            </a:r>
            <a:r>
              <a:rPr lang="en-US" altLang="zh-CN" sz="2400" noProof="1"/>
              <a:t>2016</a:t>
            </a:r>
            <a:r>
              <a:rPr lang="zh-CN" altLang="en-US" sz="2400" noProof="1"/>
              <a:t>）</a:t>
            </a:r>
          </a:p>
          <a:p>
            <a:pPr lvl="2">
              <a:defRPr/>
            </a:pPr>
            <a:r>
              <a:rPr lang="zh-CN" altLang="en-US" sz="2400" noProof="1">
                <a:sym typeface="+mn-ea"/>
              </a:rPr>
              <a:t>简介：在RNN-CRF模型结构基础上，使用attention机制将原始的字符向量和词向量拼接改进为权重求和，使用两层传统神经网络隐层来学习attention的权值，这样就使得模型可以动态地利用词向量和字符向量信息。</a:t>
            </a:r>
            <a:endParaRPr lang="zh-CN" altLang="en-US" sz="2400" noProof="1"/>
          </a:p>
          <a:p>
            <a:pPr lvl="2">
              <a:defRPr/>
            </a:pPr>
            <a:endParaRPr lang="zh-CN" altLang="en-US" sz="2400" noProof="1"/>
          </a:p>
          <a:p>
            <a:pPr lvl="2">
              <a:defRPr/>
            </a:pPr>
            <a:r>
              <a:rPr lang="zh-CN" altLang="en-US" sz="2400" noProof="1"/>
              <a:t>Phonologically aware neural model for named entity recognition in low resource transfer settings </a:t>
            </a:r>
            <a:r>
              <a:rPr lang="en-US" altLang="zh-CN" sz="2400" noProof="1"/>
              <a:t>(EMNLP 2016) </a:t>
            </a:r>
          </a:p>
          <a:p>
            <a:pPr lvl="2">
              <a:defRPr/>
            </a:pPr>
            <a:r>
              <a:rPr lang="zh-CN" altLang="en-US" sz="2400" noProof="1"/>
              <a:t>简介：在原始BiLSTM-CRF模型上，加入了音韵特征，并在字符向量上使用attention机制来学习关注更有效的字符</a:t>
            </a:r>
            <a:r>
              <a:rPr lang="zh-CN" altLang="en-US" sz="3200" noProof="1"/>
              <a:t>。</a:t>
            </a:r>
            <a:endParaRPr lang="zh-CN" altLang="en-US" sz="2400" noProof="1"/>
          </a:p>
        </p:txBody>
      </p:sp>
    </p:spTree>
    <p:extLst>
      <p:ext uri="{BB962C8B-B14F-4D97-AF65-F5344CB8AC3E}">
        <p14:creationId xmlns:p14="http://schemas.microsoft.com/office/powerpoint/2010/main" val="344549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60</TotalTime>
  <Words>1968</Words>
  <Application>Microsoft Office PowerPoint</Application>
  <PresentationFormat>自定义</PresentationFormat>
  <Paragraphs>114</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宋体</vt:lpstr>
      <vt:lpstr>Arial</vt:lpstr>
      <vt:lpstr>Arial</vt:lpstr>
      <vt:lpstr>Palatino Linotype</vt:lpstr>
      <vt:lpstr>Watercolor_16x9</vt:lpstr>
      <vt:lpstr>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组会汇报</dc:title>
  <dc:creator>胡 悦</dc:creator>
  <cp:lastModifiedBy>胡 悦</cp:lastModifiedBy>
  <cp:revision>8</cp:revision>
  <dcterms:created xsi:type="dcterms:W3CDTF">2018-12-13T08:12:14Z</dcterms:created>
  <dcterms:modified xsi:type="dcterms:W3CDTF">2018-12-13T09:12:31Z</dcterms:modified>
</cp:coreProperties>
</file>