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7" r:id="rId2"/>
    <p:sldId id="273" r:id="rId3"/>
    <p:sldId id="275" r:id="rId4"/>
    <p:sldId id="276" r:id="rId5"/>
    <p:sldId id="277" r:id="rId6"/>
    <p:sldId id="278" r:id="rId7"/>
    <p:sldId id="279" r:id="rId8"/>
    <p:sldId id="280" r:id="rId9"/>
    <p:sldId id="281" r:id="rId10"/>
    <p:sldId id="282" r:id="rId11"/>
    <p:sldId id="283" r:id="rId12"/>
    <p:sldId id="284" r:id="rId13"/>
    <p:sldId id="286" r:id="rId14"/>
    <p:sldId id="285" r:id="rId15"/>
    <p:sldId id="287" r:id="rId16"/>
    <p:sldId id="264" r:id="rId17"/>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p:cViewPr varScale="1">
        <p:scale>
          <a:sx n="69" d="100"/>
          <a:sy n="69" d="100"/>
        </p:scale>
        <p:origin x="60" y="1116"/>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8D551-EAFC-440E-BE76-FE90AA8B3E59}" type="datetime1">
              <a:rPr lang="zh-CN" altLang="en-US" smtClean="0">
                <a:latin typeface="宋体" panose="02010600030101010101" pitchFamily="2" charset="-122"/>
                <a:ea typeface="宋体" panose="02010600030101010101" pitchFamily="2" charset="-122"/>
              </a:rPr>
              <a:t>2018/11/21 Wednesday</a:t>
            </a:fld>
            <a:endParaRPr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宋体" panose="02010600030101010101" pitchFamily="2" charset="-122"/>
                <a:ea typeface="宋体" panose="02010600030101010101" pitchFamily="2" charset="-122"/>
              </a:rPr>
              <a:t>‹#›</a:t>
            </a:fld>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1D97-EEB6-429B-AC02-D2212B4618C4}" type="datetime1">
              <a:rPr lang="zh-CN" altLang="en-US" smtClean="0"/>
              <a:pPr/>
              <a:t>2018/11/21 Wednesday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n-US" altLang="zh-CN" noProof="0" smtClean="0"/>
              <a:t>‹#›</a:t>
            </a:fld>
            <a:endParaRPr lang="en-US" altLang="zh-CN"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a:t>
            </a:fld>
            <a:endParaRPr lang="zh-CN" altLang="en-US" dirty="0">
              <a:latin typeface="+mj-ea"/>
              <a:ea typeface="+mj-ea"/>
            </a:endParaRPr>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10</a:t>
            </a:fld>
            <a:endParaRPr lang="en-US" altLang="zh-CN" noProof="0" dirty="0">
              <a:latin typeface="+mj-ea"/>
              <a:ea typeface="+mj-ea"/>
            </a:endParaRPr>
          </a:p>
        </p:txBody>
      </p:sp>
    </p:spTree>
    <p:extLst>
      <p:ext uri="{BB962C8B-B14F-4D97-AF65-F5344CB8AC3E}">
        <p14:creationId xmlns:p14="http://schemas.microsoft.com/office/powerpoint/2010/main" val="2548231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11</a:t>
            </a:fld>
            <a:endParaRPr lang="en-US" altLang="zh-CN" noProof="0" dirty="0">
              <a:latin typeface="+mj-ea"/>
              <a:ea typeface="+mj-ea"/>
            </a:endParaRPr>
          </a:p>
        </p:txBody>
      </p:sp>
    </p:spTree>
    <p:extLst>
      <p:ext uri="{BB962C8B-B14F-4D97-AF65-F5344CB8AC3E}">
        <p14:creationId xmlns:p14="http://schemas.microsoft.com/office/powerpoint/2010/main" val="4096516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12</a:t>
            </a:fld>
            <a:endParaRPr lang="en-US" altLang="zh-CN" noProof="0" dirty="0">
              <a:latin typeface="+mj-ea"/>
              <a:ea typeface="+mj-ea"/>
            </a:endParaRPr>
          </a:p>
        </p:txBody>
      </p:sp>
    </p:spTree>
    <p:extLst>
      <p:ext uri="{BB962C8B-B14F-4D97-AF65-F5344CB8AC3E}">
        <p14:creationId xmlns:p14="http://schemas.microsoft.com/office/powerpoint/2010/main" val="1073623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13</a:t>
            </a:fld>
            <a:endParaRPr lang="en-US" altLang="zh-CN" noProof="0" dirty="0">
              <a:latin typeface="+mj-ea"/>
              <a:ea typeface="+mj-ea"/>
            </a:endParaRPr>
          </a:p>
        </p:txBody>
      </p:sp>
    </p:spTree>
    <p:extLst>
      <p:ext uri="{BB962C8B-B14F-4D97-AF65-F5344CB8AC3E}">
        <p14:creationId xmlns:p14="http://schemas.microsoft.com/office/powerpoint/2010/main" val="1453141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14</a:t>
            </a:fld>
            <a:endParaRPr lang="en-US" altLang="zh-CN" noProof="0" dirty="0">
              <a:latin typeface="+mj-ea"/>
              <a:ea typeface="+mj-ea"/>
            </a:endParaRPr>
          </a:p>
        </p:txBody>
      </p:sp>
    </p:spTree>
    <p:extLst>
      <p:ext uri="{BB962C8B-B14F-4D97-AF65-F5344CB8AC3E}">
        <p14:creationId xmlns:p14="http://schemas.microsoft.com/office/powerpoint/2010/main" val="2230014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15</a:t>
            </a:fld>
            <a:endParaRPr lang="en-US" altLang="zh-CN" noProof="0" dirty="0">
              <a:latin typeface="+mj-ea"/>
              <a:ea typeface="+mj-ea"/>
            </a:endParaRPr>
          </a:p>
        </p:txBody>
      </p:sp>
    </p:spTree>
    <p:extLst>
      <p:ext uri="{BB962C8B-B14F-4D97-AF65-F5344CB8AC3E}">
        <p14:creationId xmlns:p14="http://schemas.microsoft.com/office/powerpoint/2010/main" val="1012401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16</a:t>
            </a:fld>
            <a:endParaRPr lang="en-US" altLang="zh-CN" dirty="0">
              <a:latin typeface="+mj-ea"/>
              <a:ea typeface="+mj-ea"/>
            </a:endParaRPr>
          </a:p>
        </p:txBody>
      </p:sp>
    </p:spTree>
    <p:extLst>
      <p:ext uri="{BB962C8B-B14F-4D97-AF65-F5344CB8AC3E}">
        <p14:creationId xmlns:p14="http://schemas.microsoft.com/office/powerpoint/2010/main" val="183888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2</a:t>
            </a:fld>
            <a:endParaRPr lang="en-US" altLang="zh-CN" noProof="0" dirty="0">
              <a:latin typeface="+mj-ea"/>
              <a:ea typeface="+mj-ea"/>
            </a:endParaRPr>
          </a:p>
        </p:txBody>
      </p:sp>
    </p:spTree>
    <p:extLst>
      <p:ext uri="{BB962C8B-B14F-4D97-AF65-F5344CB8AC3E}">
        <p14:creationId xmlns:p14="http://schemas.microsoft.com/office/powerpoint/2010/main" val="2398288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3</a:t>
            </a:fld>
            <a:endParaRPr lang="en-US" altLang="zh-CN" noProof="0" dirty="0">
              <a:latin typeface="+mj-ea"/>
              <a:ea typeface="+mj-ea"/>
            </a:endParaRPr>
          </a:p>
        </p:txBody>
      </p:sp>
    </p:spTree>
    <p:extLst>
      <p:ext uri="{BB962C8B-B14F-4D97-AF65-F5344CB8AC3E}">
        <p14:creationId xmlns:p14="http://schemas.microsoft.com/office/powerpoint/2010/main" val="260149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4</a:t>
            </a:fld>
            <a:endParaRPr lang="en-US" altLang="zh-CN" noProof="0" dirty="0">
              <a:latin typeface="+mj-ea"/>
              <a:ea typeface="+mj-ea"/>
            </a:endParaRPr>
          </a:p>
        </p:txBody>
      </p:sp>
    </p:spTree>
    <p:extLst>
      <p:ext uri="{BB962C8B-B14F-4D97-AF65-F5344CB8AC3E}">
        <p14:creationId xmlns:p14="http://schemas.microsoft.com/office/powerpoint/2010/main" val="1903757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5</a:t>
            </a:fld>
            <a:endParaRPr lang="en-US" altLang="zh-CN" noProof="0" dirty="0">
              <a:latin typeface="+mj-ea"/>
              <a:ea typeface="+mj-ea"/>
            </a:endParaRPr>
          </a:p>
        </p:txBody>
      </p:sp>
    </p:spTree>
    <p:extLst>
      <p:ext uri="{BB962C8B-B14F-4D97-AF65-F5344CB8AC3E}">
        <p14:creationId xmlns:p14="http://schemas.microsoft.com/office/powerpoint/2010/main" val="698448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6</a:t>
            </a:fld>
            <a:endParaRPr lang="en-US" altLang="zh-CN" noProof="0" dirty="0">
              <a:latin typeface="+mj-ea"/>
              <a:ea typeface="+mj-ea"/>
            </a:endParaRPr>
          </a:p>
        </p:txBody>
      </p:sp>
    </p:spTree>
    <p:extLst>
      <p:ext uri="{BB962C8B-B14F-4D97-AF65-F5344CB8AC3E}">
        <p14:creationId xmlns:p14="http://schemas.microsoft.com/office/powerpoint/2010/main" val="774487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7</a:t>
            </a:fld>
            <a:endParaRPr lang="en-US" altLang="zh-CN" noProof="0" dirty="0">
              <a:latin typeface="+mj-ea"/>
              <a:ea typeface="+mj-ea"/>
            </a:endParaRPr>
          </a:p>
        </p:txBody>
      </p:sp>
    </p:spTree>
    <p:extLst>
      <p:ext uri="{BB962C8B-B14F-4D97-AF65-F5344CB8AC3E}">
        <p14:creationId xmlns:p14="http://schemas.microsoft.com/office/powerpoint/2010/main" val="1223525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8</a:t>
            </a:fld>
            <a:endParaRPr lang="en-US" altLang="zh-CN" noProof="0" dirty="0">
              <a:latin typeface="+mj-ea"/>
              <a:ea typeface="+mj-ea"/>
            </a:endParaRPr>
          </a:p>
        </p:txBody>
      </p:sp>
    </p:spTree>
    <p:extLst>
      <p:ext uri="{BB962C8B-B14F-4D97-AF65-F5344CB8AC3E}">
        <p14:creationId xmlns:p14="http://schemas.microsoft.com/office/powerpoint/2010/main" val="263653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9</a:t>
            </a:fld>
            <a:endParaRPr lang="en-US" altLang="zh-CN" noProof="0" dirty="0">
              <a:latin typeface="+mj-ea"/>
              <a:ea typeface="+mj-ea"/>
            </a:endParaRPr>
          </a:p>
        </p:txBody>
      </p:sp>
    </p:spTree>
    <p:extLst>
      <p:ext uri="{BB962C8B-B14F-4D97-AF65-F5344CB8AC3E}">
        <p14:creationId xmlns:p14="http://schemas.microsoft.com/office/powerpoint/2010/main" val="893726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3D1764DF-0BFF-4D1B-8A2B-D182D2C86982}" type="datetime1">
              <a:rPr lang="zh-CN" altLang="en-US" smtClean="0"/>
              <a:pPr/>
              <a:t>2018/11/21 Wednesday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E56957BA-FEF4-4C8E-A3CA-15601733688D}" type="datetime1">
              <a:rPr lang="zh-CN" altLang="en-US" smtClean="0"/>
              <a:pPr/>
              <a:t>2018/11/21 Wednesday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57D87D77-335E-42D4-B9D3-89AB7FEF850A}" type="datetime1">
              <a:rPr lang="zh-CN" altLang="en-US" smtClean="0"/>
              <a:pPr/>
              <a:t>2018/11/21 Wednesday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166799E2-3CA5-4C9D-94C3-E2110570FF0B}" type="datetime1">
              <a:rPr lang="zh-CN" altLang="en-US" smtClean="0"/>
              <a:pPr/>
              <a:t>2018/11/21 Wednesday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F86F3DD1-C0FE-4CA7-96F6-14E5376380EC}" type="datetime1">
              <a:rPr lang="zh-CN" altLang="en-US" smtClean="0"/>
              <a:pPr/>
              <a:t>2018/11/21 Wednesday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4"/>
          <p:cNvSpPr>
            <a:spLocks noGrp="1"/>
          </p:cNvSpPr>
          <p:nvPr>
            <p:ph type="ftr" sz="quarter" idx="11"/>
          </p:nvPr>
        </p:nvSpPr>
        <p:spPr/>
        <p:txBody>
          <a:bodyPr rtlCol="0"/>
          <a:lstStyle/>
          <a:p>
            <a:pPr rtl="0"/>
            <a:endParaRPr lang="zh-CN" altLang="en-US" noProof="0" dirty="0"/>
          </a:p>
        </p:txBody>
      </p:sp>
      <p:sp>
        <p:nvSpPr>
          <p:cNvPr id="5" name="日期占位符 5"/>
          <p:cNvSpPr>
            <a:spLocks noGrp="1"/>
          </p:cNvSpPr>
          <p:nvPr>
            <p:ph type="dt" sz="half" idx="10"/>
          </p:nvPr>
        </p:nvSpPr>
        <p:spPr/>
        <p:txBody>
          <a:bodyPr rtlCol="0"/>
          <a:lstStyle>
            <a:lvl1pPr>
              <a:defRPr/>
            </a:lvl1pPr>
          </a:lstStyle>
          <a:p>
            <a:fld id="{A36E73D5-A5DE-4A03-8FB8-EB14C67EE15B}" type="datetime1">
              <a:rPr lang="zh-CN" altLang="en-US" smtClean="0"/>
              <a:pPr/>
              <a:t>2018/11/21 Wednesday</a:t>
            </a:fld>
            <a:endParaRPr lang="zh-CN" altLang="en-US" dirty="0"/>
          </a:p>
        </p:txBody>
      </p:sp>
      <p:sp>
        <p:nvSpPr>
          <p:cNvPr id="7" name="幻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6"/>
          <p:cNvSpPr>
            <a:spLocks noGrp="1"/>
          </p:cNvSpPr>
          <p:nvPr>
            <p:ph type="ftr" sz="quarter" idx="11"/>
          </p:nvPr>
        </p:nvSpPr>
        <p:spPr/>
        <p:txBody>
          <a:bodyPr rtlCol="0"/>
          <a:lstStyle/>
          <a:p>
            <a:pPr rtl="0"/>
            <a:endParaRPr lang="zh-CN" altLang="en-US" noProof="0" dirty="0"/>
          </a:p>
        </p:txBody>
      </p:sp>
      <p:sp>
        <p:nvSpPr>
          <p:cNvPr id="7" name="日期占位符 7"/>
          <p:cNvSpPr>
            <a:spLocks noGrp="1"/>
          </p:cNvSpPr>
          <p:nvPr>
            <p:ph type="dt" sz="half" idx="10"/>
          </p:nvPr>
        </p:nvSpPr>
        <p:spPr/>
        <p:txBody>
          <a:bodyPr rtlCol="0"/>
          <a:lstStyle>
            <a:lvl1pPr>
              <a:defRPr/>
            </a:lvl1pPr>
          </a:lstStyle>
          <a:p>
            <a:fld id="{56531402-C48B-45C7-8338-830D3FA708E8}" type="datetime1">
              <a:rPr lang="zh-CN" altLang="en-US" smtClean="0"/>
              <a:pPr/>
              <a:t>2018/11/21 Wednesday</a:t>
            </a:fld>
            <a:endParaRPr lang="zh-CN" altLang="en-US" dirty="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2"/>
          <p:cNvSpPr>
            <a:spLocks noGrp="1"/>
          </p:cNvSpPr>
          <p:nvPr>
            <p:ph type="ftr" sz="quarter" idx="11"/>
          </p:nvPr>
        </p:nvSpPr>
        <p:spPr/>
        <p:txBody>
          <a:bodyPr rtlCol="0"/>
          <a:lstStyle/>
          <a:p>
            <a:pPr rtl="0"/>
            <a:endParaRPr lang="zh-CN" altLang="en-US" noProof="0" dirty="0"/>
          </a:p>
        </p:txBody>
      </p:sp>
      <p:sp>
        <p:nvSpPr>
          <p:cNvPr id="3" name="日期占位符 3"/>
          <p:cNvSpPr>
            <a:spLocks noGrp="1"/>
          </p:cNvSpPr>
          <p:nvPr>
            <p:ph type="dt" sz="half" idx="10"/>
          </p:nvPr>
        </p:nvSpPr>
        <p:spPr/>
        <p:txBody>
          <a:bodyPr rtlCol="0"/>
          <a:lstStyle>
            <a:lvl1pPr>
              <a:defRPr/>
            </a:lvl1pPr>
          </a:lstStyle>
          <a:p>
            <a:fld id="{1D213A6F-62C3-4BE8-B515-BFB6CD5E1DF1}" type="datetime1">
              <a:rPr lang="zh-CN" altLang="en-US" smtClean="0"/>
              <a:pPr/>
              <a:t>2018/11/21 Wednesday</a:t>
            </a:fld>
            <a:endParaRPr lang="zh-CN" altLang="en-US" dirty="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noProof="0" dirty="0"/>
          </a:p>
        </p:txBody>
      </p:sp>
      <p:sp>
        <p:nvSpPr>
          <p:cNvPr id="2" name="日期占位符 2"/>
          <p:cNvSpPr>
            <a:spLocks noGrp="1"/>
          </p:cNvSpPr>
          <p:nvPr>
            <p:ph type="dt" sz="half" idx="10"/>
          </p:nvPr>
        </p:nvSpPr>
        <p:spPr/>
        <p:txBody>
          <a:bodyPr rtlCol="0"/>
          <a:lstStyle>
            <a:lvl1pPr>
              <a:defRPr/>
            </a:lvl1pPr>
          </a:lstStyle>
          <a:p>
            <a:fld id="{F912600F-C6B7-48E7-80DB-91A1C757A881}" type="datetime1">
              <a:rPr lang="zh-CN" altLang="en-US" smtClean="0"/>
              <a:pPr/>
              <a:t>2018/11/21 Wednesday</a:t>
            </a:fld>
            <a:endParaRPr lang="zh-CN" altLang="en-US" dirty="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内容占位符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9" name="页脚占位符 4"/>
          <p:cNvSpPr>
            <a:spLocks noGrp="1"/>
          </p:cNvSpPr>
          <p:nvPr>
            <p:ph type="ftr" sz="quarter" idx="11"/>
          </p:nvPr>
        </p:nvSpPr>
        <p:spPr/>
        <p:txBody>
          <a:bodyPr rtlCol="0"/>
          <a:lstStyle/>
          <a:p>
            <a:pPr rtl="0"/>
            <a:endParaRPr lang="zh-CN" altLang="en-US" noProof="0" dirty="0"/>
          </a:p>
        </p:txBody>
      </p:sp>
      <p:sp>
        <p:nvSpPr>
          <p:cNvPr id="8" name="日期占位符 5"/>
          <p:cNvSpPr>
            <a:spLocks noGrp="1"/>
          </p:cNvSpPr>
          <p:nvPr>
            <p:ph type="dt" sz="half" idx="10"/>
          </p:nvPr>
        </p:nvSpPr>
        <p:spPr/>
        <p:txBody>
          <a:bodyPr rtlCol="0"/>
          <a:lstStyle>
            <a:lvl1pPr>
              <a:defRPr/>
            </a:lvl1pPr>
          </a:lstStyle>
          <a:p>
            <a:fld id="{D7A80206-60B2-4858-9DFF-4D3DA10A56A1}" type="datetime1">
              <a:rPr lang="zh-CN" altLang="en-US" smtClean="0"/>
              <a:pPr/>
              <a:t>2018/11/21 Wednesday</a:t>
            </a:fld>
            <a:endParaRPr lang="zh-CN" altLang="en-US" dirty="0"/>
          </a:p>
        </p:txBody>
      </p:sp>
      <p:sp>
        <p:nvSpPr>
          <p:cNvPr id="10" name="幻灯片编号占位符 6"/>
          <p:cNvSpPr>
            <a:spLocks noGrp="1"/>
          </p:cNvSpPr>
          <p:nvPr>
            <p:ph type="sldNum" sz="quarter" idx="12"/>
          </p:nvPr>
        </p:nvSpPr>
        <p:spPr/>
        <p:txBody>
          <a:bodyPr rtlCol="0"/>
          <a:lstStyle/>
          <a:p>
            <a:pPr rtl="0"/>
            <a:fld id="{E5137D0E-4A4F-4307-8994-C1891D747D59}" type="slidenum">
              <a:rPr lang="en-US" altLang="zh-CN" noProof="0"/>
              <a:pPr/>
              <a:t>‹#›</a:t>
            </a:fld>
            <a:endParaRPr lang="zh-CN" altLang="en-U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图片占位符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pic>
        <p:nvPicPr>
          <p:cNvPr id="9" name="图片 4" descr="为添加图像预留的空占位符。单击占位符，选择要添加的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5" name="页脚占位符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FAAC343B-BF22-4E3E-AE6D-3B66D97B0160}" type="datetime1">
              <a:rPr lang="zh-CN" altLang="en-US" smtClean="0"/>
              <a:pPr/>
              <a:t>2018/11/21 Wednesday</a:t>
            </a:fld>
            <a:endParaRPr lang="en-US" dirty="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E5137D0E-4A4F-4307-8994-C1891D747D59}" type="slidenum">
              <a:rPr lang="en-US" altLang="zh-CN" noProof="0" smtClean="0"/>
              <a:pPr/>
              <a:t>‹#›</a:t>
            </a:fld>
            <a:endParaRPr lang="zh-CN" altLang="en-U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宋体" panose="02010600030101010101" pitchFamily="2" charset="-122"/>
          <a:ea typeface="宋体" panose="02010600030101010101" pitchFamily="2" charset="-122"/>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小组组会</a:t>
            </a:r>
            <a:endParaRPr lang="zh-cn" dirty="0"/>
          </a:p>
        </p:txBody>
      </p:sp>
      <p:sp>
        <p:nvSpPr>
          <p:cNvPr id="3" name="副标题 2"/>
          <p:cNvSpPr>
            <a:spLocks noGrp="1"/>
          </p:cNvSpPr>
          <p:nvPr>
            <p:ph type="subTitle" idx="1"/>
          </p:nvPr>
        </p:nvSpPr>
        <p:spPr/>
        <p:txBody>
          <a:bodyPr rtlCol="0"/>
          <a:lstStyle/>
          <a:p>
            <a:pPr rtl="0"/>
            <a:r>
              <a:rPr lang="en-US" altLang="zh-CN" dirty="0">
                <a:solidFill>
                  <a:schemeClr val="tx1">
                    <a:lumMod val="50000"/>
                  </a:schemeClr>
                </a:solidFill>
              </a:rPr>
              <a:t>2018</a:t>
            </a:r>
            <a:r>
              <a:rPr lang="zh-CN" altLang="en-US" dirty="0">
                <a:solidFill>
                  <a:schemeClr val="tx1">
                    <a:lumMod val="50000"/>
                  </a:schemeClr>
                </a:solidFill>
              </a:rPr>
              <a:t>年</a:t>
            </a:r>
            <a:r>
              <a:rPr lang="en-US" altLang="zh-CN" dirty="0">
                <a:solidFill>
                  <a:schemeClr val="tx1">
                    <a:lumMod val="50000"/>
                  </a:schemeClr>
                </a:solidFill>
              </a:rPr>
              <a:t>11</a:t>
            </a:r>
            <a:r>
              <a:rPr lang="zh-CN" altLang="en-US" dirty="0">
                <a:solidFill>
                  <a:schemeClr val="tx1">
                    <a:lumMod val="50000"/>
                  </a:schemeClr>
                </a:solidFill>
              </a:rPr>
              <a:t>月</a:t>
            </a:r>
            <a:r>
              <a:rPr lang="en-US" altLang="zh-CN" dirty="0">
                <a:solidFill>
                  <a:schemeClr val="tx1">
                    <a:lumMod val="50000"/>
                  </a:schemeClr>
                </a:solidFill>
              </a:rPr>
              <a:t>21</a:t>
            </a:r>
            <a:r>
              <a:rPr lang="zh-CN" altLang="en-US" dirty="0">
                <a:solidFill>
                  <a:schemeClr val="tx1">
                    <a:lumMod val="50000"/>
                  </a:schemeClr>
                </a:solidFill>
              </a:rPr>
              <a:t>日</a:t>
            </a:r>
            <a:endParaRPr lang="zh-cn"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EC2A8E-0AA1-48FC-9322-E1ECA494FC57}"/>
              </a:ext>
            </a:extLst>
          </p:cNvPr>
          <p:cNvSpPr/>
          <p:nvPr/>
        </p:nvSpPr>
        <p:spPr>
          <a:xfrm>
            <a:off x="1521904" y="836712"/>
            <a:ext cx="9145016" cy="830997"/>
          </a:xfrm>
          <a:prstGeom prst="rect">
            <a:avLst/>
          </a:prstGeom>
        </p:spPr>
        <p:txBody>
          <a:bodyPr wrap="square">
            <a:spAutoFit/>
          </a:bodyPr>
          <a:lstStyle/>
          <a:p>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为了使用估计的矩阵</a:t>
            </a:r>
            <a:r>
              <a:rPr lang="en-US" altLang="zh-CN" sz="2400" dirty="0">
                <a:solidFill>
                  <a:srgbClr val="000000"/>
                </a:solidFill>
                <a:latin typeface="Calibri" panose="020F0502020204030204" pitchFamily="34" charset="0"/>
                <a:ea typeface="等线" panose="02010600030101010101" pitchFamily="2" charset="-122"/>
              </a:rPr>
              <a:t>X</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来为用户</a:t>
            </a:r>
            <a:r>
              <a:rPr lang="en-US" altLang="zh-CN" sz="2400" dirty="0" err="1">
                <a:solidFill>
                  <a:srgbClr val="000000"/>
                </a:solidFill>
                <a:latin typeface="Calibri" panose="020F0502020204030204" pitchFamily="34" charset="0"/>
                <a:ea typeface="等线" panose="02010600030101010101" pitchFamily="2" charset="-122"/>
              </a:rPr>
              <a:t>i</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做出推荐，只根据他们的分数降序排序我的非购买</a:t>
            </a:r>
            <a:r>
              <a:rPr lang="zh-CN" altLang="en-US" sz="2400" dirty="0">
                <a:solidFill>
                  <a:srgbClr val="000000"/>
                </a:solidFill>
                <a:latin typeface="Calibri" panose="020F0502020204030204" pitchFamily="34" charset="0"/>
                <a:ea typeface="等线" panose="02010600030101010101" pitchFamily="2" charset="-122"/>
              </a:rPr>
              <a:t>或</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评价</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项目并推荐</a:t>
            </a:r>
            <a:r>
              <a:rPr lang="zh-CN" altLang="en-US" sz="2400" dirty="0">
                <a:solidFill>
                  <a:srgbClr val="000000"/>
                </a:solidFill>
                <a:latin typeface="Calibri" panose="020F0502020204030204" pitchFamily="34" charset="0"/>
                <a:ea typeface="等线" panose="02010600030101010101" pitchFamily="2" charset="-122"/>
              </a:rPr>
              <a:t>前</a:t>
            </a:r>
            <a:r>
              <a:rPr lang="en-US" altLang="zh-CN" sz="2400" dirty="0">
                <a:solidFill>
                  <a:srgbClr val="000000"/>
                </a:solidFill>
                <a:latin typeface="Calibri" panose="020F0502020204030204" pitchFamily="34" charset="0"/>
                <a:ea typeface="等线" panose="02010600030101010101" pitchFamily="2" charset="-122"/>
              </a:rPr>
              <a:t>N</a:t>
            </a:r>
            <a:r>
              <a:rPr lang="zh-CN" altLang="en-US" sz="2400" dirty="0">
                <a:solidFill>
                  <a:srgbClr val="000000"/>
                </a:solidFill>
                <a:latin typeface="Calibri" panose="020F0502020204030204" pitchFamily="34" charset="0"/>
                <a:ea typeface="等线" panose="02010600030101010101" pitchFamily="2" charset="-122"/>
              </a:rPr>
              <a:t>个</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项目</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endParaRPr lang="zh-CN" altLang="en-US" sz="2400" dirty="0"/>
          </a:p>
        </p:txBody>
      </p:sp>
      <p:pic>
        <p:nvPicPr>
          <p:cNvPr id="3" name="图片 2">
            <a:extLst>
              <a:ext uri="{FF2B5EF4-FFF2-40B4-BE49-F238E27FC236}">
                <a16:creationId xmlns:a16="http://schemas.microsoft.com/office/drawing/2014/main" id="{9E6D827E-74ED-46DD-B03F-D5DE6388EE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1804" y="2204864"/>
            <a:ext cx="5328592" cy="3319239"/>
          </a:xfrm>
          <a:prstGeom prst="rect">
            <a:avLst/>
          </a:prstGeom>
          <a:noFill/>
          <a:ln>
            <a:noFill/>
          </a:ln>
        </p:spPr>
      </p:pic>
      <p:sp>
        <p:nvSpPr>
          <p:cNvPr id="4" name="矩形 3">
            <a:extLst>
              <a:ext uri="{FF2B5EF4-FFF2-40B4-BE49-F238E27FC236}">
                <a16:creationId xmlns:a16="http://schemas.microsoft.com/office/drawing/2014/main" id="{FD4883FC-E2A7-42FE-8B9F-62A0FAE28BCE}"/>
              </a:ext>
            </a:extLst>
          </p:cNvPr>
          <p:cNvSpPr/>
          <p:nvPr/>
        </p:nvSpPr>
        <p:spPr>
          <a:xfrm>
            <a:off x="6526460" y="2204864"/>
            <a:ext cx="4572341" cy="923330"/>
          </a:xfrm>
          <a:prstGeom prst="rect">
            <a:avLst/>
          </a:prstGeom>
        </p:spPr>
        <p:txBody>
          <a:bodyPr wrap="square">
            <a:spAutoFit/>
          </a:bodyPr>
          <a:lstStyle/>
          <a:p>
            <a:r>
              <a:rPr lang="en-US" altLang="zh-CN" dirty="0">
                <a:solidFill>
                  <a:srgbClr val="000000"/>
                </a:solidFill>
                <a:latin typeface="Calibri" panose="020F0502020204030204" pitchFamily="34" charset="0"/>
                <a:ea typeface="等线" panose="02010600030101010101" pitchFamily="2" charset="-122"/>
              </a:rPr>
              <a:t>“</a:t>
            </a:r>
            <a:r>
              <a:rPr lang="en-US" altLang="zh-CN" dirty="0" err="1">
                <a:solidFill>
                  <a:srgbClr val="000000"/>
                </a:solidFill>
                <a:latin typeface="Calibri" panose="020F0502020204030204" pitchFamily="34" charset="0"/>
                <a:ea typeface="等线" panose="02010600030101010101" pitchFamily="2" charset="-122"/>
              </a:rPr>
              <a:t>rsize</a:t>
            </a:r>
            <a:r>
              <a:rPr lang="en-US" altLang="zh-CN" dirty="0">
                <a:solidFill>
                  <a:srgbClr val="000000"/>
                </a:solidFill>
                <a:latin typeface="Calibri" panose="020F0502020204030204" pitchFamily="34" charset="0"/>
                <a:ea typeface="等线" panose="02010600030101010101" pitchFamily="2" charset="-122"/>
              </a:rPr>
              <a:t>”</a:t>
            </a:r>
            <a:r>
              <a:rPr lang="zh-CN" altLang="zh-CN" dirty="0">
                <a:solidFill>
                  <a:srgbClr val="000000"/>
                </a:solidFill>
                <a:latin typeface="Calibri" panose="020F0502020204030204" pitchFamily="34" charset="0"/>
                <a:ea typeface="等线" panose="02010600030101010101" pitchFamily="2" charset="-122"/>
                <a:cs typeface="Calibri" panose="020F0502020204030204" pitchFamily="34" charset="0"/>
              </a:rPr>
              <a:t>和“</a:t>
            </a:r>
            <a:r>
              <a:rPr lang="en-US" altLang="zh-CN" dirty="0" err="1">
                <a:solidFill>
                  <a:srgbClr val="000000"/>
                </a:solidFill>
                <a:latin typeface="Calibri" panose="020F0502020204030204" pitchFamily="34" charset="0"/>
                <a:ea typeface="等线" panose="02010600030101010101" pitchFamily="2" charset="-122"/>
              </a:rPr>
              <a:t>csize</a:t>
            </a:r>
            <a:r>
              <a:rPr lang="en-US" altLang="zh-CN" dirty="0">
                <a:solidFill>
                  <a:srgbClr val="000000"/>
                </a:solidFill>
                <a:latin typeface="Calibri" panose="020F0502020204030204" pitchFamily="34" charset="0"/>
                <a:ea typeface="等线" panose="02010600030101010101" pitchFamily="2" charset="-122"/>
              </a:rPr>
              <a:t>”</a:t>
            </a:r>
            <a:r>
              <a:rPr lang="zh-CN" altLang="zh-CN" dirty="0">
                <a:solidFill>
                  <a:srgbClr val="000000"/>
                </a:solidFill>
                <a:latin typeface="Calibri" panose="020F0502020204030204" pitchFamily="34" charset="0"/>
                <a:ea typeface="等线" panose="02010600030101010101" pitchFamily="2" charset="-122"/>
                <a:cs typeface="Calibri" panose="020F0502020204030204" pitchFamily="34" charset="0"/>
              </a:rPr>
              <a:t>列是每个数据集中每个用户和每个项目的平均评级数（即用户项矩阵的行密度和列密度）</a:t>
            </a:r>
            <a:endParaRPr lang="zh-CN" altLang="en-US" dirty="0"/>
          </a:p>
        </p:txBody>
      </p:sp>
      <p:sp>
        <p:nvSpPr>
          <p:cNvPr id="5" name="矩形 4">
            <a:extLst>
              <a:ext uri="{FF2B5EF4-FFF2-40B4-BE49-F238E27FC236}">
                <a16:creationId xmlns:a16="http://schemas.microsoft.com/office/drawing/2014/main" id="{9950B1E4-1D82-4CD7-9DE8-477B14B57C48}"/>
              </a:ext>
            </a:extLst>
          </p:cNvPr>
          <p:cNvSpPr/>
          <p:nvPr/>
        </p:nvSpPr>
        <p:spPr>
          <a:xfrm>
            <a:off x="6526460" y="3638396"/>
            <a:ext cx="4572341" cy="923330"/>
          </a:xfrm>
          <a:prstGeom prst="rect">
            <a:avLst/>
          </a:prstGeom>
        </p:spPr>
        <p:txBody>
          <a:bodyPr wrap="square">
            <a:spAutoFit/>
          </a:bodyPr>
          <a:lstStyle/>
          <a:p>
            <a:r>
              <a:rPr lang="zh-CN" altLang="zh-CN" dirty="0">
                <a:solidFill>
                  <a:srgbClr val="000000"/>
                </a:solidFill>
                <a:latin typeface="Calibri" panose="020F0502020204030204" pitchFamily="34" charset="0"/>
                <a:ea typeface="等线" panose="02010600030101010101" pitchFamily="2" charset="-122"/>
                <a:cs typeface="Calibri" panose="020F0502020204030204" pitchFamily="34" charset="0"/>
              </a:rPr>
              <a:t>第一类包括</a:t>
            </a:r>
            <a:r>
              <a:rPr lang="en-US" altLang="zh-CN" dirty="0">
                <a:solidFill>
                  <a:srgbClr val="000000"/>
                </a:solidFill>
                <a:latin typeface="Calibri" panose="020F0502020204030204" pitchFamily="34" charset="0"/>
                <a:ea typeface="等线" panose="02010600030101010101" pitchFamily="2" charset="-122"/>
              </a:rPr>
              <a:t>Delicious</a:t>
            </a:r>
            <a:r>
              <a:rPr lang="zh-CN" altLang="zh-CN"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en-US" altLang="zh-CN" dirty="0" err="1">
                <a:solidFill>
                  <a:srgbClr val="000000"/>
                </a:solidFill>
                <a:latin typeface="Calibri" panose="020F0502020204030204" pitchFamily="34" charset="0"/>
                <a:ea typeface="等线" panose="02010600030101010101" pitchFamily="2" charset="-122"/>
              </a:rPr>
              <a:t>lastfm</a:t>
            </a:r>
            <a:r>
              <a:rPr lang="zh-CN" altLang="zh-CN" dirty="0">
                <a:solidFill>
                  <a:srgbClr val="000000"/>
                </a:solidFill>
                <a:latin typeface="Calibri" panose="020F0502020204030204" pitchFamily="34" charset="0"/>
                <a:ea typeface="等线" panose="02010600030101010101" pitchFamily="2" charset="-122"/>
                <a:cs typeface="Calibri" panose="020F0502020204030204" pitchFamily="34" charset="0"/>
              </a:rPr>
              <a:t>和</a:t>
            </a:r>
            <a:r>
              <a:rPr lang="en-US" altLang="zh-CN" dirty="0">
                <a:solidFill>
                  <a:srgbClr val="000000"/>
                </a:solidFill>
                <a:latin typeface="Calibri" panose="020F0502020204030204" pitchFamily="34" charset="0"/>
                <a:ea typeface="等线" panose="02010600030101010101" pitchFamily="2" charset="-122"/>
              </a:rPr>
              <a:t>BX</a:t>
            </a:r>
            <a:r>
              <a:rPr lang="zh-CN" altLang="zh-CN" dirty="0">
                <a:solidFill>
                  <a:srgbClr val="000000"/>
                </a:solidFill>
                <a:latin typeface="Calibri" panose="020F0502020204030204" pitchFamily="34" charset="0"/>
                <a:ea typeface="等线" panose="02010600030101010101" pitchFamily="2" charset="-122"/>
                <a:cs typeface="Calibri" panose="020F0502020204030204" pitchFamily="34" charset="0"/>
              </a:rPr>
              <a:t>。这三个数据集仅具有隐式反馈，它们由二进制矩阵表示。</a:t>
            </a:r>
            <a:endParaRPr lang="zh-CN" altLang="en-US" dirty="0"/>
          </a:p>
        </p:txBody>
      </p:sp>
      <p:sp>
        <p:nvSpPr>
          <p:cNvPr id="7" name="矩形 6">
            <a:extLst>
              <a:ext uri="{FF2B5EF4-FFF2-40B4-BE49-F238E27FC236}">
                <a16:creationId xmlns:a16="http://schemas.microsoft.com/office/drawing/2014/main" id="{5FB1B96C-34C8-401F-9A18-07B98FF3EFB9}"/>
              </a:ext>
            </a:extLst>
          </p:cNvPr>
          <p:cNvSpPr/>
          <p:nvPr/>
        </p:nvSpPr>
        <p:spPr>
          <a:xfrm>
            <a:off x="6526460" y="4966249"/>
            <a:ext cx="4572340" cy="646331"/>
          </a:xfrm>
          <a:prstGeom prst="rect">
            <a:avLst/>
          </a:prstGeom>
        </p:spPr>
        <p:txBody>
          <a:bodyPr wrap="square">
            <a:spAutoFit/>
          </a:bodyPr>
          <a:lstStyle/>
          <a:p>
            <a:r>
              <a:rPr lang="zh-CN" altLang="zh-CN" dirty="0">
                <a:solidFill>
                  <a:srgbClr val="000000"/>
                </a:solidFill>
                <a:latin typeface="Calibri" panose="020F0502020204030204" pitchFamily="34" charset="0"/>
                <a:ea typeface="等线" panose="02010600030101010101" pitchFamily="2" charset="-122"/>
                <a:cs typeface="Calibri" panose="020F0502020204030204" pitchFamily="34" charset="0"/>
              </a:rPr>
              <a:t>第二类包含</a:t>
            </a:r>
            <a:r>
              <a:rPr lang="en-US" altLang="zh-CN" dirty="0">
                <a:solidFill>
                  <a:srgbClr val="000000"/>
                </a:solidFill>
                <a:latin typeface="Calibri" panose="020F0502020204030204" pitchFamily="34" charset="0"/>
                <a:ea typeface="等线" panose="02010600030101010101" pitchFamily="2" charset="-122"/>
              </a:rPr>
              <a:t>ML100K</a:t>
            </a:r>
            <a:r>
              <a:rPr lang="zh-CN" altLang="zh-CN"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en-US" altLang="zh-CN" dirty="0">
                <a:solidFill>
                  <a:srgbClr val="000000"/>
                </a:solidFill>
                <a:latin typeface="Calibri" panose="020F0502020204030204" pitchFamily="34" charset="0"/>
                <a:ea typeface="等线" panose="02010600030101010101" pitchFamily="2" charset="-122"/>
              </a:rPr>
              <a:t>Netflix</a:t>
            </a:r>
            <a:r>
              <a:rPr lang="zh-CN" altLang="zh-CN" dirty="0">
                <a:solidFill>
                  <a:srgbClr val="000000"/>
                </a:solidFill>
                <a:latin typeface="Calibri" panose="020F0502020204030204" pitchFamily="34" charset="0"/>
                <a:ea typeface="等线" panose="02010600030101010101" pitchFamily="2" charset="-122"/>
                <a:cs typeface="Calibri" panose="020F0502020204030204" pitchFamily="34" charset="0"/>
              </a:rPr>
              <a:t>和</a:t>
            </a:r>
            <a:r>
              <a:rPr lang="en-US" altLang="zh-CN" dirty="0">
                <a:solidFill>
                  <a:srgbClr val="000000"/>
                </a:solidFill>
                <a:latin typeface="Calibri" panose="020F0502020204030204" pitchFamily="34" charset="0"/>
                <a:ea typeface="等线" panose="02010600030101010101" pitchFamily="2" charset="-122"/>
              </a:rPr>
              <a:t>Yahoo</a:t>
            </a:r>
            <a:r>
              <a:rPr lang="zh-CN" altLang="zh-CN" dirty="0">
                <a:solidFill>
                  <a:srgbClr val="000000"/>
                </a:solidFill>
                <a:latin typeface="Calibri" panose="020F0502020204030204" pitchFamily="34" charset="0"/>
                <a:ea typeface="等线" panose="02010600030101010101" pitchFamily="2" charset="-122"/>
                <a:cs typeface="Calibri" panose="020F0502020204030204" pitchFamily="34" charset="0"/>
              </a:rPr>
              <a:t>。所有这些数据集都包含多值评级。</a:t>
            </a:r>
            <a:endParaRPr lang="zh-CN" altLang="en-US" dirty="0"/>
          </a:p>
        </p:txBody>
      </p:sp>
    </p:spTree>
    <p:extLst>
      <p:ext uri="{BB962C8B-B14F-4D97-AF65-F5344CB8AC3E}">
        <p14:creationId xmlns:p14="http://schemas.microsoft.com/office/powerpoint/2010/main" val="333544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685CA9-2E0E-4B92-8EDC-466552DABC6A}"/>
              </a:ext>
            </a:extLst>
          </p:cNvPr>
          <p:cNvSpPr/>
          <p:nvPr/>
        </p:nvSpPr>
        <p:spPr>
          <a:xfrm>
            <a:off x="117748" y="404664"/>
            <a:ext cx="2085186" cy="533800"/>
          </a:xfrm>
          <a:prstGeom prst="rect">
            <a:avLst/>
          </a:prstGeom>
        </p:spPr>
        <p:txBody>
          <a:bodyPr wrap="square">
            <a:spAutoFit/>
          </a:bodyPr>
          <a:lstStyle/>
          <a:p>
            <a:pPr marL="6350" marR="148590" indent="304800">
              <a:lnSpc>
                <a:spcPct val="107000"/>
              </a:lnSpc>
              <a:spcAft>
                <a:spcPts val="25"/>
              </a:spcAft>
            </a:pPr>
            <a:r>
              <a:rPr lang="zh-CN" altLang="zh-CN" sz="2800" kern="100" dirty="0">
                <a:solidFill>
                  <a:srgbClr val="000000"/>
                </a:solidFill>
                <a:latin typeface="Calibri" panose="020F0502020204030204" pitchFamily="34" charset="0"/>
                <a:ea typeface="等线" panose="02010600030101010101" pitchFamily="2" charset="-122"/>
              </a:rPr>
              <a:t>评估方法</a:t>
            </a:r>
            <a:endParaRPr lang="zh-CN" altLang="zh-CN" kern="100" dirty="0">
              <a:solidFill>
                <a:srgbClr val="000000"/>
              </a:solidFill>
              <a:effectLst/>
              <a:latin typeface="Calibri" panose="020F0502020204030204" pitchFamily="34" charset="0"/>
              <a:ea typeface="Calibri" panose="020F0502020204030204" pitchFamily="34" charset="0"/>
            </a:endParaRPr>
          </a:p>
        </p:txBody>
      </p:sp>
      <p:sp>
        <p:nvSpPr>
          <p:cNvPr id="4" name="矩形 3">
            <a:extLst>
              <a:ext uri="{FF2B5EF4-FFF2-40B4-BE49-F238E27FC236}">
                <a16:creationId xmlns:a16="http://schemas.microsoft.com/office/drawing/2014/main" id="{214B1234-908A-43ED-B881-591C6CFE5CF7}"/>
              </a:ext>
            </a:extLst>
          </p:cNvPr>
          <p:cNvSpPr/>
          <p:nvPr/>
        </p:nvSpPr>
        <p:spPr>
          <a:xfrm>
            <a:off x="1288925" y="1264892"/>
            <a:ext cx="9610973" cy="1569660"/>
          </a:xfrm>
          <a:prstGeom prst="rect">
            <a:avLst/>
          </a:prstGeom>
        </p:spPr>
        <p:txBody>
          <a:bodyPr wrap="square">
            <a:spAutoFit/>
          </a:bodyPr>
          <a:lstStyle/>
          <a:p>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         对</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于每次运行，通过随机选择每个用户的一个非零条目作为测试集的一部分，将每个数据集分成训练集和测试集。训练集用于训练模型，然后生成针对每个用户的大小</a:t>
            </a:r>
            <a:r>
              <a:rPr lang="en-US" altLang="zh-CN" sz="2400" dirty="0">
                <a:solidFill>
                  <a:srgbClr val="000000"/>
                </a:solidFill>
                <a:latin typeface="Calibri" panose="020F0502020204030204" pitchFamily="34" charset="0"/>
                <a:ea typeface="等线" panose="02010600030101010101" pitchFamily="2" charset="-122"/>
              </a:rPr>
              <a:t>N</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排名的推荐项目列表。通过比较每个用户的推荐列表和该测试集中该用户的项目来进行模型的评估。</a:t>
            </a:r>
            <a:endParaRPr lang="zh-CN" altLang="en-US" sz="2400" dirty="0"/>
          </a:p>
        </p:txBody>
      </p:sp>
      <p:sp>
        <p:nvSpPr>
          <p:cNvPr id="5" name="矩形 4">
            <a:extLst>
              <a:ext uri="{FF2B5EF4-FFF2-40B4-BE49-F238E27FC236}">
                <a16:creationId xmlns:a16="http://schemas.microsoft.com/office/drawing/2014/main" id="{2168AF6B-CF28-4FC2-A39C-A01F041C9D28}"/>
              </a:ext>
            </a:extLst>
          </p:cNvPr>
          <p:cNvSpPr/>
          <p:nvPr/>
        </p:nvSpPr>
        <p:spPr>
          <a:xfrm>
            <a:off x="1391815" y="3284984"/>
            <a:ext cx="9508083" cy="461665"/>
          </a:xfrm>
          <a:prstGeom prst="rect">
            <a:avLst/>
          </a:prstGeom>
        </p:spPr>
        <p:txBody>
          <a:bodyPr wrap="square">
            <a:spAutoFit/>
          </a:bodyPr>
          <a:lstStyle/>
          <a:p>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推荐质量通过命中率（</a:t>
            </a:r>
            <a:r>
              <a:rPr lang="en-US" altLang="zh-CN" sz="2400" dirty="0">
                <a:solidFill>
                  <a:srgbClr val="000000"/>
                </a:solidFill>
                <a:latin typeface="Calibri" panose="020F0502020204030204" pitchFamily="34" charset="0"/>
                <a:ea typeface="等线" panose="02010600030101010101" pitchFamily="2" charset="-122"/>
              </a:rPr>
              <a:t>HR</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）和平均互惠命中率（</a:t>
            </a:r>
            <a:r>
              <a:rPr lang="en-US" altLang="zh-CN" sz="2400" dirty="0">
                <a:solidFill>
                  <a:srgbClr val="000000"/>
                </a:solidFill>
                <a:latin typeface="Calibri" panose="020F0502020204030204" pitchFamily="34" charset="0"/>
                <a:ea typeface="等线" panose="02010600030101010101" pitchFamily="2" charset="-122"/>
              </a:rPr>
              <a:t>ARHR</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）来衡量</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endParaRPr lang="zh-CN" altLang="en-US" sz="2400" dirty="0"/>
          </a:p>
        </p:txBody>
      </p:sp>
      <p:sp>
        <p:nvSpPr>
          <p:cNvPr id="6" name="矩形 5">
            <a:extLst>
              <a:ext uri="{FF2B5EF4-FFF2-40B4-BE49-F238E27FC236}">
                <a16:creationId xmlns:a16="http://schemas.microsoft.com/office/drawing/2014/main" id="{F672864D-5EC5-4E39-9ACB-BFEBF73AB8AC}"/>
              </a:ext>
            </a:extLst>
          </p:cNvPr>
          <p:cNvSpPr/>
          <p:nvPr/>
        </p:nvSpPr>
        <p:spPr>
          <a:xfrm>
            <a:off x="1288925" y="4077072"/>
            <a:ext cx="9610973" cy="865943"/>
          </a:xfrm>
          <a:prstGeom prst="rect">
            <a:avLst/>
          </a:prstGeom>
        </p:spPr>
        <p:txBody>
          <a:bodyPr wrap="square">
            <a:spAutoFit/>
          </a:bodyPr>
          <a:lstStyle/>
          <a:p>
            <a:pPr marL="6350" marR="148590" indent="304800">
              <a:lnSpc>
                <a:spcPct val="107000"/>
              </a:lnSpc>
              <a:spcAft>
                <a:spcPts val="25"/>
              </a:spcAft>
            </a:pPr>
            <a:r>
              <a:rPr lang="en-US" altLang="zh-CN" sz="2400" kern="100" dirty="0">
                <a:solidFill>
                  <a:srgbClr val="000000"/>
                </a:solidFill>
                <a:latin typeface="Calibri" panose="020F0502020204030204" pitchFamily="34" charset="0"/>
                <a:ea typeface="等线" panose="02010600030101010101" pitchFamily="2" charset="-122"/>
              </a:rPr>
              <a:t>     HR</a:t>
            </a:r>
            <a:r>
              <a:rPr lang="zh-CN" altLang="zh-CN" sz="2400" kern="100" dirty="0">
                <a:solidFill>
                  <a:srgbClr val="000000"/>
                </a:solidFill>
                <a:latin typeface="Calibri" panose="020F0502020204030204" pitchFamily="34" charset="0"/>
                <a:ea typeface="等线" panose="02010600030101010101" pitchFamily="2" charset="-122"/>
              </a:rPr>
              <a:t>值为</a:t>
            </a:r>
            <a:r>
              <a:rPr lang="en-US" altLang="zh-CN" sz="2400" kern="100" dirty="0">
                <a:solidFill>
                  <a:srgbClr val="000000"/>
                </a:solidFill>
                <a:latin typeface="Calibri" panose="020F0502020204030204" pitchFamily="34" charset="0"/>
                <a:ea typeface="等线" panose="02010600030101010101" pitchFamily="2" charset="-122"/>
              </a:rPr>
              <a:t>1.0</a:t>
            </a:r>
            <a:r>
              <a:rPr lang="zh-CN" altLang="zh-CN" sz="2400" kern="100" dirty="0">
                <a:solidFill>
                  <a:srgbClr val="000000"/>
                </a:solidFill>
                <a:latin typeface="Calibri" panose="020F0502020204030204" pitchFamily="34" charset="0"/>
                <a:ea typeface="等线" panose="02010600030101010101" pitchFamily="2" charset="-122"/>
              </a:rPr>
              <a:t>表示该算法能够始终推荐隐藏项，而</a:t>
            </a:r>
            <a:r>
              <a:rPr lang="en-US" altLang="zh-CN" sz="2400" kern="100" dirty="0">
                <a:solidFill>
                  <a:srgbClr val="000000"/>
                </a:solidFill>
                <a:latin typeface="Calibri" panose="020F0502020204030204" pitchFamily="34" charset="0"/>
                <a:ea typeface="等线" panose="02010600030101010101" pitchFamily="2" charset="-122"/>
              </a:rPr>
              <a:t>HR</a:t>
            </a:r>
            <a:r>
              <a:rPr lang="zh-CN" altLang="zh-CN" sz="2400" kern="100" dirty="0">
                <a:solidFill>
                  <a:srgbClr val="000000"/>
                </a:solidFill>
                <a:latin typeface="Calibri" panose="020F0502020204030204" pitchFamily="34" charset="0"/>
                <a:ea typeface="等线" panose="02010600030101010101" pitchFamily="2" charset="-122"/>
              </a:rPr>
              <a:t>值为</a:t>
            </a:r>
            <a:r>
              <a:rPr lang="en-US" altLang="zh-CN" sz="2400" kern="100" dirty="0">
                <a:solidFill>
                  <a:srgbClr val="000000"/>
                </a:solidFill>
                <a:latin typeface="Calibri" panose="020F0502020204030204" pitchFamily="34" charset="0"/>
                <a:ea typeface="等线" panose="02010600030101010101" pitchFamily="2" charset="-122"/>
              </a:rPr>
              <a:t>0.0</a:t>
            </a:r>
            <a:r>
              <a:rPr lang="zh-CN" altLang="zh-CN" sz="2400" kern="100" dirty="0">
                <a:solidFill>
                  <a:srgbClr val="000000"/>
                </a:solidFill>
                <a:latin typeface="Calibri" panose="020F0502020204030204" pitchFamily="34" charset="0"/>
                <a:ea typeface="等线" panose="02010600030101010101" pitchFamily="2" charset="-122"/>
              </a:rPr>
              <a:t>表示该算法不能推荐任何隐藏项。</a:t>
            </a:r>
            <a:endParaRPr lang="zh-CN" altLang="zh-CN" sz="1600" kern="100" dirty="0">
              <a:solidFill>
                <a:srgbClr val="000000"/>
              </a:solidFill>
              <a:effectLst/>
              <a:latin typeface="Calibri" panose="020F0502020204030204" pitchFamily="34" charset="0"/>
              <a:ea typeface="Calibri" panose="020F0502020204030204" pitchFamily="34" charset="0"/>
            </a:endParaRPr>
          </a:p>
        </p:txBody>
      </p:sp>
      <p:sp>
        <p:nvSpPr>
          <p:cNvPr id="7" name="矩形 6">
            <a:extLst>
              <a:ext uri="{FF2B5EF4-FFF2-40B4-BE49-F238E27FC236}">
                <a16:creationId xmlns:a16="http://schemas.microsoft.com/office/drawing/2014/main" id="{D2B37E2B-D894-460A-8043-C64526681A1B}"/>
              </a:ext>
            </a:extLst>
          </p:cNvPr>
          <p:cNvSpPr/>
          <p:nvPr/>
        </p:nvSpPr>
        <p:spPr>
          <a:xfrm>
            <a:off x="1391815" y="5264829"/>
            <a:ext cx="9508083" cy="830997"/>
          </a:xfrm>
          <a:prstGeom prst="rect">
            <a:avLst/>
          </a:prstGeom>
        </p:spPr>
        <p:txBody>
          <a:bodyPr wrap="square">
            <a:spAutoFit/>
          </a:bodyPr>
          <a:lstStyle/>
          <a:p>
            <a:r>
              <a:rPr lang="en-US" altLang="zh-CN" sz="2400" dirty="0">
                <a:solidFill>
                  <a:srgbClr val="000000"/>
                </a:solidFill>
                <a:latin typeface="Calibri" panose="020F0502020204030204" pitchFamily="34" charset="0"/>
                <a:ea typeface="等线" panose="02010600030101010101" pitchFamily="2" charset="-122"/>
              </a:rPr>
              <a:t>         ARHR</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测量项目的推荐强度。</a:t>
            </a:r>
            <a:r>
              <a:rPr lang="en-US" altLang="zh-CN" sz="2400" dirty="0">
                <a:solidFill>
                  <a:srgbClr val="000000"/>
                </a:solidFill>
                <a:latin typeface="Calibri" panose="020F0502020204030204" pitchFamily="34" charset="0"/>
                <a:ea typeface="等线" panose="02010600030101010101" pitchFamily="2" charset="-122"/>
              </a:rPr>
              <a:t>ARHR</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的最高值等于命中率并且当所有命中发生在第一位置时发生</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endParaRPr lang="zh-CN" altLang="en-US" sz="2400" dirty="0"/>
          </a:p>
        </p:txBody>
      </p:sp>
    </p:spTree>
    <p:extLst>
      <p:ext uri="{BB962C8B-B14F-4D97-AF65-F5344CB8AC3E}">
        <p14:creationId xmlns:p14="http://schemas.microsoft.com/office/powerpoint/2010/main" val="224500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60A8060-4F99-4BCD-80EA-E63901C6B3C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41984" y="548680"/>
            <a:ext cx="7704856" cy="5760640"/>
          </a:xfrm>
          <a:prstGeom prst="rect">
            <a:avLst/>
          </a:prstGeom>
          <a:noFill/>
          <a:ln>
            <a:noFill/>
          </a:ln>
        </p:spPr>
      </p:pic>
      <p:sp>
        <p:nvSpPr>
          <p:cNvPr id="3" name="文本框 2">
            <a:extLst>
              <a:ext uri="{FF2B5EF4-FFF2-40B4-BE49-F238E27FC236}">
                <a16:creationId xmlns:a16="http://schemas.microsoft.com/office/drawing/2014/main" id="{04DD2191-666E-4A84-AF7E-E95B8926581A}"/>
              </a:ext>
            </a:extLst>
          </p:cNvPr>
          <p:cNvSpPr txBox="1"/>
          <p:nvPr/>
        </p:nvSpPr>
        <p:spPr>
          <a:xfrm>
            <a:off x="477788" y="317847"/>
            <a:ext cx="902811" cy="523220"/>
          </a:xfrm>
          <a:prstGeom prst="rect">
            <a:avLst/>
          </a:prstGeom>
          <a:noFill/>
        </p:spPr>
        <p:txBody>
          <a:bodyPr wrap="none" rtlCol="0">
            <a:spAutoFit/>
          </a:bodyPr>
          <a:lstStyle/>
          <a:p>
            <a:r>
              <a:rPr lang="zh-CN" altLang="en-US" sz="2800" dirty="0"/>
              <a:t>结果</a:t>
            </a:r>
            <a:endParaRPr lang="zh-CN" altLang="en-US" sz="2400" dirty="0"/>
          </a:p>
        </p:txBody>
      </p:sp>
    </p:spTree>
    <p:extLst>
      <p:ext uri="{BB962C8B-B14F-4D97-AF65-F5344CB8AC3E}">
        <p14:creationId xmlns:p14="http://schemas.microsoft.com/office/powerpoint/2010/main" val="202135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4DD2191-666E-4A84-AF7E-E95B8926581A}"/>
              </a:ext>
            </a:extLst>
          </p:cNvPr>
          <p:cNvSpPr txBox="1"/>
          <p:nvPr/>
        </p:nvSpPr>
        <p:spPr>
          <a:xfrm>
            <a:off x="477788" y="317847"/>
            <a:ext cx="902811" cy="523220"/>
          </a:xfrm>
          <a:prstGeom prst="rect">
            <a:avLst/>
          </a:prstGeom>
          <a:noFill/>
        </p:spPr>
        <p:txBody>
          <a:bodyPr wrap="none" rtlCol="0">
            <a:spAutoFit/>
          </a:bodyPr>
          <a:lstStyle/>
          <a:p>
            <a:r>
              <a:rPr lang="zh-CN" altLang="en-US" sz="2800" dirty="0"/>
              <a:t>结果</a:t>
            </a:r>
            <a:endParaRPr lang="zh-CN" altLang="en-US" sz="2400" dirty="0"/>
          </a:p>
        </p:txBody>
      </p:sp>
      <p:pic>
        <p:nvPicPr>
          <p:cNvPr id="5" name="图片 4">
            <a:extLst>
              <a:ext uri="{FF2B5EF4-FFF2-40B4-BE49-F238E27FC236}">
                <a16:creationId xmlns:a16="http://schemas.microsoft.com/office/drawing/2014/main" id="{CC10C9F8-55DF-4128-90C9-F8679E5EAB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35" y="1556792"/>
            <a:ext cx="9880553" cy="3744416"/>
          </a:xfrm>
          <a:prstGeom prst="rect">
            <a:avLst/>
          </a:prstGeom>
        </p:spPr>
      </p:pic>
    </p:spTree>
    <p:extLst>
      <p:ext uri="{BB962C8B-B14F-4D97-AF65-F5344CB8AC3E}">
        <p14:creationId xmlns:p14="http://schemas.microsoft.com/office/powerpoint/2010/main" val="103812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4DD2191-666E-4A84-AF7E-E95B8926581A}"/>
              </a:ext>
            </a:extLst>
          </p:cNvPr>
          <p:cNvSpPr txBox="1"/>
          <p:nvPr/>
        </p:nvSpPr>
        <p:spPr>
          <a:xfrm>
            <a:off x="477788" y="317847"/>
            <a:ext cx="902811" cy="523220"/>
          </a:xfrm>
          <a:prstGeom prst="rect">
            <a:avLst/>
          </a:prstGeom>
          <a:noFill/>
        </p:spPr>
        <p:txBody>
          <a:bodyPr wrap="none" rtlCol="0">
            <a:spAutoFit/>
          </a:bodyPr>
          <a:lstStyle/>
          <a:p>
            <a:r>
              <a:rPr lang="zh-CN" altLang="en-US" sz="2800" dirty="0"/>
              <a:t>结果</a:t>
            </a:r>
            <a:endParaRPr lang="zh-CN" altLang="en-US" sz="2400" dirty="0"/>
          </a:p>
        </p:txBody>
      </p:sp>
      <p:pic>
        <p:nvPicPr>
          <p:cNvPr id="5" name="图片 4">
            <a:extLst>
              <a:ext uri="{FF2B5EF4-FFF2-40B4-BE49-F238E27FC236}">
                <a16:creationId xmlns:a16="http://schemas.microsoft.com/office/drawing/2014/main" id="{3483DA08-4579-4E87-9895-E00E43A9C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914" y="1538376"/>
            <a:ext cx="10498996" cy="3781248"/>
          </a:xfrm>
          <a:prstGeom prst="rect">
            <a:avLst/>
          </a:prstGeom>
        </p:spPr>
      </p:pic>
    </p:spTree>
    <p:extLst>
      <p:ext uri="{BB962C8B-B14F-4D97-AF65-F5344CB8AC3E}">
        <p14:creationId xmlns:p14="http://schemas.microsoft.com/office/powerpoint/2010/main" val="369684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4DD2191-666E-4A84-AF7E-E95B8926581A}"/>
              </a:ext>
            </a:extLst>
          </p:cNvPr>
          <p:cNvSpPr txBox="1"/>
          <p:nvPr/>
        </p:nvSpPr>
        <p:spPr>
          <a:xfrm>
            <a:off x="477788" y="317847"/>
            <a:ext cx="902811" cy="523220"/>
          </a:xfrm>
          <a:prstGeom prst="rect">
            <a:avLst/>
          </a:prstGeom>
          <a:noFill/>
        </p:spPr>
        <p:txBody>
          <a:bodyPr wrap="none" rtlCol="0">
            <a:spAutoFit/>
          </a:bodyPr>
          <a:lstStyle/>
          <a:p>
            <a:r>
              <a:rPr lang="zh-CN" altLang="en-US" sz="2800" dirty="0"/>
              <a:t>结果</a:t>
            </a:r>
            <a:endParaRPr lang="zh-CN" altLang="en-US" sz="2400" dirty="0"/>
          </a:p>
        </p:txBody>
      </p:sp>
      <p:pic>
        <p:nvPicPr>
          <p:cNvPr id="4" name="图片 3">
            <a:extLst>
              <a:ext uri="{FF2B5EF4-FFF2-40B4-BE49-F238E27FC236}">
                <a16:creationId xmlns:a16="http://schemas.microsoft.com/office/drawing/2014/main" id="{E92E3ED1-81EB-4298-AAF4-2F1C8EAAF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99" y="1452995"/>
            <a:ext cx="10628826" cy="3952010"/>
          </a:xfrm>
          <a:prstGeom prst="rect">
            <a:avLst/>
          </a:prstGeom>
        </p:spPr>
      </p:pic>
    </p:spTree>
    <p:extLst>
      <p:ext uri="{BB962C8B-B14F-4D97-AF65-F5344CB8AC3E}">
        <p14:creationId xmlns:p14="http://schemas.microsoft.com/office/powerpoint/2010/main" val="60902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图片占位符 2" descr="为添加图像预留的空占位符。单击占位符，选择要添加的图像。"/>
          <p:cNvSpPr>
            <a:spLocks noGrp="1"/>
          </p:cNvSpPr>
          <p:nvPr>
            <p:ph type="pic" idx="1"/>
          </p:nvPr>
        </p:nvSpPr>
        <p:spPr/>
      </p:sp>
    </p:spTree>
    <p:extLst>
      <p:ext uri="{BB962C8B-B14F-4D97-AF65-F5344CB8AC3E}">
        <p14:creationId xmlns:p14="http://schemas.microsoft.com/office/powerpoint/2010/main" val="26700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B5B415E5-2D90-4544-B92E-78234DF372DB}"/>
              </a:ext>
            </a:extLst>
          </p:cNvPr>
          <p:cNvSpPr/>
          <p:nvPr/>
        </p:nvSpPr>
        <p:spPr>
          <a:xfrm>
            <a:off x="1174507" y="620688"/>
            <a:ext cx="9839810" cy="646331"/>
          </a:xfrm>
          <a:prstGeom prst="rect">
            <a:avLst/>
          </a:prstGeom>
        </p:spPr>
        <p:txBody>
          <a:bodyPr wrap="none">
            <a:spAutoFit/>
          </a:bodyPr>
          <a:lstStyle/>
          <a:p>
            <a:r>
              <a:rPr lang="en-US" altLang="zh-CN" sz="3600" dirty="0">
                <a:solidFill>
                  <a:srgbClr val="000000"/>
                </a:solidFill>
                <a:latin typeface="Calibri" panose="020F0502020204030204" pitchFamily="34" charset="0"/>
                <a:ea typeface="Calibri" panose="020F0502020204030204" pitchFamily="34" charset="0"/>
              </a:rPr>
              <a:t>Top-N Recommender System via Matrix Completion</a:t>
            </a:r>
            <a:endParaRPr lang="zh-CN" altLang="en-US" sz="3600" dirty="0"/>
          </a:p>
        </p:txBody>
      </p:sp>
      <p:sp>
        <p:nvSpPr>
          <p:cNvPr id="10" name="矩形 9">
            <a:extLst>
              <a:ext uri="{FF2B5EF4-FFF2-40B4-BE49-F238E27FC236}">
                <a16:creationId xmlns:a16="http://schemas.microsoft.com/office/drawing/2014/main" id="{47AF4BA0-5244-4C6E-96BB-4F354241119A}"/>
              </a:ext>
            </a:extLst>
          </p:cNvPr>
          <p:cNvSpPr/>
          <p:nvPr/>
        </p:nvSpPr>
        <p:spPr>
          <a:xfrm>
            <a:off x="1881944" y="2259562"/>
            <a:ext cx="8424936" cy="1157753"/>
          </a:xfrm>
          <a:prstGeom prst="rect">
            <a:avLst/>
          </a:prstGeom>
        </p:spPr>
        <p:txBody>
          <a:bodyPr wrap="square">
            <a:spAutoFit/>
          </a:bodyPr>
          <a:lstStyle/>
          <a:p>
            <a:pPr marL="6350" indent="-6350" algn="just">
              <a:lnSpc>
                <a:spcPct val="95000"/>
              </a:lnSpc>
              <a:spcAft>
                <a:spcPts val="130"/>
              </a:spcAft>
            </a:pPr>
            <a:r>
              <a:rPr lang="en-US" altLang="zh-CN" sz="2400" kern="100" dirty="0">
                <a:solidFill>
                  <a:srgbClr val="000000"/>
                </a:solidFill>
                <a:latin typeface="Calibri" panose="020F0502020204030204" pitchFamily="34" charset="0"/>
                <a:ea typeface="Calibri" panose="020F0502020204030204" pitchFamily="34" charset="0"/>
              </a:rPr>
              <a:t>Zhao Kang	Chong Peng	</a:t>
            </a:r>
            <a:r>
              <a:rPr lang="en-US" altLang="zh-CN" sz="2400" kern="100" dirty="0" err="1">
                <a:solidFill>
                  <a:srgbClr val="000000"/>
                </a:solidFill>
                <a:latin typeface="Calibri" panose="020F0502020204030204" pitchFamily="34" charset="0"/>
                <a:ea typeface="Calibri" panose="020F0502020204030204" pitchFamily="34" charset="0"/>
              </a:rPr>
              <a:t>Qiang</a:t>
            </a:r>
            <a:r>
              <a:rPr lang="en-US" altLang="zh-CN" sz="2400" kern="100" dirty="0">
                <a:solidFill>
                  <a:srgbClr val="000000"/>
                </a:solidFill>
                <a:latin typeface="Calibri" panose="020F0502020204030204" pitchFamily="34" charset="0"/>
                <a:ea typeface="Calibri" panose="020F0502020204030204" pitchFamily="34" charset="0"/>
              </a:rPr>
              <a:t> Cheng</a:t>
            </a:r>
            <a:endParaRPr lang="zh-CN" altLang="zh-CN" kern="100" dirty="0">
              <a:solidFill>
                <a:srgbClr val="000000"/>
              </a:solidFill>
              <a:latin typeface="Calibri" panose="020F0502020204030204" pitchFamily="34" charset="0"/>
              <a:ea typeface="Calibri" panose="020F0502020204030204" pitchFamily="34" charset="0"/>
            </a:endParaRPr>
          </a:p>
          <a:p>
            <a:pPr marL="6350" indent="-6350" algn="just">
              <a:lnSpc>
                <a:spcPct val="95000"/>
              </a:lnSpc>
              <a:spcAft>
                <a:spcPts val="130"/>
              </a:spcAft>
            </a:pPr>
            <a:r>
              <a:rPr lang="en-US" altLang="zh-CN" sz="2400" kern="100" dirty="0">
                <a:solidFill>
                  <a:srgbClr val="000000"/>
                </a:solidFill>
                <a:latin typeface="Calibri" panose="020F0502020204030204" pitchFamily="34" charset="0"/>
                <a:ea typeface="Calibri" panose="020F0502020204030204" pitchFamily="34" charset="0"/>
              </a:rPr>
              <a:t>Department of Computer Science, Southern Illinois University, Carbondale, IL 62901, USA</a:t>
            </a:r>
            <a:endParaRPr lang="zh-CN" altLang="zh-CN" kern="100" dirty="0">
              <a:solidFill>
                <a:srgbClr val="000000"/>
              </a:solidFill>
              <a:effectLst/>
              <a:latin typeface="Calibri" panose="020F0502020204030204" pitchFamily="34" charset="0"/>
              <a:ea typeface="Calibri" panose="020F0502020204030204" pitchFamily="34" charset="0"/>
            </a:endParaRPr>
          </a:p>
        </p:txBody>
      </p:sp>
      <p:sp>
        <p:nvSpPr>
          <p:cNvPr id="11" name="矩形 10">
            <a:extLst>
              <a:ext uri="{FF2B5EF4-FFF2-40B4-BE49-F238E27FC236}">
                <a16:creationId xmlns:a16="http://schemas.microsoft.com/office/drawing/2014/main" id="{CCEED031-F467-4FC2-9A1A-BC2DCA711601}"/>
              </a:ext>
            </a:extLst>
          </p:cNvPr>
          <p:cNvSpPr/>
          <p:nvPr/>
        </p:nvSpPr>
        <p:spPr>
          <a:xfrm>
            <a:off x="4472814" y="3789040"/>
            <a:ext cx="3243196" cy="501676"/>
          </a:xfrm>
          <a:prstGeom prst="rect">
            <a:avLst/>
          </a:prstGeom>
        </p:spPr>
        <p:txBody>
          <a:bodyPr wrap="none">
            <a:spAutoFit/>
          </a:bodyPr>
          <a:lstStyle/>
          <a:p>
            <a:pPr marL="6350" indent="-6350" algn="just">
              <a:lnSpc>
                <a:spcPct val="95000"/>
              </a:lnSpc>
              <a:spcAft>
                <a:spcPts val="130"/>
              </a:spcAft>
            </a:pPr>
            <a:r>
              <a:rPr lang="en-US" altLang="zh-CN" sz="2800" kern="100" dirty="0">
                <a:solidFill>
                  <a:srgbClr val="000000"/>
                </a:solidFill>
                <a:latin typeface="Calibri" panose="020F0502020204030204" pitchFamily="34" charset="0"/>
                <a:ea typeface="Calibri" panose="020F0502020204030204" pitchFamily="34" charset="0"/>
              </a:rPr>
              <a:t>AAAI  2016  A</a:t>
            </a:r>
            <a:r>
              <a:rPr lang="zh-CN" altLang="en-US" sz="2800" kern="100" dirty="0">
                <a:solidFill>
                  <a:srgbClr val="000000"/>
                </a:solidFill>
                <a:latin typeface="Calibri" panose="020F0502020204030204" pitchFamily="34" charset="0"/>
                <a:ea typeface="Calibri" panose="020F0502020204030204" pitchFamily="34" charset="0"/>
              </a:rPr>
              <a:t>类会议</a:t>
            </a:r>
            <a:endParaRPr lang="zh-CN" altLang="zh-CN"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3397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F8D4EFF-77E9-4A87-9726-10DE08073CD9}"/>
              </a:ext>
            </a:extLst>
          </p:cNvPr>
          <p:cNvSpPr/>
          <p:nvPr/>
        </p:nvSpPr>
        <p:spPr>
          <a:xfrm>
            <a:off x="1426373" y="1340768"/>
            <a:ext cx="9336075" cy="1200329"/>
          </a:xfrm>
          <a:prstGeom prst="rect">
            <a:avLst/>
          </a:prstGeom>
        </p:spPr>
        <p:txBody>
          <a:bodyPr wrap="square">
            <a:spAutoFit/>
          </a:bodyPr>
          <a:lstStyle/>
          <a:p>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基于低等级假设填充用户项矩阵并同时保留原始信息。</a:t>
            </a:r>
            <a:endPar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endParaRPr>
          </a:p>
          <a:p>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为此，采用非凸等级松弛而不是核范数来提供更好的等级近似，并设计了有效的优化策略。</a:t>
            </a:r>
            <a:endParaRPr lang="zh-CN" altLang="en-US" sz="2400" dirty="0"/>
          </a:p>
        </p:txBody>
      </p:sp>
      <p:sp>
        <p:nvSpPr>
          <p:cNvPr id="3" name="矩形 2">
            <a:extLst>
              <a:ext uri="{FF2B5EF4-FFF2-40B4-BE49-F238E27FC236}">
                <a16:creationId xmlns:a16="http://schemas.microsoft.com/office/drawing/2014/main" id="{BF5A8539-F7AC-4FA2-9051-DB6CB63B6684}"/>
              </a:ext>
            </a:extLst>
          </p:cNvPr>
          <p:cNvSpPr/>
          <p:nvPr/>
        </p:nvSpPr>
        <p:spPr>
          <a:xfrm>
            <a:off x="1426374" y="3068960"/>
            <a:ext cx="9336074" cy="1938992"/>
          </a:xfrm>
          <a:prstGeom prst="rect">
            <a:avLst/>
          </a:prstGeom>
        </p:spPr>
        <p:txBody>
          <a:bodyPr wrap="square">
            <a:spAutoFit/>
          </a:bodyPr>
          <a:lstStyle/>
          <a:p>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三类</a:t>
            </a:r>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Top-N</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推荐系统方法</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endPar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endParaRPr>
          </a:p>
          <a:p>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基于邻域的协同过滤</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zh-CN" altLang="zh-CN" sz="2400" dirty="0"/>
              <a:t>识别用户</a:t>
            </a:r>
            <a:r>
              <a:rPr lang="en-US" altLang="zh-CN" sz="2400" dirty="0"/>
              <a:t>/</a:t>
            </a:r>
            <a:r>
              <a:rPr lang="zh-CN" altLang="zh-CN" sz="2400" dirty="0"/>
              <a:t>项目之间的相似性</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endPar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endParaRPr>
          </a:p>
          <a:p>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基于模型的协同过滤</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zh-CN" altLang="zh-CN" sz="2400" dirty="0"/>
              <a:t>构建模型，然后生成建议</a:t>
            </a:r>
            <a:r>
              <a:rPr lang="zh-CN" altLang="en-US" sz="2400" dirty="0"/>
              <a:t>，</a:t>
            </a:r>
            <a:r>
              <a:rPr lang="zh-CN" altLang="zh-CN" sz="2400" dirty="0"/>
              <a:t>矩阵分</a:t>
            </a:r>
            <a:r>
              <a:rPr lang="zh-CN" altLang="en-US" sz="2400" dirty="0"/>
              <a:t>解</a:t>
            </a:r>
            <a:r>
              <a:rPr lang="zh-CN" altLang="zh-CN" sz="2400" dirty="0"/>
              <a:t>方法</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endPar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endParaRPr>
          </a:p>
          <a:p>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基于排名的方法</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zh-CN" altLang="zh-CN" sz="2400" dirty="0"/>
              <a:t>依赖于排名</a:t>
            </a:r>
            <a:r>
              <a:rPr lang="en-US" altLang="zh-CN" sz="2400" dirty="0"/>
              <a:t>/</a:t>
            </a:r>
            <a:r>
              <a:rPr lang="zh-CN" altLang="zh-CN" sz="2400" dirty="0"/>
              <a:t>检索标准</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endPar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endParaRPr>
          </a:p>
        </p:txBody>
      </p:sp>
      <p:sp>
        <p:nvSpPr>
          <p:cNvPr id="4" name="文本框 3">
            <a:extLst>
              <a:ext uri="{FF2B5EF4-FFF2-40B4-BE49-F238E27FC236}">
                <a16:creationId xmlns:a16="http://schemas.microsoft.com/office/drawing/2014/main" id="{719EFA07-C5C3-425F-9DD7-F5C1DFA6CCE3}"/>
              </a:ext>
            </a:extLst>
          </p:cNvPr>
          <p:cNvSpPr txBox="1"/>
          <p:nvPr/>
        </p:nvSpPr>
        <p:spPr>
          <a:xfrm>
            <a:off x="477788" y="408122"/>
            <a:ext cx="1620957" cy="523220"/>
          </a:xfrm>
          <a:prstGeom prst="rect">
            <a:avLst/>
          </a:prstGeom>
          <a:noFill/>
        </p:spPr>
        <p:txBody>
          <a:bodyPr wrap="none" rtlCol="0">
            <a:spAutoFit/>
          </a:bodyPr>
          <a:lstStyle/>
          <a:p>
            <a:r>
              <a:rPr lang="zh-CN" altLang="en-US" sz="2800" dirty="0"/>
              <a:t>主要内容</a:t>
            </a:r>
          </a:p>
        </p:txBody>
      </p:sp>
    </p:spTree>
    <p:extLst>
      <p:ext uri="{BB962C8B-B14F-4D97-AF65-F5344CB8AC3E}">
        <p14:creationId xmlns:p14="http://schemas.microsoft.com/office/powerpoint/2010/main" val="218915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27EB95E-C4D8-436C-B83C-D181E49277D3}"/>
              </a:ext>
            </a:extLst>
          </p:cNvPr>
          <p:cNvSpPr/>
          <p:nvPr/>
        </p:nvSpPr>
        <p:spPr>
          <a:xfrm>
            <a:off x="1161864" y="1052736"/>
            <a:ext cx="9865095" cy="1938992"/>
          </a:xfrm>
          <a:prstGeom prst="rect">
            <a:avLst/>
          </a:prstGeom>
        </p:spPr>
        <p:txBody>
          <a:bodyPr wrap="square">
            <a:spAutoFit/>
          </a:bodyPr>
          <a:lstStyle/>
          <a:p>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推荐方法</a:t>
            </a:r>
            <a:r>
              <a:rPr lang="en-US" altLang="zh-CN" sz="2400" dirty="0">
                <a:solidFill>
                  <a:srgbClr val="000000"/>
                </a:solidFill>
                <a:latin typeface="Calibri" panose="020F0502020204030204" pitchFamily="34" charset="0"/>
                <a:ea typeface="等线" panose="02010600030101010101" pitchFamily="2" charset="-122"/>
              </a:rPr>
              <a:t>SLIM</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endPar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endParaRPr>
          </a:p>
          <a:p>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大小为</a:t>
            </a:r>
            <a:r>
              <a:rPr lang="en-US" altLang="zh-CN" sz="2400" dirty="0" err="1">
                <a:solidFill>
                  <a:srgbClr val="000000"/>
                </a:solidFill>
                <a:latin typeface="Calibri" panose="020F0502020204030204" pitchFamily="34" charset="0"/>
                <a:ea typeface="等线" panose="02010600030101010101" pitchFamily="2" charset="-122"/>
              </a:rPr>
              <a:t>m×n</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的用户项矩阵</a:t>
            </a:r>
            <a:r>
              <a:rPr lang="en-US" altLang="zh-CN" sz="2400" dirty="0">
                <a:solidFill>
                  <a:srgbClr val="000000"/>
                </a:solidFill>
                <a:latin typeface="Calibri" panose="020F0502020204030204" pitchFamily="34" charset="0"/>
                <a:ea typeface="等线" panose="02010600030101010101" pitchFamily="2" charset="-122"/>
              </a:rPr>
              <a:t>X</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，首先通过将每个项编码为所有其他项的线性组合来学习稀疏聚合系数矩阵，并求解</a:t>
            </a:r>
            <a:r>
              <a:rPr lang="en-US" altLang="zh-CN" sz="2400" dirty="0">
                <a:solidFill>
                  <a:srgbClr val="000000"/>
                </a:solidFill>
                <a:latin typeface="Calibri" panose="020F0502020204030204" pitchFamily="34" charset="0"/>
                <a:ea typeface="等线" panose="02010600030101010101" pitchFamily="2" charset="-122"/>
              </a:rPr>
              <a:t>l1</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范数和</a:t>
            </a:r>
            <a:r>
              <a:rPr lang="en-US" altLang="zh-CN" sz="2400" dirty="0">
                <a:solidFill>
                  <a:srgbClr val="000000"/>
                </a:solidFill>
                <a:latin typeface="Calibri" panose="020F0502020204030204" pitchFamily="34" charset="0"/>
                <a:ea typeface="等线" panose="02010600030101010101" pitchFamily="2" charset="-122"/>
              </a:rPr>
              <a:t>l2</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范数正则化优化问题。每个条目</a:t>
            </a:r>
            <a:r>
              <a:rPr lang="en-US" altLang="zh-CN" sz="2400" dirty="0" err="1">
                <a:solidFill>
                  <a:srgbClr val="000000"/>
                </a:solidFill>
                <a:latin typeface="Calibri" panose="020F0502020204030204" pitchFamily="34" charset="0"/>
                <a:ea typeface="等线" panose="02010600030101010101" pitchFamily="2" charset="-122"/>
              </a:rPr>
              <a:t>wij</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描述了项目</a:t>
            </a:r>
            <a:r>
              <a:rPr lang="en-US" altLang="zh-CN" sz="2400" dirty="0" err="1">
                <a:solidFill>
                  <a:srgbClr val="000000"/>
                </a:solidFill>
                <a:latin typeface="Calibri" panose="020F0502020204030204" pitchFamily="34" charset="0"/>
                <a:ea typeface="等线" panose="02010600030101010101" pitchFamily="2" charset="-122"/>
              </a:rPr>
              <a:t>i</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和</a:t>
            </a:r>
            <a:r>
              <a:rPr lang="en-US" altLang="zh-CN" sz="2400" dirty="0">
                <a:solidFill>
                  <a:srgbClr val="000000"/>
                </a:solidFill>
                <a:latin typeface="Calibri" panose="020F0502020204030204" pitchFamily="34" charset="0"/>
                <a:ea typeface="等线" panose="02010600030101010101" pitchFamily="2" charset="-122"/>
              </a:rPr>
              <a:t>j</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之间的相似性。与其他最先进的方法相比，</a:t>
            </a:r>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SLIM</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获得了更好的推荐精度。 </a:t>
            </a:r>
            <a:endPar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endParaRPr>
          </a:p>
        </p:txBody>
      </p:sp>
      <p:sp>
        <p:nvSpPr>
          <p:cNvPr id="3" name="矩形 2">
            <a:extLst>
              <a:ext uri="{FF2B5EF4-FFF2-40B4-BE49-F238E27FC236}">
                <a16:creationId xmlns:a16="http://schemas.microsoft.com/office/drawing/2014/main" id="{8C4C12E3-614C-4B87-B3DF-5F6EA737A3F8}"/>
              </a:ext>
            </a:extLst>
          </p:cNvPr>
          <p:cNvSpPr/>
          <p:nvPr/>
        </p:nvSpPr>
        <p:spPr>
          <a:xfrm>
            <a:off x="1161863" y="3717032"/>
            <a:ext cx="9865095" cy="1144929"/>
          </a:xfrm>
          <a:prstGeom prst="rect">
            <a:avLst/>
          </a:prstGeom>
        </p:spPr>
        <p:txBody>
          <a:bodyPr wrap="square">
            <a:spAutoFit/>
          </a:bodyPr>
          <a:lstStyle/>
          <a:p>
            <a:pPr marL="6350" indent="304800" algn="just">
              <a:lnSpc>
                <a:spcPct val="95000"/>
              </a:lnSpc>
              <a:spcAft>
                <a:spcPts val="15"/>
              </a:spcAft>
            </a:pPr>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SLIM</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只能捕获由至少一个用户共同购买</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或</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共同评级的项目之间的关系，而推荐系统的固有特征是稀疏性，因为用户通常仅评估可用项目的一小部分。</a:t>
            </a:r>
          </a:p>
        </p:txBody>
      </p:sp>
    </p:spTree>
    <p:extLst>
      <p:ext uri="{BB962C8B-B14F-4D97-AF65-F5344CB8AC3E}">
        <p14:creationId xmlns:p14="http://schemas.microsoft.com/office/powerpoint/2010/main" val="309803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A7BB33-4E5B-49BD-847E-1D72588D61B3}"/>
              </a:ext>
            </a:extLst>
          </p:cNvPr>
          <p:cNvSpPr/>
          <p:nvPr/>
        </p:nvSpPr>
        <p:spPr>
          <a:xfrm>
            <a:off x="1089855" y="1484784"/>
            <a:ext cx="10009111" cy="1200329"/>
          </a:xfrm>
          <a:prstGeom prst="rect">
            <a:avLst/>
          </a:prstGeom>
        </p:spPr>
        <p:txBody>
          <a:bodyPr wrap="square">
            <a:spAutoFit/>
          </a:bodyPr>
          <a:lstStyle/>
          <a:p>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为了进一步提高</a:t>
            </a:r>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Top-N</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推荐系统的准确性，首先通过解决非凸优化问题来填补缺失的评级，基于用户的评级仅受少数因素影响并且得到的评级矩阵应该低的假设排</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名</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，然后进行前</a:t>
            </a:r>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N</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推荐。</a:t>
            </a:r>
            <a:endPar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endParaRPr>
          </a:p>
        </p:txBody>
      </p:sp>
      <p:sp>
        <p:nvSpPr>
          <p:cNvPr id="3" name="矩形 2">
            <a:extLst>
              <a:ext uri="{FF2B5EF4-FFF2-40B4-BE49-F238E27FC236}">
                <a16:creationId xmlns:a16="http://schemas.microsoft.com/office/drawing/2014/main" id="{4570D1B3-88C1-411D-9EB2-EDE9021F0BD3}"/>
              </a:ext>
            </a:extLst>
          </p:cNvPr>
          <p:cNvSpPr/>
          <p:nvPr/>
        </p:nvSpPr>
        <p:spPr>
          <a:xfrm>
            <a:off x="1089854" y="3775856"/>
            <a:ext cx="10009111" cy="794064"/>
          </a:xfrm>
          <a:prstGeom prst="rect">
            <a:avLst/>
          </a:prstGeom>
        </p:spPr>
        <p:txBody>
          <a:bodyPr wrap="square">
            <a:spAutoFit/>
          </a:bodyPr>
          <a:lstStyle/>
          <a:p>
            <a:pPr marL="6350" indent="304800" algn="just">
              <a:lnSpc>
                <a:spcPct val="95000"/>
              </a:lnSpc>
              <a:spcAft>
                <a:spcPts val="15"/>
              </a:spcAft>
            </a:pPr>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使用</a:t>
            </a:r>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log-determinant</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en-US" altLang="zh-CN" sz="2400" dirty="0" err="1">
                <a:solidFill>
                  <a:srgbClr val="000000"/>
                </a:solidFill>
                <a:latin typeface="Calibri" panose="020F0502020204030204" pitchFamily="34" charset="0"/>
                <a:ea typeface="等线" panose="02010600030101010101" pitchFamily="2" charset="-122"/>
                <a:cs typeface="Calibri" panose="020F0502020204030204" pitchFamily="34" charset="0"/>
              </a:rPr>
              <a:t>logdet</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）函数来近似秩函数并设计有效的优化算法。</a:t>
            </a:r>
          </a:p>
        </p:txBody>
      </p:sp>
    </p:spTree>
    <p:extLst>
      <p:ext uri="{BB962C8B-B14F-4D97-AF65-F5344CB8AC3E}">
        <p14:creationId xmlns:p14="http://schemas.microsoft.com/office/powerpoint/2010/main" val="78813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A47920-821D-4B13-A277-FA693AE59ED3}"/>
              </a:ext>
            </a:extLst>
          </p:cNvPr>
          <p:cNvSpPr/>
          <p:nvPr/>
        </p:nvSpPr>
        <p:spPr>
          <a:xfrm>
            <a:off x="549796" y="548680"/>
            <a:ext cx="1620957" cy="523220"/>
          </a:xfrm>
          <a:prstGeom prst="rect">
            <a:avLst/>
          </a:prstGeom>
        </p:spPr>
        <p:txBody>
          <a:bodyPr wrap="none">
            <a:spAutoFit/>
          </a:bodyPr>
          <a:lstStyle/>
          <a:p>
            <a:r>
              <a:rPr lang="zh-CN" altLang="zh-CN" sz="2800" dirty="0">
                <a:solidFill>
                  <a:srgbClr val="000000"/>
                </a:solidFill>
                <a:latin typeface="Calibri" panose="020F0502020204030204" pitchFamily="34" charset="0"/>
                <a:ea typeface="等线" panose="02010600030101010101" pitchFamily="2" charset="-122"/>
                <a:cs typeface="Calibri" panose="020F0502020204030204" pitchFamily="34" charset="0"/>
              </a:rPr>
              <a:t>问题制定</a:t>
            </a:r>
            <a:endParaRPr lang="zh-CN" altLang="en-US" sz="2800" dirty="0"/>
          </a:p>
        </p:txBody>
      </p:sp>
      <p:sp>
        <p:nvSpPr>
          <p:cNvPr id="3" name="矩形 2">
            <a:extLst>
              <a:ext uri="{FF2B5EF4-FFF2-40B4-BE49-F238E27FC236}">
                <a16:creationId xmlns:a16="http://schemas.microsoft.com/office/drawing/2014/main" id="{3A17682A-567B-4E70-B373-2BD468B0F806}"/>
              </a:ext>
            </a:extLst>
          </p:cNvPr>
          <p:cNvSpPr/>
          <p:nvPr/>
        </p:nvSpPr>
        <p:spPr>
          <a:xfrm>
            <a:off x="1197868" y="1796623"/>
            <a:ext cx="10369152" cy="830997"/>
          </a:xfrm>
          <a:prstGeom prst="rect">
            <a:avLst/>
          </a:prstGeom>
        </p:spPr>
        <p:txBody>
          <a:bodyPr wrap="square">
            <a:spAutoFit/>
          </a:bodyPr>
          <a:lstStyle/>
          <a:p>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不完整的用户购买</a:t>
            </a:r>
            <a:r>
              <a:rPr lang="zh-CN" altLang="en-US" sz="2400" dirty="0">
                <a:solidFill>
                  <a:srgbClr val="000000"/>
                </a:solidFill>
                <a:latin typeface="Calibri" panose="020F0502020204030204" pitchFamily="34" charset="0"/>
                <a:ea typeface="等线" panose="02010600030101010101" pitchFamily="2" charset="-122"/>
              </a:rPr>
              <a:t>或</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评级矩阵表示为大小为</a:t>
            </a:r>
            <a:r>
              <a:rPr lang="en-US" altLang="zh-CN" sz="2400" dirty="0" err="1">
                <a:solidFill>
                  <a:srgbClr val="000000"/>
                </a:solidFill>
                <a:latin typeface="Calibri" panose="020F0502020204030204" pitchFamily="34" charset="0"/>
                <a:ea typeface="等线" panose="02010600030101010101" pitchFamily="2" charset="-122"/>
              </a:rPr>
              <a:t>m×n</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的</a:t>
            </a:r>
            <a:r>
              <a:rPr lang="en-US" altLang="zh-CN" sz="2400" dirty="0">
                <a:solidFill>
                  <a:srgbClr val="000000"/>
                </a:solidFill>
                <a:latin typeface="Calibri" panose="020F0502020204030204" pitchFamily="34" charset="0"/>
                <a:ea typeface="等线" panose="02010600030101010101" pitchFamily="2" charset="-122"/>
              </a:rPr>
              <a:t>M.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如果用户</a:t>
            </a:r>
            <a:r>
              <a:rPr lang="en-US" altLang="zh-CN" sz="2400" dirty="0" err="1">
                <a:solidFill>
                  <a:srgbClr val="000000"/>
                </a:solidFill>
                <a:latin typeface="Calibri" panose="020F0502020204030204" pitchFamily="34" charset="0"/>
                <a:ea typeface="等线" panose="02010600030101010101" pitchFamily="2" charset="-122"/>
              </a:rPr>
              <a:t>i</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曾购买过</a:t>
            </a:r>
            <a:r>
              <a:rPr lang="zh-CN" altLang="en-US" sz="2400" dirty="0">
                <a:solidFill>
                  <a:srgbClr val="000000"/>
                </a:solidFill>
                <a:latin typeface="Calibri" panose="020F0502020204030204" pitchFamily="34" charset="0"/>
                <a:ea typeface="等线" panose="02010600030101010101" pitchFamily="2" charset="-122"/>
              </a:rPr>
              <a:t>或</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评定过</a:t>
            </a:r>
            <a:r>
              <a:rPr lang="en-US" altLang="zh-CN" sz="2400" dirty="0">
                <a:solidFill>
                  <a:srgbClr val="000000"/>
                </a:solidFill>
                <a:latin typeface="Calibri" panose="020F0502020204030204" pitchFamily="34" charset="0"/>
                <a:ea typeface="等线" panose="02010600030101010101" pitchFamily="2" charset="-122"/>
              </a:rPr>
              <a:t>j</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项，则</a:t>
            </a:r>
            <a:r>
              <a:rPr lang="en-US" altLang="zh-CN" sz="2400" dirty="0" err="1">
                <a:solidFill>
                  <a:srgbClr val="000000"/>
                </a:solidFill>
                <a:latin typeface="Calibri" panose="020F0502020204030204" pitchFamily="34" charset="0"/>
                <a:ea typeface="等线" panose="02010600030101010101" pitchFamily="2" charset="-122"/>
              </a:rPr>
              <a:t>Mij</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为</a:t>
            </a:r>
            <a:r>
              <a:rPr lang="en-US" altLang="zh-CN" sz="2400" dirty="0">
                <a:solidFill>
                  <a:srgbClr val="000000"/>
                </a:solidFill>
                <a:latin typeface="Calibri" panose="020F0502020204030204" pitchFamily="34" charset="0"/>
                <a:ea typeface="等线" panose="02010600030101010101" pitchFamily="2" charset="-122"/>
              </a:rPr>
              <a:t>1</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或正值</a:t>
            </a:r>
            <a:r>
              <a:rPr lang="en-US" altLang="zh-CN" sz="2400" dirty="0">
                <a:solidFill>
                  <a:srgbClr val="000000"/>
                </a:solidFill>
                <a:latin typeface="Calibri" panose="020F0502020204030204" pitchFamily="34" charset="0"/>
                <a:ea typeface="等线" panose="02010600030101010101" pitchFamily="2" charset="-122"/>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否则它是</a:t>
            </a:r>
            <a:r>
              <a:rPr lang="en-US" altLang="zh-CN" sz="2400" dirty="0">
                <a:solidFill>
                  <a:srgbClr val="000000"/>
                </a:solidFill>
                <a:latin typeface="Calibri" panose="020F0502020204030204" pitchFamily="34" charset="0"/>
                <a:ea typeface="等线" panose="02010600030101010101" pitchFamily="2" charset="-122"/>
              </a:rPr>
              <a:t>0</a:t>
            </a:r>
            <a:r>
              <a:rPr lang="zh-CN" altLang="en-US" sz="2400" dirty="0">
                <a:solidFill>
                  <a:srgbClr val="000000"/>
                </a:solidFill>
                <a:latin typeface="Calibri" panose="020F0502020204030204" pitchFamily="34" charset="0"/>
                <a:ea typeface="等线" panose="02010600030101010101" pitchFamily="2" charset="-122"/>
              </a:rPr>
              <a:t>。</a:t>
            </a:r>
            <a:endParaRPr lang="en-US" altLang="zh-CN" sz="2400" dirty="0">
              <a:solidFill>
                <a:srgbClr val="000000"/>
              </a:solidFill>
              <a:latin typeface="Calibri" panose="020F0502020204030204" pitchFamily="34" charset="0"/>
              <a:ea typeface="等线" panose="02010600030101010101" pitchFamily="2" charset="-122"/>
            </a:endParaRPr>
          </a:p>
        </p:txBody>
      </p:sp>
      <p:sp>
        <p:nvSpPr>
          <p:cNvPr id="4" name="矩形 3">
            <a:extLst>
              <a:ext uri="{FF2B5EF4-FFF2-40B4-BE49-F238E27FC236}">
                <a16:creationId xmlns:a16="http://schemas.microsoft.com/office/drawing/2014/main" id="{5A6001DD-A2FF-4F23-BE3B-3CF338C838F6}"/>
              </a:ext>
            </a:extLst>
          </p:cNvPr>
          <p:cNvSpPr/>
          <p:nvPr/>
        </p:nvSpPr>
        <p:spPr>
          <a:xfrm>
            <a:off x="908868" y="3452339"/>
            <a:ext cx="902811" cy="523220"/>
          </a:xfrm>
          <a:prstGeom prst="rect">
            <a:avLst/>
          </a:prstGeom>
        </p:spPr>
        <p:txBody>
          <a:bodyPr wrap="none">
            <a:spAutoFit/>
          </a:bodyPr>
          <a:lstStyle/>
          <a:p>
            <a:r>
              <a:rPr lang="zh-CN" altLang="zh-CN" sz="2800" dirty="0">
                <a:solidFill>
                  <a:srgbClr val="000000"/>
                </a:solidFill>
                <a:latin typeface="Calibri" panose="020F0502020204030204" pitchFamily="34" charset="0"/>
                <a:ea typeface="等线" panose="02010600030101010101" pitchFamily="2" charset="-122"/>
                <a:cs typeface="Calibri" panose="020F0502020204030204" pitchFamily="34" charset="0"/>
              </a:rPr>
              <a:t>目标</a:t>
            </a:r>
            <a:endParaRPr lang="zh-CN" altLang="en-US" sz="2800" dirty="0">
              <a:solidFill>
                <a:srgbClr val="000000"/>
              </a:solidFill>
              <a:latin typeface="Calibri" panose="020F0502020204030204" pitchFamily="34" charset="0"/>
              <a:ea typeface="等线" panose="02010600030101010101" pitchFamily="2" charset="-122"/>
              <a:cs typeface="Calibri" panose="020F0502020204030204" pitchFamily="34" charset="0"/>
            </a:endParaRPr>
          </a:p>
        </p:txBody>
      </p:sp>
      <p:sp>
        <p:nvSpPr>
          <p:cNvPr id="5" name="矩形 4">
            <a:extLst>
              <a:ext uri="{FF2B5EF4-FFF2-40B4-BE49-F238E27FC236}">
                <a16:creationId xmlns:a16="http://schemas.microsoft.com/office/drawing/2014/main" id="{DBD73B47-8A50-4588-B485-D8B8ACD34B98}"/>
              </a:ext>
            </a:extLst>
          </p:cNvPr>
          <p:cNvSpPr/>
          <p:nvPr/>
        </p:nvSpPr>
        <p:spPr>
          <a:xfrm>
            <a:off x="1360273" y="4262835"/>
            <a:ext cx="6505307" cy="461665"/>
          </a:xfrm>
          <a:prstGeom prst="rect">
            <a:avLst/>
          </a:prstGeom>
        </p:spPr>
        <p:txBody>
          <a:bodyPr wrap="none">
            <a:spAutoFit/>
          </a:bodyPr>
          <a:lstStyle/>
          <a:p>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重建一个完整的矩阵</a:t>
            </a:r>
            <a:r>
              <a:rPr lang="en-US"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X</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，它应该是低秩的。 </a:t>
            </a:r>
            <a:endPar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endParaRPr>
          </a:p>
        </p:txBody>
      </p:sp>
      <p:pic>
        <p:nvPicPr>
          <p:cNvPr id="6" name="图片 5">
            <a:extLst>
              <a:ext uri="{FF2B5EF4-FFF2-40B4-BE49-F238E27FC236}">
                <a16:creationId xmlns:a16="http://schemas.microsoft.com/office/drawing/2014/main" id="{F8625F8B-DAC0-4B7A-BE6D-9D7F549C8134}"/>
              </a:ext>
            </a:extLst>
          </p:cNvPr>
          <p:cNvPicPr/>
          <p:nvPr/>
        </p:nvPicPr>
        <p:blipFill rotWithShape="1">
          <a:blip r:embed="rId3">
            <a:extLst>
              <a:ext uri="{28A0092B-C50C-407E-A947-70E740481C1C}">
                <a14:useLocalDpi xmlns:a14="http://schemas.microsoft.com/office/drawing/2010/main" val="0"/>
              </a:ext>
            </a:extLst>
          </a:blip>
          <a:srcRect r="26505"/>
          <a:stretch/>
        </p:blipFill>
        <p:spPr bwMode="auto">
          <a:xfrm>
            <a:off x="3358109" y="5060930"/>
            <a:ext cx="2736304" cy="996020"/>
          </a:xfrm>
          <a:prstGeom prst="rect">
            <a:avLst/>
          </a:prstGeom>
          <a:noFill/>
          <a:ln>
            <a:noFill/>
          </a:ln>
        </p:spPr>
      </p:pic>
      <p:sp>
        <p:nvSpPr>
          <p:cNvPr id="7" name="矩形 6">
            <a:extLst>
              <a:ext uri="{FF2B5EF4-FFF2-40B4-BE49-F238E27FC236}">
                <a16:creationId xmlns:a16="http://schemas.microsoft.com/office/drawing/2014/main" id="{D2CC4893-D921-4E44-B9AC-26E6146E470A}"/>
              </a:ext>
            </a:extLst>
          </p:cNvPr>
          <p:cNvSpPr/>
          <p:nvPr/>
        </p:nvSpPr>
        <p:spPr>
          <a:xfrm>
            <a:off x="6382444" y="5235774"/>
            <a:ext cx="3766492" cy="646331"/>
          </a:xfrm>
          <a:prstGeom prst="rect">
            <a:avLst/>
          </a:prstGeom>
        </p:spPr>
        <p:txBody>
          <a:bodyPr wrap="square">
            <a:spAutoFit/>
          </a:bodyPr>
          <a:lstStyle/>
          <a:p>
            <a:r>
              <a:rPr lang="zh-CN" altLang="zh-CN" dirty="0">
                <a:solidFill>
                  <a:srgbClr val="000000"/>
                </a:solidFill>
                <a:latin typeface="Calibri" panose="020F0502020204030204" pitchFamily="34" charset="0"/>
                <a:ea typeface="等线" panose="02010600030101010101" pitchFamily="2" charset="-122"/>
                <a:cs typeface="Calibri" panose="020F0502020204030204" pitchFamily="34" charset="0"/>
              </a:rPr>
              <a:t>Ω是对应于观察到的条目的位置集合，并且</a:t>
            </a:r>
            <a:r>
              <a:rPr lang="en-US" altLang="zh-CN" dirty="0">
                <a:solidFill>
                  <a:srgbClr val="000000"/>
                </a:solidFill>
                <a:latin typeface="Calibri" panose="020F0502020204030204" pitchFamily="34" charset="0"/>
                <a:ea typeface="等线" panose="02010600030101010101" pitchFamily="2" charset="-122"/>
              </a:rPr>
              <a:t>I</a:t>
            </a:r>
            <a:r>
              <a:rPr lang="zh-CN" altLang="zh-CN"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en-US" altLang="zh-CN" dirty="0" err="1">
                <a:solidFill>
                  <a:srgbClr val="000000"/>
                </a:solidFill>
                <a:latin typeface="Calibri" panose="020F0502020204030204" pitchFamily="34" charset="0"/>
                <a:ea typeface="等线" panose="02010600030101010101" pitchFamily="2" charset="-122"/>
              </a:rPr>
              <a:t>Rn×n</a:t>
            </a:r>
            <a:r>
              <a:rPr lang="zh-CN" altLang="zh-CN" dirty="0">
                <a:solidFill>
                  <a:srgbClr val="000000"/>
                </a:solidFill>
                <a:latin typeface="Calibri" panose="020F0502020204030204" pitchFamily="34" charset="0"/>
                <a:ea typeface="等线" panose="02010600030101010101" pitchFamily="2" charset="-122"/>
                <a:cs typeface="Calibri" panose="020F0502020204030204" pitchFamily="34" charset="0"/>
              </a:rPr>
              <a:t>是单位矩阵。</a:t>
            </a:r>
            <a:endParaRPr lang="zh-CN" altLang="en-US" dirty="0"/>
          </a:p>
        </p:txBody>
      </p:sp>
    </p:spTree>
    <p:extLst>
      <p:ext uri="{BB962C8B-B14F-4D97-AF65-F5344CB8AC3E}">
        <p14:creationId xmlns:p14="http://schemas.microsoft.com/office/powerpoint/2010/main" val="337528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D1F1E2-F35F-474F-9F95-A3F95036CFAA}"/>
              </a:ext>
            </a:extLst>
          </p:cNvPr>
          <p:cNvSpPr/>
          <p:nvPr/>
        </p:nvSpPr>
        <p:spPr>
          <a:xfrm>
            <a:off x="549796" y="476672"/>
            <a:ext cx="1005403" cy="560153"/>
          </a:xfrm>
          <a:prstGeom prst="rect">
            <a:avLst/>
          </a:prstGeom>
        </p:spPr>
        <p:txBody>
          <a:bodyPr wrap="none">
            <a:spAutoFit/>
          </a:bodyPr>
          <a:lstStyle/>
          <a:p>
            <a:pPr marL="6350" indent="-6350" algn="just">
              <a:lnSpc>
                <a:spcPct val="95000"/>
              </a:lnSpc>
              <a:spcAft>
                <a:spcPts val="15"/>
              </a:spcAft>
            </a:pPr>
            <a:r>
              <a:rPr lang="zh-CN" altLang="zh-CN" sz="3200" kern="100" dirty="0">
                <a:solidFill>
                  <a:srgbClr val="000000"/>
                </a:solidFill>
                <a:latin typeface="Calibri" panose="020F0502020204030204" pitchFamily="34" charset="0"/>
                <a:ea typeface="等线" panose="02010600030101010101" pitchFamily="2" charset="-122"/>
              </a:rPr>
              <a:t>方法</a:t>
            </a:r>
            <a:endParaRPr lang="zh-CN" altLang="zh-CN" sz="2000" kern="100" dirty="0">
              <a:solidFill>
                <a:srgbClr val="000000"/>
              </a:solidFill>
              <a:effectLst/>
              <a:latin typeface="Calibri" panose="020F0502020204030204" pitchFamily="34" charset="0"/>
              <a:ea typeface="Calibri" panose="020F0502020204030204" pitchFamily="34" charset="0"/>
            </a:endParaRPr>
          </a:p>
        </p:txBody>
      </p:sp>
      <p:sp>
        <p:nvSpPr>
          <p:cNvPr id="3" name="矩形 2">
            <a:extLst>
              <a:ext uri="{FF2B5EF4-FFF2-40B4-BE49-F238E27FC236}">
                <a16:creationId xmlns:a16="http://schemas.microsoft.com/office/drawing/2014/main" id="{7EA12F9D-609F-405D-83AE-2210EE3D1EC7}"/>
              </a:ext>
            </a:extLst>
          </p:cNvPr>
          <p:cNvSpPr/>
          <p:nvPr/>
        </p:nvSpPr>
        <p:spPr>
          <a:xfrm>
            <a:off x="1570379" y="1484784"/>
            <a:ext cx="6194324" cy="461665"/>
          </a:xfrm>
          <a:prstGeom prst="rect">
            <a:avLst/>
          </a:prstGeom>
        </p:spPr>
        <p:txBody>
          <a:bodyPr wrap="none">
            <a:spAutoFit/>
          </a:bodyPr>
          <a:lstStyle/>
          <a:p>
            <a:r>
              <a:rPr lang="zh-CN" altLang="zh-CN" sz="2400" dirty="0"/>
              <a:t>用户项矩阵通常是非负的</a:t>
            </a:r>
            <a:r>
              <a:rPr lang="zh-CN" altLang="en-US" sz="2400" dirty="0"/>
              <a:t>，</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添加非负约束</a:t>
            </a:r>
            <a:r>
              <a:rPr lang="en-US" altLang="zh-CN" sz="2400" dirty="0">
                <a:solidFill>
                  <a:srgbClr val="000000"/>
                </a:solidFill>
                <a:latin typeface="Calibri" panose="020F0502020204030204" pitchFamily="34" charset="0"/>
                <a:ea typeface="等线" panose="02010600030101010101" pitchFamily="2" charset="-122"/>
              </a:rPr>
              <a:t>X</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en-US" altLang="zh-CN" sz="2400" dirty="0">
                <a:solidFill>
                  <a:srgbClr val="000000"/>
                </a:solidFill>
                <a:latin typeface="Calibri" panose="020F0502020204030204" pitchFamily="34" charset="0"/>
                <a:ea typeface="等线" panose="02010600030101010101" pitchFamily="2" charset="-122"/>
              </a:rPr>
              <a:t>0</a:t>
            </a:r>
            <a:endParaRPr lang="zh-CN" altLang="en-US" sz="2400" dirty="0"/>
          </a:p>
        </p:txBody>
      </p:sp>
      <p:sp>
        <p:nvSpPr>
          <p:cNvPr id="4" name="矩形 3">
            <a:extLst>
              <a:ext uri="{FF2B5EF4-FFF2-40B4-BE49-F238E27FC236}">
                <a16:creationId xmlns:a16="http://schemas.microsoft.com/office/drawing/2014/main" id="{A4B177B8-9C09-4897-9F82-6AAC08807ECE}"/>
              </a:ext>
            </a:extLst>
          </p:cNvPr>
          <p:cNvSpPr/>
          <p:nvPr/>
        </p:nvSpPr>
        <p:spPr>
          <a:xfrm>
            <a:off x="1570379" y="2420888"/>
            <a:ext cx="8042586" cy="461665"/>
          </a:xfrm>
          <a:prstGeom prst="rect">
            <a:avLst/>
          </a:prstGeom>
        </p:spPr>
        <p:txBody>
          <a:bodyPr wrap="none">
            <a:spAutoFit/>
          </a:bodyPr>
          <a:lstStyle/>
          <a:p>
            <a:r>
              <a:rPr lang="en-US" altLang="zh-CN" sz="2400" dirty="0"/>
              <a:t>PΩ</a:t>
            </a:r>
            <a:r>
              <a:rPr lang="zh-CN" altLang="zh-CN" sz="2400" dirty="0"/>
              <a:t>为在Ω外部消失的矩阵跨度（即Ω</a:t>
            </a:r>
            <a:r>
              <a:rPr lang="en-US" altLang="zh-CN" sz="2400" dirty="0"/>
              <a:t>c</a:t>
            </a:r>
            <a:r>
              <a:rPr lang="zh-CN" altLang="zh-CN" sz="2400" dirty="0"/>
              <a:t>）上的正交投影算子</a:t>
            </a:r>
            <a:endParaRPr lang="zh-CN" altLang="en-US" sz="2400" dirty="0"/>
          </a:p>
        </p:txBody>
      </p:sp>
      <p:pic>
        <p:nvPicPr>
          <p:cNvPr id="5" name="Picture 45468">
            <a:extLst>
              <a:ext uri="{FF2B5EF4-FFF2-40B4-BE49-F238E27FC236}">
                <a16:creationId xmlns:a16="http://schemas.microsoft.com/office/drawing/2014/main" id="{D70055B8-1410-4BC5-97B8-F01A60FC6947}"/>
              </a:ext>
            </a:extLst>
          </p:cNvPr>
          <p:cNvPicPr/>
          <p:nvPr/>
        </p:nvPicPr>
        <p:blipFill>
          <a:blip r:embed="rId3"/>
          <a:stretch>
            <a:fillRect/>
          </a:stretch>
        </p:blipFill>
        <p:spPr>
          <a:xfrm>
            <a:off x="4309190" y="3019398"/>
            <a:ext cx="2564963" cy="675187"/>
          </a:xfrm>
          <a:prstGeom prst="rect">
            <a:avLst/>
          </a:prstGeom>
        </p:spPr>
      </p:pic>
      <p:pic>
        <p:nvPicPr>
          <p:cNvPr id="6" name="图片 5">
            <a:extLst>
              <a:ext uri="{FF2B5EF4-FFF2-40B4-BE49-F238E27FC236}">
                <a16:creationId xmlns:a16="http://schemas.microsoft.com/office/drawing/2014/main" id="{84D36CE5-94F5-42EC-B6B7-E91FF1DB251C}"/>
              </a:ext>
            </a:extLst>
          </p:cNvPr>
          <p:cNvPicPr/>
          <p:nvPr/>
        </p:nvPicPr>
        <p:blipFill rotWithShape="1">
          <a:blip r:embed="rId4">
            <a:extLst>
              <a:ext uri="{28A0092B-C50C-407E-A947-70E740481C1C}">
                <a14:useLocalDpi xmlns:a14="http://schemas.microsoft.com/office/drawing/2010/main" val="0"/>
              </a:ext>
            </a:extLst>
          </a:blip>
          <a:srcRect r="17860"/>
          <a:stretch/>
        </p:blipFill>
        <p:spPr bwMode="auto">
          <a:xfrm>
            <a:off x="4267012" y="4077072"/>
            <a:ext cx="2649318" cy="864096"/>
          </a:xfrm>
          <a:prstGeom prst="rect">
            <a:avLst/>
          </a:prstGeom>
          <a:noFill/>
          <a:ln>
            <a:noFill/>
          </a:ln>
        </p:spPr>
      </p:pic>
      <p:sp>
        <p:nvSpPr>
          <p:cNvPr id="7" name="矩形 6">
            <a:extLst>
              <a:ext uri="{FF2B5EF4-FFF2-40B4-BE49-F238E27FC236}">
                <a16:creationId xmlns:a16="http://schemas.microsoft.com/office/drawing/2014/main" id="{21E34395-646E-4945-9F13-B59E550C3D04}"/>
              </a:ext>
            </a:extLst>
          </p:cNvPr>
          <p:cNvSpPr/>
          <p:nvPr/>
        </p:nvSpPr>
        <p:spPr>
          <a:xfrm>
            <a:off x="1570379" y="5142383"/>
            <a:ext cx="4953600" cy="461665"/>
          </a:xfrm>
          <a:prstGeom prst="rect">
            <a:avLst/>
          </a:prstGeom>
        </p:spPr>
        <p:txBody>
          <a:bodyPr wrap="none">
            <a:spAutoFit/>
          </a:bodyPr>
          <a:lstStyle/>
          <a:p>
            <a:r>
              <a:rPr lang="en-US" altLang="zh-CN" sz="2400" dirty="0" err="1">
                <a:solidFill>
                  <a:srgbClr val="000000"/>
                </a:solidFill>
                <a:latin typeface="Calibri" panose="020F0502020204030204" pitchFamily="34" charset="0"/>
                <a:ea typeface="等线" panose="02010600030101010101" pitchFamily="2" charset="-122"/>
              </a:rPr>
              <a:t>lR</a:t>
            </a:r>
            <a:r>
              <a:rPr lang="en-US" altLang="zh-CN" sz="2400" dirty="0">
                <a:solidFill>
                  <a:srgbClr val="000000"/>
                </a:solidFill>
                <a:latin typeface="Calibri" panose="020F0502020204030204" pitchFamily="34" charset="0"/>
                <a:ea typeface="等线" panose="02010600030101010101" pitchFamily="2" charset="-122"/>
              </a:rPr>
              <a:t> +</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是指标函数，在元素方面定义为</a:t>
            </a:r>
            <a:endParaRPr lang="zh-CN" altLang="en-US" sz="2400" dirty="0"/>
          </a:p>
        </p:txBody>
      </p:sp>
      <p:pic>
        <p:nvPicPr>
          <p:cNvPr id="8" name="图片 7">
            <a:extLst>
              <a:ext uri="{FF2B5EF4-FFF2-40B4-BE49-F238E27FC236}">
                <a16:creationId xmlns:a16="http://schemas.microsoft.com/office/drawing/2014/main" id="{D47A62FA-B4DB-4EED-85D4-AD3B410EE88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32263" y="5045434"/>
            <a:ext cx="2649318" cy="655561"/>
          </a:xfrm>
          <a:prstGeom prst="rect">
            <a:avLst/>
          </a:prstGeom>
          <a:noFill/>
          <a:ln>
            <a:noFill/>
          </a:ln>
        </p:spPr>
      </p:pic>
    </p:spTree>
    <p:extLst>
      <p:ext uri="{BB962C8B-B14F-4D97-AF65-F5344CB8AC3E}">
        <p14:creationId xmlns:p14="http://schemas.microsoft.com/office/powerpoint/2010/main" val="125135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BF2A40E-B17B-408E-B460-46877E0FEFD1}"/>
              </a:ext>
            </a:extLst>
          </p:cNvPr>
          <p:cNvSpPr/>
          <p:nvPr/>
        </p:nvSpPr>
        <p:spPr>
          <a:xfrm>
            <a:off x="1043590" y="944672"/>
            <a:ext cx="9505056" cy="461665"/>
          </a:xfrm>
          <a:prstGeom prst="rect">
            <a:avLst/>
          </a:prstGeom>
        </p:spPr>
        <p:txBody>
          <a:bodyPr wrap="square">
            <a:spAutoFit/>
          </a:bodyPr>
          <a:lstStyle/>
          <a:p>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开发了一种基于增广拉格朗日乘数（</a:t>
            </a:r>
            <a:r>
              <a:rPr lang="en-US" altLang="zh-CN" sz="2400" dirty="0">
                <a:solidFill>
                  <a:srgbClr val="000000"/>
                </a:solidFill>
                <a:latin typeface="Calibri" panose="020F0502020204030204" pitchFamily="34" charset="0"/>
                <a:ea typeface="等线" panose="02010600030101010101" pitchFamily="2" charset="-122"/>
              </a:rPr>
              <a:t>ALM</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）方法的有效优化策略。</a:t>
            </a:r>
            <a:endParaRPr lang="zh-CN" altLang="en-US" sz="2400" dirty="0"/>
          </a:p>
        </p:txBody>
      </p:sp>
      <p:sp>
        <p:nvSpPr>
          <p:cNvPr id="3" name="矩形 2">
            <a:extLst>
              <a:ext uri="{FF2B5EF4-FFF2-40B4-BE49-F238E27FC236}">
                <a16:creationId xmlns:a16="http://schemas.microsoft.com/office/drawing/2014/main" id="{22356AB9-1722-4038-A1A6-74EB95FDD542}"/>
              </a:ext>
            </a:extLst>
          </p:cNvPr>
          <p:cNvSpPr/>
          <p:nvPr/>
        </p:nvSpPr>
        <p:spPr>
          <a:xfrm>
            <a:off x="1043590" y="2050161"/>
            <a:ext cx="2182008" cy="461665"/>
          </a:xfrm>
          <a:prstGeom prst="rect">
            <a:avLst/>
          </a:prstGeom>
        </p:spPr>
        <p:txBody>
          <a:bodyPr wrap="none">
            <a:spAutoFit/>
          </a:bodyPr>
          <a:lstStyle/>
          <a:p>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引入辅助变量</a:t>
            </a:r>
            <a:r>
              <a:rPr lang="en-US" altLang="zh-CN" sz="2400" dirty="0">
                <a:solidFill>
                  <a:srgbClr val="000000"/>
                </a:solidFill>
                <a:latin typeface="Calibri" panose="020F0502020204030204" pitchFamily="34" charset="0"/>
                <a:ea typeface="等线" panose="02010600030101010101" pitchFamily="2" charset="-122"/>
              </a:rPr>
              <a:t>Y</a:t>
            </a:r>
            <a:endParaRPr lang="zh-CN" altLang="en-US" sz="2400" dirty="0"/>
          </a:p>
        </p:txBody>
      </p:sp>
      <p:pic>
        <p:nvPicPr>
          <p:cNvPr id="4" name="图片 3">
            <a:extLst>
              <a:ext uri="{FF2B5EF4-FFF2-40B4-BE49-F238E27FC236}">
                <a16:creationId xmlns:a16="http://schemas.microsoft.com/office/drawing/2014/main" id="{C6300F70-AD14-4C15-9D2D-8C2BB12576A4}"/>
              </a:ext>
            </a:extLst>
          </p:cNvPr>
          <p:cNvPicPr/>
          <p:nvPr/>
        </p:nvPicPr>
        <p:blipFill rotWithShape="1">
          <a:blip r:embed="rId3">
            <a:extLst>
              <a:ext uri="{28A0092B-C50C-407E-A947-70E740481C1C}">
                <a14:useLocalDpi xmlns:a14="http://schemas.microsoft.com/office/drawing/2010/main" val="0"/>
              </a:ext>
            </a:extLst>
          </a:blip>
          <a:srcRect r="18367"/>
          <a:stretch/>
        </p:blipFill>
        <p:spPr bwMode="auto">
          <a:xfrm>
            <a:off x="3502124" y="1891945"/>
            <a:ext cx="2880320" cy="778098"/>
          </a:xfrm>
          <a:prstGeom prst="rect">
            <a:avLst/>
          </a:prstGeom>
          <a:noFill/>
          <a:ln>
            <a:noFill/>
          </a:ln>
        </p:spPr>
      </p:pic>
      <p:sp>
        <p:nvSpPr>
          <p:cNvPr id="5" name="矩形 4">
            <a:extLst>
              <a:ext uri="{FF2B5EF4-FFF2-40B4-BE49-F238E27FC236}">
                <a16:creationId xmlns:a16="http://schemas.microsoft.com/office/drawing/2014/main" id="{B1E4119E-9D88-4D38-897C-4C5EE09EE615}"/>
              </a:ext>
            </a:extLst>
          </p:cNvPr>
          <p:cNvSpPr/>
          <p:nvPr/>
        </p:nvSpPr>
        <p:spPr>
          <a:xfrm>
            <a:off x="1043590" y="3066592"/>
            <a:ext cx="2736304" cy="461665"/>
          </a:xfrm>
          <a:prstGeom prst="rect">
            <a:avLst/>
          </a:prstGeom>
        </p:spPr>
        <p:txBody>
          <a:bodyPr wrap="square">
            <a:spAutoFit/>
          </a:bodyPr>
          <a:lstStyle/>
          <a:p>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增</a:t>
            </a:r>
            <a:r>
              <a:rPr lang="zh-CN" altLang="en-US" sz="2400" dirty="0">
                <a:solidFill>
                  <a:srgbClr val="000000"/>
                </a:solidFill>
                <a:latin typeface="Calibri" panose="020F0502020204030204" pitchFamily="34" charset="0"/>
                <a:ea typeface="等线" panose="02010600030101010101" pitchFamily="2" charset="-122"/>
                <a:cs typeface="Calibri" panose="020F0502020204030204" pitchFamily="34" charset="0"/>
              </a:rPr>
              <a:t>广</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拉格朗日函数</a:t>
            </a:r>
            <a:endParaRPr lang="zh-CN" altLang="en-US" sz="2400" dirty="0"/>
          </a:p>
        </p:txBody>
      </p:sp>
      <p:pic>
        <p:nvPicPr>
          <p:cNvPr id="6" name="Picture 45470">
            <a:extLst>
              <a:ext uri="{FF2B5EF4-FFF2-40B4-BE49-F238E27FC236}">
                <a16:creationId xmlns:a16="http://schemas.microsoft.com/office/drawing/2014/main" id="{016AC5FA-DB52-42DD-9C42-310492591505}"/>
              </a:ext>
            </a:extLst>
          </p:cNvPr>
          <p:cNvPicPr/>
          <p:nvPr/>
        </p:nvPicPr>
        <p:blipFill rotWithShape="1">
          <a:blip r:embed="rId4"/>
          <a:srcRect r="7586"/>
          <a:stretch/>
        </p:blipFill>
        <p:spPr>
          <a:xfrm>
            <a:off x="3764808" y="3025974"/>
            <a:ext cx="3508972" cy="778098"/>
          </a:xfrm>
          <a:prstGeom prst="rect">
            <a:avLst/>
          </a:prstGeom>
        </p:spPr>
      </p:pic>
      <p:sp>
        <p:nvSpPr>
          <p:cNvPr id="7" name="矩形 6">
            <a:extLst>
              <a:ext uri="{FF2B5EF4-FFF2-40B4-BE49-F238E27FC236}">
                <a16:creationId xmlns:a16="http://schemas.microsoft.com/office/drawing/2014/main" id="{45015184-2717-4AC1-9929-D0A05BD7BC95}"/>
              </a:ext>
            </a:extLst>
          </p:cNvPr>
          <p:cNvSpPr/>
          <p:nvPr/>
        </p:nvSpPr>
        <p:spPr>
          <a:xfrm>
            <a:off x="7209542" y="3119595"/>
            <a:ext cx="3935693" cy="355482"/>
          </a:xfrm>
          <a:prstGeom prst="rect">
            <a:avLst/>
          </a:prstGeom>
        </p:spPr>
        <p:txBody>
          <a:bodyPr wrap="none">
            <a:spAutoFit/>
          </a:bodyPr>
          <a:lstStyle/>
          <a:p>
            <a:pPr marL="6350" indent="-6350" algn="just">
              <a:lnSpc>
                <a:spcPct val="95000"/>
              </a:lnSpc>
              <a:spcAft>
                <a:spcPts val="15"/>
              </a:spcAft>
            </a:pPr>
            <a:r>
              <a:rPr lang="en-US" altLang="zh-CN" kern="100" dirty="0">
                <a:solidFill>
                  <a:srgbClr val="000000"/>
                </a:solidFill>
                <a:latin typeface="Calibri" panose="020F0502020204030204" pitchFamily="34" charset="0"/>
                <a:ea typeface="等线" panose="02010600030101010101" pitchFamily="2" charset="-122"/>
              </a:rPr>
              <a:t>Z</a:t>
            </a:r>
            <a:r>
              <a:rPr lang="zh-CN" altLang="zh-CN" kern="100" dirty="0">
                <a:solidFill>
                  <a:srgbClr val="000000"/>
                </a:solidFill>
                <a:latin typeface="Calibri" panose="020F0502020204030204" pitchFamily="34" charset="0"/>
                <a:ea typeface="等线" panose="02010600030101010101" pitchFamily="2" charset="-122"/>
              </a:rPr>
              <a:t>是拉格朗日乘数，μ</a:t>
            </a:r>
            <a:r>
              <a:rPr lang="en-US" altLang="zh-CN" kern="100" dirty="0">
                <a:solidFill>
                  <a:srgbClr val="000000"/>
                </a:solidFill>
                <a:latin typeface="Calibri" panose="020F0502020204030204" pitchFamily="34" charset="0"/>
                <a:ea typeface="等线" panose="02010600030101010101" pitchFamily="2" charset="-122"/>
              </a:rPr>
              <a:t>&gt; 0</a:t>
            </a:r>
            <a:r>
              <a:rPr lang="zh-CN" altLang="zh-CN" kern="100" dirty="0">
                <a:solidFill>
                  <a:srgbClr val="000000"/>
                </a:solidFill>
                <a:latin typeface="Calibri" panose="020F0502020204030204" pitchFamily="34" charset="0"/>
                <a:ea typeface="等线" panose="02010600030101010101" pitchFamily="2" charset="-122"/>
              </a:rPr>
              <a:t>是惩罚参数。</a:t>
            </a:r>
            <a:endParaRPr lang="zh-CN" altLang="zh-CN" sz="1200" kern="100" dirty="0">
              <a:solidFill>
                <a:srgbClr val="000000"/>
              </a:solidFill>
              <a:effectLst/>
              <a:latin typeface="Calibri" panose="020F0502020204030204" pitchFamily="34" charset="0"/>
              <a:ea typeface="Calibri" panose="020F0502020204030204" pitchFamily="34" charset="0"/>
            </a:endParaRPr>
          </a:p>
        </p:txBody>
      </p:sp>
      <p:sp>
        <p:nvSpPr>
          <p:cNvPr id="8" name="矩形 7">
            <a:extLst>
              <a:ext uri="{FF2B5EF4-FFF2-40B4-BE49-F238E27FC236}">
                <a16:creationId xmlns:a16="http://schemas.microsoft.com/office/drawing/2014/main" id="{EB894E7E-25DB-4EC3-975C-D10AC86483F7}"/>
              </a:ext>
            </a:extLst>
          </p:cNvPr>
          <p:cNvSpPr/>
          <p:nvPr/>
        </p:nvSpPr>
        <p:spPr>
          <a:xfrm>
            <a:off x="9177388" y="3520054"/>
            <a:ext cx="2180763" cy="369332"/>
          </a:xfrm>
          <a:prstGeom prst="rect">
            <a:avLst/>
          </a:prstGeom>
        </p:spPr>
        <p:txBody>
          <a:bodyPr wrap="square">
            <a:spAutoFit/>
          </a:bodyPr>
          <a:lstStyle/>
          <a:p>
            <a:r>
              <a:rPr lang="en-US" altLang="zh-CN" dirty="0"/>
              <a:t>p</a:t>
            </a:r>
            <a:r>
              <a:rPr lang="zh-CN" altLang="en-US" dirty="0"/>
              <a:t>enalty parameter</a:t>
            </a:r>
          </a:p>
        </p:txBody>
      </p:sp>
      <p:sp>
        <p:nvSpPr>
          <p:cNvPr id="9" name="矩形 8">
            <a:extLst>
              <a:ext uri="{FF2B5EF4-FFF2-40B4-BE49-F238E27FC236}">
                <a16:creationId xmlns:a16="http://schemas.microsoft.com/office/drawing/2014/main" id="{4CC6868C-AC89-436B-B0EF-029C92B58C10}"/>
              </a:ext>
            </a:extLst>
          </p:cNvPr>
          <p:cNvSpPr/>
          <p:nvPr/>
        </p:nvSpPr>
        <p:spPr>
          <a:xfrm>
            <a:off x="1043590" y="4411754"/>
            <a:ext cx="10389675" cy="461665"/>
          </a:xfrm>
          <a:prstGeom prst="rect">
            <a:avLst/>
          </a:prstGeom>
        </p:spPr>
        <p:txBody>
          <a:bodyPr wrap="square">
            <a:spAutoFit/>
          </a:bodyPr>
          <a:lstStyle/>
          <a:p>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应用交替最小化思想来更新</a:t>
            </a:r>
            <a:r>
              <a:rPr lang="en-US" altLang="zh-CN" sz="2400" dirty="0">
                <a:solidFill>
                  <a:srgbClr val="000000"/>
                </a:solidFill>
                <a:latin typeface="Calibri" panose="020F0502020204030204" pitchFamily="34" charset="0"/>
                <a:ea typeface="等线" panose="02010600030101010101" pitchFamily="2" charset="-122"/>
              </a:rPr>
              <a:t>X</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en-US" altLang="zh-CN" sz="2400" dirty="0">
                <a:solidFill>
                  <a:srgbClr val="000000"/>
                </a:solidFill>
                <a:latin typeface="Calibri" panose="020F0502020204030204" pitchFamily="34" charset="0"/>
                <a:ea typeface="等线" panose="02010600030101010101" pitchFamily="2" charset="-122"/>
              </a:rPr>
              <a:t>Y</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，即，用另一个固定更新两个变量中的一个。</a:t>
            </a:r>
            <a:endParaRPr lang="zh-CN" altLang="en-US" sz="2400" dirty="0"/>
          </a:p>
        </p:txBody>
      </p:sp>
      <p:sp>
        <p:nvSpPr>
          <p:cNvPr id="11" name="矩形 10">
            <a:extLst>
              <a:ext uri="{FF2B5EF4-FFF2-40B4-BE49-F238E27FC236}">
                <a16:creationId xmlns:a16="http://schemas.microsoft.com/office/drawing/2014/main" id="{AFC0486D-7AE5-446F-BA6B-FE15A8D9E797}"/>
              </a:ext>
            </a:extLst>
          </p:cNvPr>
          <p:cNvSpPr/>
          <p:nvPr/>
        </p:nvSpPr>
        <p:spPr>
          <a:xfrm>
            <a:off x="1043590" y="5296435"/>
            <a:ext cx="3796296" cy="461665"/>
          </a:xfrm>
          <a:prstGeom prst="rect">
            <a:avLst/>
          </a:prstGeom>
        </p:spPr>
        <p:txBody>
          <a:bodyPr wrap="none">
            <a:spAutoFit/>
          </a:bodyPr>
          <a:lstStyle/>
          <a:p>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点</a:t>
            </a:r>
            <a:r>
              <a:rPr lang="en-US" altLang="zh-CN" sz="2400" dirty="0" err="1">
                <a:solidFill>
                  <a:srgbClr val="000000"/>
                </a:solidFill>
                <a:latin typeface="Calibri" panose="020F0502020204030204" pitchFamily="34" charset="0"/>
                <a:ea typeface="等线" panose="02010600030101010101" pitchFamily="2" charset="-122"/>
              </a:rPr>
              <a:t>Xt</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en-US" altLang="zh-CN" sz="2400" dirty="0" err="1">
                <a:solidFill>
                  <a:srgbClr val="000000"/>
                </a:solidFill>
                <a:latin typeface="Calibri" panose="020F0502020204030204" pitchFamily="34" charset="0"/>
                <a:ea typeface="等线" panose="02010600030101010101" pitchFamily="2" charset="-122"/>
              </a:rPr>
              <a:t>Yt</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en-US" altLang="zh-CN" sz="2400" dirty="0" err="1">
                <a:solidFill>
                  <a:srgbClr val="000000"/>
                </a:solidFill>
                <a:latin typeface="Calibri" panose="020F0502020204030204" pitchFamily="34" charset="0"/>
                <a:ea typeface="等线" panose="02010600030101010101" pitchFamily="2" charset="-122"/>
              </a:rPr>
              <a:t>Zt</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en-US" altLang="zh-CN" sz="2400" dirty="0" err="1">
                <a:solidFill>
                  <a:srgbClr val="000000"/>
                </a:solidFill>
                <a:latin typeface="Calibri" panose="020F0502020204030204" pitchFamily="34" charset="0"/>
                <a:ea typeface="等线" panose="02010600030101010101" pitchFamily="2" charset="-122"/>
              </a:rPr>
              <a:t>Xt</a:t>
            </a:r>
            <a:r>
              <a:rPr lang="en-US" altLang="zh-CN" sz="2400" dirty="0">
                <a:solidFill>
                  <a:srgbClr val="000000"/>
                </a:solidFill>
                <a:latin typeface="Calibri" panose="020F0502020204030204" pitchFamily="34" charset="0"/>
                <a:ea typeface="等线" panose="02010600030101010101" pitchFamily="2" charset="-122"/>
              </a:rPr>
              <a:t> + 1</a:t>
            </a:r>
            <a:r>
              <a:rPr lang="zh-CN" altLang="zh-CN" sz="2400" dirty="0"/>
              <a:t>的更新</a:t>
            </a:r>
            <a:endParaRPr lang="zh-CN" altLang="en-US" sz="2400" dirty="0"/>
          </a:p>
        </p:txBody>
      </p:sp>
      <p:pic>
        <p:nvPicPr>
          <p:cNvPr id="13" name="图片 12">
            <a:extLst>
              <a:ext uri="{FF2B5EF4-FFF2-40B4-BE49-F238E27FC236}">
                <a16:creationId xmlns:a16="http://schemas.microsoft.com/office/drawing/2014/main" id="{85556DA0-E32B-4F27-9957-F1775FB7A634}"/>
              </a:ext>
            </a:extLst>
          </p:cNvPr>
          <p:cNvPicPr>
            <a:picLocks noChangeAspect="1"/>
          </p:cNvPicPr>
          <p:nvPr/>
        </p:nvPicPr>
        <p:blipFill rotWithShape="1">
          <a:blip r:embed="rId5">
            <a:extLst>
              <a:ext uri="{28A0092B-C50C-407E-A947-70E740481C1C}">
                <a14:useLocalDpi xmlns:a14="http://schemas.microsoft.com/office/drawing/2010/main" val="0"/>
              </a:ext>
            </a:extLst>
          </a:blip>
          <a:srcRect l="1130" r="14610"/>
          <a:stretch/>
        </p:blipFill>
        <p:spPr>
          <a:xfrm>
            <a:off x="4839886" y="5047753"/>
            <a:ext cx="3198742" cy="939153"/>
          </a:xfrm>
          <a:prstGeom prst="rect">
            <a:avLst/>
          </a:prstGeom>
        </p:spPr>
      </p:pic>
      <p:sp>
        <p:nvSpPr>
          <p:cNvPr id="14" name="矩形 13">
            <a:extLst>
              <a:ext uri="{FF2B5EF4-FFF2-40B4-BE49-F238E27FC236}">
                <a16:creationId xmlns:a16="http://schemas.microsoft.com/office/drawing/2014/main" id="{978B6A17-9237-46C2-A7E5-E49A053FDAAE}"/>
              </a:ext>
            </a:extLst>
          </p:cNvPr>
          <p:cNvSpPr/>
          <p:nvPr/>
        </p:nvSpPr>
        <p:spPr>
          <a:xfrm>
            <a:off x="8194106" y="5332663"/>
            <a:ext cx="3416320" cy="369332"/>
          </a:xfrm>
          <a:prstGeom prst="rect">
            <a:avLst/>
          </a:prstGeom>
        </p:spPr>
        <p:txBody>
          <a:bodyPr wrap="none">
            <a:spAutoFit/>
          </a:bodyPr>
          <a:lstStyle/>
          <a:p>
            <a:r>
              <a:rPr lang="zh-CN" altLang="en-US" dirty="0">
                <a:solidFill>
                  <a:srgbClr val="000000"/>
                </a:solidFill>
                <a:latin typeface="Calibri" panose="020F0502020204030204" pitchFamily="34" charset="0"/>
                <a:ea typeface="等线" panose="02010600030101010101" pitchFamily="2" charset="-122"/>
                <a:cs typeface="Calibri" panose="020F0502020204030204" pitchFamily="34" charset="0"/>
              </a:rPr>
              <a:t>（</a:t>
            </a:r>
            <a:r>
              <a:rPr lang="zh-CN" altLang="zh-CN" dirty="0">
                <a:solidFill>
                  <a:srgbClr val="000000"/>
                </a:solidFill>
                <a:latin typeface="Calibri" panose="020F0502020204030204" pitchFamily="34" charset="0"/>
                <a:ea typeface="等线" panose="02010600030101010101" pitchFamily="2" charset="-122"/>
                <a:cs typeface="Calibri" panose="020F0502020204030204" pitchFamily="34" charset="0"/>
              </a:rPr>
              <a:t>可以转换为标量最小化问题</a:t>
            </a:r>
            <a:r>
              <a:rPr lang="zh-CN" altLang="en-US" dirty="0">
                <a:solidFill>
                  <a:srgbClr val="000000"/>
                </a:solidFill>
                <a:latin typeface="Calibri" panose="020F0502020204030204" pitchFamily="34" charset="0"/>
                <a:ea typeface="等线" panose="02010600030101010101" pitchFamily="2" charset="-122"/>
                <a:cs typeface="Calibri" panose="020F0502020204030204" pitchFamily="34" charset="0"/>
              </a:rPr>
              <a:t>）</a:t>
            </a:r>
            <a:endParaRPr lang="zh-CN" altLang="en-US" dirty="0"/>
          </a:p>
        </p:txBody>
      </p:sp>
    </p:spTree>
    <p:extLst>
      <p:ext uri="{BB962C8B-B14F-4D97-AF65-F5344CB8AC3E}">
        <p14:creationId xmlns:p14="http://schemas.microsoft.com/office/powerpoint/2010/main" val="274062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7A1608-0016-40DD-97E4-8BCE0676A794}"/>
              </a:ext>
            </a:extLst>
          </p:cNvPr>
          <p:cNvSpPr/>
          <p:nvPr/>
        </p:nvSpPr>
        <p:spPr>
          <a:xfrm>
            <a:off x="948634" y="2131754"/>
            <a:ext cx="2797561" cy="461665"/>
          </a:xfrm>
          <a:prstGeom prst="rect">
            <a:avLst/>
          </a:prstGeom>
        </p:spPr>
        <p:txBody>
          <a:bodyPr wrap="none">
            <a:spAutoFit/>
          </a:bodyPr>
          <a:lstStyle/>
          <a:p>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要更新</a:t>
            </a:r>
            <a:r>
              <a:rPr lang="en-US" altLang="zh-CN" sz="2400" dirty="0">
                <a:solidFill>
                  <a:srgbClr val="000000"/>
                </a:solidFill>
                <a:latin typeface="Calibri" panose="020F0502020204030204" pitchFamily="34" charset="0"/>
                <a:ea typeface="等线" panose="02010600030101010101" pitchFamily="2" charset="-122"/>
              </a:rPr>
              <a:t>Y</a:t>
            </a:r>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，需要解决</a:t>
            </a:r>
            <a:endParaRPr lang="zh-CN" altLang="en-US" sz="2400" dirty="0"/>
          </a:p>
        </p:txBody>
      </p:sp>
      <p:pic>
        <p:nvPicPr>
          <p:cNvPr id="8" name="Picture 45475">
            <a:extLst>
              <a:ext uri="{FF2B5EF4-FFF2-40B4-BE49-F238E27FC236}">
                <a16:creationId xmlns:a16="http://schemas.microsoft.com/office/drawing/2014/main" id="{7C840DED-643E-4645-98A6-97ADE9799126}"/>
              </a:ext>
            </a:extLst>
          </p:cNvPr>
          <p:cNvPicPr/>
          <p:nvPr/>
        </p:nvPicPr>
        <p:blipFill>
          <a:blip r:embed="rId3"/>
          <a:stretch>
            <a:fillRect/>
          </a:stretch>
        </p:blipFill>
        <p:spPr>
          <a:xfrm>
            <a:off x="3746195" y="2131753"/>
            <a:ext cx="3058075" cy="461665"/>
          </a:xfrm>
          <a:prstGeom prst="rect">
            <a:avLst/>
          </a:prstGeom>
        </p:spPr>
      </p:pic>
      <p:sp>
        <p:nvSpPr>
          <p:cNvPr id="6" name="矩形 5">
            <a:extLst>
              <a:ext uri="{FF2B5EF4-FFF2-40B4-BE49-F238E27FC236}">
                <a16:creationId xmlns:a16="http://schemas.microsoft.com/office/drawing/2014/main" id="{6770B112-9A85-4956-8B76-89D4A496C5A2}"/>
              </a:ext>
            </a:extLst>
          </p:cNvPr>
          <p:cNvSpPr/>
          <p:nvPr/>
        </p:nvSpPr>
        <p:spPr>
          <a:xfrm>
            <a:off x="918159" y="3802917"/>
            <a:ext cx="1415772" cy="461665"/>
          </a:xfrm>
          <a:prstGeom prst="rect">
            <a:avLst/>
          </a:prstGeom>
        </p:spPr>
        <p:txBody>
          <a:bodyPr wrap="none">
            <a:spAutoFit/>
          </a:bodyPr>
          <a:lstStyle/>
          <a:p>
            <a:r>
              <a:rPr lang="zh-CN" altLang="zh-CN" sz="2400" dirty="0">
                <a:solidFill>
                  <a:srgbClr val="000000"/>
                </a:solidFill>
                <a:latin typeface="Calibri" panose="020F0502020204030204" pitchFamily="34" charset="0"/>
                <a:ea typeface="等线" panose="02010600030101010101" pitchFamily="2" charset="-122"/>
                <a:cs typeface="Calibri" panose="020F0502020204030204" pitchFamily="34" charset="0"/>
              </a:rPr>
              <a:t>更新规则</a:t>
            </a:r>
            <a:endParaRPr lang="zh-CN" altLang="en-US" sz="2400" dirty="0"/>
          </a:p>
        </p:txBody>
      </p:sp>
      <p:pic>
        <p:nvPicPr>
          <p:cNvPr id="10" name="Picture 45476">
            <a:extLst>
              <a:ext uri="{FF2B5EF4-FFF2-40B4-BE49-F238E27FC236}">
                <a16:creationId xmlns:a16="http://schemas.microsoft.com/office/drawing/2014/main" id="{371F7CD8-CC55-4D3A-81AA-6EA8BB4D7BD0}"/>
              </a:ext>
            </a:extLst>
          </p:cNvPr>
          <p:cNvPicPr/>
          <p:nvPr/>
        </p:nvPicPr>
        <p:blipFill>
          <a:blip r:embed="rId4"/>
          <a:stretch>
            <a:fillRect/>
          </a:stretch>
        </p:blipFill>
        <p:spPr>
          <a:xfrm>
            <a:off x="2710036" y="3874924"/>
            <a:ext cx="3058075" cy="317649"/>
          </a:xfrm>
          <a:prstGeom prst="rect">
            <a:avLst/>
          </a:prstGeom>
        </p:spPr>
      </p:pic>
      <p:pic>
        <p:nvPicPr>
          <p:cNvPr id="11" name="图片 10">
            <a:extLst>
              <a:ext uri="{FF2B5EF4-FFF2-40B4-BE49-F238E27FC236}">
                <a16:creationId xmlns:a16="http://schemas.microsoft.com/office/drawing/2014/main" id="{1E38139E-C811-45DD-8B74-3BFA9E0755F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020569" y="1442581"/>
            <a:ext cx="4812274" cy="3972838"/>
          </a:xfrm>
          <a:prstGeom prst="rect">
            <a:avLst/>
          </a:prstGeom>
          <a:noFill/>
          <a:ln>
            <a:noFill/>
          </a:ln>
        </p:spPr>
      </p:pic>
    </p:spTree>
    <p:extLst>
      <p:ext uri="{BB962C8B-B14F-4D97-AF65-F5344CB8AC3E}">
        <p14:creationId xmlns:p14="http://schemas.microsoft.com/office/powerpoint/2010/main" val="361475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00_TF02886637_TF02886637" id="{4D89CBF9-9797-4DDB-83C8-BAF75C5C92D3}" vid="{7730F6EE-BAB5-4E80-BD6A-96C6496F45B7}"/>
    </a:ext>
  </a:extLst>
</a:theme>
</file>

<file path=ppt/theme/theme2.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水彩演示文稿（宽屏）</Template>
  <TotalTime>61</TotalTime>
  <Words>796</Words>
  <Application>Microsoft Office PowerPoint</Application>
  <PresentationFormat>自定义</PresentationFormat>
  <Paragraphs>66</Paragraphs>
  <Slides>16</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宋体</vt:lpstr>
      <vt:lpstr>Arial</vt:lpstr>
      <vt:lpstr>Calibri</vt:lpstr>
      <vt:lpstr>Palatino Linotype</vt:lpstr>
      <vt:lpstr>Watercolor_16x9</vt:lpstr>
      <vt:lpstr>小组组会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小组组会</dc:title>
  <dc:creator>胡 悦</dc:creator>
  <cp:lastModifiedBy>胡 悦</cp:lastModifiedBy>
  <cp:revision>9</cp:revision>
  <dcterms:created xsi:type="dcterms:W3CDTF">2018-11-21T07:11:18Z</dcterms:created>
  <dcterms:modified xsi:type="dcterms:W3CDTF">2018-11-21T08:31:39Z</dcterms:modified>
</cp:coreProperties>
</file>