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2" r:id="rId3"/>
    <p:sldId id="275" r:id="rId4"/>
    <p:sldId id="276" r:id="rId5"/>
    <p:sldId id="277" r:id="rId6"/>
    <p:sldId id="278" r:id="rId7"/>
    <p:sldId id="279" r:id="rId8"/>
    <p:sldId id="274" r:id="rId9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>
      <p:cViewPr varScale="1">
        <p:scale>
          <a:sx n="75" d="100"/>
          <a:sy n="75" d="100"/>
        </p:scale>
        <p:origin x="78" y="612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BE8D551-EAFC-440E-BE76-FE90AA8B3E59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2019/6/20</a:t>
            </a:fld>
            <a:endParaRPr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C119DBA-4540-49B3-8FA9-6259387ECF9E}" type="slidenum"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‹#›</a:t>
            </a:fld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A1D97-EEB6-429B-AC02-D2212B4618C4}" type="datetime1">
              <a:rPr lang="zh-CN" altLang="en-US" smtClean="0"/>
              <a:pPr/>
              <a:t>2019/6/20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3B36274-F2B9-4C45-BBB4-0EDF4CD651A7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1</a:t>
            </a:fld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5023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2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89152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3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04372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4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08845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5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27371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6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91805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3B36274-F2B9-4C45-BBB4-0EDF4CD651A7}" type="slidenum">
              <a:rPr lang="en-US" altLang="zh-CN" noProof="0" smtClean="0">
                <a:latin typeface="+mj-ea"/>
                <a:ea typeface="+mj-ea"/>
              </a:rPr>
              <a:t>8</a:t>
            </a:fld>
            <a:endParaRPr lang="en-US" altLang="zh-CN" noProof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81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 rtlCol="0">
            <a:noAutofit/>
          </a:bodyPr>
          <a:lstStyle>
            <a:lvl1pPr>
              <a:defRPr sz="7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1764DF-0BFF-4D1B-8A2B-D182D2C86982}" type="datetime1">
              <a:rPr lang="zh-CN" altLang="en-US" smtClean="0"/>
              <a:pPr/>
              <a:t>2019/6/20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5686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56957BA-FEF4-4C8E-A3CA-15601733688D}" type="datetime1">
              <a:rPr lang="zh-CN" altLang="en-US" smtClean="0"/>
              <a:pPr/>
              <a:t>2019/6/20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842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7D87D77-335E-42D4-B9D3-89AB7FEF850A}" type="datetime1">
              <a:rPr lang="zh-CN" altLang="en-US" smtClean="0"/>
              <a:pPr/>
              <a:t>2019/6/20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5501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66799E2-3CA5-4C9D-94C3-E2110570FF0B}" type="datetime1">
              <a:rPr lang="zh-CN" altLang="en-US" smtClean="0"/>
              <a:pPr/>
              <a:t>2019/6/20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945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rtlCol="0" anchor="b">
            <a:noAutofit/>
          </a:bodyPr>
          <a:lstStyle>
            <a:lvl1pPr algn="l">
              <a:defRPr sz="6600" b="0" i="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86F3DD1-C0FE-4CA7-96F6-14E5376380EC}" type="datetime1">
              <a:rPr lang="zh-CN" altLang="en-US" smtClean="0"/>
              <a:pPr/>
              <a:t>2019/6/20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0699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6E73D5-A5DE-4A03-8FB8-EB14C67EE15B}" type="datetime1">
              <a:rPr lang="zh-CN" altLang="en-US" smtClean="0"/>
              <a:pPr/>
              <a:t>2019/6/20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7697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8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531402-C48B-45C7-8338-830D3FA708E8}" type="datetime1">
              <a:rPr lang="zh-CN" altLang="en-US" smtClean="0"/>
              <a:pPr/>
              <a:t>2019/6/20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50123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D213A6F-62C3-4BE8-B515-BFB6CD5E1DF1}" type="datetime1">
              <a:rPr lang="zh-CN" altLang="en-US" smtClean="0"/>
              <a:pPr/>
              <a:t>2019/6/20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45570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12600F-C6B7-48E7-80DB-91A1C757A881}" type="datetime1">
              <a:rPr lang="zh-CN" altLang="en-US" smtClean="0"/>
              <a:pPr/>
              <a:t>2019/6/20</a:t>
            </a:fld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95201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rtlCol="0" anchor="b">
            <a:normAutofit/>
          </a:bodyPr>
          <a:lstStyle>
            <a:lvl1pPr algn="l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内容占位符 3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8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A80206-60B2-4858-9DFF-4D3DA10A56A1}" type="datetime1">
              <a:rPr lang="zh-CN" altLang="en-US" smtClean="0"/>
              <a:pPr/>
              <a:t>2019/6/20</a:t>
            </a:fld>
            <a:endParaRPr lang="zh-CN" altLang="en-US" dirty="0"/>
          </a:p>
        </p:txBody>
      </p:sp>
      <p:sp>
        <p:nvSpPr>
          <p:cNvPr id="10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1828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rtlCol="0" anchor="b">
            <a:normAutofit/>
          </a:bodyPr>
          <a:lstStyle>
            <a:lvl1pPr algn="l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图片占位符 3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pic>
        <p:nvPicPr>
          <p:cNvPr id="9" name="图片 4" descr="为添加图像预留的空占位符。单击占位符，选择要添加的图像。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458787"/>
            <a:ext cx="6626225" cy="5938837"/>
          </a:xfrm>
          <a:prstGeom prst="rect">
            <a:avLst/>
          </a:prstGeom>
          <a:noFill/>
          <a:ln>
            <a:noFill/>
          </a:ln>
          <a:effectLst>
            <a:outerShdw blurRad="292100" algn="ctr" rotWithShape="0">
              <a:prstClr val="black">
                <a:alpha val="3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69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FAAC343B-BF22-4E3E-AE6D-3B66D97B0160}" type="datetime1">
              <a:rPr lang="zh-CN" altLang="en-US" smtClean="0"/>
              <a:pPr/>
              <a:t>2019/6/20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E5137D0E-4A4F-4307-8994-C1891D747D59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2605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Font typeface="Arial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huiban.com/conference/40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ROC%E6%9B%B2%E7%BA%B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组会汇报</a:t>
            </a:r>
            <a:r>
              <a:rPr lang="en-US" altLang="zh-CN" dirty="0"/>
              <a:t>-</a:t>
            </a:r>
            <a:r>
              <a:rPr lang="zh-CN" altLang="en-US" dirty="0"/>
              <a:t>论文阅读</a:t>
            </a:r>
            <a:r>
              <a:rPr lang="en-US" altLang="zh-CN" dirty="0"/>
              <a:t>	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胡悦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pPr rtl="0"/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2019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年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6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月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20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日</a:t>
            </a:r>
            <a:endParaRPr lang="zh-cn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125A7E7-D735-4407-B187-AFE03108DACF}"/>
              </a:ext>
            </a:extLst>
          </p:cNvPr>
          <p:cNvSpPr/>
          <p:nvPr/>
        </p:nvSpPr>
        <p:spPr>
          <a:xfrm>
            <a:off x="2638028" y="908720"/>
            <a:ext cx="69127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err="1">
                <a:latin typeface="NimbusRomNo9L-Medi"/>
              </a:rPr>
              <a:t>ATRank</a:t>
            </a:r>
            <a:r>
              <a:rPr lang="en-US" altLang="zh-CN" sz="2400" dirty="0">
                <a:latin typeface="NimbusRomNo9L-Medi"/>
              </a:rPr>
              <a:t>: An Attention-Based User Behavior Modeling Framework for Recommendation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1ABDEE-161A-4799-B45A-D4B2EB7DC5D8}"/>
              </a:ext>
            </a:extLst>
          </p:cNvPr>
          <p:cNvSpPr/>
          <p:nvPr/>
        </p:nvSpPr>
        <p:spPr>
          <a:xfrm>
            <a:off x="1899946" y="2420888"/>
            <a:ext cx="83889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NimbusRomNo9L-Regu"/>
              </a:rPr>
              <a:t>Chang Zhou, </a:t>
            </a:r>
            <a:r>
              <a:rPr lang="en-US" altLang="zh-CN" dirty="0" err="1">
                <a:latin typeface="NimbusRomNo9L-Regu"/>
              </a:rPr>
              <a:t>Jinze</a:t>
            </a:r>
            <a:r>
              <a:rPr lang="en-US" altLang="zh-CN" dirty="0">
                <a:latin typeface="NimbusRomNo9L-Regu"/>
              </a:rPr>
              <a:t> Bai, </a:t>
            </a:r>
            <a:r>
              <a:rPr lang="en-US" altLang="zh-CN" dirty="0" err="1">
                <a:latin typeface="NimbusRomNo9L-Regu"/>
              </a:rPr>
              <a:t>Junshuai</a:t>
            </a:r>
            <a:r>
              <a:rPr lang="en-US" altLang="zh-CN" dirty="0">
                <a:latin typeface="NimbusRomNo9L-Regu"/>
              </a:rPr>
              <a:t> Song, </a:t>
            </a:r>
            <a:r>
              <a:rPr lang="en-US" altLang="zh-CN" dirty="0" err="1">
                <a:latin typeface="NimbusRomNo9L-Regu"/>
              </a:rPr>
              <a:t>Xiaofei</a:t>
            </a:r>
            <a:r>
              <a:rPr lang="en-US" altLang="zh-CN" dirty="0">
                <a:latin typeface="NimbusRomNo9L-Regu"/>
              </a:rPr>
              <a:t> Liu, </a:t>
            </a:r>
            <a:r>
              <a:rPr lang="en-US" altLang="zh-CN" dirty="0" err="1">
                <a:latin typeface="NimbusRomNo9L-Regu"/>
              </a:rPr>
              <a:t>Zhengchao</a:t>
            </a:r>
            <a:r>
              <a:rPr lang="en-US" altLang="zh-CN" dirty="0">
                <a:latin typeface="NimbusRomNo9L-Regu"/>
              </a:rPr>
              <a:t> Zhao,  </a:t>
            </a:r>
            <a:r>
              <a:rPr lang="en-US" altLang="zh-CN" dirty="0" err="1">
                <a:latin typeface="NimbusRomNo9L-Regu"/>
              </a:rPr>
              <a:t>Xiusi</a:t>
            </a:r>
            <a:r>
              <a:rPr lang="en-US" altLang="zh-CN" dirty="0">
                <a:latin typeface="NimbusRomNo9L-Regu"/>
              </a:rPr>
              <a:t> Chen,  Jun Gao</a:t>
            </a:r>
          </a:p>
          <a:p>
            <a:endParaRPr lang="en-US" altLang="zh-CN" dirty="0">
              <a:latin typeface="NimbusRomNo9L-Regu"/>
            </a:endParaRPr>
          </a:p>
          <a:p>
            <a:r>
              <a:rPr lang="en-US" altLang="zh-CN" dirty="0">
                <a:latin typeface="NimbusRomNo9L-Regu"/>
              </a:rPr>
              <a:t>Alibaba Group</a:t>
            </a:r>
          </a:p>
          <a:p>
            <a:r>
              <a:rPr lang="en-US" altLang="zh-CN" dirty="0">
                <a:latin typeface="NimbusRomNo9L-Regu"/>
              </a:rPr>
              <a:t>Key Laboratory of High Confidence Software Technologies, EECS, Peking University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34C8E1F-74A0-4177-AC09-3F69FC10B078}"/>
              </a:ext>
            </a:extLst>
          </p:cNvPr>
          <p:cNvSpPr txBox="1"/>
          <p:nvPr/>
        </p:nvSpPr>
        <p:spPr>
          <a:xfrm>
            <a:off x="3821354" y="5373216"/>
            <a:ext cx="4546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AAAI-18  A</a:t>
            </a:r>
            <a:r>
              <a:rPr lang="zh-CN" altLang="en-US" dirty="0"/>
              <a:t>类</a:t>
            </a:r>
            <a:endParaRPr lang="en-US" altLang="zh-CN" dirty="0"/>
          </a:p>
          <a:p>
            <a:pPr algn="ctr"/>
            <a:r>
              <a:rPr lang="en-US" altLang="zh-C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AAAI Conference on Artificial Intelligence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71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53F65A8-0323-434F-9844-BBD58F9D32A2}"/>
              </a:ext>
            </a:extLst>
          </p:cNvPr>
          <p:cNvSpPr txBox="1"/>
          <p:nvPr/>
        </p:nvSpPr>
        <p:spPr>
          <a:xfrm>
            <a:off x="837828" y="62068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主要内容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7E1B090-B4A3-4CB2-B5B6-2368D9B395D0}"/>
              </a:ext>
            </a:extLst>
          </p:cNvPr>
          <p:cNvSpPr/>
          <p:nvPr/>
        </p:nvSpPr>
        <p:spPr>
          <a:xfrm>
            <a:off x="1701924" y="1192827"/>
            <a:ext cx="87849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    提出一种基于注意力机制的用户异构行为序列的建模框架，并将其应用到推荐场景中。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    将不同种类的用户行为序列进行分组编码，并映射到不同子空间中。利用 </a:t>
            </a:r>
            <a:r>
              <a:rPr lang="en-US" altLang="zh-CN" dirty="0">
                <a:latin typeface="+mn-ea"/>
              </a:rPr>
              <a:t>self-attention </a:t>
            </a:r>
            <a:r>
              <a:rPr lang="zh-CN" altLang="en-US" dirty="0">
                <a:latin typeface="+mn-ea"/>
              </a:rPr>
              <a:t>对行为间的互相影响进行建模。最终得到用户的行为表征，下游任务就可以使用基本的注意力模型进行有更具指向性的决策。尝试用同一种模型同时预测多种类型的用户行为，使其达到多个单独模型预测单类型行为的效果。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    </a:t>
            </a:r>
            <a:r>
              <a:rPr lang="zh-CN" altLang="en-US" dirty="0">
                <a:latin typeface="+mn-ea"/>
              </a:rPr>
              <a:t>常用方法是在异构行为上手动提取各种聚合特征。现有缺陷：</a:t>
            </a:r>
            <a:r>
              <a:rPr lang="en-US" altLang="zh-CN" dirty="0">
                <a:latin typeface="+mn-ea"/>
              </a:rPr>
              <a:t>RNN</a:t>
            </a:r>
            <a:r>
              <a:rPr lang="zh-CN" altLang="en-US" dirty="0">
                <a:latin typeface="+mn-ea"/>
              </a:rPr>
              <a:t>难以并行，</a:t>
            </a:r>
            <a:r>
              <a:rPr lang="en-US" altLang="zh-CN" dirty="0">
                <a:latin typeface="+mn-ea"/>
              </a:rPr>
              <a:t>LSTM</a:t>
            </a:r>
            <a:r>
              <a:rPr lang="zh-CN" altLang="en-US" dirty="0">
                <a:latin typeface="+mn-ea"/>
              </a:rPr>
              <a:t>中内部存储无法记住特定的行为记录，且与</a:t>
            </a:r>
            <a:r>
              <a:rPr lang="en-US" altLang="zh-CN" dirty="0">
                <a:latin typeface="+mn-ea"/>
              </a:rPr>
              <a:t>GRU</a:t>
            </a:r>
            <a:r>
              <a:rPr lang="zh-CN" altLang="en-US" dirty="0">
                <a:latin typeface="+mn-ea"/>
              </a:rPr>
              <a:t>一样很难保持长期依赖性，</a:t>
            </a:r>
            <a:r>
              <a:rPr lang="en-US" altLang="zh-CN" dirty="0">
                <a:latin typeface="+mn-ea"/>
              </a:rPr>
              <a:t>CNN</a:t>
            </a:r>
            <a:r>
              <a:rPr lang="zh-CN" altLang="en-US" dirty="0">
                <a:latin typeface="+mn-ea"/>
              </a:rPr>
              <a:t>无法保留特定行为特征且需较深层次来建立任意行为间的影响。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EBDF918-6B0E-4516-9A93-44F6DB07D1FA}"/>
              </a:ext>
            </a:extLst>
          </p:cNvPr>
          <p:cNvGrpSpPr/>
          <p:nvPr/>
        </p:nvGrpSpPr>
        <p:grpSpPr>
          <a:xfrm>
            <a:off x="1446407" y="4149080"/>
            <a:ext cx="9296010" cy="2490043"/>
            <a:chOff x="1197868" y="4035301"/>
            <a:chExt cx="9296010" cy="249004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08C79C5-1D57-4CF6-9C66-68B5F37B658F}"/>
                </a:ext>
              </a:extLst>
            </p:cNvPr>
            <p:cNvSpPr txBox="1"/>
            <p:nvPr/>
          </p:nvSpPr>
          <p:spPr>
            <a:xfrm>
              <a:off x="1197868" y="5188882"/>
              <a:ext cx="5995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在</a:t>
              </a:r>
              <a:r>
                <a:rPr lang="en-US" altLang="zh-CN" dirty="0"/>
                <a:t>attention</a:t>
              </a:r>
              <a:r>
                <a:rPr lang="zh-CN" altLang="en-US" dirty="0"/>
                <a:t>向量和排名项目向量之间执行</a:t>
              </a:r>
              <a:r>
                <a:rPr lang="en-US" altLang="zh-CN" dirty="0"/>
                <a:t>vanilla attention</a:t>
              </a:r>
              <a:endParaRPr lang="zh-CN" altLang="en-US" dirty="0"/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E18D7F0D-DA10-45D2-AA0C-18D67EEB55CD}"/>
                </a:ext>
              </a:extLst>
            </p:cNvPr>
            <p:cNvGrpSpPr/>
            <p:nvPr/>
          </p:nvGrpSpPr>
          <p:grpSpPr>
            <a:xfrm>
              <a:off x="1701924" y="4035301"/>
              <a:ext cx="8791954" cy="2490043"/>
              <a:chOff x="1701924" y="4038957"/>
              <a:chExt cx="8791954" cy="2490043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92351F36-D641-43CD-B69D-B27A577790C6}"/>
                  </a:ext>
                </a:extLst>
              </p:cNvPr>
              <p:cNvGrpSpPr/>
              <p:nvPr/>
            </p:nvGrpSpPr>
            <p:grpSpPr>
              <a:xfrm>
                <a:off x="1701924" y="4038957"/>
                <a:ext cx="8791954" cy="589340"/>
                <a:chOff x="1701924" y="4778652"/>
                <a:chExt cx="8791954" cy="589340"/>
              </a:xfrm>
            </p:grpSpPr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95C3171C-A382-471A-8167-ECCFD6CB4805}"/>
                    </a:ext>
                  </a:extLst>
                </p:cNvPr>
                <p:cNvSpPr txBox="1"/>
                <p:nvPr/>
              </p:nvSpPr>
              <p:spPr>
                <a:xfrm>
                  <a:off x="1701924" y="4998660"/>
                  <a:ext cx="20313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/>
                    <a:t>变长异构行为表示</a:t>
                  </a:r>
                </a:p>
              </p:txBody>
            </p:sp>
            <p:cxnSp>
              <p:nvCxnSpPr>
                <p:cNvPr id="6" name="直接箭头连接符 5">
                  <a:extLst>
                    <a:ext uri="{FF2B5EF4-FFF2-40B4-BE49-F238E27FC236}">
                      <a16:creationId xmlns:a16="http://schemas.microsoft.com/office/drawing/2014/main" id="{042FE181-44F2-43A6-B2E1-323E917D36DD}"/>
                    </a:ext>
                  </a:extLst>
                </p:cNvPr>
                <p:cNvCxnSpPr>
                  <a:cxnSpLocks/>
                  <a:stCxn id="4" idx="3"/>
                  <a:endCxn id="9" idx="1"/>
                </p:cNvCxnSpPr>
                <p:nvPr/>
              </p:nvCxnSpPr>
              <p:spPr>
                <a:xfrm>
                  <a:off x="3733249" y="5183326"/>
                  <a:ext cx="773023" cy="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E5B921B8-980A-438A-AB91-9CFED2A2A4B2}"/>
                    </a:ext>
                  </a:extLst>
                </p:cNvPr>
                <p:cNvSpPr txBox="1"/>
                <p:nvPr/>
              </p:nvSpPr>
              <p:spPr>
                <a:xfrm>
                  <a:off x="4506272" y="4998660"/>
                  <a:ext cx="1569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/>
                    <a:t>多个潜在空间</a:t>
                  </a:r>
                </a:p>
              </p:txBody>
            </p:sp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0B40A8A-9EE6-4A78-93E7-557F99D21D57}"/>
                    </a:ext>
                  </a:extLst>
                </p:cNvPr>
                <p:cNvSpPr txBox="1"/>
                <p:nvPr/>
              </p:nvSpPr>
              <p:spPr>
                <a:xfrm>
                  <a:off x="3796594" y="4778652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/>
                    <a:t>投影</a:t>
                  </a:r>
                </a:p>
              </p:txBody>
            </p:sp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39138773-C813-4D24-8A4A-DD5559DBCAB8}"/>
                    </a:ext>
                  </a:extLst>
                </p:cNvPr>
                <p:cNvSpPr txBox="1"/>
                <p:nvPr/>
              </p:nvSpPr>
              <p:spPr>
                <a:xfrm>
                  <a:off x="7770055" y="4998660"/>
                  <a:ext cx="2723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/>
                    <a:t>考虑其他行为带来的影响</a:t>
                  </a:r>
                </a:p>
              </p:txBody>
            </p:sp>
            <p:cxnSp>
              <p:nvCxnSpPr>
                <p:cNvPr id="15" name="直接箭头连接符 14">
                  <a:extLst>
                    <a:ext uri="{FF2B5EF4-FFF2-40B4-BE49-F238E27FC236}">
                      <a16:creationId xmlns:a16="http://schemas.microsoft.com/office/drawing/2014/main" id="{8BEF81CA-5434-497B-AEE0-DBCDA3C45150}"/>
                    </a:ext>
                  </a:extLst>
                </p:cNvPr>
                <p:cNvCxnSpPr>
                  <a:stCxn id="9" idx="3"/>
                  <a:endCxn id="13" idx="1"/>
                </p:cNvCxnSpPr>
                <p:nvPr/>
              </p:nvCxnSpPr>
              <p:spPr>
                <a:xfrm>
                  <a:off x="6075932" y="5183326"/>
                  <a:ext cx="1694123" cy="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16997830-2DC9-4C3C-82B7-89DD91DF1A38}"/>
                    </a:ext>
                  </a:extLst>
                </p:cNvPr>
                <p:cNvSpPr txBox="1"/>
                <p:nvPr/>
              </p:nvSpPr>
              <p:spPr>
                <a:xfrm>
                  <a:off x="6137048" y="4839770"/>
                  <a:ext cx="1553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Self-attention</a:t>
                  </a:r>
                  <a:endParaRPr lang="zh-CN" altLang="en-US" dirty="0"/>
                </a:p>
              </p:txBody>
            </p:sp>
          </p:grp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1F409A3-3601-4900-A980-3D25B5F98276}"/>
                  </a:ext>
                </a:extLst>
              </p:cNvPr>
              <p:cNvSpPr txBox="1"/>
              <p:nvPr/>
            </p:nvSpPr>
            <p:spPr>
              <a:xfrm>
                <a:off x="7770055" y="5183326"/>
                <a:ext cx="2723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对每个用户行为进行建模</a:t>
                </a:r>
              </a:p>
            </p:txBody>
          </p: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A6DC5479-A87B-4E3E-9D3E-7658DAE1B613}"/>
                  </a:ext>
                </a:extLst>
              </p:cNvPr>
              <p:cNvCxnSpPr>
                <a:stCxn id="13" idx="2"/>
                <a:endCxn id="19" idx="0"/>
              </p:cNvCxnSpPr>
              <p:nvPr/>
            </p:nvCxnSpPr>
            <p:spPr>
              <a:xfrm>
                <a:off x="9131967" y="4628297"/>
                <a:ext cx="0" cy="555029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95D2A49D-DECB-4307-98A4-CCE506373DE8}"/>
                  </a:ext>
                </a:extLst>
              </p:cNvPr>
              <p:cNvCxnSpPr>
                <a:stCxn id="19" idx="1"/>
                <a:endCxn id="20" idx="3"/>
              </p:cNvCxnSpPr>
              <p:nvPr/>
            </p:nvCxnSpPr>
            <p:spPr>
              <a:xfrm flipH="1">
                <a:off x="7193612" y="5367992"/>
                <a:ext cx="576443" cy="5556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0539520-FE56-44DA-ACFF-11C8A8495EF8}"/>
                  </a:ext>
                </a:extLst>
              </p:cNvPr>
              <p:cNvSpPr txBox="1"/>
              <p:nvPr/>
            </p:nvSpPr>
            <p:spPr>
              <a:xfrm>
                <a:off x="3410910" y="6159668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排名神经网络</a:t>
                </a:r>
              </a:p>
            </p:txBody>
          </p: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7FC3E0DE-368F-4198-97F9-8E891494DB30}"/>
                  </a:ext>
                </a:extLst>
              </p:cNvPr>
              <p:cNvCxnSpPr>
                <a:stCxn id="20" idx="2"/>
                <a:endCxn id="27" idx="0"/>
              </p:cNvCxnSpPr>
              <p:nvPr/>
            </p:nvCxnSpPr>
            <p:spPr>
              <a:xfrm>
                <a:off x="4195740" y="5558214"/>
                <a:ext cx="0" cy="60145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DA44F12-2C10-48F7-BC45-79EFDCC26A7D}"/>
                  </a:ext>
                </a:extLst>
              </p:cNvPr>
              <p:cNvSpPr txBox="1"/>
              <p:nvPr/>
            </p:nvSpPr>
            <p:spPr>
              <a:xfrm>
                <a:off x="4260531" y="560386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输出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300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A9EA358-C7D5-43D4-AF11-C53832D7AB70}"/>
              </a:ext>
            </a:extLst>
          </p:cNvPr>
          <p:cNvSpPr txBox="1"/>
          <p:nvPr/>
        </p:nvSpPr>
        <p:spPr>
          <a:xfrm>
            <a:off x="837828" y="620688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创新点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AD67C9-35D6-4009-A2CA-10DF4641AC2D}"/>
              </a:ext>
            </a:extLst>
          </p:cNvPr>
          <p:cNvSpPr txBox="1"/>
          <p:nvPr/>
        </p:nvSpPr>
        <p:spPr>
          <a:xfrm>
            <a:off x="837828" y="1268760"/>
            <a:ext cx="105131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提出一种能够融合用户多种时序行为数据的方法，提出一种能够同时考虑异构行为和时序的解决方法。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使用类似</a:t>
            </a:r>
            <a:r>
              <a:rPr lang="en-US" altLang="zh-CN" dirty="0"/>
              <a:t>Google</a:t>
            </a:r>
            <a:r>
              <a:rPr lang="zh-CN" altLang="en-US" dirty="0"/>
              <a:t>的</a:t>
            </a:r>
            <a:r>
              <a:rPr lang="en-US" altLang="zh-CN" dirty="0"/>
              <a:t>self-attention</a:t>
            </a:r>
            <a:r>
              <a:rPr lang="zh-CN" altLang="en-US" dirty="0"/>
              <a:t>机制去除</a:t>
            </a:r>
            <a:r>
              <a:rPr lang="en-US" altLang="zh-CN" dirty="0"/>
              <a:t>CNN</a:t>
            </a:r>
            <a:r>
              <a:rPr lang="zh-CN" altLang="en-US" dirty="0"/>
              <a:t>，</a:t>
            </a:r>
            <a:r>
              <a:rPr lang="en-US" altLang="zh-CN" dirty="0"/>
              <a:t>LSTM</a:t>
            </a:r>
            <a:r>
              <a:rPr lang="zh-CN" altLang="en-US" dirty="0"/>
              <a:t>的限制。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便于扩展，允许更多不同类型的行为数据接入，同时提供多任务学习的机会，弥补行为稀疏性。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将用户行为解释为（</a:t>
            </a:r>
            <a:r>
              <a:rPr lang="en-US" altLang="zh-CN" dirty="0"/>
              <a:t>a, o, t</a:t>
            </a:r>
            <a:r>
              <a:rPr lang="zh-CN" altLang="en-US" dirty="0"/>
              <a:t>）三元组，</a:t>
            </a:r>
            <a:r>
              <a:rPr lang="en-US" altLang="zh-CN" dirty="0"/>
              <a:t>a:</a:t>
            </a:r>
            <a:r>
              <a:rPr lang="zh-CN" altLang="en-US" dirty="0"/>
              <a:t>行为类型，</a:t>
            </a:r>
            <a:r>
              <a:rPr lang="en-US" altLang="zh-CN" dirty="0"/>
              <a:t>o:</a:t>
            </a:r>
            <a:r>
              <a:rPr lang="zh-CN" altLang="en-US" dirty="0"/>
              <a:t>目标项目，</a:t>
            </a:r>
            <a:r>
              <a:rPr lang="en-US" altLang="zh-CN" dirty="0"/>
              <a:t>t:</a:t>
            </a:r>
            <a:r>
              <a:rPr lang="zh-CN" altLang="en-US" dirty="0"/>
              <a:t>时间。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553A9E6-3A80-4EB7-8D6A-F892451C1ED6}"/>
              </a:ext>
            </a:extLst>
          </p:cNvPr>
          <p:cNvGrpSpPr/>
          <p:nvPr/>
        </p:nvGrpSpPr>
        <p:grpSpPr>
          <a:xfrm>
            <a:off x="169663" y="3812734"/>
            <a:ext cx="11849498" cy="1776506"/>
            <a:chOff x="318391" y="870450"/>
            <a:chExt cx="11849498" cy="1776506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CC529CF0-B222-4577-90F9-A3813BFF7A91}"/>
                </a:ext>
              </a:extLst>
            </p:cNvPr>
            <p:cNvGrpSpPr/>
            <p:nvPr/>
          </p:nvGrpSpPr>
          <p:grpSpPr>
            <a:xfrm>
              <a:off x="318391" y="870450"/>
              <a:ext cx="11849498" cy="1776506"/>
              <a:chOff x="401254" y="4182818"/>
              <a:chExt cx="11849498" cy="1776506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5FBDBEA-8C9A-426D-BA00-184C4AC791A1}"/>
                  </a:ext>
                </a:extLst>
              </p:cNvPr>
              <p:cNvSpPr/>
              <p:nvPr/>
            </p:nvSpPr>
            <p:spPr>
              <a:xfrm>
                <a:off x="401254" y="4332375"/>
                <a:ext cx="302234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l-PL" altLang="zh-CN" sz="2000" i="1" dirty="0">
                    <a:latin typeface="CMMI10"/>
                  </a:rPr>
                  <a:t>U </a:t>
                </a:r>
                <a:r>
                  <a:rPr lang="pl-PL" altLang="zh-CN" sz="2000" dirty="0">
                    <a:latin typeface="CMR10"/>
                  </a:rPr>
                  <a:t>= </a:t>
                </a:r>
                <a:r>
                  <a:rPr lang="pl-PL" altLang="zh-CN" sz="2000" i="1" dirty="0">
                    <a:latin typeface="CMSY10"/>
                  </a:rPr>
                  <a:t>{</a:t>
                </a:r>
                <a:r>
                  <a:rPr lang="pl-PL" altLang="zh-CN" sz="2000" dirty="0">
                    <a:latin typeface="CMR10"/>
                  </a:rPr>
                  <a:t>(</a:t>
                </a:r>
                <a:r>
                  <a:rPr lang="pl-PL" altLang="zh-CN" sz="2000" i="1" dirty="0">
                    <a:latin typeface="CMMI10"/>
                  </a:rPr>
                  <a:t>a</a:t>
                </a:r>
                <a:r>
                  <a:rPr lang="pl-PL" altLang="zh-CN" sz="900" i="1" dirty="0">
                    <a:latin typeface="CMMI7"/>
                  </a:rPr>
                  <a:t>j</a:t>
                </a:r>
                <a:r>
                  <a:rPr lang="pl-PL" altLang="zh-CN" sz="2000" i="1" dirty="0">
                    <a:latin typeface="CMMI10"/>
                  </a:rPr>
                  <a:t>, o</a:t>
                </a:r>
                <a:r>
                  <a:rPr lang="pl-PL" altLang="zh-CN" sz="900" i="1" dirty="0">
                    <a:latin typeface="CMMI7"/>
                  </a:rPr>
                  <a:t>j</a:t>
                </a:r>
                <a:r>
                  <a:rPr lang="pl-PL" altLang="zh-CN" sz="2000" i="1" dirty="0">
                    <a:latin typeface="CMMI10"/>
                  </a:rPr>
                  <a:t>, t</a:t>
                </a:r>
                <a:r>
                  <a:rPr lang="pl-PL" altLang="zh-CN" sz="900" i="1" dirty="0">
                    <a:latin typeface="CMMI7"/>
                  </a:rPr>
                  <a:t>j</a:t>
                </a:r>
                <a:r>
                  <a:rPr lang="pl-PL" altLang="zh-CN" sz="2000" dirty="0">
                    <a:latin typeface="CMR10"/>
                  </a:rPr>
                  <a:t>)</a:t>
                </a:r>
                <a:r>
                  <a:rPr lang="pl-PL" altLang="zh-CN" sz="2000" i="1" dirty="0">
                    <a:latin typeface="CMSY10"/>
                  </a:rPr>
                  <a:t>|</a:t>
                </a:r>
                <a:r>
                  <a:rPr lang="pl-PL" altLang="zh-CN" sz="2000" i="1" dirty="0">
                    <a:latin typeface="CMMI10"/>
                  </a:rPr>
                  <a:t>j </a:t>
                </a:r>
                <a:r>
                  <a:rPr lang="pl-PL" altLang="zh-CN" sz="2000" dirty="0">
                    <a:latin typeface="CMR10"/>
                  </a:rPr>
                  <a:t>= 1</a:t>
                </a:r>
                <a:r>
                  <a:rPr lang="pl-PL" altLang="zh-CN" sz="2000" i="1" dirty="0">
                    <a:latin typeface="CMMI10"/>
                  </a:rPr>
                  <a:t>, </a:t>
                </a:r>
                <a:r>
                  <a:rPr lang="pl-PL" altLang="zh-CN" sz="2000" dirty="0">
                    <a:latin typeface="CMR10"/>
                  </a:rPr>
                  <a:t>2</a:t>
                </a:r>
                <a:r>
                  <a:rPr lang="pl-PL" altLang="zh-CN" sz="2000" i="1" dirty="0">
                    <a:latin typeface="CMMI10"/>
                  </a:rPr>
                  <a:t>, ...,m</a:t>
                </a:r>
                <a:r>
                  <a:rPr lang="pl-PL" altLang="zh-CN" sz="2000" i="1" dirty="0">
                    <a:latin typeface="CMSY10"/>
                  </a:rPr>
                  <a:t>}</a:t>
                </a:r>
                <a:r>
                  <a:rPr lang="pl-PL" altLang="zh-CN" sz="2000" dirty="0">
                    <a:latin typeface="NimbusRomNo9L-Regu"/>
                  </a:rPr>
                  <a:t>.</a:t>
                </a:r>
                <a:endParaRPr lang="zh-CN" altLang="en-US" sz="2000" dirty="0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F825D6D7-611D-4C03-8C3D-2E9548D548BA}"/>
                  </a:ext>
                </a:extLst>
              </p:cNvPr>
              <p:cNvSpPr/>
              <p:nvPr/>
            </p:nvSpPr>
            <p:spPr>
              <a:xfrm>
                <a:off x="3945027" y="4332375"/>
                <a:ext cx="248818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i="1" dirty="0">
                    <a:latin typeface="CMMI10"/>
                  </a:rPr>
                  <a:t>G = {bg1, bg2, ..., </a:t>
                </a:r>
                <a:r>
                  <a:rPr lang="en-US" altLang="zh-CN" sz="2000" i="1" dirty="0" err="1">
                    <a:latin typeface="CMMI10"/>
                  </a:rPr>
                  <a:t>bgn</a:t>
                </a:r>
                <a:r>
                  <a:rPr lang="en-US" altLang="zh-CN" sz="2000" i="1" dirty="0">
                    <a:latin typeface="CMMI10"/>
                  </a:rPr>
                  <a:t>}</a:t>
                </a:r>
                <a:endParaRPr lang="zh-CN" altLang="en-US" sz="2000" i="1" dirty="0">
                  <a:latin typeface="CMMI10"/>
                </a:endParaRPr>
              </a:p>
            </p:txBody>
          </p: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FECA57A1-F11A-4132-BAD8-3E1E42548702}"/>
                  </a:ext>
                </a:extLst>
              </p:cNvPr>
              <p:cNvCxnSpPr>
                <a:cxnSpLocks/>
                <a:stCxn id="24" idx="3"/>
                <a:endCxn id="25" idx="1"/>
              </p:cNvCxnSpPr>
              <p:nvPr/>
            </p:nvCxnSpPr>
            <p:spPr>
              <a:xfrm>
                <a:off x="3423594" y="4532430"/>
                <a:ext cx="521433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94986979-5FE9-4D60-B1B6-0A8980826595}"/>
                  </a:ext>
                </a:extLst>
              </p:cNvPr>
              <p:cNvSpPr/>
              <p:nvPr/>
            </p:nvSpPr>
            <p:spPr>
              <a:xfrm>
                <a:off x="6954643" y="4332375"/>
                <a:ext cx="181492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i="1" dirty="0" err="1">
                    <a:latin typeface="CMMI10"/>
                  </a:rPr>
                  <a:t>uij</a:t>
                </a:r>
                <a:r>
                  <a:rPr lang="en-US" altLang="zh-CN" sz="2000" i="1" dirty="0">
                    <a:latin typeface="CMMI10"/>
                  </a:rPr>
                  <a:t> = fi(</a:t>
                </a:r>
                <a:r>
                  <a:rPr lang="en-US" altLang="zh-CN" sz="2000" i="1" dirty="0" err="1">
                    <a:latin typeface="CMMI10"/>
                  </a:rPr>
                  <a:t>aj</a:t>
                </a:r>
                <a:r>
                  <a:rPr lang="en-US" altLang="zh-CN" sz="2000" i="1" dirty="0">
                    <a:latin typeface="CMMI10"/>
                  </a:rPr>
                  <a:t>, </a:t>
                </a:r>
                <a:r>
                  <a:rPr lang="en-US" altLang="zh-CN" sz="2000" i="1" dirty="0" err="1">
                    <a:latin typeface="CMMI10"/>
                  </a:rPr>
                  <a:t>oj</a:t>
                </a:r>
                <a:r>
                  <a:rPr lang="en-US" altLang="zh-CN" sz="2000" i="1" dirty="0">
                    <a:latin typeface="CMMI10"/>
                  </a:rPr>
                  <a:t>, </a:t>
                </a:r>
                <a:r>
                  <a:rPr lang="en-US" altLang="zh-CN" sz="2000" i="1" dirty="0" err="1">
                    <a:latin typeface="CMMI10"/>
                  </a:rPr>
                  <a:t>tj</a:t>
                </a:r>
                <a:r>
                  <a:rPr lang="en-US" altLang="zh-CN" sz="2000" i="1" dirty="0">
                    <a:latin typeface="CMMI10"/>
                  </a:rPr>
                  <a:t>).</a:t>
                </a:r>
                <a:endParaRPr lang="zh-CN" altLang="en-US" sz="2000" i="1" dirty="0">
                  <a:latin typeface="CMMI10"/>
                </a:endParaRPr>
              </a:p>
            </p:txBody>
          </p: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F393B2D8-8AAB-48EB-974A-889881658B0E}"/>
                  </a:ext>
                </a:extLst>
              </p:cNvPr>
              <p:cNvCxnSpPr>
                <a:stCxn id="25" idx="3"/>
                <a:endCxn id="27" idx="1"/>
              </p:cNvCxnSpPr>
              <p:nvPr/>
            </p:nvCxnSpPr>
            <p:spPr>
              <a:xfrm>
                <a:off x="6433209" y="4532430"/>
                <a:ext cx="521434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63AD60F-7F59-402F-ABCE-F8760C605C94}"/>
                  </a:ext>
                </a:extLst>
              </p:cNvPr>
              <p:cNvSpPr txBox="1"/>
              <p:nvPr/>
            </p:nvSpPr>
            <p:spPr>
              <a:xfrm>
                <a:off x="3356396" y="4182818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分组</a:t>
                </a: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E10DA39-374E-43EA-9C52-85E7C818A3DB}"/>
                  </a:ext>
                </a:extLst>
              </p:cNvPr>
              <p:cNvSpPr txBox="1"/>
              <p:nvPr/>
            </p:nvSpPr>
            <p:spPr>
              <a:xfrm>
                <a:off x="6395040" y="4182818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嵌入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09921FA-1846-4D47-B352-1074F492106E}"/>
                  </a:ext>
                </a:extLst>
              </p:cNvPr>
              <p:cNvSpPr/>
              <p:nvPr/>
            </p:nvSpPr>
            <p:spPr>
              <a:xfrm>
                <a:off x="6639829" y="5559214"/>
                <a:ext cx="561092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i="1" dirty="0" err="1">
                    <a:latin typeface="CMMI10"/>
                  </a:rPr>
                  <a:t>uij</a:t>
                </a:r>
                <a:r>
                  <a:rPr lang="en-US" altLang="zh-CN" sz="2000" i="1" dirty="0">
                    <a:latin typeface="CMMI10"/>
                  </a:rPr>
                  <a:t> = </a:t>
                </a:r>
                <a:r>
                  <a:rPr lang="en-US" altLang="zh-CN" sz="2000" i="1" dirty="0" err="1">
                    <a:latin typeface="CMMI10"/>
                  </a:rPr>
                  <a:t>embi</a:t>
                </a:r>
                <a:r>
                  <a:rPr lang="en-US" altLang="zh-CN" sz="2000" i="1" dirty="0">
                    <a:latin typeface="CMMI10"/>
                  </a:rPr>
                  <a:t>(</a:t>
                </a:r>
                <a:r>
                  <a:rPr lang="en-US" altLang="zh-CN" sz="2000" i="1" dirty="0" err="1">
                    <a:latin typeface="CMMI10"/>
                  </a:rPr>
                  <a:t>oj</a:t>
                </a:r>
                <a:r>
                  <a:rPr lang="en-US" altLang="zh-CN" sz="2000" i="1" dirty="0">
                    <a:latin typeface="CMMI10"/>
                  </a:rPr>
                  <a:t>) + </a:t>
                </a:r>
                <a:r>
                  <a:rPr lang="en-US" altLang="zh-CN" sz="2000" i="1" dirty="0" err="1">
                    <a:latin typeface="CMMI10"/>
                  </a:rPr>
                  <a:t>lookupti</a:t>
                </a:r>
                <a:r>
                  <a:rPr lang="en-US" altLang="zh-CN" sz="2000" i="1" dirty="0">
                    <a:latin typeface="CMMI10"/>
                  </a:rPr>
                  <a:t>(</a:t>
                </a:r>
                <a:r>
                  <a:rPr lang="en-US" altLang="zh-CN" sz="2000" i="1" dirty="0" err="1">
                    <a:latin typeface="CMMI10"/>
                  </a:rPr>
                  <a:t>bucketizei</a:t>
                </a:r>
                <a:r>
                  <a:rPr lang="en-US" altLang="zh-CN" sz="2000" i="1" dirty="0">
                    <a:latin typeface="CMMI10"/>
                  </a:rPr>
                  <a:t>(</a:t>
                </a:r>
                <a:r>
                  <a:rPr lang="en-US" altLang="zh-CN" sz="2000" i="1" dirty="0" err="1">
                    <a:latin typeface="CMMI10"/>
                  </a:rPr>
                  <a:t>tj</a:t>
                </a:r>
                <a:r>
                  <a:rPr lang="en-US" altLang="zh-CN" sz="2000" i="1" dirty="0">
                    <a:latin typeface="CMMI10"/>
                  </a:rPr>
                  <a:t>)) + </a:t>
                </a:r>
                <a:r>
                  <a:rPr lang="en-US" altLang="zh-CN" sz="2000" i="1" dirty="0" err="1">
                    <a:latin typeface="CMMI10"/>
                  </a:rPr>
                  <a:t>lookupai</a:t>
                </a:r>
                <a:r>
                  <a:rPr lang="en-US" altLang="zh-CN" sz="2000" i="1" dirty="0">
                    <a:latin typeface="CMMI10"/>
                  </a:rPr>
                  <a:t>(</a:t>
                </a:r>
                <a:r>
                  <a:rPr lang="en-US" altLang="zh-CN" sz="2000" i="1" dirty="0" err="1">
                    <a:latin typeface="CMMI10"/>
                  </a:rPr>
                  <a:t>aj</a:t>
                </a:r>
                <a:r>
                  <a:rPr lang="en-US" altLang="zh-CN" sz="2000" i="1" dirty="0">
                    <a:latin typeface="CMMI10"/>
                  </a:rPr>
                  <a:t>)</a:t>
                </a:r>
                <a:endParaRPr lang="zh-CN" altLang="en-US" sz="2000" i="1" dirty="0">
                  <a:latin typeface="CMMI10"/>
                </a:endParaRPr>
              </a:p>
            </p:txBody>
          </p: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6A92F3C8-6335-4EEE-B063-D528F7158108}"/>
                  </a:ext>
                </a:extLst>
              </p:cNvPr>
              <p:cNvCxnSpPr>
                <a:cxnSpLocks/>
                <a:stCxn id="27" idx="2"/>
              </p:cNvCxnSpPr>
              <p:nvPr/>
            </p:nvCxnSpPr>
            <p:spPr>
              <a:xfrm>
                <a:off x="7862103" y="4732485"/>
                <a:ext cx="0" cy="826729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4D0DE47-1A8E-45DB-98F8-7104D69ED94A}"/>
                  </a:ext>
                </a:extLst>
              </p:cNvPr>
              <p:cNvSpPr txBox="1"/>
              <p:nvPr/>
            </p:nvSpPr>
            <p:spPr>
              <a:xfrm>
                <a:off x="7992668" y="4961183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编码</a:t>
                </a: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A3FDDFBA-FF0C-4556-891A-4C5319A4AEE2}"/>
                  </a:ext>
                </a:extLst>
              </p:cNvPr>
              <p:cNvSpPr/>
              <p:nvPr/>
            </p:nvSpPr>
            <p:spPr>
              <a:xfrm>
                <a:off x="401254" y="5559214"/>
                <a:ext cx="580428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i="1" dirty="0">
                    <a:latin typeface="CMMI10"/>
                  </a:rPr>
                  <a:t>S = </a:t>
                </a:r>
                <a:r>
                  <a:rPr lang="en-US" altLang="zh-CN" sz="2000" i="1" dirty="0" err="1">
                    <a:latin typeface="CMMI10"/>
                  </a:rPr>
                  <a:t>concat</a:t>
                </a:r>
                <a:r>
                  <a:rPr lang="en-US" altLang="zh-CN" sz="2000" i="1" dirty="0">
                    <a:latin typeface="CMMI10"/>
                  </a:rPr>
                  <a:t>(0)(FM1 (ubg1 ),FM2 (ubg2 ), ...,</a:t>
                </a:r>
                <a:r>
                  <a:rPr lang="en-US" altLang="zh-CN" sz="2000" i="1" dirty="0" err="1">
                    <a:latin typeface="CMMI10"/>
                  </a:rPr>
                  <a:t>FMn</a:t>
                </a:r>
                <a:r>
                  <a:rPr lang="en-US" altLang="zh-CN" sz="2000" i="1" dirty="0">
                    <a:latin typeface="CMMI10"/>
                  </a:rPr>
                  <a:t>(</a:t>
                </a:r>
                <a:r>
                  <a:rPr lang="en-US" altLang="zh-CN" sz="2000" i="1" dirty="0" err="1">
                    <a:latin typeface="CMMI10"/>
                  </a:rPr>
                  <a:t>ubgn</a:t>
                </a:r>
                <a:r>
                  <a:rPr lang="en-US" altLang="zh-CN" sz="2000" i="1" dirty="0">
                    <a:latin typeface="CMMI10"/>
                  </a:rPr>
                  <a:t>))</a:t>
                </a:r>
                <a:endParaRPr lang="zh-CN" altLang="en-US" sz="2000" i="1" dirty="0">
                  <a:latin typeface="CMMI10"/>
                </a:endParaRPr>
              </a:p>
            </p:txBody>
          </p:sp>
        </p:grp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9B6F1B21-32EC-4BE8-9322-3C9C806ED4AA}"/>
                </a:ext>
              </a:extLst>
            </p:cNvPr>
            <p:cNvCxnSpPr>
              <a:stCxn id="31" idx="1"/>
              <a:endCxn id="34" idx="3"/>
            </p:cNvCxnSpPr>
            <p:nvPr/>
          </p:nvCxnSpPr>
          <p:spPr>
            <a:xfrm flipH="1">
              <a:off x="6122672" y="2446901"/>
              <a:ext cx="4342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B67F3C5-BE55-4F02-B750-F9779304E07F}"/>
                </a:ext>
              </a:extLst>
            </p:cNvPr>
            <p:cNvSpPr txBox="1"/>
            <p:nvPr/>
          </p:nvSpPr>
          <p:spPr>
            <a:xfrm>
              <a:off x="6027180" y="201814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投影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094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DE52A67-CAA7-4C4F-8DD7-C9A57FEB13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45" y="908720"/>
            <a:ext cx="8721733" cy="547260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7AE8056-7F42-4030-943F-FCDDB03D750C}"/>
              </a:ext>
            </a:extLst>
          </p:cNvPr>
          <p:cNvSpPr txBox="1"/>
          <p:nvPr/>
        </p:nvSpPr>
        <p:spPr>
          <a:xfrm>
            <a:off x="129605" y="51479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原始特征空间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A8BB4C-CF88-4968-8BA4-F927A471C0E4}"/>
              </a:ext>
            </a:extLst>
          </p:cNvPr>
          <p:cNvSpPr txBox="1"/>
          <p:nvPr/>
        </p:nvSpPr>
        <p:spPr>
          <a:xfrm>
            <a:off x="129605" y="393305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行为嵌入空间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CA2822-714A-4A76-9112-688719C8BE3D}"/>
              </a:ext>
            </a:extLst>
          </p:cNvPr>
          <p:cNvSpPr txBox="1"/>
          <p:nvPr/>
        </p:nvSpPr>
        <p:spPr>
          <a:xfrm>
            <a:off x="129605" y="269962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潜在语义空间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E8C78B-49B3-47ED-AD65-BCDA6EAEB44D}"/>
              </a:ext>
            </a:extLst>
          </p:cNvPr>
          <p:cNvSpPr txBox="1"/>
          <p:nvPr/>
        </p:nvSpPr>
        <p:spPr>
          <a:xfrm>
            <a:off x="2731311" y="323364"/>
            <a:ext cx="6726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Time Encoding + Self Attention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代替</a:t>
            </a:r>
            <a:r>
              <a:rPr lang="en-US" altLang="zh-CN" dirty="0">
                <a:sym typeface="Wingdings" panose="05000000000000000000" pitchFamily="2" charset="2"/>
              </a:rPr>
              <a:t>CNN/RNN</a:t>
            </a:r>
            <a:r>
              <a:rPr lang="zh-CN" altLang="en-US" dirty="0">
                <a:sym typeface="Wingdings" panose="05000000000000000000" pitchFamily="2" charset="2"/>
              </a:rPr>
              <a:t>描述序列信息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032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52555C3-9370-446F-9FC0-215FDEA82AFF}"/>
              </a:ext>
            </a:extLst>
          </p:cNvPr>
          <p:cNvSpPr txBox="1"/>
          <p:nvPr/>
        </p:nvSpPr>
        <p:spPr>
          <a:xfrm>
            <a:off x="837828" y="620688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实验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5CD799-B000-4E17-8A88-5C872EFAF5A7}"/>
              </a:ext>
            </a:extLst>
          </p:cNvPr>
          <p:cNvSpPr txBox="1"/>
          <p:nvPr/>
        </p:nvSpPr>
        <p:spPr>
          <a:xfrm>
            <a:off x="1377888" y="1166842"/>
            <a:ext cx="943304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数据集：    </a:t>
            </a:r>
            <a:r>
              <a:rPr lang="en-US" altLang="zh-CN" dirty="0"/>
              <a:t>Amazon </a:t>
            </a:r>
            <a:r>
              <a:rPr lang="zh-CN" altLang="en-US" dirty="0"/>
              <a:t>和 </a:t>
            </a:r>
            <a:r>
              <a:rPr lang="en-US" altLang="zh-CN" dirty="0"/>
              <a:t>Taobao </a:t>
            </a:r>
            <a:r>
              <a:rPr lang="zh-CN" altLang="en-US" dirty="0"/>
              <a:t>（</a:t>
            </a:r>
            <a:r>
              <a:rPr lang="en-US" altLang="zh-CN" dirty="0"/>
              <a:t>http://jmcauley.ucsd.edu/data/amazon/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评价指标：</a:t>
            </a:r>
            <a:r>
              <a:rPr lang="en-US" altLang="zh-CN" dirty="0"/>
              <a:t>AUC</a:t>
            </a:r>
            <a:r>
              <a:rPr lang="zh-CN" altLang="en-US" dirty="0"/>
              <a:t>（</a:t>
            </a:r>
            <a:r>
              <a:rPr lang="en-US" altLang="zh-C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ROC</a:t>
            </a:r>
            <a:r>
              <a:rPr lang="zh-CN" alt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曲线</a:t>
            </a:r>
            <a:r>
              <a:rPr lang="zh-CN" altLang="en-US" dirty="0"/>
              <a:t>下与坐标轴围成的面积，</a:t>
            </a:r>
            <a:r>
              <a:rPr lang="en-US" altLang="zh-CN" dirty="0"/>
              <a:t>AUC</a:t>
            </a:r>
            <a:r>
              <a:rPr lang="zh-CN" altLang="en-US" dirty="0"/>
              <a:t>值等价于将随机选择的正样本排序在随机选择的负样本之前的概率，</a:t>
            </a:r>
            <a:r>
              <a:rPr lang="en-US" altLang="zh-CN" dirty="0"/>
              <a:t>AUC</a:t>
            </a:r>
            <a:r>
              <a:rPr lang="zh-CN" altLang="en-US" dirty="0"/>
              <a:t>越大，说明该分类器分类效果更好）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基线：</a:t>
            </a:r>
            <a:endParaRPr lang="en-US" altLang="zh-CN" dirty="0"/>
          </a:p>
          <a:p>
            <a:r>
              <a:rPr lang="en-US" altLang="zh-CN" dirty="0"/>
              <a:t>BPR-MF</a:t>
            </a:r>
            <a:r>
              <a:rPr lang="zh-CN" altLang="en-US" dirty="0"/>
              <a:t>（贝叶斯个性化排名）：</a:t>
            </a:r>
            <a:r>
              <a:rPr lang="de-DE" altLang="zh-CN" dirty="0"/>
              <a:t>Rendle, S.; Freudenthaler, C.; Gantner, Z.; and Schmidt-</a:t>
            </a:r>
            <a:r>
              <a:rPr lang="en-US" altLang="zh-CN" dirty="0" err="1"/>
              <a:t>Thieme</a:t>
            </a:r>
            <a:r>
              <a:rPr lang="en-US" altLang="zh-CN" dirty="0"/>
              <a:t>, L. 2009. </a:t>
            </a:r>
            <a:r>
              <a:rPr lang="en-US" altLang="zh-CN" dirty="0" err="1"/>
              <a:t>Bpr</a:t>
            </a:r>
            <a:r>
              <a:rPr lang="en-US" altLang="zh-CN" dirty="0"/>
              <a:t>: Bayesian personalized ranking from implicit feedback. In </a:t>
            </a:r>
            <a:r>
              <a:rPr lang="en-US" altLang="zh-CN" i="1" dirty="0"/>
              <a:t>Proceedings of the twenty-fifth conference on uncertainty in artificial intelligence</a:t>
            </a:r>
            <a:r>
              <a:rPr lang="en-US" altLang="zh-CN" dirty="0"/>
              <a:t>, 452–461. AUAI Press.</a:t>
            </a:r>
          </a:p>
          <a:p>
            <a:endParaRPr lang="en-US" altLang="zh-CN" dirty="0"/>
          </a:p>
          <a:p>
            <a:r>
              <a:rPr lang="en-US" altLang="zh-CN" dirty="0"/>
              <a:t>Bi-LSTM</a:t>
            </a:r>
            <a:r>
              <a:rPr lang="zh-CN" altLang="en-US" dirty="0"/>
              <a:t>：</a:t>
            </a:r>
            <a:r>
              <a:rPr lang="en-US" altLang="zh-CN" dirty="0"/>
              <a:t>Zhang, Y.; Dai, H.; Xu, C.; Feng, J.; Wang, T.; </a:t>
            </a:r>
            <a:r>
              <a:rPr lang="en-US" altLang="zh-CN" dirty="0" err="1"/>
              <a:t>Bian</a:t>
            </a:r>
            <a:r>
              <a:rPr lang="en-US" altLang="zh-CN" dirty="0"/>
              <a:t>, </a:t>
            </a:r>
            <a:r>
              <a:rPr lang="en-US" altLang="zh-CN" dirty="0" err="1"/>
              <a:t>J.;Wang</a:t>
            </a:r>
            <a:r>
              <a:rPr lang="en-US" altLang="zh-CN" dirty="0"/>
              <a:t>, B.; and Liu, T.-Y. 2014. Sequential click prediction for sponsored search with recurrent neural networks. In </a:t>
            </a:r>
            <a:r>
              <a:rPr lang="en-US" altLang="zh-CN" i="1" dirty="0"/>
              <a:t>AAAI</a:t>
            </a:r>
            <a:r>
              <a:rPr lang="en-US" altLang="zh-CN" dirty="0"/>
              <a:t>, 1369–1375.</a:t>
            </a:r>
            <a:r>
              <a:rPr lang="zh-CN" altLang="en-US" dirty="0"/>
              <a:t>并替换为双向</a:t>
            </a:r>
            <a:r>
              <a:rPr lang="en-US" altLang="zh-CN" dirty="0"/>
              <a:t>LSTM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Bi-LSTM+Attention</a:t>
            </a:r>
            <a:r>
              <a:rPr lang="en-US" altLang="zh-CN" dirty="0"/>
              <a:t>:</a:t>
            </a:r>
            <a:r>
              <a:rPr lang="zh-CN" altLang="en-US" dirty="0"/>
              <a:t>加入</a:t>
            </a:r>
            <a:r>
              <a:rPr lang="en-US" altLang="zh-CN" dirty="0"/>
              <a:t>vanilla attention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CNN+Pooling</a:t>
            </a:r>
            <a:r>
              <a:rPr lang="zh-CN" altLang="en-US" dirty="0"/>
              <a:t>（具有最大池化的</a:t>
            </a:r>
            <a:r>
              <a:rPr lang="en-US" altLang="zh-CN" dirty="0"/>
              <a:t>CNN</a:t>
            </a:r>
            <a:r>
              <a:rPr lang="zh-CN" altLang="en-US" dirty="0"/>
              <a:t>）</a:t>
            </a:r>
            <a:r>
              <a:rPr lang="en-US" altLang="zh-CN" dirty="0"/>
              <a:t>:Zheng, L.; </a:t>
            </a:r>
            <a:r>
              <a:rPr lang="en-US" altLang="zh-CN" dirty="0" err="1"/>
              <a:t>Noroozi</a:t>
            </a:r>
            <a:r>
              <a:rPr lang="en-US" altLang="zh-CN" dirty="0"/>
              <a:t>, V.; and Yu, P. S. 2017. Joint deep modeling of users and items using reviews for recommendation. In </a:t>
            </a:r>
            <a:r>
              <a:rPr lang="en-US" altLang="zh-CN" i="1" dirty="0"/>
              <a:t>Proceedings of the Tenth ACM International Conference on Web Search and Data Mining</a:t>
            </a:r>
            <a:r>
              <a:rPr lang="en-US" altLang="zh-CN" dirty="0"/>
              <a:t>, 425–434. ACM.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556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5941A02-0418-4D0C-8787-A6B4896EE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4" y="2420888"/>
            <a:ext cx="4623224" cy="181495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AA1A733-BC5C-4306-A893-1A017F974FF1}"/>
              </a:ext>
            </a:extLst>
          </p:cNvPr>
          <p:cNvSpPr txBox="1"/>
          <p:nvPr/>
        </p:nvSpPr>
        <p:spPr>
          <a:xfrm>
            <a:off x="2403463" y="4264583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Amazon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6C2FED-8FCC-487C-ADD4-5E9D0C577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84" y="2420888"/>
            <a:ext cx="4623224" cy="181495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8A3799D-EDB1-42EA-972C-7B73786DE540}"/>
              </a:ext>
            </a:extLst>
          </p:cNvPr>
          <p:cNvSpPr txBox="1"/>
          <p:nvPr/>
        </p:nvSpPr>
        <p:spPr>
          <a:xfrm>
            <a:off x="8772998" y="4232138"/>
            <a:ext cx="53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Ali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C43547-94DE-462C-9B00-7CD6F42757D0}"/>
              </a:ext>
            </a:extLst>
          </p:cNvPr>
          <p:cNvSpPr txBox="1"/>
          <p:nvPr/>
        </p:nvSpPr>
        <p:spPr>
          <a:xfrm>
            <a:off x="837828" y="620688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实验结果</a:t>
            </a:r>
          </a:p>
        </p:txBody>
      </p:sp>
    </p:spTree>
    <p:extLst>
      <p:ext uri="{BB962C8B-B14F-4D97-AF65-F5344CB8AC3E}">
        <p14:creationId xmlns:p14="http://schemas.microsoft.com/office/powerpoint/2010/main" val="69596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530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atercolor_16x9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10793100_TF02886637_TF02886637" id="{4D89CBF9-9797-4DDB-83C8-BAF75C5C92D3}" vid="{7730F6EE-BAB5-4E80-BD6A-96C6496F45B7}"/>
    </a:ext>
  </a:extLst>
</a:theme>
</file>

<file path=ppt/theme/theme2.xml><?xml version="1.0" encoding="utf-8"?>
<a:theme xmlns:a="http://schemas.openxmlformats.org/drawingml/2006/main" name="办公室主题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水彩演示文稿（宽屏）</Template>
  <TotalTime>81</TotalTime>
  <Words>739</Words>
  <Application>Microsoft Office PowerPoint</Application>
  <PresentationFormat>自定义</PresentationFormat>
  <Paragraphs>68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CMMI10</vt:lpstr>
      <vt:lpstr>CMMI7</vt:lpstr>
      <vt:lpstr>CMR10</vt:lpstr>
      <vt:lpstr>CMSY10</vt:lpstr>
      <vt:lpstr>NimbusRomNo9L-Medi</vt:lpstr>
      <vt:lpstr>NimbusRomNo9L-Regu</vt:lpstr>
      <vt:lpstr>宋体</vt:lpstr>
      <vt:lpstr>Arial</vt:lpstr>
      <vt:lpstr>Palatino Linotype</vt:lpstr>
      <vt:lpstr>Watercolor_16x9</vt:lpstr>
      <vt:lpstr>组会汇报-论文阅读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小组组会 </dc:title>
  <dc:creator>hu yue</dc:creator>
  <cp:lastModifiedBy>hu yue</cp:lastModifiedBy>
  <cp:revision>16</cp:revision>
  <dcterms:created xsi:type="dcterms:W3CDTF">2019-06-18T12:50:04Z</dcterms:created>
  <dcterms:modified xsi:type="dcterms:W3CDTF">2019-06-20T04:00:12Z</dcterms:modified>
</cp:coreProperties>
</file>