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7" r:id="rId2"/>
    <p:sldId id="262" r:id="rId3"/>
    <p:sldId id="265" r:id="rId4"/>
    <p:sldId id="266" r:id="rId5"/>
    <p:sldId id="268" r:id="rId6"/>
    <p:sldId id="267" r:id="rId7"/>
    <p:sldId id="269" r:id="rId8"/>
    <p:sldId id="270" r:id="rId9"/>
    <p:sldId id="271" r:id="rId10"/>
    <p:sldId id="272" r:id="rId11"/>
    <p:sldId id="273" r:id="rId12"/>
    <p:sldId id="274" r:id="rId13"/>
    <p:sldId id="275" r:id="rId14"/>
    <p:sldId id="276" r:id="rId15"/>
    <p:sldId id="264" r:id="rId16"/>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4" autoAdjust="0"/>
    <p:restoredTop sz="94660"/>
  </p:normalViewPr>
  <p:slideViewPr>
    <p:cSldViewPr>
      <p:cViewPr varScale="1">
        <p:scale>
          <a:sx n="67" d="100"/>
          <a:sy n="67" d="100"/>
        </p:scale>
        <p:origin x="84" y="1164"/>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8D551-EAFC-440E-BE76-FE90AA8B3E59}" type="datetime1">
              <a:rPr lang="zh-CN" altLang="en-US" smtClean="0">
                <a:latin typeface="宋体" panose="02010600030101010101" pitchFamily="2" charset="-122"/>
                <a:ea typeface="宋体" panose="02010600030101010101" pitchFamily="2" charset="-122"/>
              </a:rPr>
              <a:t>2018/12/3 Monday</a:t>
            </a:fld>
            <a:endParaRPr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n-US" altLang="zh-CN">
                <a:latin typeface="宋体" panose="02010600030101010101" pitchFamily="2" charset="-122"/>
                <a:ea typeface="宋体" panose="02010600030101010101" pitchFamily="2" charset="-122"/>
              </a:rPr>
              <a:t>‹#›</a:t>
            </a:fld>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1D97-EEB6-429B-AC02-D2212B4618C4}" type="datetime1">
              <a:rPr lang="zh-CN" altLang="en-US" smtClean="0"/>
              <a:pPr/>
              <a:t>2018/12/3 Monday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noProof="0"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E3B36274-F2B9-4C45-BBB4-0EDF4CD651A7}" type="slidenum">
              <a:rPr lang="en-US" altLang="zh-CN" noProof="0" smtClean="0"/>
              <a:t>‹#›</a:t>
            </a:fld>
            <a:endParaRPr lang="en-US" altLang="zh-CN" noProof="0"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a:t>
            </a:fld>
            <a:endParaRPr lang="zh-CN" altLang="en-US" dirty="0">
              <a:latin typeface="+mj-ea"/>
              <a:ea typeface="+mj-ea"/>
            </a:endParaRPr>
          </a:p>
        </p:txBody>
      </p:sp>
    </p:spTree>
    <p:extLst>
      <p:ext uri="{BB962C8B-B14F-4D97-AF65-F5344CB8AC3E}">
        <p14:creationId xmlns:p14="http://schemas.microsoft.com/office/powerpoint/2010/main" val="1245023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10</a:t>
            </a:fld>
            <a:endParaRPr lang="en-US" altLang="zh-CN" dirty="0">
              <a:latin typeface="+mj-ea"/>
              <a:ea typeface="+mj-ea"/>
            </a:endParaRPr>
          </a:p>
        </p:txBody>
      </p:sp>
    </p:spTree>
    <p:extLst>
      <p:ext uri="{BB962C8B-B14F-4D97-AF65-F5344CB8AC3E}">
        <p14:creationId xmlns:p14="http://schemas.microsoft.com/office/powerpoint/2010/main" val="2989273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11</a:t>
            </a:fld>
            <a:endParaRPr lang="en-US" altLang="zh-CN" dirty="0">
              <a:latin typeface="+mj-ea"/>
              <a:ea typeface="+mj-ea"/>
            </a:endParaRPr>
          </a:p>
        </p:txBody>
      </p:sp>
    </p:spTree>
    <p:extLst>
      <p:ext uri="{BB962C8B-B14F-4D97-AF65-F5344CB8AC3E}">
        <p14:creationId xmlns:p14="http://schemas.microsoft.com/office/powerpoint/2010/main" val="1012027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12</a:t>
            </a:fld>
            <a:endParaRPr lang="en-US" altLang="zh-CN" dirty="0">
              <a:latin typeface="+mj-ea"/>
              <a:ea typeface="+mj-ea"/>
            </a:endParaRPr>
          </a:p>
        </p:txBody>
      </p:sp>
    </p:spTree>
    <p:extLst>
      <p:ext uri="{BB962C8B-B14F-4D97-AF65-F5344CB8AC3E}">
        <p14:creationId xmlns:p14="http://schemas.microsoft.com/office/powerpoint/2010/main" val="3867122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13</a:t>
            </a:fld>
            <a:endParaRPr lang="en-US" altLang="zh-CN" dirty="0">
              <a:latin typeface="+mj-ea"/>
              <a:ea typeface="+mj-ea"/>
            </a:endParaRPr>
          </a:p>
        </p:txBody>
      </p:sp>
    </p:spTree>
    <p:extLst>
      <p:ext uri="{BB962C8B-B14F-4D97-AF65-F5344CB8AC3E}">
        <p14:creationId xmlns:p14="http://schemas.microsoft.com/office/powerpoint/2010/main" val="1708851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14</a:t>
            </a:fld>
            <a:endParaRPr lang="en-US" altLang="zh-CN" dirty="0">
              <a:latin typeface="+mj-ea"/>
              <a:ea typeface="+mj-ea"/>
            </a:endParaRPr>
          </a:p>
        </p:txBody>
      </p:sp>
    </p:spTree>
    <p:extLst>
      <p:ext uri="{BB962C8B-B14F-4D97-AF65-F5344CB8AC3E}">
        <p14:creationId xmlns:p14="http://schemas.microsoft.com/office/powerpoint/2010/main" val="1383281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15</a:t>
            </a:fld>
            <a:endParaRPr lang="en-US" altLang="zh-CN" dirty="0">
              <a:latin typeface="+mj-ea"/>
              <a:ea typeface="+mj-ea"/>
            </a:endParaRPr>
          </a:p>
        </p:txBody>
      </p:sp>
    </p:spTree>
    <p:extLst>
      <p:ext uri="{BB962C8B-B14F-4D97-AF65-F5344CB8AC3E}">
        <p14:creationId xmlns:p14="http://schemas.microsoft.com/office/powerpoint/2010/main" val="183888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a:t>
            </a:fld>
            <a:endParaRPr lang="en-US" altLang="zh-CN" dirty="0">
              <a:latin typeface="+mj-ea"/>
              <a:ea typeface="+mj-ea"/>
            </a:endParaRPr>
          </a:p>
        </p:txBody>
      </p:sp>
    </p:spTree>
    <p:extLst>
      <p:ext uri="{BB962C8B-B14F-4D97-AF65-F5344CB8AC3E}">
        <p14:creationId xmlns:p14="http://schemas.microsoft.com/office/powerpoint/2010/main" val="2189152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3</a:t>
            </a:fld>
            <a:endParaRPr lang="en-US" altLang="zh-CN" dirty="0">
              <a:latin typeface="+mj-ea"/>
              <a:ea typeface="+mj-ea"/>
            </a:endParaRPr>
          </a:p>
        </p:txBody>
      </p:sp>
    </p:spTree>
    <p:extLst>
      <p:ext uri="{BB962C8B-B14F-4D97-AF65-F5344CB8AC3E}">
        <p14:creationId xmlns:p14="http://schemas.microsoft.com/office/powerpoint/2010/main" val="2478686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4</a:t>
            </a:fld>
            <a:endParaRPr lang="en-US" altLang="zh-CN" dirty="0">
              <a:latin typeface="+mj-ea"/>
              <a:ea typeface="+mj-ea"/>
            </a:endParaRPr>
          </a:p>
        </p:txBody>
      </p:sp>
    </p:spTree>
    <p:extLst>
      <p:ext uri="{BB962C8B-B14F-4D97-AF65-F5344CB8AC3E}">
        <p14:creationId xmlns:p14="http://schemas.microsoft.com/office/powerpoint/2010/main" val="1842473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5</a:t>
            </a:fld>
            <a:endParaRPr lang="en-US" altLang="zh-CN" dirty="0">
              <a:latin typeface="+mj-ea"/>
              <a:ea typeface="+mj-ea"/>
            </a:endParaRPr>
          </a:p>
        </p:txBody>
      </p:sp>
    </p:spTree>
    <p:extLst>
      <p:ext uri="{BB962C8B-B14F-4D97-AF65-F5344CB8AC3E}">
        <p14:creationId xmlns:p14="http://schemas.microsoft.com/office/powerpoint/2010/main" val="4002123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6</a:t>
            </a:fld>
            <a:endParaRPr lang="en-US" altLang="zh-CN" dirty="0">
              <a:latin typeface="+mj-ea"/>
              <a:ea typeface="+mj-ea"/>
            </a:endParaRPr>
          </a:p>
        </p:txBody>
      </p:sp>
    </p:spTree>
    <p:extLst>
      <p:ext uri="{BB962C8B-B14F-4D97-AF65-F5344CB8AC3E}">
        <p14:creationId xmlns:p14="http://schemas.microsoft.com/office/powerpoint/2010/main" val="2971073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7</a:t>
            </a:fld>
            <a:endParaRPr lang="en-US" altLang="zh-CN" dirty="0">
              <a:latin typeface="+mj-ea"/>
              <a:ea typeface="+mj-ea"/>
            </a:endParaRPr>
          </a:p>
        </p:txBody>
      </p:sp>
    </p:spTree>
    <p:extLst>
      <p:ext uri="{BB962C8B-B14F-4D97-AF65-F5344CB8AC3E}">
        <p14:creationId xmlns:p14="http://schemas.microsoft.com/office/powerpoint/2010/main" val="986539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8</a:t>
            </a:fld>
            <a:endParaRPr lang="en-US" altLang="zh-CN" dirty="0">
              <a:latin typeface="+mj-ea"/>
              <a:ea typeface="+mj-ea"/>
            </a:endParaRPr>
          </a:p>
        </p:txBody>
      </p:sp>
    </p:spTree>
    <p:extLst>
      <p:ext uri="{BB962C8B-B14F-4D97-AF65-F5344CB8AC3E}">
        <p14:creationId xmlns:p14="http://schemas.microsoft.com/office/powerpoint/2010/main" val="427110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9</a:t>
            </a:fld>
            <a:endParaRPr lang="en-US" altLang="zh-CN" dirty="0">
              <a:latin typeface="+mj-ea"/>
              <a:ea typeface="+mj-ea"/>
            </a:endParaRPr>
          </a:p>
        </p:txBody>
      </p:sp>
    </p:spTree>
    <p:extLst>
      <p:ext uri="{BB962C8B-B14F-4D97-AF65-F5344CB8AC3E}">
        <p14:creationId xmlns:p14="http://schemas.microsoft.com/office/powerpoint/2010/main" val="256818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371600"/>
            <a:ext cx="9144000" cy="3505200"/>
          </a:xfrm>
        </p:spPr>
        <p:txBody>
          <a:bodyPr rtlCol="0">
            <a:noAutofit/>
          </a:bodyPr>
          <a:lstStyle>
            <a:lvl1pPr>
              <a:defRPr sz="72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3D1764DF-0BFF-4D1B-8A2B-D182D2C86982}" type="datetime1">
              <a:rPr lang="zh-CN" altLang="en-US" smtClean="0"/>
              <a:pPr/>
              <a:t>2018/12/3 Monday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E56957BA-FEF4-4C8E-A3CA-15601733688D}" type="datetime1">
              <a:rPr lang="zh-CN" altLang="en-US" smtClean="0"/>
              <a:pPr/>
              <a:t>2018/12/3 Monday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2" y="533400"/>
            <a:ext cx="1371600" cy="5592764"/>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57D87D77-335E-42D4-B9D3-89AB7FEF850A}" type="datetime1">
              <a:rPr lang="zh-CN" altLang="en-US" smtClean="0"/>
              <a:pPr/>
              <a:t>2018/12/3 Monday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166799E2-3CA5-4C9D-94C3-E2110570FF0B}" type="datetime1">
              <a:rPr lang="zh-CN" altLang="en-US" smtClean="0"/>
              <a:pPr/>
              <a:t>2018/12/3 Monday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F86F3DD1-C0FE-4CA7-96F6-14E5376380EC}" type="datetime1">
              <a:rPr lang="zh-CN" altLang="en-US" smtClean="0"/>
              <a:pPr/>
              <a:t>2018/12/3 Monday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6" name="页脚占位符 4"/>
          <p:cNvSpPr>
            <a:spLocks noGrp="1"/>
          </p:cNvSpPr>
          <p:nvPr>
            <p:ph type="ftr" sz="quarter" idx="11"/>
          </p:nvPr>
        </p:nvSpPr>
        <p:spPr/>
        <p:txBody>
          <a:bodyPr rtlCol="0"/>
          <a:lstStyle/>
          <a:p>
            <a:pPr rtl="0"/>
            <a:endParaRPr lang="zh-CN" altLang="en-US" noProof="0" dirty="0"/>
          </a:p>
        </p:txBody>
      </p:sp>
      <p:sp>
        <p:nvSpPr>
          <p:cNvPr id="5" name="日期占位符 5"/>
          <p:cNvSpPr>
            <a:spLocks noGrp="1"/>
          </p:cNvSpPr>
          <p:nvPr>
            <p:ph type="dt" sz="half" idx="10"/>
          </p:nvPr>
        </p:nvSpPr>
        <p:spPr/>
        <p:txBody>
          <a:bodyPr rtlCol="0"/>
          <a:lstStyle>
            <a:lvl1pPr>
              <a:defRPr/>
            </a:lvl1pPr>
          </a:lstStyle>
          <a:p>
            <a:fld id="{A36E73D5-A5DE-4A03-8FB8-EB14C67EE15B}" type="datetime1">
              <a:rPr lang="zh-CN" altLang="en-US" smtClean="0"/>
              <a:pPr/>
              <a:t>2018/12/3 Monday</a:t>
            </a:fld>
            <a:endParaRPr lang="zh-CN" altLang="en-US" dirty="0"/>
          </a:p>
        </p:txBody>
      </p:sp>
      <p:sp>
        <p:nvSpPr>
          <p:cNvPr id="7" name="幻灯片编号占位符 6"/>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8" name="页脚占位符 6"/>
          <p:cNvSpPr>
            <a:spLocks noGrp="1"/>
          </p:cNvSpPr>
          <p:nvPr>
            <p:ph type="ftr" sz="quarter" idx="11"/>
          </p:nvPr>
        </p:nvSpPr>
        <p:spPr/>
        <p:txBody>
          <a:bodyPr rtlCol="0"/>
          <a:lstStyle/>
          <a:p>
            <a:pPr rtl="0"/>
            <a:endParaRPr lang="zh-CN" altLang="en-US" noProof="0" dirty="0"/>
          </a:p>
        </p:txBody>
      </p:sp>
      <p:sp>
        <p:nvSpPr>
          <p:cNvPr id="7" name="日期占位符 7"/>
          <p:cNvSpPr>
            <a:spLocks noGrp="1"/>
          </p:cNvSpPr>
          <p:nvPr>
            <p:ph type="dt" sz="half" idx="10"/>
          </p:nvPr>
        </p:nvSpPr>
        <p:spPr/>
        <p:txBody>
          <a:bodyPr rtlCol="0"/>
          <a:lstStyle>
            <a:lvl1pPr>
              <a:defRPr/>
            </a:lvl1pPr>
          </a:lstStyle>
          <a:p>
            <a:fld id="{56531402-C48B-45C7-8338-830D3FA708E8}" type="datetime1">
              <a:rPr lang="zh-CN" altLang="en-US" smtClean="0"/>
              <a:pPr/>
              <a:t>2018/12/3 Monday</a:t>
            </a:fld>
            <a:endParaRPr lang="zh-CN" altLang="en-US" dirty="0"/>
          </a:p>
        </p:txBody>
      </p:sp>
      <p:sp>
        <p:nvSpPr>
          <p:cNvPr id="9" name="幻灯片编号占位符 8"/>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2"/>
          <p:cNvSpPr>
            <a:spLocks noGrp="1"/>
          </p:cNvSpPr>
          <p:nvPr>
            <p:ph type="ftr" sz="quarter" idx="11"/>
          </p:nvPr>
        </p:nvSpPr>
        <p:spPr/>
        <p:txBody>
          <a:bodyPr rtlCol="0"/>
          <a:lstStyle/>
          <a:p>
            <a:pPr rtl="0"/>
            <a:endParaRPr lang="zh-CN" altLang="en-US" noProof="0" dirty="0"/>
          </a:p>
        </p:txBody>
      </p:sp>
      <p:sp>
        <p:nvSpPr>
          <p:cNvPr id="3" name="日期占位符 3"/>
          <p:cNvSpPr>
            <a:spLocks noGrp="1"/>
          </p:cNvSpPr>
          <p:nvPr>
            <p:ph type="dt" sz="half" idx="10"/>
          </p:nvPr>
        </p:nvSpPr>
        <p:spPr/>
        <p:txBody>
          <a:bodyPr rtlCol="0"/>
          <a:lstStyle>
            <a:lvl1pPr>
              <a:defRPr/>
            </a:lvl1pPr>
          </a:lstStyle>
          <a:p>
            <a:fld id="{1D213A6F-62C3-4BE8-B515-BFB6CD5E1DF1}" type="datetime1">
              <a:rPr lang="zh-CN" altLang="en-US" smtClean="0"/>
              <a:pPr/>
              <a:t>2018/12/3 Monday</a:t>
            </a:fld>
            <a:endParaRPr lang="zh-CN" altLang="en-US" dirty="0"/>
          </a:p>
        </p:txBody>
      </p:sp>
      <p:sp>
        <p:nvSpPr>
          <p:cNvPr id="5" name="幻灯片编号占位符 4"/>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noProof="0" dirty="0"/>
          </a:p>
        </p:txBody>
      </p:sp>
      <p:sp>
        <p:nvSpPr>
          <p:cNvPr id="2" name="日期占位符 2"/>
          <p:cNvSpPr>
            <a:spLocks noGrp="1"/>
          </p:cNvSpPr>
          <p:nvPr>
            <p:ph type="dt" sz="half" idx="10"/>
          </p:nvPr>
        </p:nvSpPr>
        <p:spPr/>
        <p:txBody>
          <a:bodyPr rtlCol="0"/>
          <a:lstStyle>
            <a:lvl1pPr>
              <a:defRPr/>
            </a:lvl1pPr>
          </a:lstStyle>
          <a:p>
            <a:fld id="{F912600F-C6B7-48E7-80DB-91A1C757A881}" type="datetime1">
              <a:rPr lang="zh-CN" altLang="en-US" smtClean="0"/>
              <a:pPr/>
              <a:t>2018/12/3 Monday</a:t>
            </a:fld>
            <a:endParaRPr lang="zh-CN" altLang="en-US" dirty="0"/>
          </a:p>
        </p:txBody>
      </p:sp>
      <p:sp>
        <p:nvSpPr>
          <p:cNvPr id="4" name="幻灯片编号占位符 3"/>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内容占位符 3"/>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9" name="页脚占位符 4"/>
          <p:cNvSpPr>
            <a:spLocks noGrp="1"/>
          </p:cNvSpPr>
          <p:nvPr>
            <p:ph type="ftr" sz="quarter" idx="11"/>
          </p:nvPr>
        </p:nvSpPr>
        <p:spPr/>
        <p:txBody>
          <a:bodyPr rtlCol="0"/>
          <a:lstStyle/>
          <a:p>
            <a:pPr rtl="0"/>
            <a:endParaRPr lang="zh-CN" altLang="en-US" noProof="0" dirty="0"/>
          </a:p>
        </p:txBody>
      </p:sp>
      <p:sp>
        <p:nvSpPr>
          <p:cNvPr id="8" name="日期占位符 5"/>
          <p:cNvSpPr>
            <a:spLocks noGrp="1"/>
          </p:cNvSpPr>
          <p:nvPr>
            <p:ph type="dt" sz="half" idx="10"/>
          </p:nvPr>
        </p:nvSpPr>
        <p:spPr/>
        <p:txBody>
          <a:bodyPr rtlCol="0"/>
          <a:lstStyle>
            <a:lvl1pPr>
              <a:defRPr/>
            </a:lvl1pPr>
          </a:lstStyle>
          <a:p>
            <a:fld id="{D7A80206-60B2-4858-9DFF-4D3DA10A56A1}" type="datetime1">
              <a:rPr lang="zh-CN" altLang="en-US" smtClean="0"/>
              <a:pPr/>
              <a:t>2018/12/3 Monday</a:t>
            </a:fld>
            <a:endParaRPr lang="zh-CN" altLang="en-US" dirty="0"/>
          </a:p>
        </p:txBody>
      </p:sp>
      <p:sp>
        <p:nvSpPr>
          <p:cNvPr id="10" name="幻灯片编号占位符 6"/>
          <p:cNvSpPr>
            <a:spLocks noGrp="1"/>
          </p:cNvSpPr>
          <p:nvPr>
            <p:ph type="sldNum" sz="quarter" idx="12"/>
          </p:nvPr>
        </p:nvSpPr>
        <p:spPr/>
        <p:txBody>
          <a:bodyPr rtlCol="0"/>
          <a:lstStyle/>
          <a:p>
            <a:pPr rtl="0"/>
            <a:fld id="{E5137D0E-4A4F-4307-8994-C1891D747D59}" type="slidenum">
              <a:rPr lang="en-US" altLang="zh-CN" noProof="0"/>
              <a:pPr/>
              <a:t>‹#›</a:t>
            </a:fld>
            <a:endParaRPr lang="zh-CN" altLang="en-US" noProof="0"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图片占位符 3"/>
          <p:cNvSpPr>
            <a:spLocks noGrp="1"/>
          </p:cNvSpPr>
          <p:nvPr>
            <p:ph type="pic" idx="1"/>
          </p:nvPr>
        </p:nvSpPr>
        <p:spPr>
          <a:xfrm>
            <a:off x="5484812" y="836610"/>
            <a:ext cx="5867401" cy="518319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pic>
        <p:nvPicPr>
          <p:cNvPr id="9" name="图片 4" descr="为添加图像预留的空占位符。单击占位符，选择要添加的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5" name="页脚占位符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latin typeface="宋体" panose="02010600030101010101" pitchFamily="2" charset="-122"/>
                <a:ea typeface="宋体" panose="02010600030101010101" pitchFamily="2" charset="-122"/>
              </a:defRPr>
            </a:lvl1pPr>
          </a:lstStyle>
          <a:p>
            <a:endParaRPr lang="zh-CN" altLang="en-US" noProof="0" dirty="0"/>
          </a:p>
        </p:txBody>
      </p:sp>
      <p:sp>
        <p:nvSpPr>
          <p:cNvPr id="4" name="日期占位符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FAAC343B-BF22-4E3E-AE6D-3B66D97B0160}" type="datetime1">
              <a:rPr lang="zh-CN" altLang="en-US" smtClean="0"/>
              <a:pPr/>
              <a:t>2018/12/3 Monday</a:t>
            </a:fld>
            <a:endParaRPr lang="en-US" dirty="0"/>
          </a:p>
        </p:txBody>
      </p:sp>
      <p:sp>
        <p:nvSpPr>
          <p:cNvPr id="6" name="幻灯片编号占位符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E5137D0E-4A4F-4307-8994-C1891D747D59}" type="slidenum">
              <a:rPr lang="en-US" altLang="zh-CN" noProof="0" smtClean="0"/>
              <a:pPr/>
              <a:t>‹#›</a:t>
            </a:fld>
            <a:endParaRPr lang="zh-CN" altLang="en-US" noProof="0"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宋体" panose="02010600030101010101" pitchFamily="2" charset="-122"/>
          <a:ea typeface="宋体" panose="02010600030101010101" pitchFamily="2" charset="-122"/>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小组组会</a:t>
            </a:r>
            <a:endParaRPr lang="zh-cn" dirty="0"/>
          </a:p>
        </p:txBody>
      </p:sp>
      <p:sp>
        <p:nvSpPr>
          <p:cNvPr id="3" name="副标题 2"/>
          <p:cNvSpPr>
            <a:spLocks noGrp="1"/>
          </p:cNvSpPr>
          <p:nvPr>
            <p:ph type="subTitle" idx="1"/>
          </p:nvPr>
        </p:nvSpPr>
        <p:spPr/>
        <p:txBody>
          <a:bodyPr rtlCol="0"/>
          <a:lstStyle/>
          <a:p>
            <a:pPr rtl="0"/>
            <a:r>
              <a:rPr lang="en-US" altLang="zh-CN" dirty="0">
                <a:solidFill>
                  <a:schemeClr val="tx1">
                    <a:lumMod val="50000"/>
                  </a:schemeClr>
                </a:solidFill>
              </a:rPr>
              <a:t>2018</a:t>
            </a:r>
            <a:r>
              <a:rPr lang="zh-CN" altLang="en-US" dirty="0">
                <a:solidFill>
                  <a:schemeClr val="tx1">
                    <a:lumMod val="50000"/>
                  </a:schemeClr>
                </a:solidFill>
              </a:rPr>
              <a:t>年</a:t>
            </a:r>
            <a:r>
              <a:rPr lang="en-US" altLang="zh-CN" dirty="0">
                <a:solidFill>
                  <a:schemeClr val="tx1">
                    <a:lumMod val="50000"/>
                  </a:schemeClr>
                </a:solidFill>
              </a:rPr>
              <a:t>12</a:t>
            </a:r>
            <a:r>
              <a:rPr lang="zh-CN" altLang="en-US" dirty="0">
                <a:solidFill>
                  <a:schemeClr val="tx1">
                    <a:lumMod val="50000"/>
                  </a:schemeClr>
                </a:solidFill>
              </a:rPr>
              <a:t>月</a:t>
            </a:r>
            <a:r>
              <a:rPr lang="en-US" altLang="zh-CN" dirty="0">
                <a:solidFill>
                  <a:schemeClr val="tx1">
                    <a:lumMod val="50000"/>
                  </a:schemeClr>
                </a:solidFill>
              </a:rPr>
              <a:t>4</a:t>
            </a:r>
            <a:r>
              <a:rPr lang="zh-CN" altLang="en-US" dirty="0">
                <a:solidFill>
                  <a:schemeClr val="tx1">
                    <a:lumMod val="50000"/>
                  </a:schemeClr>
                </a:solidFill>
              </a:rPr>
              <a:t>日</a:t>
            </a:r>
            <a:endParaRPr lang="zh-cn" dirty="0">
              <a:solidFill>
                <a:schemeClr val="tx1">
                  <a:lumMod val="50000"/>
                </a:schemeClr>
              </a:solidFill>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EE7D06A-C118-49DD-A8C8-DB7AD1EAB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993" y="1651890"/>
            <a:ext cx="9838829" cy="2117895"/>
          </a:xfrm>
          <a:prstGeom prst="rect">
            <a:avLst/>
          </a:prstGeom>
        </p:spPr>
      </p:pic>
      <p:sp>
        <p:nvSpPr>
          <p:cNvPr id="4" name="矩形 3">
            <a:extLst>
              <a:ext uri="{FF2B5EF4-FFF2-40B4-BE49-F238E27FC236}">
                <a16:creationId xmlns:a16="http://schemas.microsoft.com/office/drawing/2014/main" id="{362BB3BA-D565-40A0-81A4-5E2B9008C091}"/>
              </a:ext>
            </a:extLst>
          </p:cNvPr>
          <p:cNvSpPr/>
          <p:nvPr/>
        </p:nvSpPr>
        <p:spPr>
          <a:xfrm>
            <a:off x="382906" y="4365104"/>
            <a:ext cx="11423005" cy="1628587"/>
          </a:xfrm>
          <a:prstGeom prst="rect">
            <a:avLst/>
          </a:prstGeom>
        </p:spPr>
        <p:txBody>
          <a:bodyPr wrap="square">
            <a:spAutoFit/>
          </a:bodyPr>
          <a:lstStyle/>
          <a:p>
            <a:pPr marL="1270" indent="304800" algn="just">
              <a:lnSpc>
                <a:spcPct val="105000"/>
              </a:lnSpc>
              <a:spcAft>
                <a:spcPts val="45"/>
              </a:spcAft>
            </a:pPr>
            <a:r>
              <a:rPr lang="zh-CN" altLang="zh-CN" sz="2400" kern="100" dirty="0">
                <a:solidFill>
                  <a:srgbClr val="000000"/>
                </a:solidFill>
                <a:latin typeface="Calibri" panose="020F0502020204030204" pitchFamily="34" charset="0"/>
                <a:ea typeface="等线" panose="02010600030101010101" pitchFamily="2" charset="-122"/>
              </a:rPr>
              <a:t>•</a:t>
            </a:r>
            <a:r>
              <a:rPr lang="en-US" altLang="zh-CN" sz="2400" kern="100" dirty="0">
                <a:solidFill>
                  <a:srgbClr val="000000"/>
                </a:solidFill>
                <a:latin typeface="Calibri" panose="020F0502020204030204" pitchFamily="34" charset="0"/>
                <a:ea typeface="等线" panose="02010600030101010101" pitchFamily="2" charset="-122"/>
              </a:rPr>
              <a:t>G1</a:t>
            </a:r>
            <a:r>
              <a:rPr lang="zh-CN" altLang="zh-CN" sz="2400" kern="100" dirty="0">
                <a:solidFill>
                  <a:srgbClr val="000000"/>
                </a:solidFill>
                <a:latin typeface="Calibri" panose="020F0502020204030204" pitchFamily="34" charset="0"/>
                <a:ea typeface="等线" panose="02010600030101010101" pitchFamily="2" charset="-122"/>
              </a:rPr>
              <a:t>：应用过滤器后记录受影响的用户。 该组是选择过滤其数据的用户的子集。</a:t>
            </a:r>
            <a:endParaRPr lang="zh-CN" altLang="zh-CN" sz="1400" kern="100" dirty="0">
              <a:solidFill>
                <a:srgbClr val="000000"/>
              </a:solidFill>
              <a:latin typeface="Calibri" panose="020F0502020204030204" pitchFamily="34" charset="0"/>
              <a:ea typeface="Calibri" panose="020F0502020204030204" pitchFamily="34" charset="0"/>
            </a:endParaRPr>
          </a:p>
          <a:p>
            <a:pPr marL="1270" indent="304800" algn="just">
              <a:lnSpc>
                <a:spcPct val="105000"/>
              </a:lnSpc>
              <a:spcAft>
                <a:spcPts val="45"/>
              </a:spcAft>
            </a:pPr>
            <a:r>
              <a:rPr lang="zh-CN" altLang="zh-CN" sz="2400" kern="100" dirty="0">
                <a:solidFill>
                  <a:srgbClr val="000000"/>
                </a:solidFill>
                <a:latin typeface="Calibri" panose="020F0502020204030204" pitchFamily="34" charset="0"/>
                <a:ea typeface="等线" panose="02010600030101010101" pitchFamily="2" charset="-122"/>
              </a:rPr>
              <a:t>•</a:t>
            </a:r>
            <a:r>
              <a:rPr lang="en-US" altLang="zh-CN" sz="2400" kern="100" dirty="0">
                <a:solidFill>
                  <a:srgbClr val="000000"/>
                </a:solidFill>
                <a:latin typeface="Calibri" panose="020F0502020204030204" pitchFamily="34" charset="0"/>
                <a:ea typeface="等线" panose="02010600030101010101" pitchFamily="2" charset="-122"/>
              </a:rPr>
              <a:t>G2</a:t>
            </a:r>
            <a:r>
              <a:rPr lang="zh-CN" altLang="zh-CN" sz="2400" kern="100" dirty="0">
                <a:solidFill>
                  <a:srgbClr val="000000"/>
                </a:solidFill>
                <a:latin typeface="Calibri" panose="020F0502020204030204" pitchFamily="34" charset="0"/>
                <a:ea typeface="等线" panose="02010600030101010101" pitchFamily="2" charset="-122"/>
              </a:rPr>
              <a:t>：记录未经修改的用户，无论他们是否选择过滤。（用户数据的时间跨度可能小于</a:t>
            </a:r>
            <a:r>
              <a:rPr lang="en-US" altLang="zh-CN" sz="2400" kern="100" dirty="0">
                <a:solidFill>
                  <a:srgbClr val="000000"/>
                </a:solidFill>
                <a:latin typeface="Calibri" panose="020F0502020204030204" pitchFamily="34" charset="0"/>
                <a:ea typeface="等线" panose="02010600030101010101" pitchFamily="2" charset="-122"/>
              </a:rPr>
              <a:t>N.</a:t>
            </a:r>
            <a:r>
              <a:rPr lang="zh-CN" altLang="zh-CN" sz="2400" kern="100" dirty="0">
                <a:solidFill>
                  <a:srgbClr val="000000"/>
                </a:solidFill>
                <a:latin typeface="Calibri" panose="020F0502020204030204" pitchFamily="34" charset="0"/>
                <a:ea typeface="等线" panose="02010600030101010101" pitchFamily="2" charset="-122"/>
              </a:rPr>
              <a:t>）</a:t>
            </a:r>
            <a:endParaRPr lang="zh-CN" altLang="zh-CN" sz="1400" kern="100" dirty="0">
              <a:solidFill>
                <a:srgbClr val="000000"/>
              </a:solidFill>
              <a:latin typeface="Calibri" panose="020F0502020204030204" pitchFamily="34" charset="0"/>
              <a:ea typeface="Calibri" panose="020F0502020204030204" pitchFamily="34" charset="0"/>
            </a:endParaRPr>
          </a:p>
          <a:p>
            <a:pPr marL="1270" indent="304800" algn="just">
              <a:lnSpc>
                <a:spcPct val="105000"/>
              </a:lnSpc>
              <a:spcAft>
                <a:spcPts val="45"/>
              </a:spcAft>
            </a:pPr>
            <a:r>
              <a:rPr lang="zh-CN" altLang="zh-CN" sz="2400" kern="100" dirty="0">
                <a:solidFill>
                  <a:srgbClr val="000000"/>
                </a:solidFill>
                <a:latin typeface="Calibri" panose="020F0502020204030204" pitchFamily="34" charset="0"/>
                <a:ea typeface="等线" panose="02010600030101010101" pitchFamily="2" charset="-122"/>
              </a:rPr>
              <a:t>•</a:t>
            </a:r>
            <a:r>
              <a:rPr lang="en-US" altLang="zh-CN" sz="2400" kern="100" dirty="0">
                <a:solidFill>
                  <a:srgbClr val="000000"/>
                </a:solidFill>
                <a:latin typeface="Calibri" panose="020F0502020204030204" pitchFamily="34" charset="0"/>
                <a:ea typeface="等线" panose="02010600030101010101" pitchFamily="2" charset="-122"/>
              </a:rPr>
              <a:t>G3</a:t>
            </a:r>
            <a:r>
              <a:rPr lang="zh-CN" altLang="zh-CN" sz="2400" kern="100" dirty="0">
                <a:solidFill>
                  <a:srgbClr val="000000"/>
                </a:solidFill>
                <a:latin typeface="Calibri" panose="020F0502020204030204" pitchFamily="34" charset="0"/>
                <a:ea typeface="等线" panose="02010600030101010101" pitchFamily="2" charset="-122"/>
              </a:rPr>
              <a:t>：没有历史记录的用户（冷启动用户）。</a:t>
            </a:r>
            <a:endParaRPr lang="zh-CN" altLang="zh-CN" sz="1400" kern="100" dirty="0">
              <a:solidFill>
                <a:srgbClr val="000000"/>
              </a:solidFill>
              <a:effectLst/>
              <a:latin typeface="Calibri" panose="020F0502020204030204" pitchFamily="34" charset="0"/>
              <a:ea typeface="Calibri" panose="020F0502020204030204" pitchFamily="34" charset="0"/>
            </a:endParaRPr>
          </a:p>
        </p:txBody>
      </p:sp>
      <p:sp>
        <p:nvSpPr>
          <p:cNvPr id="5" name="矩形 4">
            <a:extLst>
              <a:ext uri="{FF2B5EF4-FFF2-40B4-BE49-F238E27FC236}">
                <a16:creationId xmlns:a16="http://schemas.microsoft.com/office/drawing/2014/main" id="{90ADEE2C-0783-4C82-AFBC-5047099C44FF}"/>
              </a:ext>
            </a:extLst>
          </p:cNvPr>
          <p:cNvSpPr/>
          <p:nvPr/>
        </p:nvSpPr>
        <p:spPr>
          <a:xfrm>
            <a:off x="189756" y="471796"/>
            <a:ext cx="4698722" cy="584775"/>
          </a:xfrm>
          <a:prstGeom prst="rect">
            <a:avLst/>
          </a:prstGeom>
        </p:spPr>
        <p:txBody>
          <a:bodyPr wrap="none">
            <a:spAutoFit/>
          </a:bodyPr>
          <a:lstStyle/>
          <a:p>
            <a:r>
              <a:rPr lang="zh-CN" altLang="zh-CN" sz="3200" dirty="0">
                <a:solidFill>
                  <a:srgbClr val="000000"/>
                </a:solidFill>
                <a:latin typeface="Calibri" panose="020F0502020204030204" pitchFamily="34" charset="0"/>
                <a:ea typeface="等线" panose="02010600030101010101" pitchFamily="2" charset="-122"/>
                <a:cs typeface="Calibri" panose="020F0502020204030204" pitchFamily="34" charset="0"/>
              </a:rPr>
              <a:t>分类推荐性能用户组分布</a:t>
            </a:r>
            <a:endParaRPr lang="zh-CN" altLang="en-US" sz="3200" dirty="0"/>
          </a:p>
        </p:txBody>
      </p:sp>
    </p:spTree>
    <p:extLst>
      <p:ext uri="{BB962C8B-B14F-4D97-AF65-F5344CB8AC3E}">
        <p14:creationId xmlns:p14="http://schemas.microsoft.com/office/powerpoint/2010/main" val="340461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AAA7DCE-7571-4418-ADB3-6C3A6AEDB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246" y="764704"/>
            <a:ext cx="9906331" cy="4813170"/>
          </a:xfrm>
          <a:prstGeom prst="rect">
            <a:avLst/>
          </a:prstGeom>
        </p:spPr>
      </p:pic>
    </p:spTree>
    <p:extLst>
      <p:ext uri="{BB962C8B-B14F-4D97-AF65-F5344CB8AC3E}">
        <p14:creationId xmlns:p14="http://schemas.microsoft.com/office/powerpoint/2010/main" val="227153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4A729A-7DEF-4EFF-81B6-EED21435740B}"/>
              </a:ext>
            </a:extLst>
          </p:cNvPr>
          <p:cNvSpPr/>
          <p:nvPr/>
        </p:nvSpPr>
        <p:spPr>
          <a:xfrm>
            <a:off x="693812" y="1612893"/>
            <a:ext cx="10801200" cy="3632213"/>
          </a:xfrm>
          <a:prstGeom prst="rect">
            <a:avLst/>
          </a:prstGeom>
        </p:spPr>
        <p:txBody>
          <a:bodyPr wrap="square">
            <a:spAutoFit/>
          </a:bodyPr>
          <a:lstStyle/>
          <a:p>
            <a:pPr marL="1270" indent="304800" algn="just">
              <a:lnSpc>
                <a:spcPct val="105000"/>
              </a:lnSpc>
              <a:spcAft>
                <a:spcPts val="45"/>
              </a:spcAft>
            </a:pPr>
            <a:r>
              <a:rPr lang="zh-CN" altLang="zh-CN" sz="2400" kern="100" dirty="0">
                <a:solidFill>
                  <a:srgbClr val="000000"/>
                </a:solidFill>
                <a:latin typeface="Calibri" panose="020F0502020204030204" pitchFamily="34" charset="0"/>
                <a:ea typeface="等线" panose="02010600030101010101" pitchFamily="2" charset="-122"/>
              </a:rPr>
              <a:t>对于来自</a:t>
            </a:r>
            <a:r>
              <a:rPr lang="en-US" altLang="zh-CN" sz="2400" kern="100" dirty="0">
                <a:solidFill>
                  <a:srgbClr val="000000"/>
                </a:solidFill>
                <a:latin typeface="Calibri" panose="020F0502020204030204" pitchFamily="34" charset="0"/>
                <a:ea typeface="等线" panose="02010600030101010101" pitchFamily="2" charset="-122"/>
              </a:rPr>
              <a:t>G1</a:t>
            </a:r>
            <a:r>
              <a:rPr lang="zh-CN" altLang="zh-CN" sz="2400" kern="100" dirty="0">
                <a:solidFill>
                  <a:srgbClr val="000000"/>
                </a:solidFill>
                <a:latin typeface="Calibri" panose="020F0502020204030204" pitchFamily="34" charset="0"/>
                <a:ea typeface="等线" panose="02010600030101010101" pitchFamily="2" charset="-122"/>
              </a:rPr>
              <a:t>的用户，当</a:t>
            </a:r>
            <a:r>
              <a:rPr lang="en-US" altLang="zh-CN" sz="2400" kern="100" dirty="0">
                <a:solidFill>
                  <a:srgbClr val="000000"/>
                </a:solidFill>
                <a:latin typeface="Calibri" panose="020F0502020204030204" pitchFamily="34" charset="0"/>
                <a:ea typeface="等线" panose="02010600030101010101" pitchFamily="2" charset="-122"/>
              </a:rPr>
              <a:t>N</a:t>
            </a:r>
            <a:r>
              <a:rPr lang="zh-CN" altLang="zh-CN" sz="2400" kern="100" dirty="0">
                <a:solidFill>
                  <a:srgbClr val="000000"/>
                </a:solidFill>
                <a:latin typeface="Calibri" panose="020F0502020204030204" pitchFamily="34" charset="0"/>
                <a:ea typeface="等线" panose="02010600030101010101" pitchFamily="2" charset="-122"/>
              </a:rPr>
              <a:t>很小时，推荐性能会受到负面影响。这是因为这些用户共享的算法数据太少，无法构建准确的配置文件。但随着</a:t>
            </a:r>
            <a:r>
              <a:rPr lang="en-US" altLang="zh-CN" sz="2400" kern="100" dirty="0">
                <a:solidFill>
                  <a:srgbClr val="000000"/>
                </a:solidFill>
                <a:latin typeface="Calibri" panose="020F0502020204030204" pitchFamily="34" charset="0"/>
                <a:ea typeface="等线" panose="02010600030101010101" pitchFamily="2" charset="-122"/>
              </a:rPr>
              <a:t>N</a:t>
            </a:r>
            <a:r>
              <a:rPr lang="zh-CN" altLang="zh-CN" sz="2400" kern="100" dirty="0">
                <a:solidFill>
                  <a:srgbClr val="000000"/>
                </a:solidFill>
                <a:latin typeface="Calibri" panose="020F0502020204030204" pitchFamily="34" charset="0"/>
                <a:ea typeface="等线" panose="02010600030101010101" pitchFamily="2" charset="-122"/>
              </a:rPr>
              <a:t>的增加，推荐者变得更加准确并且</a:t>
            </a:r>
            <a:r>
              <a:rPr lang="zh-CN" altLang="en-US" sz="2400" kern="100" dirty="0">
                <a:solidFill>
                  <a:srgbClr val="000000"/>
                </a:solidFill>
                <a:latin typeface="Calibri" panose="020F0502020204030204" pitchFamily="34" charset="0"/>
                <a:ea typeface="等线" panose="02010600030101010101" pitchFamily="2" charset="-122"/>
              </a:rPr>
              <a:t>与</a:t>
            </a:r>
            <a:r>
              <a:rPr lang="zh-CN" altLang="zh-CN" sz="2400" kern="100" dirty="0">
                <a:solidFill>
                  <a:srgbClr val="000000"/>
                </a:solidFill>
                <a:latin typeface="Calibri" panose="020F0502020204030204" pitchFamily="34" charset="0"/>
                <a:ea typeface="等线" panose="02010600030101010101" pitchFamily="2" charset="-122"/>
              </a:rPr>
              <a:t>（</a:t>
            </a:r>
            <a:r>
              <a:rPr lang="en-US" altLang="zh-CN" sz="2400" kern="100" dirty="0">
                <a:solidFill>
                  <a:srgbClr val="000000"/>
                </a:solidFill>
                <a:latin typeface="Calibri" panose="020F0502020204030204" pitchFamily="34" charset="0"/>
                <a:ea typeface="等线" panose="02010600030101010101" pitchFamily="2" charset="-122"/>
              </a:rPr>
              <a:t>G2</a:t>
            </a:r>
            <a:r>
              <a:rPr lang="zh-CN" altLang="zh-CN" sz="2400" kern="100" dirty="0">
                <a:solidFill>
                  <a:srgbClr val="000000"/>
                </a:solidFill>
                <a:latin typeface="Calibri" panose="020F0502020204030204" pitchFamily="34" charset="0"/>
                <a:ea typeface="等线" panose="02010600030101010101" pitchFamily="2" charset="-122"/>
              </a:rPr>
              <a:t>）的用户性能接近。收敛速度因不同算法而异</a:t>
            </a:r>
            <a:r>
              <a:rPr lang="zh-CN" altLang="en-US" sz="2400" kern="100" dirty="0">
                <a:solidFill>
                  <a:srgbClr val="000000"/>
                </a:solidFill>
                <a:latin typeface="Calibri" panose="020F0502020204030204" pitchFamily="34" charset="0"/>
                <a:ea typeface="等线" panose="02010600030101010101" pitchFamily="2" charset="-122"/>
              </a:rPr>
              <a:t>。</a:t>
            </a:r>
            <a:r>
              <a:rPr lang="zh-CN" altLang="zh-CN" sz="2400" kern="100" dirty="0">
                <a:solidFill>
                  <a:srgbClr val="000000"/>
                </a:solidFill>
                <a:latin typeface="Calibri" panose="020F0502020204030204" pitchFamily="34" charset="0"/>
                <a:ea typeface="等线" panose="02010600030101010101" pitchFamily="2" charset="-122"/>
              </a:rPr>
              <a:t>结果表明，只要共享超过</a:t>
            </a:r>
            <a:r>
              <a:rPr lang="en-US" altLang="zh-CN" sz="2400" kern="100" dirty="0">
                <a:solidFill>
                  <a:srgbClr val="000000"/>
                </a:solidFill>
                <a:latin typeface="Calibri" panose="020F0502020204030204" pitchFamily="34" charset="0"/>
                <a:ea typeface="等线" panose="02010600030101010101" pitchFamily="2" charset="-122"/>
              </a:rPr>
              <a:t>2</a:t>
            </a:r>
            <a:r>
              <a:rPr lang="zh-CN" altLang="zh-CN" sz="2400" kern="100" dirty="0">
                <a:solidFill>
                  <a:srgbClr val="000000"/>
                </a:solidFill>
                <a:latin typeface="Calibri" panose="020F0502020204030204" pitchFamily="34" charset="0"/>
                <a:ea typeface="等线" panose="02010600030101010101" pitchFamily="2" charset="-122"/>
              </a:rPr>
              <a:t>个月的数据，用户就可以过滤掉他们的历史数据而不会出现准确度下降。</a:t>
            </a:r>
            <a:endParaRPr lang="en-US" altLang="zh-CN" sz="2400" kern="100" dirty="0">
              <a:solidFill>
                <a:srgbClr val="000000"/>
              </a:solidFill>
              <a:latin typeface="Calibri" panose="020F0502020204030204" pitchFamily="34" charset="0"/>
              <a:ea typeface="等线" panose="02010600030101010101" pitchFamily="2" charset="-122"/>
            </a:endParaRPr>
          </a:p>
          <a:p>
            <a:pPr marL="1270" indent="304800" algn="just">
              <a:lnSpc>
                <a:spcPct val="105000"/>
              </a:lnSpc>
              <a:spcAft>
                <a:spcPts val="45"/>
              </a:spcAft>
            </a:pPr>
            <a:endParaRPr lang="zh-CN" altLang="zh-CN" sz="1400" kern="100" dirty="0">
              <a:solidFill>
                <a:srgbClr val="000000"/>
              </a:solidFill>
              <a:latin typeface="Calibri" panose="020F0502020204030204" pitchFamily="34" charset="0"/>
              <a:ea typeface="Calibri" panose="020F0502020204030204" pitchFamily="34" charset="0"/>
            </a:endParaRPr>
          </a:p>
          <a:p>
            <a:pPr marL="1270" indent="304800" algn="just">
              <a:lnSpc>
                <a:spcPct val="105000"/>
              </a:lnSpc>
              <a:spcAft>
                <a:spcPts val="45"/>
              </a:spcAft>
            </a:pPr>
            <a:r>
              <a:rPr lang="zh-CN" altLang="zh-CN" sz="2400" kern="100" dirty="0">
                <a:solidFill>
                  <a:srgbClr val="000000"/>
                </a:solidFill>
                <a:latin typeface="Calibri" panose="020F0502020204030204" pitchFamily="34" charset="0"/>
                <a:ea typeface="等线" panose="02010600030101010101" pitchFamily="2" charset="-122"/>
              </a:rPr>
              <a:t>对于来自</a:t>
            </a:r>
            <a:r>
              <a:rPr lang="en-US" altLang="zh-CN" sz="2400" kern="100" dirty="0">
                <a:solidFill>
                  <a:srgbClr val="000000"/>
                </a:solidFill>
                <a:latin typeface="Calibri" panose="020F0502020204030204" pitchFamily="34" charset="0"/>
                <a:ea typeface="等线" panose="02010600030101010101" pitchFamily="2" charset="-122"/>
              </a:rPr>
              <a:t>G2</a:t>
            </a:r>
            <a:r>
              <a:rPr lang="zh-CN" altLang="zh-CN" sz="2400" kern="100" dirty="0">
                <a:solidFill>
                  <a:srgbClr val="000000"/>
                </a:solidFill>
                <a:latin typeface="Calibri" panose="020F0502020204030204" pitchFamily="34" charset="0"/>
                <a:ea typeface="等线" panose="02010600030101010101" pitchFamily="2" charset="-122"/>
              </a:rPr>
              <a:t>的用户，在大多数设置（</a:t>
            </a:r>
            <a:r>
              <a:rPr lang="en-US" altLang="zh-CN" sz="2400" kern="100" dirty="0">
                <a:solidFill>
                  <a:srgbClr val="000000"/>
                </a:solidFill>
                <a:latin typeface="Calibri" panose="020F0502020204030204" pitchFamily="34" charset="0"/>
                <a:ea typeface="等线" panose="02010600030101010101" pitchFamily="2" charset="-122"/>
              </a:rPr>
              <a:t>P</a:t>
            </a:r>
            <a:r>
              <a:rPr lang="zh-CN" altLang="zh-CN" sz="2400" kern="100" dirty="0">
                <a:solidFill>
                  <a:srgbClr val="000000"/>
                </a:solidFill>
                <a:latin typeface="Calibri" panose="020F0502020204030204" pitchFamily="34" charset="0"/>
                <a:ea typeface="等线" panose="02010600030101010101" pitchFamily="2" charset="-122"/>
              </a:rPr>
              <a:t>，</a:t>
            </a:r>
            <a:r>
              <a:rPr lang="en-US" altLang="zh-CN" sz="2400" kern="100" dirty="0">
                <a:solidFill>
                  <a:srgbClr val="000000"/>
                </a:solidFill>
                <a:latin typeface="Calibri" panose="020F0502020204030204" pitchFamily="34" charset="0"/>
                <a:ea typeface="等线" panose="02010600030101010101" pitchFamily="2" charset="-122"/>
              </a:rPr>
              <a:t>N</a:t>
            </a:r>
            <a:r>
              <a:rPr lang="zh-CN" altLang="zh-CN" sz="2400" kern="100" dirty="0">
                <a:solidFill>
                  <a:srgbClr val="000000"/>
                </a:solidFill>
                <a:latin typeface="Calibri" panose="020F0502020204030204" pitchFamily="34" charset="0"/>
                <a:ea typeface="等线" panose="02010600030101010101" pitchFamily="2" charset="-122"/>
              </a:rPr>
              <a:t>）下，推荐性能不会受到显着影响，这表明共享其完整记录的用户不会受到其他人选择过滤数据的影响。</a:t>
            </a:r>
            <a:endParaRPr lang="en-US" altLang="zh-CN" sz="2400" kern="100" dirty="0">
              <a:solidFill>
                <a:srgbClr val="000000"/>
              </a:solidFill>
              <a:latin typeface="Calibri" panose="020F0502020204030204" pitchFamily="34" charset="0"/>
              <a:ea typeface="等线" panose="02010600030101010101" pitchFamily="2" charset="-122"/>
            </a:endParaRPr>
          </a:p>
          <a:p>
            <a:pPr marL="1270" indent="304800" algn="just">
              <a:lnSpc>
                <a:spcPct val="105000"/>
              </a:lnSpc>
              <a:spcAft>
                <a:spcPts val="45"/>
              </a:spcAft>
            </a:pPr>
            <a:endParaRPr lang="zh-CN" altLang="zh-CN" sz="1400" kern="100" dirty="0">
              <a:solidFill>
                <a:srgbClr val="000000"/>
              </a:solidFill>
              <a:latin typeface="Calibri" panose="020F0502020204030204" pitchFamily="34" charset="0"/>
              <a:ea typeface="Calibri" panose="020F0502020204030204" pitchFamily="34" charset="0"/>
            </a:endParaRPr>
          </a:p>
          <a:p>
            <a:pPr marL="1270" indent="304800" algn="just">
              <a:lnSpc>
                <a:spcPct val="105000"/>
              </a:lnSpc>
              <a:spcAft>
                <a:spcPts val="45"/>
              </a:spcAft>
            </a:pPr>
            <a:r>
              <a:rPr lang="zh-CN" altLang="zh-CN" sz="2400" kern="100" dirty="0">
                <a:solidFill>
                  <a:srgbClr val="000000"/>
                </a:solidFill>
                <a:latin typeface="Calibri" panose="020F0502020204030204" pitchFamily="34" charset="0"/>
                <a:ea typeface="等线" panose="02010600030101010101" pitchFamily="2" charset="-122"/>
              </a:rPr>
              <a:t>对于来自</a:t>
            </a:r>
            <a:r>
              <a:rPr lang="en-US" altLang="zh-CN" sz="2400" kern="100" dirty="0">
                <a:solidFill>
                  <a:srgbClr val="000000"/>
                </a:solidFill>
                <a:latin typeface="Calibri" panose="020F0502020204030204" pitchFamily="34" charset="0"/>
                <a:ea typeface="等线" panose="02010600030101010101" pitchFamily="2" charset="-122"/>
              </a:rPr>
              <a:t>G3</a:t>
            </a:r>
            <a:r>
              <a:rPr lang="zh-CN" altLang="zh-CN" sz="2400" kern="100" dirty="0">
                <a:solidFill>
                  <a:srgbClr val="000000"/>
                </a:solidFill>
                <a:latin typeface="Calibri" panose="020F0502020204030204" pitchFamily="34" charset="0"/>
                <a:ea typeface="等线" panose="02010600030101010101" pitchFamily="2" charset="-122"/>
              </a:rPr>
              <a:t>的用户，用户数据过滤的影响取决于算法。</a:t>
            </a:r>
            <a:endParaRPr lang="zh-CN" altLang="zh-CN" sz="14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0059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A1BC50E-95AB-401E-A336-820B61546F15}"/>
              </a:ext>
            </a:extLst>
          </p:cNvPr>
          <p:cNvSpPr/>
          <p:nvPr/>
        </p:nvSpPr>
        <p:spPr>
          <a:xfrm>
            <a:off x="621804" y="908720"/>
            <a:ext cx="1005403" cy="584775"/>
          </a:xfrm>
          <a:prstGeom prst="rect">
            <a:avLst/>
          </a:prstGeom>
        </p:spPr>
        <p:txBody>
          <a:bodyPr wrap="none">
            <a:spAutoFit/>
          </a:bodyPr>
          <a:lstStyle/>
          <a:p>
            <a:r>
              <a:rPr lang="zh-CN" altLang="zh-CN" sz="3200" dirty="0">
                <a:solidFill>
                  <a:srgbClr val="000000"/>
                </a:solidFill>
                <a:latin typeface="Calibri" panose="020F0502020204030204" pitchFamily="34" charset="0"/>
                <a:ea typeface="等线" panose="02010600030101010101" pitchFamily="2" charset="-122"/>
                <a:cs typeface="Calibri" panose="020F0502020204030204" pitchFamily="34" charset="0"/>
              </a:rPr>
              <a:t>结论</a:t>
            </a:r>
            <a:endParaRPr lang="zh-CN" altLang="en-US" sz="3200" dirty="0"/>
          </a:p>
        </p:txBody>
      </p:sp>
      <p:sp>
        <p:nvSpPr>
          <p:cNvPr id="3" name="矩形 2">
            <a:extLst>
              <a:ext uri="{FF2B5EF4-FFF2-40B4-BE49-F238E27FC236}">
                <a16:creationId xmlns:a16="http://schemas.microsoft.com/office/drawing/2014/main" id="{E8A952A1-DC81-422C-8CA7-CDD14829CBD7}"/>
              </a:ext>
            </a:extLst>
          </p:cNvPr>
          <p:cNvSpPr/>
          <p:nvPr/>
        </p:nvSpPr>
        <p:spPr>
          <a:xfrm>
            <a:off x="729816" y="2644170"/>
            <a:ext cx="10729192" cy="1569660"/>
          </a:xfrm>
          <a:prstGeom prst="rect">
            <a:avLst/>
          </a:prstGeom>
        </p:spPr>
        <p:txBody>
          <a:bodyPr wrap="square">
            <a:spAutoFit/>
          </a:bodyPr>
          <a:lstStyle/>
          <a:p>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过滤过时的数据记录对于服务提供商和最终用户来说是一个双赢的解决方案，可以保护用户隐私。</a:t>
            </a:r>
            <a:endPar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endParaRPr>
          </a:p>
          <a:p>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推荐算法不需要完整的历史记录就能很好地执行。实际上，合并过时的数据可能会降低性能</a:t>
            </a:r>
            <a:r>
              <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endParaRPr lang="zh-CN" altLang="en-US" sz="2400" dirty="0"/>
          </a:p>
        </p:txBody>
      </p:sp>
    </p:spTree>
    <p:extLst>
      <p:ext uri="{BB962C8B-B14F-4D97-AF65-F5344CB8AC3E}">
        <p14:creationId xmlns:p14="http://schemas.microsoft.com/office/powerpoint/2010/main" val="22606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ED9D295-AC9B-4CCD-869F-692AB1F4906D}"/>
              </a:ext>
            </a:extLst>
          </p:cNvPr>
          <p:cNvSpPr/>
          <p:nvPr/>
        </p:nvSpPr>
        <p:spPr>
          <a:xfrm>
            <a:off x="837828" y="692696"/>
            <a:ext cx="1005403" cy="584775"/>
          </a:xfrm>
          <a:prstGeom prst="rect">
            <a:avLst/>
          </a:prstGeom>
        </p:spPr>
        <p:txBody>
          <a:bodyPr wrap="none">
            <a:spAutoFit/>
          </a:bodyPr>
          <a:lstStyle/>
          <a:p>
            <a:r>
              <a:rPr lang="zh-CN" altLang="zh-CN" sz="3200" dirty="0">
                <a:solidFill>
                  <a:srgbClr val="000000"/>
                </a:solidFill>
                <a:latin typeface="Calibri" panose="020F0502020204030204" pitchFamily="34" charset="0"/>
                <a:ea typeface="等线" panose="02010600030101010101" pitchFamily="2" charset="-122"/>
                <a:cs typeface="Calibri" panose="020F0502020204030204" pitchFamily="34" charset="0"/>
              </a:rPr>
              <a:t>局限</a:t>
            </a:r>
            <a:endParaRPr lang="zh-CN" altLang="en-US" sz="3200" dirty="0"/>
          </a:p>
        </p:txBody>
      </p:sp>
      <p:sp>
        <p:nvSpPr>
          <p:cNvPr id="3" name="矩形 2">
            <a:extLst>
              <a:ext uri="{FF2B5EF4-FFF2-40B4-BE49-F238E27FC236}">
                <a16:creationId xmlns:a16="http://schemas.microsoft.com/office/drawing/2014/main" id="{74B7162F-6663-484D-B777-F77B506CAE15}"/>
              </a:ext>
            </a:extLst>
          </p:cNvPr>
          <p:cNvSpPr/>
          <p:nvPr/>
        </p:nvSpPr>
        <p:spPr>
          <a:xfrm>
            <a:off x="657808" y="1988840"/>
            <a:ext cx="10873208" cy="3179781"/>
          </a:xfrm>
          <a:prstGeom prst="rect">
            <a:avLst/>
          </a:prstGeom>
        </p:spPr>
        <p:txBody>
          <a:bodyPr wrap="square">
            <a:spAutoFit/>
          </a:bodyPr>
          <a:lstStyle/>
          <a:p>
            <a:pPr marL="1270" indent="304800" algn="just">
              <a:lnSpc>
                <a:spcPct val="105000"/>
              </a:lnSpc>
              <a:spcAft>
                <a:spcPts val="45"/>
              </a:spcAft>
            </a:pPr>
            <a:r>
              <a:rPr lang="zh-CN" altLang="zh-CN" sz="2400" kern="100" dirty="0">
                <a:solidFill>
                  <a:srgbClr val="000000"/>
                </a:solidFill>
                <a:latin typeface="Calibri" panose="020F0502020204030204" pitchFamily="34" charset="0"/>
                <a:ea typeface="等线" panose="02010600030101010101" pitchFamily="2" charset="-122"/>
              </a:rPr>
              <a:t>•探索的推荐算法是初步的。可以探索更复杂的解决方案，例如包含辅助和上下文信息的时态模型和模型，从而引发关于用户如何有选择地分享他们的数据而不是点击和评级的其他研究问题。</a:t>
            </a:r>
            <a:endParaRPr lang="zh-CN" altLang="zh-CN" sz="1400" kern="100" dirty="0">
              <a:solidFill>
                <a:srgbClr val="000000"/>
              </a:solidFill>
              <a:latin typeface="Calibri" panose="020F0502020204030204" pitchFamily="34" charset="0"/>
              <a:ea typeface="Calibri" panose="020F0502020204030204" pitchFamily="34" charset="0"/>
            </a:endParaRPr>
          </a:p>
          <a:p>
            <a:pPr marL="1270" indent="304800" algn="just">
              <a:lnSpc>
                <a:spcPct val="105000"/>
              </a:lnSpc>
              <a:spcAft>
                <a:spcPts val="45"/>
              </a:spcAft>
            </a:pPr>
            <a:r>
              <a:rPr lang="zh-CN" altLang="zh-CN" sz="2400" kern="100" dirty="0">
                <a:solidFill>
                  <a:srgbClr val="000000"/>
                </a:solidFill>
                <a:latin typeface="Calibri" panose="020F0502020204030204" pitchFamily="34" charset="0"/>
                <a:ea typeface="等线" panose="02010600030101010101" pitchFamily="2" charset="-122"/>
              </a:rPr>
              <a:t>•假设每个选择过滤的用户都具有相同的数据共享行为（即，他们都共享来自同一时间段的数据）。然而，在现实世界中，数据共享模式可能更复杂，例如，在用户之间具有不同的</a:t>
            </a:r>
            <a:r>
              <a:rPr lang="en-US" altLang="zh-CN" sz="2400" kern="100" dirty="0">
                <a:solidFill>
                  <a:srgbClr val="000000"/>
                </a:solidFill>
                <a:latin typeface="Calibri" panose="020F0502020204030204" pitchFamily="34" charset="0"/>
                <a:ea typeface="等线" panose="02010600030101010101" pitchFamily="2" charset="-122"/>
              </a:rPr>
              <a:t>N</a:t>
            </a:r>
            <a:r>
              <a:rPr lang="zh-CN" altLang="zh-CN" sz="2400" kern="100" dirty="0">
                <a:solidFill>
                  <a:srgbClr val="000000"/>
                </a:solidFill>
                <a:latin typeface="Calibri" panose="020F0502020204030204" pitchFamily="34" charset="0"/>
                <a:ea typeface="等线" panose="02010600030101010101" pitchFamily="2" charset="-122"/>
              </a:rPr>
              <a:t>值并且在时间上改变隐私设置。</a:t>
            </a:r>
            <a:r>
              <a:rPr lang="en-US" altLang="zh-CN" sz="2400" kern="100" dirty="0">
                <a:solidFill>
                  <a:srgbClr val="000000"/>
                </a:solidFill>
                <a:latin typeface="Calibri" panose="020F0502020204030204" pitchFamily="34" charset="0"/>
                <a:ea typeface="等线" panose="02010600030101010101" pitchFamily="2" charset="-122"/>
              </a:rPr>
              <a:t> </a:t>
            </a:r>
            <a:r>
              <a:rPr lang="zh-CN" altLang="zh-CN" sz="2400" kern="100" dirty="0">
                <a:solidFill>
                  <a:srgbClr val="000000"/>
                </a:solidFill>
                <a:latin typeface="Calibri" panose="020F0502020204030204" pitchFamily="34" charset="0"/>
                <a:ea typeface="等线" panose="02010600030101010101" pitchFamily="2" charset="-122"/>
              </a:rPr>
              <a:t>除了基于时间的数据过滤之外，还可以探索许多其他数据控制机制（例如，基于内容，标签和位置的数据共享）。这些技术有可能为个人数据提供更细粒度的用户控制。</a:t>
            </a:r>
            <a:endParaRPr lang="zh-CN" altLang="zh-CN" sz="14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1156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图片占位符 2" descr="为添加图像预留的空占位符。单击占位符，选择要添加的图像。"/>
          <p:cNvSpPr>
            <a:spLocks noGrp="1"/>
          </p:cNvSpPr>
          <p:nvPr>
            <p:ph type="pic" idx="1"/>
          </p:nvPr>
        </p:nvSpPr>
        <p:spPr/>
      </p:sp>
    </p:spTree>
    <p:extLst>
      <p:ext uri="{BB962C8B-B14F-4D97-AF65-F5344CB8AC3E}">
        <p14:creationId xmlns:p14="http://schemas.microsoft.com/office/powerpoint/2010/main" val="267008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23667F7-E84E-45DB-A05D-FB321FD83392}"/>
              </a:ext>
            </a:extLst>
          </p:cNvPr>
          <p:cNvSpPr/>
          <p:nvPr/>
        </p:nvSpPr>
        <p:spPr>
          <a:xfrm>
            <a:off x="585800" y="1467929"/>
            <a:ext cx="11017224" cy="592919"/>
          </a:xfrm>
          <a:prstGeom prst="rect">
            <a:avLst/>
          </a:prstGeom>
        </p:spPr>
        <p:txBody>
          <a:bodyPr wrap="square">
            <a:spAutoFit/>
          </a:bodyPr>
          <a:lstStyle/>
          <a:p>
            <a:pPr marL="3175" indent="-1905">
              <a:lnSpc>
                <a:spcPct val="106000"/>
              </a:lnSpc>
            </a:pPr>
            <a:r>
              <a:rPr lang="en-US" altLang="zh-CN" sz="3200" kern="100" dirty="0">
                <a:solidFill>
                  <a:srgbClr val="000000"/>
                </a:solidFill>
                <a:latin typeface="Calibri" panose="020F0502020204030204" pitchFamily="34" charset="0"/>
                <a:ea typeface="Calibri" panose="020F0502020204030204" pitchFamily="34" charset="0"/>
              </a:rPr>
              <a:t>Exploring Recommendations Under User-Controlled Data</a:t>
            </a:r>
            <a:r>
              <a:rPr lang="en-US" altLang="zh-CN" sz="1400" kern="100" dirty="0">
                <a:solidFill>
                  <a:srgbClr val="000000"/>
                </a:solidFill>
                <a:latin typeface="Calibri" panose="020F0502020204030204" pitchFamily="34" charset="0"/>
                <a:ea typeface="Calibri" panose="020F0502020204030204" pitchFamily="34" charset="0"/>
              </a:rPr>
              <a:t> </a:t>
            </a:r>
            <a:r>
              <a:rPr lang="en-US" altLang="zh-CN" sz="3200" dirty="0">
                <a:solidFill>
                  <a:srgbClr val="000000"/>
                </a:solidFill>
                <a:latin typeface="Calibri" panose="020F0502020204030204" pitchFamily="34" charset="0"/>
                <a:ea typeface="Calibri" panose="020F0502020204030204" pitchFamily="34" charset="0"/>
              </a:rPr>
              <a:t>Filtering</a:t>
            </a:r>
            <a:endParaRPr lang="zh-CN" altLang="en-US" sz="3200" dirty="0"/>
          </a:p>
        </p:txBody>
      </p:sp>
      <p:sp>
        <p:nvSpPr>
          <p:cNvPr id="6" name="矩形 5">
            <a:extLst>
              <a:ext uri="{FF2B5EF4-FFF2-40B4-BE49-F238E27FC236}">
                <a16:creationId xmlns:a16="http://schemas.microsoft.com/office/drawing/2014/main" id="{F60966A2-AA51-491B-B240-D75463D86FEB}"/>
              </a:ext>
            </a:extLst>
          </p:cNvPr>
          <p:cNvSpPr/>
          <p:nvPr/>
        </p:nvSpPr>
        <p:spPr>
          <a:xfrm>
            <a:off x="1484925" y="2823319"/>
            <a:ext cx="1913281" cy="461665"/>
          </a:xfrm>
          <a:prstGeom prst="rect">
            <a:avLst/>
          </a:prstGeom>
        </p:spPr>
        <p:txBody>
          <a:bodyPr wrap="none">
            <a:spAutoFit/>
          </a:bodyPr>
          <a:lstStyle/>
          <a:p>
            <a:r>
              <a:rPr lang="zh-CN" altLang="en-US" sz="2400" dirty="0"/>
              <a:t>Hongyi Wen</a:t>
            </a:r>
          </a:p>
        </p:txBody>
      </p:sp>
      <p:sp>
        <p:nvSpPr>
          <p:cNvPr id="7" name="矩形 6">
            <a:extLst>
              <a:ext uri="{FF2B5EF4-FFF2-40B4-BE49-F238E27FC236}">
                <a16:creationId xmlns:a16="http://schemas.microsoft.com/office/drawing/2014/main" id="{C28F7320-540E-426B-A8E9-CA2A9591EBFB}"/>
              </a:ext>
            </a:extLst>
          </p:cNvPr>
          <p:cNvSpPr/>
          <p:nvPr/>
        </p:nvSpPr>
        <p:spPr>
          <a:xfrm>
            <a:off x="3665542" y="2823319"/>
            <a:ext cx="2428870" cy="461665"/>
          </a:xfrm>
          <a:prstGeom prst="rect">
            <a:avLst/>
          </a:prstGeom>
        </p:spPr>
        <p:txBody>
          <a:bodyPr wrap="none">
            <a:spAutoFit/>
          </a:bodyPr>
          <a:lstStyle/>
          <a:p>
            <a:r>
              <a:rPr lang="zh-CN" altLang="en-US" sz="2400" dirty="0"/>
              <a:t>Michael Sobolev</a:t>
            </a:r>
          </a:p>
        </p:txBody>
      </p:sp>
      <p:sp>
        <p:nvSpPr>
          <p:cNvPr id="8" name="矩形 7">
            <a:extLst>
              <a:ext uri="{FF2B5EF4-FFF2-40B4-BE49-F238E27FC236}">
                <a16:creationId xmlns:a16="http://schemas.microsoft.com/office/drawing/2014/main" id="{0CF57A48-17C3-4303-B0CA-ABB881B212DE}"/>
              </a:ext>
            </a:extLst>
          </p:cNvPr>
          <p:cNvSpPr/>
          <p:nvPr/>
        </p:nvSpPr>
        <p:spPr>
          <a:xfrm>
            <a:off x="6361747" y="2823319"/>
            <a:ext cx="1913601" cy="461665"/>
          </a:xfrm>
          <a:prstGeom prst="rect">
            <a:avLst/>
          </a:prstGeom>
        </p:spPr>
        <p:txBody>
          <a:bodyPr wrap="none">
            <a:spAutoFit/>
          </a:bodyPr>
          <a:lstStyle/>
          <a:p>
            <a:r>
              <a:rPr lang="zh-CN" altLang="en-US" sz="2400" dirty="0"/>
              <a:t>Longqi Yang</a:t>
            </a:r>
          </a:p>
        </p:txBody>
      </p:sp>
      <p:sp>
        <p:nvSpPr>
          <p:cNvPr id="9" name="矩形 8">
            <a:extLst>
              <a:ext uri="{FF2B5EF4-FFF2-40B4-BE49-F238E27FC236}">
                <a16:creationId xmlns:a16="http://schemas.microsoft.com/office/drawing/2014/main" id="{062AC8B3-E525-4B30-B255-A088FBD57B28}"/>
              </a:ext>
            </a:extLst>
          </p:cNvPr>
          <p:cNvSpPr/>
          <p:nvPr/>
        </p:nvSpPr>
        <p:spPr>
          <a:xfrm>
            <a:off x="8542684" y="2823319"/>
            <a:ext cx="2250937" cy="461665"/>
          </a:xfrm>
          <a:prstGeom prst="rect">
            <a:avLst/>
          </a:prstGeom>
        </p:spPr>
        <p:txBody>
          <a:bodyPr wrap="none">
            <a:spAutoFit/>
          </a:bodyPr>
          <a:lstStyle/>
          <a:p>
            <a:r>
              <a:rPr lang="zh-CN" altLang="en-US" sz="2400" dirty="0"/>
              <a:t>Deborah Estrin</a:t>
            </a:r>
          </a:p>
        </p:txBody>
      </p:sp>
      <p:sp>
        <p:nvSpPr>
          <p:cNvPr id="10" name="矩形 9">
            <a:extLst>
              <a:ext uri="{FF2B5EF4-FFF2-40B4-BE49-F238E27FC236}">
                <a16:creationId xmlns:a16="http://schemas.microsoft.com/office/drawing/2014/main" id="{069E5962-FE72-4DF1-AAD3-4C131615B6DE}"/>
              </a:ext>
            </a:extLst>
          </p:cNvPr>
          <p:cNvSpPr/>
          <p:nvPr/>
        </p:nvSpPr>
        <p:spPr>
          <a:xfrm>
            <a:off x="5146876" y="4048001"/>
            <a:ext cx="1895071" cy="461665"/>
          </a:xfrm>
          <a:prstGeom prst="rect">
            <a:avLst/>
          </a:prstGeom>
        </p:spPr>
        <p:txBody>
          <a:bodyPr wrap="none">
            <a:spAutoFit/>
          </a:bodyPr>
          <a:lstStyle/>
          <a:p>
            <a:r>
              <a:rPr lang="en-US" altLang="zh-CN" sz="2400" dirty="0" err="1">
                <a:solidFill>
                  <a:srgbClr val="000000"/>
                </a:solidFill>
                <a:latin typeface="+mn-ea"/>
              </a:rPr>
              <a:t>RecSys</a:t>
            </a:r>
            <a:r>
              <a:rPr lang="en-US" altLang="zh-CN" sz="2400" dirty="0">
                <a:solidFill>
                  <a:srgbClr val="000000"/>
                </a:solidFill>
                <a:latin typeface="+mn-ea"/>
              </a:rPr>
              <a:t> 2018</a:t>
            </a:r>
            <a:endParaRPr lang="en-US" altLang="zh-CN" sz="2400" i="0" dirty="0">
              <a:solidFill>
                <a:srgbClr val="000000"/>
              </a:solidFill>
              <a:effectLst/>
              <a:latin typeface="+mn-ea"/>
            </a:endParaRPr>
          </a:p>
        </p:txBody>
      </p:sp>
      <p:sp>
        <p:nvSpPr>
          <p:cNvPr id="11" name="矩形 10">
            <a:extLst>
              <a:ext uri="{FF2B5EF4-FFF2-40B4-BE49-F238E27FC236}">
                <a16:creationId xmlns:a16="http://schemas.microsoft.com/office/drawing/2014/main" id="{45110D25-5C9E-4B81-9097-5CE3332C99FB}"/>
              </a:ext>
            </a:extLst>
          </p:cNvPr>
          <p:cNvSpPr/>
          <p:nvPr/>
        </p:nvSpPr>
        <p:spPr>
          <a:xfrm>
            <a:off x="1474170" y="5272137"/>
            <a:ext cx="9240481" cy="400110"/>
          </a:xfrm>
          <a:prstGeom prst="rect">
            <a:avLst/>
          </a:prstGeom>
        </p:spPr>
        <p:txBody>
          <a:bodyPr wrap="square">
            <a:spAutoFit/>
          </a:bodyPr>
          <a:lstStyle/>
          <a:p>
            <a:r>
              <a:rPr lang="zh-CN" altLang="en-US" sz="2000" dirty="0">
                <a:solidFill>
                  <a:srgbClr val="333333"/>
                </a:solidFill>
                <a:latin typeface="pingfang SC"/>
              </a:rPr>
              <a:t>探索了时间敏感的用户数据对推荐性能的影响，即只利用最近若干天的数据。</a:t>
            </a:r>
            <a:endParaRPr lang="zh-CN" altLang="en-US" sz="2000" dirty="0"/>
          </a:p>
        </p:txBody>
      </p:sp>
    </p:spTree>
    <p:extLst>
      <p:ext uri="{BB962C8B-B14F-4D97-AF65-F5344CB8AC3E}">
        <p14:creationId xmlns:p14="http://schemas.microsoft.com/office/powerpoint/2010/main" val="404671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E1A96B-AB3F-4A8D-9578-AC8B4DBC42D9}"/>
              </a:ext>
            </a:extLst>
          </p:cNvPr>
          <p:cNvSpPr/>
          <p:nvPr/>
        </p:nvSpPr>
        <p:spPr>
          <a:xfrm>
            <a:off x="409203" y="455140"/>
            <a:ext cx="1826141" cy="584775"/>
          </a:xfrm>
          <a:prstGeom prst="rect">
            <a:avLst/>
          </a:prstGeom>
        </p:spPr>
        <p:txBody>
          <a:bodyPr wrap="none">
            <a:spAutoFit/>
          </a:bodyPr>
          <a:lstStyle/>
          <a:p>
            <a:r>
              <a:rPr lang="zh-CN" altLang="zh-CN" sz="3200" dirty="0">
                <a:solidFill>
                  <a:srgbClr val="000000"/>
                </a:solidFill>
                <a:latin typeface="Calibri" panose="020F0502020204030204" pitchFamily="34" charset="0"/>
                <a:ea typeface="等线" panose="02010600030101010101" pitchFamily="2" charset="-122"/>
                <a:cs typeface="Calibri" panose="020F0502020204030204" pitchFamily="34" charset="0"/>
              </a:rPr>
              <a:t>影响因素</a:t>
            </a:r>
            <a:endParaRPr lang="zh-CN" altLang="en-US" sz="3200" dirty="0"/>
          </a:p>
        </p:txBody>
      </p:sp>
      <p:sp>
        <p:nvSpPr>
          <p:cNvPr id="3" name="矩形 2">
            <a:extLst>
              <a:ext uri="{FF2B5EF4-FFF2-40B4-BE49-F238E27FC236}">
                <a16:creationId xmlns:a16="http://schemas.microsoft.com/office/drawing/2014/main" id="{AE97B87A-C14F-4D60-B162-BAE730A07709}"/>
              </a:ext>
            </a:extLst>
          </p:cNvPr>
          <p:cNvSpPr/>
          <p:nvPr/>
        </p:nvSpPr>
        <p:spPr>
          <a:xfrm>
            <a:off x="1989956" y="1252715"/>
            <a:ext cx="6092825" cy="830997"/>
          </a:xfrm>
          <a:prstGeom prst="rect">
            <a:avLst/>
          </a:prstGeom>
        </p:spPr>
        <p:txBody>
          <a:bodyPr>
            <a:spAutoFit/>
          </a:bodyPr>
          <a:lstStyle/>
          <a:p>
            <a:r>
              <a:rPr lang="en-US" altLang="zh-CN" sz="2400" dirty="0">
                <a:solidFill>
                  <a:srgbClr val="000000"/>
                </a:solidFill>
                <a:latin typeface="Calibri" panose="020F0502020204030204" pitchFamily="34" charset="0"/>
                <a:ea typeface="等线" panose="02010600030101010101" pitchFamily="2" charset="-122"/>
              </a:rPr>
              <a:t>a</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）过滤数据的用户百分比</a:t>
            </a:r>
            <a:endPar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endParaRPr>
          </a:p>
          <a:p>
            <a:r>
              <a:rPr lang="en-US" altLang="zh-CN" sz="2400" dirty="0">
                <a:solidFill>
                  <a:srgbClr val="000000"/>
                </a:solidFill>
                <a:latin typeface="Calibri" panose="020F0502020204030204" pitchFamily="34" charset="0"/>
                <a:ea typeface="等线" panose="02010600030101010101" pitchFamily="2" charset="-122"/>
              </a:rPr>
              <a:t>b</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）共享数据的时间跨度（即</a:t>
            </a:r>
            <a:r>
              <a:rPr lang="zh-CN" altLang="zh-CN" sz="2400" dirty="0">
                <a:solidFill>
                  <a:srgbClr val="000000"/>
                </a:solidFill>
                <a:ea typeface="Calibri" panose="020F0502020204030204" pitchFamily="34" charset="0"/>
              </a:rPr>
              <a:t>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最近的</a:t>
            </a:r>
            <a:r>
              <a:rPr lang="en-US" altLang="zh-CN" sz="2400" dirty="0">
                <a:solidFill>
                  <a:srgbClr val="000000"/>
                </a:solidFill>
                <a:latin typeface="Calibri" panose="020F0502020204030204" pitchFamily="34" charset="0"/>
                <a:ea typeface="等线" panose="02010600030101010101" pitchFamily="2" charset="-122"/>
              </a:rPr>
              <a:t>N</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天）。</a:t>
            </a:r>
            <a:endParaRPr lang="zh-CN" altLang="en-US" sz="2400" dirty="0"/>
          </a:p>
        </p:txBody>
      </p:sp>
      <p:sp>
        <p:nvSpPr>
          <p:cNvPr id="4" name="矩形 3">
            <a:extLst>
              <a:ext uri="{FF2B5EF4-FFF2-40B4-BE49-F238E27FC236}">
                <a16:creationId xmlns:a16="http://schemas.microsoft.com/office/drawing/2014/main" id="{6D60429A-D303-459E-BF6D-956268B569A9}"/>
              </a:ext>
            </a:extLst>
          </p:cNvPr>
          <p:cNvSpPr/>
          <p:nvPr/>
        </p:nvSpPr>
        <p:spPr>
          <a:xfrm>
            <a:off x="981844" y="3716909"/>
            <a:ext cx="9918714" cy="1628587"/>
          </a:xfrm>
          <a:prstGeom prst="rect">
            <a:avLst/>
          </a:prstGeom>
        </p:spPr>
        <p:txBody>
          <a:bodyPr wrap="square">
            <a:spAutoFit/>
          </a:bodyPr>
          <a:lstStyle/>
          <a:p>
            <a:pPr marL="1270" indent="304800" algn="just">
              <a:lnSpc>
                <a:spcPct val="105000"/>
              </a:lnSpc>
              <a:spcAft>
                <a:spcPts val="45"/>
              </a:spcAft>
            </a:pPr>
            <a:r>
              <a:rPr lang="zh-CN" altLang="zh-CN" sz="2400" kern="100" dirty="0">
                <a:solidFill>
                  <a:srgbClr val="000000"/>
                </a:solidFill>
                <a:latin typeface="Calibri" panose="020F0502020204030204" pitchFamily="34" charset="0"/>
                <a:ea typeface="等线" panose="02010600030101010101" pitchFamily="2" charset="-122"/>
              </a:rPr>
              <a:t>•</a:t>
            </a:r>
            <a:r>
              <a:rPr lang="en-US" altLang="zh-CN" sz="2400" kern="100" dirty="0">
                <a:solidFill>
                  <a:srgbClr val="000000"/>
                </a:solidFill>
                <a:latin typeface="Calibri" panose="020F0502020204030204" pitchFamily="34" charset="0"/>
                <a:ea typeface="等线" panose="02010600030101010101" pitchFamily="2" charset="-122"/>
              </a:rPr>
              <a:t>1</a:t>
            </a:r>
            <a:r>
              <a:rPr lang="zh-CN" altLang="zh-CN" sz="2400" kern="100" dirty="0">
                <a:solidFill>
                  <a:srgbClr val="000000"/>
                </a:solidFill>
                <a:latin typeface="Calibri" panose="020F0502020204030204" pitchFamily="34" charset="0"/>
                <a:ea typeface="等线" panose="02010600030101010101" pitchFamily="2" charset="-122"/>
              </a:rPr>
              <a:t>：只要用户保留至少</a:t>
            </a:r>
            <a:r>
              <a:rPr lang="en-US" altLang="zh-CN" sz="2400" kern="100" dirty="0">
                <a:solidFill>
                  <a:srgbClr val="000000"/>
                </a:solidFill>
                <a:latin typeface="Calibri" panose="020F0502020204030204" pitchFamily="34" charset="0"/>
                <a:ea typeface="等线" panose="02010600030101010101" pitchFamily="2" charset="-122"/>
              </a:rPr>
              <a:t>60</a:t>
            </a:r>
            <a:r>
              <a:rPr lang="zh-CN" altLang="zh-CN" sz="2400" kern="100" dirty="0">
                <a:solidFill>
                  <a:srgbClr val="000000"/>
                </a:solidFill>
                <a:latin typeface="Calibri" panose="020F0502020204030204" pitchFamily="34" charset="0"/>
                <a:ea typeface="等线" panose="02010600030101010101" pitchFamily="2" charset="-122"/>
              </a:rPr>
              <a:t>天的数据，推荐绩效就不会受到影响。</a:t>
            </a:r>
            <a:endParaRPr lang="zh-CN" altLang="zh-CN" sz="1400" kern="100" dirty="0">
              <a:solidFill>
                <a:srgbClr val="000000"/>
              </a:solidFill>
              <a:latin typeface="Calibri" panose="020F0502020204030204" pitchFamily="34" charset="0"/>
              <a:ea typeface="Calibri" panose="020F0502020204030204" pitchFamily="34" charset="0"/>
            </a:endParaRPr>
          </a:p>
          <a:p>
            <a:pPr marL="1270" indent="304800" algn="just">
              <a:lnSpc>
                <a:spcPct val="105000"/>
              </a:lnSpc>
              <a:spcAft>
                <a:spcPts val="45"/>
              </a:spcAft>
            </a:pPr>
            <a:r>
              <a:rPr lang="zh-CN" altLang="zh-CN" sz="2400" kern="100" dirty="0">
                <a:solidFill>
                  <a:srgbClr val="000000"/>
                </a:solidFill>
                <a:latin typeface="Calibri" panose="020F0502020204030204" pitchFamily="34" charset="0"/>
                <a:ea typeface="等线" panose="02010600030101010101" pitchFamily="2" charset="-122"/>
              </a:rPr>
              <a:t>•</a:t>
            </a:r>
            <a:r>
              <a:rPr lang="en-US" altLang="zh-CN" sz="2400" kern="100" dirty="0">
                <a:solidFill>
                  <a:srgbClr val="000000"/>
                </a:solidFill>
                <a:latin typeface="Calibri" panose="020F0502020204030204" pitchFamily="34" charset="0"/>
                <a:ea typeface="等线" panose="02010600030101010101" pitchFamily="2" charset="-122"/>
              </a:rPr>
              <a:t>2</a:t>
            </a:r>
            <a:r>
              <a:rPr lang="zh-CN" altLang="zh-CN" sz="2400" kern="100" dirty="0">
                <a:solidFill>
                  <a:srgbClr val="000000"/>
                </a:solidFill>
                <a:latin typeface="Calibri" panose="020F0502020204030204" pitchFamily="34" charset="0"/>
                <a:ea typeface="等线" panose="02010600030101010101" pitchFamily="2" charset="-122"/>
              </a:rPr>
              <a:t>：合并完整的用户交互记录会导致次优的推荐性能。</a:t>
            </a:r>
            <a:endParaRPr lang="zh-CN" altLang="zh-CN" sz="1400" kern="100" dirty="0">
              <a:solidFill>
                <a:srgbClr val="000000"/>
              </a:solidFill>
              <a:latin typeface="Calibri" panose="020F0502020204030204" pitchFamily="34" charset="0"/>
              <a:ea typeface="Calibri" panose="020F0502020204030204" pitchFamily="34" charset="0"/>
            </a:endParaRPr>
          </a:p>
          <a:p>
            <a:pPr marL="1270" indent="304800" algn="just">
              <a:lnSpc>
                <a:spcPct val="105000"/>
              </a:lnSpc>
              <a:spcAft>
                <a:spcPts val="45"/>
              </a:spcAft>
            </a:pPr>
            <a:r>
              <a:rPr lang="zh-CN" altLang="zh-CN" sz="2400" kern="100" dirty="0">
                <a:solidFill>
                  <a:srgbClr val="000000"/>
                </a:solidFill>
                <a:latin typeface="Calibri" panose="020F0502020204030204" pitchFamily="34" charset="0"/>
                <a:ea typeface="等线" panose="02010600030101010101" pitchFamily="2" charset="-122"/>
              </a:rPr>
              <a:t>•</a:t>
            </a:r>
            <a:r>
              <a:rPr lang="en-US" altLang="zh-CN" sz="2400" kern="100" dirty="0">
                <a:solidFill>
                  <a:srgbClr val="000000"/>
                </a:solidFill>
                <a:latin typeface="Calibri" panose="020F0502020204030204" pitchFamily="34" charset="0"/>
                <a:ea typeface="等线" panose="02010600030101010101" pitchFamily="2" charset="-122"/>
              </a:rPr>
              <a:t>3</a:t>
            </a:r>
            <a:r>
              <a:rPr lang="zh-CN" altLang="zh-CN" sz="2400" kern="100" dirty="0">
                <a:solidFill>
                  <a:srgbClr val="000000"/>
                </a:solidFill>
                <a:latin typeface="Calibri" panose="020F0502020204030204" pitchFamily="34" charset="0"/>
                <a:ea typeface="等线" panose="02010600030101010101" pitchFamily="2" charset="-122"/>
              </a:rPr>
              <a:t>：数据过滤对冷启动用户和共享其完整历史记录的用户的建议几乎</a:t>
            </a:r>
            <a:r>
              <a:rPr lang="en-US" altLang="zh-CN" sz="2400" kern="100" dirty="0">
                <a:solidFill>
                  <a:srgbClr val="000000"/>
                </a:solidFill>
                <a:latin typeface="Calibri" panose="020F0502020204030204" pitchFamily="34" charset="0"/>
                <a:ea typeface="等线" panose="02010600030101010101" pitchFamily="2" charset="-122"/>
              </a:rPr>
              <a:t>  </a:t>
            </a:r>
          </a:p>
          <a:p>
            <a:pPr marL="1270" indent="304800" algn="just">
              <a:lnSpc>
                <a:spcPct val="105000"/>
              </a:lnSpc>
              <a:spcAft>
                <a:spcPts val="45"/>
              </a:spcAft>
            </a:pPr>
            <a:r>
              <a:rPr lang="en-US" altLang="zh-CN" sz="2400" kern="100" dirty="0">
                <a:solidFill>
                  <a:srgbClr val="000000"/>
                </a:solidFill>
                <a:latin typeface="Calibri" panose="020F0502020204030204" pitchFamily="34" charset="0"/>
                <a:ea typeface="等线" panose="02010600030101010101" pitchFamily="2" charset="-122"/>
              </a:rPr>
              <a:t>         </a:t>
            </a:r>
            <a:r>
              <a:rPr lang="zh-CN" altLang="zh-CN" sz="2400" kern="100" dirty="0">
                <a:solidFill>
                  <a:srgbClr val="000000"/>
                </a:solidFill>
                <a:latin typeface="Calibri" panose="020F0502020204030204" pitchFamily="34" charset="0"/>
                <a:ea typeface="等线" panose="02010600030101010101" pitchFamily="2" charset="-122"/>
              </a:rPr>
              <a:t>没有影响。 如果</a:t>
            </a:r>
            <a:r>
              <a:rPr lang="en-US" altLang="zh-CN" sz="2400" kern="100" dirty="0">
                <a:solidFill>
                  <a:srgbClr val="000000"/>
                </a:solidFill>
                <a:latin typeface="Calibri" panose="020F0502020204030204" pitchFamily="34" charset="0"/>
                <a:ea typeface="等线" panose="02010600030101010101" pitchFamily="2" charset="-122"/>
              </a:rPr>
              <a:t>N</a:t>
            </a:r>
            <a:r>
              <a:rPr lang="zh-CN" altLang="zh-CN" sz="2400" kern="100" dirty="0">
                <a:solidFill>
                  <a:srgbClr val="000000"/>
                </a:solidFill>
                <a:latin typeface="Calibri" panose="020F0502020204030204" pitchFamily="34" charset="0"/>
                <a:ea typeface="等线" panose="02010600030101010101" pitchFamily="2" charset="-122"/>
              </a:rPr>
              <a:t>很小，选择过滤的用户可能会受到负面影响。</a:t>
            </a:r>
            <a:endParaRPr lang="zh-CN" altLang="zh-CN" sz="1400" kern="100" dirty="0">
              <a:solidFill>
                <a:srgbClr val="000000"/>
              </a:solidFill>
              <a:effectLst/>
              <a:latin typeface="Calibri" panose="020F0502020204030204" pitchFamily="34" charset="0"/>
              <a:ea typeface="Calibri" panose="020F0502020204030204" pitchFamily="34" charset="0"/>
            </a:endParaRPr>
          </a:p>
        </p:txBody>
      </p:sp>
      <p:sp>
        <p:nvSpPr>
          <p:cNvPr id="5" name="矩形 4">
            <a:extLst>
              <a:ext uri="{FF2B5EF4-FFF2-40B4-BE49-F238E27FC236}">
                <a16:creationId xmlns:a16="http://schemas.microsoft.com/office/drawing/2014/main" id="{EEDC336F-CFDA-419A-AA18-4E6881E1DB55}"/>
              </a:ext>
            </a:extLst>
          </p:cNvPr>
          <p:cNvSpPr/>
          <p:nvPr/>
        </p:nvSpPr>
        <p:spPr>
          <a:xfrm>
            <a:off x="409203" y="2607923"/>
            <a:ext cx="1826141" cy="584775"/>
          </a:xfrm>
          <a:prstGeom prst="rect">
            <a:avLst/>
          </a:prstGeom>
        </p:spPr>
        <p:txBody>
          <a:bodyPr wrap="none">
            <a:spAutoFit/>
          </a:bodyPr>
          <a:lstStyle/>
          <a:p>
            <a:r>
              <a:rPr lang="zh-CN" altLang="zh-CN" sz="3200" dirty="0">
                <a:solidFill>
                  <a:srgbClr val="000000"/>
                </a:solidFill>
                <a:latin typeface="Calibri" panose="020F0502020204030204" pitchFamily="34" charset="0"/>
                <a:ea typeface="等线" panose="02010600030101010101" pitchFamily="2" charset="-122"/>
                <a:cs typeface="Calibri" panose="020F0502020204030204" pitchFamily="34" charset="0"/>
              </a:rPr>
              <a:t>主要发现</a:t>
            </a:r>
            <a:endParaRPr lang="zh-CN" altLang="en-US" sz="3200" dirty="0"/>
          </a:p>
        </p:txBody>
      </p:sp>
    </p:spTree>
    <p:extLst>
      <p:ext uri="{BB962C8B-B14F-4D97-AF65-F5344CB8AC3E}">
        <p14:creationId xmlns:p14="http://schemas.microsoft.com/office/powerpoint/2010/main" val="257684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F7D110-5483-41F6-A1AA-F86651A35B88}"/>
              </a:ext>
            </a:extLst>
          </p:cNvPr>
          <p:cNvSpPr txBox="1"/>
          <p:nvPr/>
        </p:nvSpPr>
        <p:spPr>
          <a:xfrm>
            <a:off x="549796" y="476672"/>
            <a:ext cx="1005403" cy="584775"/>
          </a:xfrm>
          <a:prstGeom prst="rect">
            <a:avLst/>
          </a:prstGeom>
          <a:noFill/>
        </p:spPr>
        <p:txBody>
          <a:bodyPr wrap="none" rtlCol="0">
            <a:spAutoFit/>
          </a:bodyPr>
          <a:lstStyle/>
          <a:p>
            <a:r>
              <a:rPr lang="zh-CN" altLang="en-US" sz="3200" dirty="0"/>
              <a:t>实验</a:t>
            </a:r>
          </a:p>
        </p:txBody>
      </p:sp>
      <p:sp>
        <p:nvSpPr>
          <p:cNvPr id="3" name="文本框 2">
            <a:extLst>
              <a:ext uri="{FF2B5EF4-FFF2-40B4-BE49-F238E27FC236}">
                <a16:creationId xmlns:a16="http://schemas.microsoft.com/office/drawing/2014/main" id="{8591C57D-A51C-4D3E-832C-83965B10CB05}"/>
              </a:ext>
            </a:extLst>
          </p:cNvPr>
          <p:cNvSpPr txBox="1"/>
          <p:nvPr/>
        </p:nvSpPr>
        <p:spPr>
          <a:xfrm>
            <a:off x="702551" y="1450016"/>
            <a:ext cx="10783721" cy="461665"/>
          </a:xfrm>
          <a:prstGeom prst="rect">
            <a:avLst/>
          </a:prstGeom>
          <a:noFill/>
        </p:spPr>
        <p:txBody>
          <a:bodyPr wrap="none" rtlCol="0">
            <a:spAutoFit/>
          </a:bodyPr>
          <a:lstStyle/>
          <a:p>
            <a:r>
              <a:rPr lang="zh-CN" altLang="en-US" sz="2400" dirty="0"/>
              <a:t>控制变量：</a:t>
            </a:r>
            <a:r>
              <a:rPr lang="en-US" altLang="zh-CN" sz="2400" dirty="0"/>
              <a:t>P</a:t>
            </a:r>
            <a:r>
              <a:rPr lang="zh-CN" altLang="zh-CN" sz="2400" dirty="0"/>
              <a:t>，用户选择过滤的百分比</a:t>
            </a:r>
            <a:r>
              <a:rPr lang="zh-CN" altLang="en-US" sz="2400" dirty="0"/>
              <a:t>；</a:t>
            </a:r>
            <a:r>
              <a:rPr lang="en-US" altLang="zh-CN" sz="2400" dirty="0"/>
              <a:t>N</a:t>
            </a:r>
            <a:r>
              <a:rPr lang="zh-CN" altLang="zh-CN" sz="2400" dirty="0"/>
              <a:t>，每个用户共享的数据的时间跨度。</a:t>
            </a:r>
            <a:endParaRPr lang="zh-CN" altLang="en-US" sz="2400" dirty="0"/>
          </a:p>
        </p:txBody>
      </p:sp>
      <p:sp>
        <p:nvSpPr>
          <p:cNvPr id="4" name="矩形 3">
            <a:extLst>
              <a:ext uri="{FF2B5EF4-FFF2-40B4-BE49-F238E27FC236}">
                <a16:creationId xmlns:a16="http://schemas.microsoft.com/office/drawing/2014/main" id="{C00283A4-29BD-44F5-A67A-6E5A8A3A1933}"/>
              </a:ext>
            </a:extLst>
          </p:cNvPr>
          <p:cNvSpPr/>
          <p:nvPr/>
        </p:nvSpPr>
        <p:spPr>
          <a:xfrm>
            <a:off x="702551" y="2273337"/>
            <a:ext cx="6902852" cy="461665"/>
          </a:xfrm>
          <a:prstGeom prst="rect">
            <a:avLst/>
          </a:prstGeom>
        </p:spPr>
        <p:txBody>
          <a:bodyPr wrap="none">
            <a:spAutoFit/>
          </a:bodyPr>
          <a:lstStyle/>
          <a:p>
            <a:r>
              <a:rPr lang="zh-CN" altLang="zh-CN" sz="2400" dirty="0"/>
              <a:t>数据集</a:t>
            </a:r>
            <a:r>
              <a:rPr lang="zh-CN" altLang="en-US" sz="2400" dirty="0"/>
              <a:t>：</a:t>
            </a:r>
            <a:r>
              <a:rPr lang="en-US" altLang="zh-CN" sz="2400" dirty="0" err="1"/>
              <a:t>MovieLens</a:t>
            </a:r>
            <a:r>
              <a:rPr lang="en-US" altLang="zh-CN" sz="2400" dirty="0"/>
              <a:t> 20M   (</a:t>
            </a:r>
            <a:r>
              <a:rPr lang="zh-CN" altLang="zh-CN" sz="2400" dirty="0"/>
              <a:t>从</a:t>
            </a:r>
            <a:r>
              <a:rPr lang="en-US" altLang="zh-CN" sz="2400" dirty="0"/>
              <a:t>01/09/95</a:t>
            </a:r>
            <a:r>
              <a:rPr lang="zh-CN" altLang="zh-CN" sz="2400" dirty="0"/>
              <a:t>到</a:t>
            </a:r>
            <a:r>
              <a:rPr lang="en-US" altLang="zh-CN" sz="2400" dirty="0"/>
              <a:t>03/31/15)</a:t>
            </a:r>
            <a:endParaRPr lang="zh-CN" altLang="en-US" sz="2400" dirty="0"/>
          </a:p>
        </p:txBody>
      </p:sp>
      <p:sp>
        <p:nvSpPr>
          <p:cNvPr id="5" name="矩形 4">
            <a:extLst>
              <a:ext uri="{FF2B5EF4-FFF2-40B4-BE49-F238E27FC236}">
                <a16:creationId xmlns:a16="http://schemas.microsoft.com/office/drawing/2014/main" id="{729E2105-155E-4C25-B8D2-D45F5F051ACE}"/>
              </a:ext>
            </a:extLst>
          </p:cNvPr>
          <p:cNvSpPr/>
          <p:nvPr/>
        </p:nvSpPr>
        <p:spPr>
          <a:xfrm>
            <a:off x="702551" y="3163753"/>
            <a:ext cx="7507183" cy="1200329"/>
          </a:xfrm>
          <a:prstGeom prst="rect">
            <a:avLst/>
          </a:prstGeom>
        </p:spPr>
        <p:txBody>
          <a:bodyPr wrap="none">
            <a:spAutoFit/>
          </a:bodyPr>
          <a:lstStyle/>
          <a:p>
            <a:r>
              <a:rPr lang="zh-CN" altLang="zh-CN" sz="2400" dirty="0"/>
              <a:t>三种推荐算法</a:t>
            </a:r>
            <a:r>
              <a:rPr lang="zh-CN" altLang="en-US" sz="2400" dirty="0"/>
              <a:t>：</a:t>
            </a:r>
            <a:r>
              <a:rPr lang="zh-CN" altLang="zh-CN" sz="2400" dirty="0"/>
              <a:t>概率矩阵分解（</a:t>
            </a:r>
            <a:r>
              <a:rPr lang="en-US" altLang="zh-CN" sz="2400" dirty="0"/>
              <a:t>PMF</a:t>
            </a:r>
            <a:r>
              <a:rPr lang="zh-CN" altLang="zh-CN" sz="2400" dirty="0"/>
              <a:t>）</a:t>
            </a:r>
            <a:endParaRPr lang="en-US" altLang="zh-CN" sz="2400" dirty="0"/>
          </a:p>
          <a:p>
            <a:r>
              <a:rPr lang="en-US" altLang="zh-CN" sz="2400" dirty="0"/>
              <a:t>                            </a:t>
            </a:r>
            <a:r>
              <a:rPr lang="zh-CN" altLang="zh-CN" sz="2400" dirty="0"/>
              <a:t>贝叶斯个性化排名（</a:t>
            </a:r>
            <a:r>
              <a:rPr lang="en-US" altLang="zh-CN" sz="2400" dirty="0"/>
              <a:t>BPR</a:t>
            </a:r>
            <a:r>
              <a:rPr lang="zh-CN" altLang="zh-CN" sz="2400" dirty="0"/>
              <a:t>）</a:t>
            </a:r>
            <a:endParaRPr lang="en-US" altLang="zh-CN" sz="2400" dirty="0"/>
          </a:p>
          <a:p>
            <a:r>
              <a:rPr lang="en-US" altLang="zh-CN" sz="2400" dirty="0"/>
              <a:t>                            </a:t>
            </a:r>
            <a:r>
              <a:rPr lang="zh-CN" altLang="zh-CN" sz="2400" dirty="0"/>
              <a:t>统一权重的协作度量学习（</a:t>
            </a:r>
            <a:r>
              <a:rPr lang="en-US" altLang="zh-CN" sz="2400" dirty="0"/>
              <a:t>UCML</a:t>
            </a:r>
            <a:r>
              <a:rPr lang="zh-CN" altLang="zh-CN" sz="2400" dirty="0"/>
              <a:t>）</a:t>
            </a:r>
            <a:endParaRPr lang="zh-CN" altLang="en-US" sz="2400" dirty="0"/>
          </a:p>
        </p:txBody>
      </p:sp>
      <p:sp>
        <p:nvSpPr>
          <p:cNvPr id="6" name="矩形 5">
            <a:extLst>
              <a:ext uri="{FF2B5EF4-FFF2-40B4-BE49-F238E27FC236}">
                <a16:creationId xmlns:a16="http://schemas.microsoft.com/office/drawing/2014/main" id="{4E38FA52-A2D6-4C5F-BEB9-B899B1235D51}"/>
              </a:ext>
            </a:extLst>
          </p:cNvPr>
          <p:cNvSpPr/>
          <p:nvPr/>
        </p:nvSpPr>
        <p:spPr>
          <a:xfrm>
            <a:off x="702551" y="5554162"/>
            <a:ext cx="10648445" cy="461665"/>
          </a:xfrm>
          <a:prstGeom prst="rect">
            <a:avLst/>
          </a:prstGeom>
        </p:spPr>
        <p:txBody>
          <a:bodyPr wrap="square">
            <a:spAutoFit/>
          </a:bodyPr>
          <a:lstStyle/>
          <a:p>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用户和项目嵌入大小设置为</a:t>
            </a:r>
            <a:r>
              <a:rPr lang="en-US" altLang="zh-CN" sz="2400" dirty="0">
                <a:solidFill>
                  <a:srgbClr val="000000"/>
                </a:solidFill>
                <a:latin typeface="Calibri" panose="020F0502020204030204" pitchFamily="34" charset="0"/>
                <a:ea typeface="等线" panose="02010600030101010101" pitchFamily="2" charset="-122"/>
              </a:rPr>
              <a:t>50</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，并在最多</a:t>
            </a:r>
            <a:r>
              <a:rPr lang="en-US" altLang="zh-CN" sz="2400" dirty="0">
                <a:solidFill>
                  <a:srgbClr val="000000"/>
                </a:solidFill>
                <a:latin typeface="Calibri" panose="020F0502020204030204" pitchFamily="34" charset="0"/>
                <a:ea typeface="等线" panose="02010600030101010101" pitchFamily="2" charset="-122"/>
              </a:rPr>
              <a:t>10,000</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次迭代中训练所有推荐者。</a:t>
            </a:r>
            <a:endParaRPr lang="zh-CN" altLang="en-US" sz="2400" dirty="0"/>
          </a:p>
        </p:txBody>
      </p:sp>
      <p:sp>
        <p:nvSpPr>
          <p:cNvPr id="7" name="矩形 6">
            <a:extLst>
              <a:ext uri="{FF2B5EF4-FFF2-40B4-BE49-F238E27FC236}">
                <a16:creationId xmlns:a16="http://schemas.microsoft.com/office/drawing/2014/main" id="{83105FEF-CABB-4002-972C-FBEF2D8C9F82}"/>
              </a:ext>
            </a:extLst>
          </p:cNvPr>
          <p:cNvSpPr/>
          <p:nvPr/>
        </p:nvSpPr>
        <p:spPr>
          <a:xfrm>
            <a:off x="702551" y="4728289"/>
            <a:ext cx="6426759" cy="461665"/>
          </a:xfrm>
          <a:prstGeom prst="rect">
            <a:avLst/>
          </a:prstGeom>
        </p:spPr>
        <p:txBody>
          <a:bodyPr wrap="none">
            <a:spAutoFit/>
          </a:bodyPr>
          <a:lstStyle/>
          <a:p>
            <a:r>
              <a:rPr lang="en-US" altLang="zh-CN" sz="2400" dirty="0">
                <a:solidFill>
                  <a:srgbClr val="000000"/>
                </a:solidFill>
                <a:latin typeface="Calibri" panose="020F0502020204030204" pitchFamily="34" charset="0"/>
                <a:ea typeface="等线" panose="02010600030101010101" pitchFamily="2" charset="-122"/>
              </a:rPr>
              <a:t>P</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r>
              <a:rPr lang="en-US" altLang="zh-CN" sz="2400" dirty="0">
                <a:solidFill>
                  <a:srgbClr val="000000"/>
                </a:solidFill>
                <a:latin typeface="Calibri" panose="020F0502020204030204" pitchFamily="34" charset="0"/>
                <a:ea typeface="等线" panose="02010600030101010101" pitchFamily="2" charset="-122"/>
              </a:rPr>
              <a:t>{0.25,0.5,0.75,1.0}</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和</a:t>
            </a:r>
            <a:r>
              <a:rPr lang="en-US" altLang="zh-CN" sz="2400" dirty="0">
                <a:solidFill>
                  <a:srgbClr val="000000"/>
                </a:solidFill>
                <a:latin typeface="Calibri" panose="020F0502020204030204" pitchFamily="34" charset="0"/>
                <a:ea typeface="等线" panose="02010600030101010101" pitchFamily="2" charset="-122"/>
              </a:rPr>
              <a:t>N</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r>
              <a:rPr lang="en-US" altLang="zh-CN" sz="2400" dirty="0">
                <a:solidFill>
                  <a:srgbClr val="000000"/>
                </a:solidFill>
                <a:latin typeface="Calibri" panose="020F0502020204030204" pitchFamily="34" charset="0"/>
                <a:ea typeface="等线" panose="02010600030101010101" pitchFamily="2" charset="-122"/>
              </a:rPr>
              <a:t>{1,7,14,30,60,90,180}</a:t>
            </a:r>
            <a:endParaRPr lang="zh-CN" altLang="en-US" sz="2400" dirty="0"/>
          </a:p>
        </p:txBody>
      </p:sp>
    </p:spTree>
    <p:extLst>
      <p:ext uri="{BB962C8B-B14F-4D97-AF65-F5344CB8AC3E}">
        <p14:creationId xmlns:p14="http://schemas.microsoft.com/office/powerpoint/2010/main" val="402097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1E9FD17-2EF1-4F4D-B0D9-2E982995A6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972" y="2004741"/>
            <a:ext cx="7920880" cy="2848518"/>
          </a:xfrm>
          <a:prstGeom prst="rect">
            <a:avLst/>
          </a:prstGeom>
        </p:spPr>
      </p:pic>
    </p:spTree>
    <p:extLst>
      <p:ext uri="{BB962C8B-B14F-4D97-AF65-F5344CB8AC3E}">
        <p14:creationId xmlns:p14="http://schemas.microsoft.com/office/powerpoint/2010/main" val="413332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BAD08E-EB4F-4FF2-9DCA-9FA30284BD14}"/>
              </a:ext>
            </a:extLst>
          </p:cNvPr>
          <p:cNvSpPr/>
          <p:nvPr/>
        </p:nvSpPr>
        <p:spPr>
          <a:xfrm>
            <a:off x="549796" y="548680"/>
            <a:ext cx="1043246" cy="584775"/>
          </a:xfrm>
          <a:prstGeom prst="rect">
            <a:avLst/>
          </a:prstGeom>
        </p:spPr>
        <p:txBody>
          <a:bodyPr wrap="square">
            <a:spAutoFit/>
          </a:bodyPr>
          <a:lstStyle/>
          <a:p>
            <a:r>
              <a:rPr lang="zh-CN" altLang="zh-CN" sz="3200" dirty="0">
                <a:solidFill>
                  <a:srgbClr val="000000"/>
                </a:solidFill>
                <a:latin typeface="Calibri" panose="020F0502020204030204" pitchFamily="34" charset="0"/>
                <a:ea typeface="等线" panose="02010600030101010101" pitchFamily="2" charset="-122"/>
                <a:cs typeface="Calibri" panose="020F0502020204030204" pitchFamily="34" charset="0"/>
              </a:rPr>
              <a:t>结果</a:t>
            </a:r>
            <a:endParaRPr lang="zh-CN" altLang="en-US" sz="3200" dirty="0"/>
          </a:p>
        </p:txBody>
      </p:sp>
      <p:pic>
        <p:nvPicPr>
          <p:cNvPr id="4" name="图片 3">
            <a:extLst>
              <a:ext uri="{FF2B5EF4-FFF2-40B4-BE49-F238E27FC236}">
                <a16:creationId xmlns:a16="http://schemas.microsoft.com/office/drawing/2014/main" id="{6361E8D3-0A72-4383-A202-76944FE6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647" y="1484784"/>
            <a:ext cx="10501529" cy="4370982"/>
          </a:xfrm>
          <a:prstGeom prst="rect">
            <a:avLst/>
          </a:prstGeom>
        </p:spPr>
      </p:pic>
    </p:spTree>
    <p:extLst>
      <p:ext uri="{BB962C8B-B14F-4D97-AF65-F5344CB8AC3E}">
        <p14:creationId xmlns:p14="http://schemas.microsoft.com/office/powerpoint/2010/main" val="54648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44E50FA-CA9C-45CB-9CB9-DCCAC166A54E}"/>
              </a:ext>
            </a:extLst>
          </p:cNvPr>
          <p:cNvSpPr/>
          <p:nvPr/>
        </p:nvSpPr>
        <p:spPr>
          <a:xfrm>
            <a:off x="575419" y="1556792"/>
            <a:ext cx="11037986" cy="2404184"/>
          </a:xfrm>
          <a:prstGeom prst="rect">
            <a:avLst/>
          </a:prstGeom>
        </p:spPr>
        <p:txBody>
          <a:bodyPr wrap="square">
            <a:spAutoFit/>
          </a:bodyPr>
          <a:lstStyle/>
          <a:p>
            <a:pPr marL="1270" indent="304800" algn="just">
              <a:lnSpc>
                <a:spcPct val="105000"/>
              </a:lnSpc>
              <a:spcAft>
                <a:spcPts val="45"/>
              </a:spcAft>
            </a:pPr>
            <a:r>
              <a:rPr lang="zh-CN" altLang="zh-CN" sz="2400" kern="100" dirty="0">
                <a:solidFill>
                  <a:srgbClr val="000000"/>
                </a:solidFill>
                <a:latin typeface="Calibri" panose="020F0502020204030204" pitchFamily="34" charset="0"/>
                <a:ea typeface="等线" panose="02010600030101010101" pitchFamily="2" charset="-122"/>
              </a:rPr>
              <a:t>（</a:t>
            </a:r>
            <a:r>
              <a:rPr lang="en-US" altLang="zh-CN" sz="2400" kern="100" dirty="0">
                <a:solidFill>
                  <a:srgbClr val="000000"/>
                </a:solidFill>
                <a:latin typeface="Calibri" panose="020F0502020204030204" pitchFamily="34" charset="0"/>
                <a:ea typeface="等线" panose="02010600030101010101" pitchFamily="2" charset="-122"/>
              </a:rPr>
              <a:t>1</a:t>
            </a:r>
            <a:r>
              <a:rPr lang="zh-CN" altLang="zh-CN" sz="2400" kern="100" dirty="0">
                <a:solidFill>
                  <a:srgbClr val="000000"/>
                </a:solidFill>
                <a:latin typeface="Calibri" panose="020F0502020204030204" pitchFamily="34" charset="0"/>
                <a:ea typeface="等线" panose="02010600030101010101" pitchFamily="2" charset="-122"/>
              </a:rPr>
              <a:t>）</a:t>
            </a:r>
            <a:r>
              <a:rPr lang="zh-CN" altLang="zh-CN" sz="2400" kern="100" dirty="0">
                <a:solidFill>
                  <a:schemeClr val="bg2">
                    <a:lumMod val="50000"/>
                  </a:schemeClr>
                </a:solidFill>
                <a:latin typeface="Calibri" panose="020F0502020204030204" pitchFamily="34" charset="0"/>
                <a:ea typeface="等线" panose="02010600030101010101" pitchFamily="2" charset="-122"/>
              </a:rPr>
              <a:t>较大的</a:t>
            </a:r>
            <a:r>
              <a:rPr lang="en-US" altLang="zh-CN" sz="2400" kern="100" dirty="0">
                <a:solidFill>
                  <a:schemeClr val="bg2">
                    <a:lumMod val="50000"/>
                  </a:schemeClr>
                </a:solidFill>
                <a:latin typeface="Calibri" panose="020F0502020204030204" pitchFamily="34" charset="0"/>
                <a:ea typeface="等线" panose="02010600030101010101" pitchFamily="2" charset="-122"/>
              </a:rPr>
              <a:t>P</a:t>
            </a:r>
            <a:r>
              <a:rPr lang="zh-CN" altLang="zh-CN" sz="2400" kern="100" dirty="0">
                <a:solidFill>
                  <a:srgbClr val="000000"/>
                </a:solidFill>
                <a:latin typeface="Calibri" panose="020F0502020204030204" pitchFamily="34" charset="0"/>
                <a:ea typeface="等线" panose="02010600030101010101" pitchFamily="2" charset="-122"/>
              </a:rPr>
              <a:t>对人口水平的表现有</a:t>
            </a:r>
            <a:r>
              <a:rPr lang="zh-CN" altLang="zh-CN" sz="2400" kern="100" dirty="0">
                <a:solidFill>
                  <a:schemeClr val="bg2">
                    <a:lumMod val="50000"/>
                  </a:schemeClr>
                </a:solidFill>
                <a:latin typeface="Calibri" panose="020F0502020204030204" pitchFamily="34" charset="0"/>
                <a:ea typeface="等线" panose="02010600030101010101" pitchFamily="2" charset="-122"/>
              </a:rPr>
              <a:t>较大</a:t>
            </a:r>
            <a:r>
              <a:rPr lang="zh-CN" altLang="zh-CN" sz="2400" kern="100" dirty="0">
                <a:solidFill>
                  <a:srgbClr val="000000"/>
                </a:solidFill>
                <a:latin typeface="Calibri" panose="020F0502020204030204" pitchFamily="34" charset="0"/>
                <a:ea typeface="等线" panose="02010600030101010101" pitchFamily="2" charset="-122"/>
              </a:rPr>
              <a:t>的影响。例如，当</a:t>
            </a:r>
            <a:r>
              <a:rPr lang="en-US" altLang="zh-CN" sz="2400" kern="100" dirty="0">
                <a:solidFill>
                  <a:srgbClr val="000000"/>
                </a:solidFill>
                <a:latin typeface="Calibri" panose="020F0502020204030204" pitchFamily="34" charset="0"/>
                <a:ea typeface="等线" panose="02010600030101010101" pitchFamily="2" charset="-122"/>
              </a:rPr>
              <a:t>P = 0.25</a:t>
            </a:r>
            <a:r>
              <a:rPr lang="zh-CN" altLang="zh-CN" sz="2400" kern="100" dirty="0">
                <a:solidFill>
                  <a:srgbClr val="000000"/>
                </a:solidFill>
                <a:latin typeface="Calibri" panose="020F0502020204030204" pitchFamily="34" charset="0"/>
                <a:ea typeface="等线" panose="02010600030101010101" pitchFamily="2" charset="-122"/>
              </a:rPr>
              <a:t>时，</a:t>
            </a:r>
            <a:r>
              <a:rPr lang="en-US" altLang="zh-CN" sz="2400" kern="100" dirty="0">
                <a:solidFill>
                  <a:srgbClr val="000000"/>
                </a:solidFill>
                <a:latin typeface="Calibri" panose="020F0502020204030204" pitchFamily="34" charset="0"/>
                <a:ea typeface="等线" panose="02010600030101010101" pitchFamily="2" charset="-122"/>
              </a:rPr>
              <a:t>HR@10</a:t>
            </a:r>
            <a:r>
              <a:rPr lang="zh-CN" altLang="zh-CN" sz="2400" kern="100" dirty="0">
                <a:solidFill>
                  <a:srgbClr val="000000"/>
                </a:solidFill>
                <a:latin typeface="Calibri" panose="020F0502020204030204" pitchFamily="34" charset="0"/>
                <a:ea typeface="等线" panose="02010600030101010101" pitchFamily="2" charset="-122"/>
              </a:rPr>
              <a:t>的降解小于</a:t>
            </a:r>
            <a:r>
              <a:rPr lang="en-US" altLang="zh-CN" sz="2400" kern="100" dirty="0">
                <a:solidFill>
                  <a:srgbClr val="000000"/>
                </a:solidFill>
                <a:latin typeface="Calibri" panose="020F0502020204030204" pitchFamily="34" charset="0"/>
                <a:ea typeface="等线" panose="02010600030101010101" pitchFamily="2" charset="-122"/>
              </a:rPr>
              <a:t>5</a:t>
            </a:r>
            <a:r>
              <a:rPr lang="zh-CN" altLang="zh-CN" sz="2400" kern="100" dirty="0">
                <a:solidFill>
                  <a:srgbClr val="000000"/>
                </a:solidFill>
                <a:latin typeface="Calibri" panose="020F0502020204030204" pitchFamily="34" charset="0"/>
                <a:ea typeface="等线" panose="02010600030101010101" pitchFamily="2" charset="-122"/>
              </a:rPr>
              <a:t>％，</a:t>
            </a:r>
            <a:r>
              <a:rPr lang="en-US" altLang="zh-CN" sz="2400" kern="100" dirty="0">
                <a:solidFill>
                  <a:srgbClr val="000000"/>
                </a:solidFill>
                <a:latin typeface="Calibri" panose="020F0502020204030204" pitchFamily="34" charset="0"/>
                <a:ea typeface="等线" panose="02010600030101010101" pitchFamily="2" charset="-122"/>
              </a:rPr>
              <a:t>NDCG @ 10</a:t>
            </a:r>
            <a:r>
              <a:rPr lang="zh-CN" altLang="zh-CN" sz="2400" kern="100" dirty="0">
                <a:solidFill>
                  <a:srgbClr val="000000"/>
                </a:solidFill>
                <a:latin typeface="Calibri" panose="020F0502020204030204" pitchFamily="34" charset="0"/>
                <a:ea typeface="等线" panose="02010600030101010101" pitchFamily="2" charset="-122"/>
              </a:rPr>
              <a:t>的降解小于</a:t>
            </a:r>
            <a:r>
              <a:rPr lang="en-US" altLang="zh-CN" sz="2400" kern="100" dirty="0">
                <a:solidFill>
                  <a:srgbClr val="000000"/>
                </a:solidFill>
                <a:latin typeface="Calibri" panose="020F0502020204030204" pitchFamily="34" charset="0"/>
                <a:ea typeface="等线" panose="02010600030101010101" pitchFamily="2" charset="-122"/>
              </a:rPr>
              <a:t>6.4</a:t>
            </a:r>
            <a:r>
              <a:rPr lang="zh-CN" altLang="zh-CN" sz="2400" kern="100" dirty="0">
                <a:solidFill>
                  <a:srgbClr val="000000"/>
                </a:solidFill>
                <a:latin typeface="Calibri" panose="020F0502020204030204" pitchFamily="34" charset="0"/>
                <a:ea typeface="等线" panose="02010600030101010101" pitchFamily="2" charset="-122"/>
              </a:rPr>
              <a:t>％。</a:t>
            </a:r>
            <a:endParaRPr lang="en-US" altLang="zh-CN" sz="2400" kern="100" dirty="0">
              <a:solidFill>
                <a:srgbClr val="000000"/>
              </a:solidFill>
              <a:latin typeface="Calibri" panose="020F0502020204030204" pitchFamily="34" charset="0"/>
              <a:ea typeface="等线" panose="02010600030101010101" pitchFamily="2" charset="-122"/>
            </a:endParaRPr>
          </a:p>
          <a:p>
            <a:pPr marL="1270" indent="304800" algn="just">
              <a:lnSpc>
                <a:spcPct val="105000"/>
              </a:lnSpc>
              <a:spcAft>
                <a:spcPts val="45"/>
              </a:spcAft>
            </a:pPr>
            <a:r>
              <a:rPr lang="zh-CN" altLang="zh-CN" sz="2400" kern="100" dirty="0">
                <a:solidFill>
                  <a:srgbClr val="000000"/>
                </a:solidFill>
                <a:latin typeface="Calibri" panose="020F0502020204030204" pitchFamily="34" charset="0"/>
                <a:ea typeface="等线" panose="02010600030101010101" pitchFamily="2" charset="-122"/>
              </a:rPr>
              <a:t>（</a:t>
            </a:r>
            <a:r>
              <a:rPr lang="en-US" altLang="zh-CN" sz="2400" kern="100" dirty="0">
                <a:solidFill>
                  <a:srgbClr val="000000"/>
                </a:solidFill>
                <a:latin typeface="Calibri" panose="020F0502020204030204" pitchFamily="34" charset="0"/>
                <a:ea typeface="等线" panose="02010600030101010101" pitchFamily="2" charset="-122"/>
              </a:rPr>
              <a:t>2</a:t>
            </a:r>
            <a:r>
              <a:rPr lang="zh-CN" altLang="zh-CN" sz="2400" kern="100" dirty="0">
                <a:solidFill>
                  <a:srgbClr val="000000"/>
                </a:solidFill>
                <a:latin typeface="Calibri" panose="020F0502020204030204" pitchFamily="34" charset="0"/>
                <a:ea typeface="等线" panose="02010600030101010101" pitchFamily="2" charset="-122"/>
              </a:rPr>
              <a:t>）随着</a:t>
            </a:r>
            <a:r>
              <a:rPr lang="en-US" altLang="zh-CN" sz="2400" kern="100" dirty="0">
                <a:solidFill>
                  <a:srgbClr val="000000"/>
                </a:solidFill>
                <a:latin typeface="Calibri" panose="020F0502020204030204" pitchFamily="34" charset="0"/>
                <a:ea typeface="等线" panose="02010600030101010101" pitchFamily="2" charset="-122"/>
              </a:rPr>
              <a:t>N</a:t>
            </a:r>
            <a:r>
              <a:rPr lang="zh-CN" altLang="zh-CN" sz="2400" kern="100" dirty="0">
                <a:solidFill>
                  <a:srgbClr val="000000"/>
                </a:solidFill>
                <a:latin typeface="Calibri" panose="020F0502020204030204" pitchFamily="34" charset="0"/>
                <a:ea typeface="等线" panose="02010600030101010101" pitchFamily="2" charset="-122"/>
              </a:rPr>
              <a:t>的增加，性能通常会提高，有时甚至会超过基线。当</a:t>
            </a:r>
            <a:r>
              <a:rPr lang="en-US" altLang="zh-CN" sz="2400" kern="100" dirty="0">
                <a:solidFill>
                  <a:srgbClr val="000000"/>
                </a:solidFill>
                <a:latin typeface="Calibri" panose="020F0502020204030204" pitchFamily="34" charset="0"/>
                <a:ea typeface="等线" panose="02010600030101010101" pitchFamily="2" charset="-122"/>
              </a:rPr>
              <a:t>P = 1.0</a:t>
            </a:r>
            <a:r>
              <a:rPr lang="zh-CN" altLang="zh-CN" sz="2400" kern="100" dirty="0">
                <a:solidFill>
                  <a:srgbClr val="000000"/>
                </a:solidFill>
                <a:latin typeface="Calibri" panose="020F0502020204030204" pitchFamily="34" charset="0"/>
                <a:ea typeface="等线" panose="02010600030101010101" pitchFamily="2" charset="-122"/>
              </a:rPr>
              <a:t>时，对于</a:t>
            </a:r>
            <a:r>
              <a:rPr lang="en-US" altLang="zh-CN" sz="2400" kern="100" dirty="0">
                <a:solidFill>
                  <a:srgbClr val="000000"/>
                </a:solidFill>
                <a:latin typeface="Calibri" panose="020F0502020204030204" pitchFamily="34" charset="0"/>
                <a:ea typeface="等线" panose="02010600030101010101" pitchFamily="2" charset="-122"/>
              </a:rPr>
              <a:t>14</a:t>
            </a:r>
            <a:r>
              <a:rPr lang="zh-CN" altLang="zh-CN" sz="2400" kern="100" dirty="0">
                <a:solidFill>
                  <a:srgbClr val="000000"/>
                </a:solidFill>
                <a:latin typeface="Calibri" panose="020F0502020204030204" pitchFamily="34" charset="0"/>
                <a:ea typeface="等线" panose="02010600030101010101" pitchFamily="2" charset="-122"/>
              </a:rPr>
              <a:t>≤</a:t>
            </a:r>
            <a:r>
              <a:rPr lang="en-US" altLang="zh-CN" sz="2400" kern="100" dirty="0">
                <a:solidFill>
                  <a:srgbClr val="000000"/>
                </a:solidFill>
                <a:latin typeface="Calibri" panose="020F0502020204030204" pitchFamily="34" charset="0"/>
                <a:ea typeface="等线" panose="02010600030101010101" pitchFamily="2" charset="-122"/>
              </a:rPr>
              <a:t>N</a:t>
            </a:r>
            <a:r>
              <a:rPr lang="zh-CN" altLang="zh-CN" sz="2400" kern="100" dirty="0">
                <a:solidFill>
                  <a:srgbClr val="000000"/>
                </a:solidFill>
                <a:latin typeface="Calibri" panose="020F0502020204030204" pitchFamily="34" charset="0"/>
                <a:ea typeface="等线" panose="02010600030101010101" pitchFamily="2" charset="-122"/>
              </a:rPr>
              <a:t>≤</a:t>
            </a:r>
            <a:r>
              <a:rPr lang="en-US" altLang="zh-CN" sz="2400" kern="100" dirty="0">
                <a:solidFill>
                  <a:srgbClr val="000000"/>
                </a:solidFill>
                <a:latin typeface="Calibri" panose="020F0502020204030204" pitchFamily="34" charset="0"/>
                <a:ea typeface="等线" panose="02010600030101010101" pitchFamily="2" charset="-122"/>
              </a:rPr>
              <a:t>180</a:t>
            </a:r>
            <a:r>
              <a:rPr lang="zh-CN" altLang="zh-CN" sz="2400" kern="100" dirty="0">
                <a:solidFill>
                  <a:srgbClr val="000000"/>
                </a:solidFill>
                <a:latin typeface="Calibri" panose="020F0502020204030204" pitchFamily="34" charset="0"/>
                <a:ea typeface="等线" panose="02010600030101010101" pitchFamily="2" charset="-122"/>
              </a:rPr>
              <a:t>，在</a:t>
            </a:r>
            <a:r>
              <a:rPr lang="en-US" altLang="zh-CN" sz="2400" kern="100" dirty="0">
                <a:solidFill>
                  <a:srgbClr val="000000"/>
                </a:solidFill>
                <a:latin typeface="Calibri" panose="020F0502020204030204" pitchFamily="34" charset="0"/>
                <a:ea typeface="等线" panose="02010600030101010101" pitchFamily="2" charset="-122"/>
              </a:rPr>
              <a:t>HR @ 10</a:t>
            </a:r>
            <a:r>
              <a:rPr lang="zh-CN" altLang="zh-CN" sz="2400" kern="100" dirty="0">
                <a:solidFill>
                  <a:srgbClr val="000000"/>
                </a:solidFill>
                <a:latin typeface="Calibri" panose="020F0502020204030204" pitchFamily="34" charset="0"/>
                <a:ea typeface="等线" panose="02010600030101010101" pitchFamily="2" charset="-122"/>
              </a:rPr>
              <a:t>和</a:t>
            </a:r>
            <a:r>
              <a:rPr lang="en-US" altLang="zh-CN" sz="2400" kern="100" dirty="0">
                <a:solidFill>
                  <a:srgbClr val="000000"/>
                </a:solidFill>
                <a:latin typeface="Calibri" panose="020F0502020204030204" pitchFamily="34" charset="0"/>
                <a:ea typeface="等线" panose="02010600030101010101" pitchFamily="2" charset="-122"/>
              </a:rPr>
              <a:t>NDCG @ 10</a:t>
            </a:r>
            <a:r>
              <a:rPr lang="zh-CN" altLang="zh-CN" sz="2400" kern="100" dirty="0">
                <a:solidFill>
                  <a:srgbClr val="000000"/>
                </a:solidFill>
                <a:latin typeface="Calibri" panose="020F0502020204030204" pitchFamily="34" charset="0"/>
                <a:ea typeface="等线" panose="02010600030101010101" pitchFamily="2" charset="-122"/>
              </a:rPr>
              <a:t>上实现最佳性能，这表明最近的用户配置文件允许推荐者捕获最新的用户偏好。总之，只要该数据集上的</a:t>
            </a:r>
            <a:r>
              <a:rPr lang="en-US" altLang="zh-CN" sz="2400" kern="100" dirty="0">
                <a:solidFill>
                  <a:srgbClr val="000000"/>
                </a:solidFill>
                <a:latin typeface="Calibri" panose="020F0502020204030204" pitchFamily="34" charset="0"/>
                <a:ea typeface="等线" panose="02010600030101010101" pitchFamily="2" charset="-122"/>
              </a:rPr>
              <a:t>N</a:t>
            </a:r>
            <a:r>
              <a:rPr lang="zh-CN" altLang="zh-CN" sz="2400" kern="100" dirty="0">
                <a:solidFill>
                  <a:srgbClr val="000000"/>
                </a:solidFill>
                <a:latin typeface="Calibri" panose="020F0502020204030204" pitchFamily="34" charset="0"/>
                <a:ea typeface="等线" panose="02010600030101010101" pitchFamily="2" charset="-122"/>
              </a:rPr>
              <a:t>≥</a:t>
            </a:r>
            <a:r>
              <a:rPr lang="en-US" altLang="zh-CN" sz="2400" kern="100" dirty="0">
                <a:solidFill>
                  <a:srgbClr val="000000"/>
                </a:solidFill>
                <a:latin typeface="Calibri" panose="020F0502020204030204" pitchFamily="34" charset="0"/>
                <a:ea typeface="等线" panose="02010600030101010101" pitchFamily="2" charset="-122"/>
              </a:rPr>
              <a:t>60</a:t>
            </a:r>
            <a:r>
              <a:rPr lang="zh-CN" altLang="zh-CN" sz="2400" kern="100" dirty="0">
                <a:solidFill>
                  <a:srgbClr val="000000"/>
                </a:solidFill>
                <a:latin typeface="Calibri" panose="020F0502020204030204" pitchFamily="34" charset="0"/>
                <a:ea typeface="等线" panose="02010600030101010101" pitchFamily="2" charset="-122"/>
              </a:rPr>
              <a:t>，人口级推荐性能就不一定受用户数据过滤的影响。</a:t>
            </a:r>
            <a:endParaRPr lang="zh-CN" altLang="zh-CN" sz="14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18441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B78AF70-2513-4D00-822E-B71004CA78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107" y="1295400"/>
            <a:ext cx="8752609" cy="4267200"/>
          </a:xfrm>
          <a:prstGeom prst="rect">
            <a:avLst/>
          </a:prstGeom>
        </p:spPr>
      </p:pic>
    </p:spTree>
    <p:extLst>
      <p:ext uri="{BB962C8B-B14F-4D97-AF65-F5344CB8AC3E}">
        <p14:creationId xmlns:p14="http://schemas.microsoft.com/office/powerpoint/2010/main" val="252784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DECB571-E0DE-4846-BA60-6EAEAE63AEC7}"/>
              </a:ext>
            </a:extLst>
          </p:cNvPr>
          <p:cNvSpPr/>
          <p:nvPr/>
        </p:nvSpPr>
        <p:spPr>
          <a:xfrm>
            <a:off x="477788" y="2132856"/>
            <a:ext cx="11233248" cy="1569660"/>
          </a:xfrm>
          <a:prstGeom prst="rect">
            <a:avLst/>
          </a:prstGeom>
        </p:spPr>
        <p:txBody>
          <a:bodyPr wrap="square">
            <a:spAutoFit/>
          </a:bodyPr>
          <a:lstStyle/>
          <a:p>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针对不同长度的时间间隔培训了一个推荐人完整的用户记录：从</a:t>
            </a:r>
            <a:r>
              <a:rPr lang="en-US" altLang="zh-CN" sz="2400" dirty="0">
                <a:solidFill>
                  <a:srgbClr val="000000"/>
                </a:solidFill>
                <a:latin typeface="Calibri" panose="020F0502020204030204" pitchFamily="34" charset="0"/>
                <a:ea typeface="等线" panose="02010600030101010101" pitchFamily="2" charset="-122"/>
              </a:rPr>
              <a:t>1</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年到</a:t>
            </a:r>
            <a:r>
              <a:rPr lang="en-US" altLang="zh-CN" sz="2400" dirty="0">
                <a:solidFill>
                  <a:srgbClr val="000000"/>
                </a:solidFill>
                <a:latin typeface="Calibri" panose="020F0502020204030204" pitchFamily="34" charset="0"/>
                <a:ea typeface="等线" panose="02010600030101010101" pitchFamily="2" charset="-122"/>
              </a:rPr>
              <a:t>5</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年，以</a:t>
            </a:r>
            <a:r>
              <a:rPr lang="en-US" altLang="zh-CN" sz="2400" dirty="0">
                <a:solidFill>
                  <a:srgbClr val="000000"/>
                </a:solidFill>
                <a:latin typeface="Calibri" panose="020F0502020204030204" pitchFamily="34" charset="0"/>
                <a:ea typeface="等线" panose="02010600030101010101" pitchFamily="2" charset="-122"/>
              </a:rPr>
              <a:t>6</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个月的倍数。表</a:t>
            </a:r>
            <a:r>
              <a:rPr lang="en-US" altLang="zh-CN" sz="2400" dirty="0">
                <a:solidFill>
                  <a:srgbClr val="000000"/>
                </a:solidFill>
                <a:latin typeface="Calibri" panose="020F0502020204030204" pitchFamily="34" charset="0"/>
                <a:ea typeface="等线" panose="02010600030101010101" pitchFamily="2" charset="-122"/>
              </a:rPr>
              <a:t>1</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中列出了性能结果。当我们在一年的历史中训练推荐模型时，观察到</a:t>
            </a:r>
            <a:r>
              <a:rPr lang="en-US" altLang="zh-CN" sz="2400" dirty="0">
                <a:solidFill>
                  <a:srgbClr val="000000"/>
                </a:solidFill>
                <a:latin typeface="Calibri" panose="020F0502020204030204" pitchFamily="34" charset="0"/>
                <a:ea typeface="等线" panose="02010600030101010101" pitchFamily="2" charset="-122"/>
              </a:rPr>
              <a:t>HR @ 10</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和</a:t>
            </a:r>
            <a:r>
              <a:rPr lang="en-US" altLang="zh-CN" sz="2400" dirty="0">
                <a:solidFill>
                  <a:srgbClr val="000000"/>
                </a:solidFill>
                <a:latin typeface="Calibri" panose="020F0502020204030204" pitchFamily="34" charset="0"/>
                <a:ea typeface="等线" panose="02010600030101010101" pitchFamily="2" charset="-122"/>
              </a:rPr>
              <a:t>NDCG @ 10</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的性能显着改善，这表明在之前的实验中使用的基线</a:t>
            </a:r>
            <a:r>
              <a:rPr lang="zh-CN" altLang="zh-CN" sz="2400" dirty="0">
                <a:solidFill>
                  <a:srgbClr val="000000"/>
                </a:solidFill>
                <a:ea typeface="Calibri" panose="020F0502020204030204" pitchFamily="34" charset="0"/>
              </a:rPr>
              <a:t>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是强大的，更多的数据不一定会带来更好的性能。</a:t>
            </a:r>
            <a:endParaRPr lang="zh-CN" altLang="en-US" sz="2400" dirty="0"/>
          </a:p>
        </p:txBody>
      </p:sp>
    </p:spTree>
    <p:extLst>
      <p:ext uri="{BB962C8B-B14F-4D97-AF65-F5344CB8AC3E}">
        <p14:creationId xmlns:p14="http://schemas.microsoft.com/office/powerpoint/2010/main" val="344234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0793100_TF02886637_TF02886637" id="{4D89CBF9-9797-4DDB-83C8-BAF75C5C92D3}" vid="{7730F6EE-BAB5-4E80-BD6A-96C6496F45B7}"/>
    </a:ext>
  </a:extLst>
</a:theme>
</file>

<file path=ppt/theme/theme2.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水彩演示文稿（宽屏）</Template>
  <TotalTime>72</TotalTime>
  <Words>847</Words>
  <Application>Microsoft Office PowerPoint</Application>
  <PresentationFormat>自定义</PresentationFormat>
  <Paragraphs>59</Paragraphs>
  <Slides>15</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pingfang SC</vt:lpstr>
      <vt:lpstr>宋体</vt:lpstr>
      <vt:lpstr>Arial</vt:lpstr>
      <vt:lpstr>Calibri</vt:lpstr>
      <vt:lpstr>Palatino Linotype</vt:lpstr>
      <vt:lpstr>Watercolor_16x9</vt:lpstr>
      <vt:lpstr>小组组会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胡 悦</dc:creator>
  <cp:lastModifiedBy>胡 悦</cp:lastModifiedBy>
  <cp:revision>8</cp:revision>
  <dcterms:created xsi:type="dcterms:W3CDTF">2018-12-03T09:17:15Z</dcterms:created>
  <dcterms:modified xsi:type="dcterms:W3CDTF">2018-12-03T10:29:30Z</dcterms:modified>
</cp:coreProperties>
</file>