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475" r:id="rId2"/>
    <p:sldId id="469" r:id="rId3"/>
    <p:sldId id="545" r:id="rId4"/>
    <p:sldId id="551" r:id="rId5"/>
    <p:sldId id="552" r:id="rId6"/>
    <p:sldId id="553" r:id="rId7"/>
    <p:sldId id="548" r:id="rId8"/>
    <p:sldId id="554" r:id="rId9"/>
    <p:sldId id="555" r:id="rId10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2"/>
      <p:bold r:id="rId13"/>
    </p:embeddedFont>
    <p:embeddedFont>
      <p:font typeface="微软雅黑" panose="020B0503020204020204" pitchFamily="34" charset="-122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Comic Sans MS Bold" panose="030F0902030302020204" pitchFamily="66" charset="0"/>
      <p:bold r:id="rId22"/>
    </p:embeddedFont>
  </p:embeddedFontLst>
  <p:custDataLst>
    <p:tags r:id="rId23"/>
  </p:custData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61B2C5B-DEDF-0B41-9BBB-7B7544553B85}">
          <p14:sldIdLst>
            <p14:sldId id="475"/>
            <p14:sldId id="469"/>
            <p14:sldId id="545"/>
            <p14:sldId id="551"/>
            <p14:sldId id="552"/>
            <p14:sldId id="553"/>
            <p14:sldId id="548"/>
            <p14:sldId id="554"/>
            <p14:sldId id="555"/>
          </p14:sldIdLst>
        </p14:section>
        <p14:section name="5 feature eng" id="{0F285F48-BB07-144F-BE61-388340F9EBB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FF"/>
    <a:srgbClr val="EB6C15"/>
    <a:srgbClr val="FFFFCC"/>
    <a:srgbClr val="FFFFFF"/>
    <a:srgbClr val="66CCFF"/>
    <a:srgbClr val="FFFFD5"/>
    <a:srgbClr val="FFCC99"/>
    <a:srgbClr val="00508A"/>
    <a:srgbClr val="D0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78591" autoAdjust="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>
        <p:guide orient="horz" pos="1645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 showFormatting="0"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537610-B3E9-4438-B703-EE74B58B6B7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为何讲情感和性别放一起 多分类 维度变化便于神经网络输入 普通</a:t>
            </a:r>
            <a:r>
              <a:rPr lang="en-US" altLang="zh-CN" dirty="0"/>
              <a:t>NN CNN </a:t>
            </a:r>
            <a:r>
              <a:rPr lang="zh-CN" altLang="en-US" dirty="0"/>
              <a:t>效果好 </a:t>
            </a:r>
            <a:r>
              <a:rPr lang="en-US" altLang="zh-CN" dirty="0" err="1"/>
              <a:t>adam</a:t>
            </a:r>
            <a:r>
              <a:rPr lang="zh-CN" altLang="en-US" dirty="0"/>
              <a:t>优化器 多分类 说一嘴激活函数 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27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01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不使用模型的预测值 而使用模型输出的一维矩阵 对其直接求对角余弦值 </a:t>
            </a:r>
            <a:r>
              <a:rPr lang="en-US" altLang="zh-CN" dirty="0"/>
              <a:t>0-1 </a:t>
            </a:r>
            <a:r>
              <a:rPr lang="zh-CN" altLang="en-US" dirty="0"/>
              <a:t>直接判断是否为一个人</a:t>
            </a:r>
          </a:p>
        </p:txBody>
      </p:sp>
    </p:spTree>
    <p:extLst>
      <p:ext uri="{BB962C8B-B14F-4D97-AF65-F5344CB8AC3E}">
        <p14:creationId xmlns:p14="http://schemas.microsoft.com/office/powerpoint/2010/main" val="152363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每个帧幅值平方和的常数对数的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倍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分贝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52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95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0875" y="-1587"/>
            <a:ext cx="1412875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" action="ppaction://noaction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5974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5" name="图片 19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3750" y="-1587"/>
            <a:ext cx="1263650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20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" action="ppaction://noaction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8" name="图片 1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150" y="6350"/>
            <a:ext cx="1573213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4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" action="ppaction://noaction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2" name="图片 1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4425" y="7938"/>
            <a:ext cx="1547813" cy="5191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268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" action="ppaction://noaction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图片 1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9225" y="-4762"/>
            <a:ext cx="1374775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292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" action="ppaction://noaction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6205538" y="141288"/>
            <a:ext cx="15541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7789863" y="149225"/>
            <a:ext cx="14033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9" name="图片 1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1769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197886" y="477925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0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913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413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8913" y="190500"/>
            <a:ext cx="2706688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目录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0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913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413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8913" y="190500"/>
            <a:ext cx="3073400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点击此处添加标题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7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9" name="圆角矩形 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172" name="图片 10"/>
          <p:cNvPicPr>
            <a:picLocks noChangeAspect="1"/>
          </p:cNvPicPr>
          <p:nvPr userDrawn="1"/>
        </p:nvPicPr>
        <p:blipFill>
          <a:blip r:embed="rId2" cstate="screen">
            <a:biLevel thresh="50000"/>
            <a:grayscl/>
          </a:blip>
          <a:stretch>
            <a:fillRect/>
          </a:stretch>
        </p:blipFill>
        <p:spPr>
          <a:xfrm>
            <a:off x="150813" y="3175"/>
            <a:ext cx="14478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 rot="4500000">
            <a:off x="3289950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" pitchFamily="34" charset="-122"/>
              <a:ea typeface="" pitchFamily="34" charset="-122"/>
              <a:sym typeface="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3388" y="1370013"/>
            <a:ext cx="8205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cs typeface="Comic Sans MS" panose="030F0902030302020204" pitchFamily="66" charset="0"/>
                <a:sym typeface="" pitchFamily="34" charset="-122"/>
              </a:rPr>
              <a:t>Speech analysis and contrast System</a:t>
            </a:r>
            <a:endParaRPr kumimoji="0" lang="en-US" sz="36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902030302020204" pitchFamily="66" charset="0"/>
              <a:cs typeface="Comic Sans MS" panose="030F0902030302020204" pitchFamily="66" charset="0"/>
              <a:sym typeface="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" pitchFamily="34" charset="-122"/>
              <a:ea typeface="" pitchFamily="34" charset="-122"/>
              <a:sym typeface="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" pitchFamily="34" charset="-122"/>
              <a:ea typeface="" pitchFamily="34" charset="-122"/>
              <a:sym typeface="" pitchFamily="34" charset="-122"/>
            </a:endParaRP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567082" y="2123941"/>
            <a:ext cx="55593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7768" y="2675990"/>
            <a:ext cx="2242820" cy="1158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mic Sans MS" panose="030F0902030302020204" pitchFamily="66" charset="0"/>
                <a:cs typeface="Comic Sans MS" panose="030F0902030302020204" pitchFamily="66" charset="0"/>
              </a:rPr>
              <a:t>1953348 </a:t>
            </a:r>
            <a:r>
              <a:rPr lang="zh-CN" altLang="en-US" sz="1600" dirty="0">
                <a:latin typeface="Comic Sans MS" panose="030F0902030302020204" pitchFamily="66" charset="0"/>
                <a:cs typeface="Comic Sans MS" panose="030F0902030302020204" pitchFamily="66" charset="0"/>
              </a:rPr>
              <a:t>叶栩冰</a:t>
            </a:r>
            <a:endParaRPr lang="en-US" altLang="zh-CN" sz="1600" dirty="0">
              <a:latin typeface="Comic Sans MS" panose="030F0902030302020204" pitchFamily="66" charset="0"/>
              <a:cs typeface="Comic Sans MS" panose="030F09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mic Sans MS" panose="030F0902030302020204" pitchFamily="66" charset="0"/>
                <a:cs typeface="Comic Sans MS" panose="030F0902030302020204" pitchFamily="66" charset="0"/>
              </a:rPr>
              <a:t>1953066 </a:t>
            </a:r>
            <a:r>
              <a:rPr lang="zh-CN" altLang="en-US" sz="1600" dirty="0">
                <a:latin typeface="Comic Sans MS" panose="030F0902030302020204" pitchFamily="66" charset="0"/>
                <a:cs typeface="Comic Sans MS" panose="030F0902030302020204" pitchFamily="66" charset="0"/>
              </a:rPr>
              <a:t>刘昕宇</a:t>
            </a:r>
            <a:endParaRPr lang="en-US" altLang="zh-CN" sz="1600" dirty="0">
              <a:latin typeface="Comic Sans MS" panose="030F0902030302020204" pitchFamily="66" charset="0"/>
              <a:cs typeface="Comic Sans MS" panose="030F09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mic Sans MS" panose="030F0902030302020204" pitchFamily="66" charset="0"/>
                <a:cs typeface="Comic Sans MS" panose="030F0902030302020204" pitchFamily="66" charset="0"/>
              </a:rPr>
              <a:t>1953196 </a:t>
            </a:r>
            <a:r>
              <a:rPr lang="zh-CN" altLang="en-US" sz="1600" dirty="0">
                <a:latin typeface="Comic Sans MS" panose="030F0902030302020204" pitchFamily="66" charset="0"/>
                <a:cs typeface="Comic Sans MS" panose="030F0902030302020204" pitchFamily="66" charset="0"/>
              </a:rPr>
              <a:t>张铃沛</a:t>
            </a:r>
            <a:endParaRPr lang="en-US" altLang="zh-CN" sz="1600" dirty="0">
              <a:latin typeface="Comic Sans MS" panose="030F0902030302020204" pitchFamily="66" charset="0"/>
              <a:cs typeface="Comic Sans MS" panose="030F09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7768" y="4195808"/>
            <a:ext cx="2242820" cy="42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mic Sans MS" panose="030F0902030302020204" pitchFamily="66" charset="0"/>
                <a:cs typeface="Comic Sans MS" panose="030F0902030302020204" pitchFamily="66" charset="0"/>
              </a:rPr>
              <a:t>2021.12.30</a:t>
            </a:r>
            <a:endParaRPr lang="zh-CN" altLang="en-US" sz="1600" dirty="0">
              <a:latin typeface="Comic Sans MS" panose="030F0902030302020204" pitchFamily="66" charset="0"/>
              <a:cs typeface="Comic Sans MS" panose="030F0902030302020204" pitchFamily="66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123E44-BDF4-450F-B274-AA81D9A57634}"/>
              </a:ext>
            </a:extLst>
          </p:cNvPr>
          <p:cNvSpPr txBox="1"/>
          <p:nvPr/>
        </p:nvSpPr>
        <p:spPr>
          <a:xfrm>
            <a:off x="503685" y="2226544"/>
            <a:ext cx="6262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  <a:cs typeface="Comic Sans MS" panose="030F0902030302020204" pitchFamily="66" charset="0"/>
                <a:sym typeface="" pitchFamily="34" charset="-122"/>
              </a:rPr>
              <a:t>Defense for speech recognition course design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8"/>
          <p:cNvSpPr txBox="1"/>
          <p:nvPr/>
        </p:nvSpPr>
        <p:spPr>
          <a:xfrm>
            <a:off x="3101954" y="509849"/>
            <a:ext cx="2940092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" pitchFamily="34" charset="-122"/>
                <a:ea typeface="" pitchFamily="34" charset="-122"/>
                <a:sym typeface="" pitchFamily="34" charset="-122"/>
              </a:rPr>
              <a:t>CONTENTS</a:t>
            </a:r>
            <a:endParaRPr kumimoji="0" lang="zh-CN" altLang="en-US" sz="2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" pitchFamily="34" charset="-122"/>
              <a:ea typeface="" pitchFamily="34" charset="-122"/>
              <a:sym typeface="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38194" y="1239104"/>
            <a:ext cx="605790" cy="566420"/>
            <a:chOff x="1218649" y="1840153"/>
            <a:chExt cx="629630" cy="629630"/>
          </a:xfrm>
        </p:grpSpPr>
        <p:sp>
          <p:nvSpPr>
            <p:cNvPr id="3" name="椭圆 2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  <p:sp>
          <p:nvSpPr>
            <p:cNvPr id="58" name="文本框 16"/>
            <p:cNvSpPr txBox="1"/>
            <p:nvPr/>
          </p:nvSpPr>
          <p:spPr>
            <a:xfrm>
              <a:off x="1384875" y="1898649"/>
              <a:ext cx="297180" cy="443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mic Sans MS" panose="030F0902030302020204" pitchFamily="66" charset="0"/>
                  <a:ea typeface="" pitchFamily="34" charset="-122"/>
                  <a:cs typeface="Comic Sans MS" panose="030F0902030302020204" pitchFamily="66" charset="0"/>
                  <a:sym typeface="" pitchFamily="34" charset="-122"/>
                </a:rPr>
                <a:t>1</a:t>
              </a:r>
            </a:p>
          </p:txBody>
        </p:sp>
      </p:grpSp>
      <p:sp>
        <p:nvSpPr>
          <p:cNvPr id="64" name="文本框 24"/>
          <p:cNvSpPr txBox="1"/>
          <p:nvPr/>
        </p:nvSpPr>
        <p:spPr>
          <a:xfrm>
            <a:off x="2757428" y="1296106"/>
            <a:ext cx="318388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  <a:cs typeface="Comic Sans MS" panose="030F0902030302020204" pitchFamily="66" charset="0"/>
                <a:sym typeface="" pitchFamily="34" charset="-122"/>
              </a:rPr>
              <a:t>Speech to text (Chinese)</a:t>
            </a:r>
          </a:p>
        </p:txBody>
      </p:sp>
      <p:cxnSp>
        <p:nvCxnSpPr>
          <p:cNvPr id="80" name="直接连接符 79"/>
          <p:cNvCxnSpPr/>
          <p:nvPr/>
        </p:nvCxnSpPr>
        <p:spPr>
          <a:xfrm rot="16200000">
            <a:off x="4569926" y="305705"/>
            <a:ext cx="0" cy="154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角三角形 30"/>
          <p:cNvSpPr/>
          <p:nvPr/>
        </p:nvSpPr>
        <p:spPr>
          <a:xfrm rot="4500000">
            <a:off x="8099928" y="3764230"/>
            <a:ext cx="3264253" cy="2814012"/>
          </a:xfrm>
          <a:prstGeom prst="rtTriangl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" pitchFamily="34" charset="-122"/>
              <a:ea typeface="" pitchFamily="34" charset="-122"/>
              <a:sym typeface="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" pitchFamily="34" charset="-122"/>
              <a:ea typeface="" pitchFamily="34" charset="-122"/>
              <a:sym typeface="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25925" y="1966168"/>
            <a:ext cx="605790" cy="566420"/>
            <a:chOff x="1218649" y="1840153"/>
            <a:chExt cx="629630" cy="629630"/>
          </a:xfrm>
        </p:grpSpPr>
        <p:sp>
          <p:nvSpPr>
            <p:cNvPr id="11" name="椭圆 10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  <p:sp>
          <p:nvSpPr>
            <p:cNvPr id="12" name="文本框 16"/>
            <p:cNvSpPr txBox="1"/>
            <p:nvPr/>
          </p:nvSpPr>
          <p:spPr>
            <a:xfrm>
              <a:off x="1384875" y="1898649"/>
              <a:ext cx="297180" cy="443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mic Sans MS" panose="030F0902030302020204" pitchFamily="66" charset="0"/>
                  <a:ea typeface="" pitchFamily="34" charset="-122"/>
                  <a:cs typeface="Comic Sans MS" panose="030F0902030302020204" pitchFamily="66" charset="0"/>
                  <a:sym typeface="" pitchFamily="34" charset="-122"/>
                </a:rPr>
                <a:t>2</a:t>
              </a:r>
            </a:p>
          </p:txBody>
        </p:sp>
      </p:grpSp>
      <p:sp>
        <p:nvSpPr>
          <p:cNvPr id="13" name="文本框 24"/>
          <p:cNvSpPr txBox="1"/>
          <p:nvPr/>
        </p:nvSpPr>
        <p:spPr>
          <a:xfrm>
            <a:off x="2745159" y="2023170"/>
            <a:ext cx="328968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  <a:cs typeface="Comic Sans MS" panose="030F0902030302020204" pitchFamily="66" charset="0"/>
                <a:sym typeface="" pitchFamily="34" charset="-122"/>
              </a:rPr>
              <a:t>Emotion &amp; gender analysis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025925" y="2671621"/>
            <a:ext cx="605790" cy="566420"/>
            <a:chOff x="1218649" y="1840153"/>
            <a:chExt cx="629630" cy="629630"/>
          </a:xfrm>
        </p:grpSpPr>
        <p:sp>
          <p:nvSpPr>
            <p:cNvPr id="32" name="椭圆 31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  <p:sp>
          <p:nvSpPr>
            <p:cNvPr id="34" name="文本框 16"/>
            <p:cNvSpPr txBox="1"/>
            <p:nvPr/>
          </p:nvSpPr>
          <p:spPr>
            <a:xfrm>
              <a:off x="1384875" y="1898649"/>
              <a:ext cx="297180" cy="443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mic Sans MS" panose="030F0902030302020204" pitchFamily="66" charset="0"/>
                  <a:ea typeface="" pitchFamily="34" charset="-122"/>
                  <a:cs typeface="Comic Sans MS" panose="030F0902030302020204" pitchFamily="66" charset="0"/>
                  <a:sym typeface="" pitchFamily="34" charset="-122"/>
                </a:rPr>
                <a:t>3</a:t>
              </a:r>
            </a:p>
          </p:txBody>
        </p:sp>
      </p:grpSp>
      <p:sp>
        <p:nvSpPr>
          <p:cNvPr id="35" name="文本框 24"/>
          <p:cNvSpPr txBox="1"/>
          <p:nvPr/>
        </p:nvSpPr>
        <p:spPr>
          <a:xfrm>
            <a:off x="2745159" y="2728623"/>
            <a:ext cx="25939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  <a:cs typeface="Comic Sans MS" panose="030F0902030302020204" pitchFamily="66" charset="0"/>
                <a:sym typeface="" pitchFamily="34" charset="-122"/>
              </a:rPr>
              <a:t>Voice print contrast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038194" y="3392406"/>
            <a:ext cx="605790" cy="566420"/>
            <a:chOff x="1218649" y="1840153"/>
            <a:chExt cx="629630" cy="629630"/>
          </a:xfrm>
        </p:grpSpPr>
        <p:sp>
          <p:nvSpPr>
            <p:cNvPr id="37" name="椭圆 36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  <p:sp>
          <p:nvSpPr>
            <p:cNvPr id="39" name="文本框 16"/>
            <p:cNvSpPr txBox="1"/>
            <p:nvPr/>
          </p:nvSpPr>
          <p:spPr>
            <a:xfrm>
              <a:off x="1384875" y="1898649"/>
              <a:ext cx="297180" cy="443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mic Sans MS" panose="030F0902030302020204" pitchFamily="66" charset="0"/>
                  <a:ea typeface="" pitchFamily="34" charset="-122"/>
                  <a:cs typeface="Comic Sans MS" panose="030F0902030302020204" pitchFamily="66" charset="0"/>
                  <a:sym typeface="" pitchFamily="34" charset="-122"/>
                </a:rPr>
                <a:t>4</a:t>
              </a:r>
            </a:p>
          </p:txBody>
        </p:sp>
      </p:grpSp>
      <p:sp>
        <p:nvSpPr>
          <p:cNvPr id="40" name="文本框 24"/>
          <p:cNvSpPr txBox="1"/>
          <p:nvPr/>
        </p:nvSpPr>
        <p:spPr>
          <a:xfrm>
            <a:off x="2757428" y="3449408"/>
            <a:ext cx="18293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  <a:cs typeface="Comic Sans MS" panose="030F0902030302020204" pitchFamily="66" charset="0"/>
                <a:sym typeface="" pitchFamily="34" charset="-122"/>
              </a:rPr>
              <a:t>Volume &amp; else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2038194" y="4117341"/>
            <a:ext cx="605790" cy="566420"/>
            <a:chOff x="1218649" y="1840153"/>
            <a:chExt cx="629630" cy="629630"/>
          </a:xfrm>
        </p:grpSpPr>
        <p:sp>
          <p:nvSpPr>
            <p:cNvPr id="42" name="椭圆 41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  <p:sp>
          <p:nvSpPr>
            <p:cNvPr id="43" name="文本框 16"/>
            <p:cNvSpPr txBox="1"/>
            <p:nvPr/>
          </p:nvSpPr>
          <p:spPr>
            <a:xfrm>
              <a:off x="1384875" y="1898649"/>
              <a:ext cx="297180" cy="443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mic Sans MS" panose="030F0902030302020204" pitchFamily="66" charset="0"/>
                  <a:ea typeface="" pitchFamily="34" charset="-122"/>
                  <a:cs typeface="Comic Sans MS" panose="030F0902030302020204" pitchFamily="66" charset="0"/>
                  <a:sym typeface="" pitchFamily="34" charset="-122"/>
                </a:rPr>
                <a:t>5</a:t>
              </a:r>
            </a:p>
          </p:txBody>
        </p:sp>
      </p:grpSp>
      <p:sp>
        <p:nvSpPr>
          <p:cNvPr id="44" name="文本框 24"/>
          <p:cNvSpPr txBox="1"/>
          <p:nvPr/>
        </p:nvSpPr>
        <p:spPr>
          <a:xfrm>
            <a:off x="2757428" y="4174343"/>
            <a:ext cx="1939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  <a:cs typeface="Comic Sans MS" panose="030F0902030302020204" pitchFamily="66" charset="0"/>
                <a:sym typeface="" pitchFamily="34" charset="-122"/>
              </a:rPr>
              <a:t>Demonstration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498530" y="-27"/>
            <a:ext cx="4318175" cy="859534"/>
            <a:chOff x="-498530" y="1243"/>
            <a:chExt cx="4318175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8" y="105863"/>
              <a:ext cx="332111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mic Sans MS" panose="030F0902030302020204" pitchFamily="66" charset="0"/>
                  <a:ea typeface="" pitchFamily="34" charset="-122"/>
                  <a:cs typeface="Comic Sans MS" panose="030F0902030302020204" pitchFamily="66" charset="0"/>
                  <a:sym typeface="" pitchFamily="34" charset="-122"/>
                </a:rPr>
                <a:t>Speech to text (Chinese)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3914" y="506933"/>
              <a:ext cx="3098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1562" y="1470482"/>
            <a:ext cx="3321117" cy="333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Bold" panose="030F0902030302020204" charset="0"/>
                <a:sym typeface="+mn-ea"/>
              </a:rPr>
              <a:t>AIShell</a:t>
            </a:r>
            <a:endParaRPr lang="en-US" sz="1800" dirty="0">
              <a:latin typeface="Comic Sans MS Regular" panose="030F0902030302020204" charset="0"/>
              <a:cs typeface="Comic Sans MS Regular" panose="030F090203030202020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Regular" panose="030F0902030302020204" charset="0"/>
              </a:rPr>
              <a:t>SpenAugment </a:t>
            </a:r>
          </a:p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Regular" panose="030F0902030302020204" charset="0"/>
              </a:rPr>
              <a:t>2 * Conv +  5 * LSTM</a:t>
            </a:r>
          </a:p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Bold" panose="030F0902030302020204" charset="0"/>
                <a:sym typeface="+mn-ea"/>
              </a:rPr>
              <a:t>CTC</a:t>
            </a:r>
            <a:endParaRPr lang="en-US" altLang="zh-CN" sz="1800" dirty="0">
              <a:latin typeface="Comic Sans MS Regular" panose="030F0902030302020204" charset="0"/>
              <a:cs typeface="Comic Sans MS Regular" panose="030F090203030202020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Bold" panose="030F0902030302020204" charset="0"/>
                <a:sym typeface="+mn-ea"/>
              </a:rPr>
              <a:t>CER – 0.08452</a:t>
            </a:r>
            <a:endParaRPr lang="en-US" altLang="zh-CN" sz="1800" dirty="0">
              <a:latin typeface="Comic Sans MS Regular" panose="030F0902030302020204" charset="0"/>
              <a:cs typeface="Comic Sans MS Regular" panose="030F090203030202020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Regular" panose="030F0902030302020204" charset="0"/>
              </a:rPr>
              <a:t>Score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1825" y="772307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  <a:cs typeface="Comic Sans MS" panose="030F0902030302020204" pitchFamily="66" charset="0"/>
                <a:sym typeface="" pitchFamily="34" charset="-122"/>
              </a:rPr>
              <a:t>Paddle Deep Speech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18BA3A-5A1D-46B8-BF0A-5F451B42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9507"/>
            <a:ext cx="4187239" cy="41768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02AEB4-524F-46A9-B09E-A12717D0A2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41" y="-27"/>
            <a:ext cx="4937760" cy="8223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498530" y="-27"/>
            <a:ext cx="4318175" cy="859534"/>
            <a:chOff x="-498530" y="1243"/>
            <a:chExt cx="4318175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8" y="105863"/>
              <a:ext cx="332111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mic Sans MS" panose="030F0902030302020204" pitchFamily="66" charset="0"/>
                  <a:ea typeface="" pitchFamily="34" charset="-122"/>
                  <a:cs typeface="Comic Sans MS" panose="030F0902030302020204" pitchFamily="66" charset="0"/>
                  <a:sym typeface="" pitchFamily="34" charset="-122"/>
                </a:rPr>
                <a:t>Emotion &amp; gender analysis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3914" y="506933"/>
              <a:ext cx="3098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35694" y="242779"/>
            <a:ext cx="3321117" cy="4657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  <a:t>0 – female angry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</a:b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  <a:t>1 – female calm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</a:b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  <a:t>2 – female fearful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</a:b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  <a:t>3 – female happy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</a:b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  <a:t>4 – female sad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</a:b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  <a:t>5 – male angry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</a:b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  <a:t>6 – male calm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</a:b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  <a:t>7 – male fearful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</a:b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  <a:t>8 – male happy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</a:b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902030302020204" pitchFamily="66" charset="0"/>
                <a:ea typeface="" pitchFamily="34" charset="-122"/>
              </a:rPr>
              <a:t>9 – male sad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545ECB-AD05-40C9-8556-76018F488D65}"/>
              </a:ext>
            </a:extLst>
          </p:cNvPr>
          <p:cNvSpPr txBox="1"/>
          <p:nvPr/>
        </p:nvSpPr>
        <p:spPr>
          <a:xfrm>
            <a:off x="989059" y="1457887"/>
            <a:ext cx="3321117" cy="222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Bold" panose="030F0902030302020204" charset="0"/>
                <a:sym typeface="+mn-ea"/>
              </a:rPr>
              <a:t>RAVDESS</a:t>
            </a:r>
            <a:endParaRPr lang="en-US" sz="1800" dirty="0">
              <a:latin typeface="Comic Sans MS Regular" panose="030F0902030302020204" charset="0"/>
              <a:cs typeface="Comic Sans MS Regular" panose="030F090203030202020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Bold" panose="030F0902030302020204" charset="0"/>
              </a:rPr>
              <a:t>Label</a:t>
            </a:r>
            <a:endParaRPr lang="en-US" altLang="zh-CN" sz="1800" dirty="0">
              <a:latin typeface="Comic Sans MS Regular" panose="030F0902030302020204" charset="0"/>
              <a:cs typeface="Comic Sans MS Regular" panose="030F090203030202020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Bold" panose="030F0902030302020204" charset="0"/>
                <a:sym typeface="+mn-ea"/>
              </a:rPr>
              <a:t>mfcc 216*13 -&gt; 216*1</a:t>
            </a:r>
            <a:endParaRPr lang="en-US" altLang="zh-CN" sz="1800" dirty="0">
              <a:latin typeface="Comic Sans MS Regular" panose="030F0902030302020204" charset="0"/>
              <a:cs typeface="Comic Sans MS Regular" panose="030F090203030202020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Bold" panose="030F0902030302020204" charset="0"/>
                <a:sym typeface="+mn-ea"/>
              </a:rPr>
              <a:t>CNN1D</a:t>
            </a:r>
            <a:endParaRPr lang="en-US" altLang="zh-CN" sz="1800" dirty="0"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4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498530" y="-27"/>
            <a:ext cx="4318175" cy="859534"/>
            <a:chOff x="-498530" y="1243"/>
            <a:chExt cx="4318175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8" y="105863"/>
              <a:ext cx="332111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mic Sans MS" panose="030F0902030302020204" pitchFamily="66" charset="0"/>
                  <a:ea typeface="" pitchFamily="34" charset="-122"/>
                  <a:cs typeface="Comic Sans MS" panose="030F0902030302020204" pitchFamily="66" charset="0"/>
                  <a:sym typeface="" pitchFamily="34" charset="-122"/>
                </a:rPr>
                <a:t>Emotion &amp; gender analysis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3914" y="506933"/>
              <a:ext cx="3098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DE732D1-A63D-4A1D-99F7-EE159D3D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94" y="751095"/>
            <a:ext cx="3620005" cy="38867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924E11-9EE6-4B6B-AD19-DD6A80DF2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751095"/>
            <a:ext cx="3984516" cy="386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DBEBF21-D1FE-43EE-96DC-A264862A3ECF}"/>
              </a:ext>
            </a:extLst>
          </p:cNvPr>
          <p:cNvSpPr/>
          <p:nvPr/>
        </p:nvSpPr>
        <p:spPr>
          <a:xfrm>
            <a:off x="3932022" y="1300695"/>
            <a:ext cx="5017062" cy="180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-498530" y="-27"/>
            <a:ext cx="4318175" cy="859534"/>
            <a:chOff x="-498530" y="1243"/>
            <a:chExt cx="4318175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8" y="105863"/>
              <a:ext cx="332111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mic Sans MS" panose="030F0902030302020204" pitchFamily="66" charset="0"/>
                  <a:ea typeface="" pitchFamily="34" charset="-122"/>
                  <a:cs typeface="Comic Sans MS" panose="030F0902030302020204" pitchFamily="66" charset="0"/>
                  <a:sym typeface="" pitchFamily="34" charset="-122"/>
                </a:rPr>
                <a:t>Voice print contrast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3914" y="506933"/>
              <a:ext cx="3098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183" y="1097502"/>
            <a:ext cx="3890438" cy="222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Bold" panose="030F0902030302020204" charset="0"/>
                <a:sym typeface="+mn-ea"/>
              </a:rPr>
              <a:t>zhvoice</a:t>
            </a:r>
            <a:endParaRPr lang="en-US" sz="1800" dirty="0">
              <a:latin typeface="Comic Sans MS Regular" panose="030F0902030302020204" charset="0"/>
              <a:cs typeface="Comic Sans MS Regular" panose="030F090203030202020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Regular" panose="030F0902030302020204" charset="0"/>
              </a:rPr>
              <a:t>Short-Time Fourier Transform </a:t>
            </a:r>
          </a:p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Regular" panose="030F0902030302020204" charset="0"/>
              </a:rPr>
              <a:t>Resnet-50</a:t>
            </a:r>
          </a:p>
          <a:p>
            <a:pPr algn="l">
              <a:lnSpc>
                <a:spcPct val="200000"/>
              </a:lnSpc>
            </a:pPr>
            <a:r>
              <a:rPr lang="en-US" altLang="zh-CN" sz="18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•</a:t>
            </a:r>
            <a:r>
              <a:rPr lang="en-US" altLang="zh-CN" sz="1800" dirty="0">
                <a:latin typeface="Comic Sans MS Regular" panose="030F0902030302020204" charset="0"/>
                <a:cs typeface="Comic Sans MS Regular" panose="030F0902030302020204" charset="0"/>
              </a:rPr>
              <a:t>ArcFace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8357DA-B869-48F4-A70C-5607255F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680" y="3461955"/>
            <a:ext cx="6020640" cy="12384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64F790-3D28-4CEE-AFFB-9D2651148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21" y="1343782"/>
            <a:ext cx="4935466" cy="1735166"/>
          </a:xfrm>
          <a:prstGeom prst="rect">
            <a:avLst/>
          </a:prstGeom>
        </p:spPr>
      </p:pic>
      <p:sp>
        <p:nvSpPr>
          <p:cNvPr id="12" name="图文框 11">
            <a:extLst>
              <a:ext uri="{FF2B5EF4-FFF2-40B4-BE49-F238E27FC236}">
                <a16:creationId xmlns:a16="http://schemas.microsoft.com/office/drawing/2014/main" id="{EE922D5C-F69A-4B13-BBD8-AFC14CF59DAB}"/>
              </a:ext>
            </a:extLst>
          </p:cNvPr>
          <p:cNvSpPr/>
          <p:nvPr/>
        </p:nvSpPr>
        <p:spPr>
          <a:xfrm>
            <a:off x="7191431" y="2571750"/>
            <a:ext cx="679581" cy="375521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9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498530" y="1243"/>
            <a:ext cx="4318175" cy="859534"/>
            <a:chOff x="-498530" y="1243"/>
            <a:chExt cx="4318175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8" y="105863"/>
              <a:ext cx="33211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mic Sans MS" panose="030F0902030302020204" pitchFamily="66" charset="0"/>
                  <a:ea typeface="" pitchFamily="34" charset="-122"/>
                  <a:cs typeface="Comic Sans MS" panose="030F0902030302020204" pitchFamily="66" charset="0"/>
                  <a:sym typeface="" pitchFamily="34" charset="-122"/>
                </a:rPr>
                <a:t>Volume &amp; else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3914" y="506933"/>
              <a:ext cx="309880" cy="2914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latin typeface="" pitchFamily="34" charset="-122"/>
                <a:ea typeface="" pitchFamily="34" charset="-122"/>
                <a:sym typeface="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197FBEA-DB6D-4844-9AAC-8AAC60C8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54" y="2023986"/>
            <a:ext cx="2724530" cy="10955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E3CD80-69A2-4BAA-85A9-36F003F2B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21" y="614673"/>
            <a:ext cx="4887724" cy="36657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548849" y="1984744"/>
            <a:ext cx="4046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Comic Sans MS" panose="030F0902030302020204" pitchFamily="66" charset="0"/>
                <a:ea typeface="" pitchFamily="34" charset="-122"/>
                <a:sym typeface="" pitchFamily="34" charset="-122"/>
              </a:rPr>
              <a:t>Demonstration</a:t>
            </a:r>
            <a:endParaRPr lang="zh-CN" altLang="en-US" sz="4400" dirty="0">
              <a:latin typeface="Comic Sans MS" panose="030F0902030302020204" pitchFamily="66" charset="0"/>
              <a:ea typeface="" pitchFamily="34" charset="-122"/>
              <a:sym typeface="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71052" y="2922807"/>
            <a:ext cx="70208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42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0645" y="1515406"/>
            <a:ext cx="5464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latin typeface="Comic Sans MS" panose="030F0902030302020204" pitchFamily="66" charset="0"/>
                <a:ea typeface="" pitchFamily="34" charset="-122"/>
                <a:sym typeface="" pitchFamily="34" charset="-122"/>
              </a:rPr>
              <a:t>Thanks a lot !</a:t>
            </a:r>
            <a:endParaRPr lang="zh-CN" altLang="en-US" sz="6600" dirty="0">
              <a:latin typeface="Comic Sans MS" panose="030F0902030302020204" pitchFamily="66" charset="0"/>
              <a:ea typeface="" pitchFamily="34" charset="-122"/>
              <a:sym typeface="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" pitchFamily="34" charset="-122"/>
              <a:ea typeface="" pitchFamily="34" charset="-122"/>
              <a:sym typeface="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" pitchFamily="34" charset="-122"/>
              <a:ea typeface="" pitchFamily="34" charset="-122"/>
              <a:sym typeface="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" pitchFamily="34" charset="-122"/>
              <a:ea typeface="" pitchFamily="34" charset="-122"/>
              <a:sym typeface="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51818" y="3768802"/>
            <a:ext cx="202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mic Sans MS" panose="030F0902030302020204" pitchFamily="66" charset="0"/>
                <a:ea typeface="" pitchFamily="34" charset="-122"/>
              </a:rPr>
              <a:t>2021.12.30</a:t>
            </a:r>
            <a:endParaRPr lang="zh-CN" altLang="en-US" sz="2800" dirty="0">
              <a:latin typeface="Comic Sans MS" panose="030F0902030302020204" pitchFamily="66" charset="0"/>
              <a:ea typeface="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10918" y="2623402"/>
            <a:ext cx="70208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759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550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234</Words>
  <Application>Microsoft Office PowerPoint</Application>
  <PresentationFormat>全屏显示(16:9)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微软雅黑</vt:lpstr>
      <vt:lpstr>Calibri</vt:lpstr>
      <vt:lpstr>Comic Sans MS Bold</vt:lpstr>
      <vt:lpstr>Comic Sans MS</vt:lpstr>
      <vt:lpstr>Comic Sans MS Regular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极简毕业答辩</dc:title>
  <dc:creator>第一PPT</dc:creator>
  <cp:keywords>www.1ppt.com</cp:keywords>
  <dc:description>www.1ppt.com</dc:description>
  <cp:lastModifiedBy>叶 栩冰</cp:lastModifiedBy>
  <cp:revision>231</cp:revision>
  <dcterms:created xsi:type="dcterms:W3CDTF">2021-12-01T08:58:59Z</dcterms:created>
  <dcterms:modified xsi:type="dcterms:W3CDTF">2021-12-29T03:22:30Z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  <property fmtid="{D5CDD505-2E9C-101B-9397-08002B2CF9AE}" pid="3" name="ICV">
    <vt:lpwstr>6E826821E7BF48A0982974E69BFED3BD</vt:lpwstr>
  </property>
</Properties>
</file>