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60" r:id="rId3"/>
    <p:sldId id="266" r:id="rId4"/>
    <p:sldId id="291" r:id="rId5"/>
    <p:sldId id="289" r:id="rId6"/>
    <p:sldId id="292" r:id="rId7"/>
    <p:sldId id="293" r:id="rId8"/>
    <p:sldId id="290" r:id="rId9"/>
    <p:sldId id="295" r:id="rId10"/>
    <p:sldId id="296" r:id="rId11"/>
    <p:sldId id="294" r:id="rId12"/>
    <p:sldId id="288" r:id="rId13"/>
  </p:sldIdLst>
  <p:sldSz cx="9144000" cy="5143500" type="screen16x9"/>
  <p:notesSz cx="6858000" cy="9144000"/>
  <p:embeddedFontLst>
    <p:embeddedFont>
      <p:font typeface="微软雅黑" panose="020B0503020204020204" pitchFamily="34" charset="-122"/>
      <p:regular r:id="rId15"/>
      <p:bold r:id="rId16"/>
    </p:embeddedFont>
    <p:embeddedFont>
      <p:font typeface="Lato" panose="020F0502020204030203" pitchFamily="34" charset="0"/>
      <p:regular r:id="rId17"/>
      <p:bold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AFE3BE-E7B9-416E-8317-70303E203190}">
  <a:tblStyle styleId="{F1AFE3BE-E7B9-416E-8317-70303E2031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115" autoAdjust="0"/>
  </p:normalViewPr>
  <p:slideViewPr>
    <p:cSldViewPr snapToGrid="0">
      <p:cViewPr varScale="1">
        <p:scale>
          <a:sx n="62" d="100"/>
          <a:sy n="62" d="100"/>
        </p:scale>
        <p:origin x="58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80</a:t>
            </a:r>
            <a:r>
              <a:rPr lang="zh-CN" altLang="en-US" dirty="0"/>
              <a:t>左右</a:t>
            </a:r>
            <a:endParaRPr dirty="0"/>
          </a:p>
        </p:txBody>
      </p:sp>
    </p:spTree>
    <p:extLst>
      <p:ext uri="{BB962C8B-B14F-4D97-AF65-F5344CB8AC3E}">
        <p14:creationId xmlns:p14="http://schemas.microsoft.com/office/powerpoint/2010/main" val="377696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dirty="0">
                <a:effectLst/>
                <a:latin typeface="Arial" panose="020B0604020202020204" pitchFamily="34" charset="0"/>
              </a:rPr>
              <a:t>从结果可分析</a:t>
            </a:r>
            <a:r>
              <a:rPr lang="en-US" altLang="zh-CN" b="0" i="0" dirty="0" err="1">
                <a:effectLst/>
                <a:latin typeface="Arial" panose="020B0604020202020204" pitchFamily="34" charset="0"/>
              </a:rPr>
              <a:t>GloVe</a:t>
            </a:r>
            <a:r>
              <a:rPr lang="zh-CN" altLang="en-US" b="0" i="0" dirty="0">
                <a:effectLst/>
                <a:latin typeface="Arial" panose="020B0604020202020204" pitchFamily="34" charset="0"/>
              </a:rPr>
              <a:t>初始化要比随机初始化的结果表现要显著更好。随机初始化是不遵循任何规律</a:t>
            </a:r>
            <a:br>
              <a:rPr lang="zh-CN" altLang="en-US" dirty="0"/>
            </a:br>
            <a:r>
              <a:rPr lang="zh-CN" altLang="en-US" b="0" i="0" dirty="0">
                <a:effectLst/>
                <a:latin typeface="Arial" panose="020B0604020202020204" pitchFamily="34" charset="0"/>
              </a:rPr>
              <a:t>进行初始化，因此使用</a:t>
            </a:r>
            <a:r>
              <a:rPr lang="en-US" altLang="zh-CN" b="0" i="0" dirty="0" err="1">
                <a:effectLst/>
                <a:latin typeface="Arial" panose="020B0604020202020204" pitchFamily="34" charset="0"/>
              </a:rPr>
              <a:t>GloVe</a:t>
            </a:r>
            <a:r>
              <a:rPr lang="zh-CN" altLang="en-US" b="0" i="0" dirty="0">
                <a:effectLst/>
                <a:latin typeface="Arial" panose="020B0604020202020204" pitchFamily="34" charset="0"/>
              </a:rPr>
              <a:t>更具有优势</a:t>
            </a:r>
            <a:endParaRPr lang="en-US" altLang="zh-CN"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zh-CN" altLang="en-US" b="0" i="0" dirty="0">
                <a:effectLst/>
                <a:latin typeface="Arial" panose="020B0604020202020204" pitchFamily="34" charset="0"/>
              </a:rPr>
              <a:t>但是我发现不对文本句子进行排序，只保证同一个</a:t>
            </a:r>
            <a:r>
              <a:rPr lang="en-US" altLang="zh-CN" b="0" i="0" dirty="0">
                <a:effectLst/>
                <a:latin typeface="Arial" panose="020B0604020202020204" pitchFamily="34" charset="0"/>
              </a:rPr>
              <a:t>batch</a:t>
            </a:r>
            <a:r>
              <a:rPr lang="zh-CN" altLang="en-US" b="0" i="0" dirty="0">
                <a:effectLst/>
                <a:latin typeface="Arial" panose="020B0604020202020204" pitchFamily="34" charset="0"/>
              </a:rPr>
              <a:t>内句子</a:t>
            </a:r>
            <a:r>
              <a:rPr lang="en-US" altLang="zh-CN" b="0" i="0" dirty="0">
                <a:effectLst/>
                <a:latin typeface="Arial" panose="020B0604020202020204" pitchFamily="34" charset="0"/>
              </a:rPr>
              <a:t>padding</a:t>
            </a:r>
            <a:r>
              <a:rPr lang="zh-CN" altLang="en-US" b="0" i="0" dirty="0">
                <a:effectLst/>
                <a:latin typeface="Arial" panose="020B0604020202020204" pitchFamily="34" charset="0"/>
              </a:rPr>
              <a:t>到同一个长度的实验反而测试集准确率有提升，但是无法印证此结论因为数据集整体长度的分布、排序都会影响最后的结果。</a:t>
            </a:r>
            <a:endParaRPr lang="en-US" altLang="zh-CN" b="0" i="0" dirty="0">
              <a:effectLst/>
              <a:latin typeface="Arial" panose="020B0604020202020204" pitchFamily="34" charset="0"/>
            </a:endParaRPr>
          </a:p>
          <a:p>
            <a:pPr marL="0" lvl="0" indent="0" algn="l" rtl="0">
              <a:spcBef>
                <a:spcPts val="0"/>
              </a:spcBef>
              <a:spcAft>
                <a:spcPts val="0"/>
              </a:spcAft>
              <a:buNone/>
            </a:pPr>
            <a:endParaRPr lang="en-US" b="0" i="0" dirty="0">
              <a:effectLst/>
              <a:latin typeface="Arial" panose="020B0604020202020204" pitchFamily="34" charset="0"/>
            </a:endParaRPr>
          </a:p>
          <a:p>
            <a:pPr marL="0" lvl="0" indent="0" algn="l" rtl="0">
              <a:spcBef>
                <a:spcPts val="0"/>
              </a:spcBef>
              <a:spcAft>
                <a:spcPts val="0"/>
              </a:spcAft>
              <a:buNone/>
            </a:pPr>
            <a:r>
              <a:rPr lang="zh-CN" altLang="en-US" b="0" i="0" dirty="0">
                <a:effectLst/>
                <a:latin typeface="Arial" panose="020B0604020202020204" pitchFamily="34" charset="0"/>
              </a:rPr>
              <a:t>优势：</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OOV</a:t>
            </a:r>
          </a:p>
          <a:p>
            <a:pPr marL="0" lvl="0" indent="0" algn="l" rtl="0">
              <a:spcBef>
                <a:spcPts val="0"/>
              </a:spcBef>
              <a:spcAft>
                <a:spcPts val="0"/>
              </a:spcAft>
              <a:buNone/>
            </a:pPr>
            <a:r>
              <a:rPr lang="zh-CN" altLang="en-US" dirty="0"/>
              <a:t>介绍一下 </a:t>
            </a:r>
            <a:r>
              <a:rPr lang="en-US" altLang="zh-CN" dirty="0"/>
              <a:t>out of </a:t>
            </a:r>
            <a:r>
              <a:rPr lang="zh-CN" altLang="en-US" dirty="0"/>
              <a:t>解析日志方法（</a:t>
            </a:r>
            <a:r>
              <a:rPr lang="en-US" altLang="zh-CN" dirty="0"/>
              <a:t>Drain Glove</a:t>
            </a:r>
            <a:r>
              <a:rPr lang="zh-CN" altLang="en-US" dirty="0"/>
              <a:t>都会出现的问题）</a:t>
            </a:r>
            <a:endParaRPr lang="en-US" dirty="0"/>
          </a:p>
          <a:p>
            <a:pPr marL="0" lvl="0" indent="0" algn="l" rtl="0">
              <a:spcBef>
                <a:spcPts val="0"/>
              </a:spcBef>
              <a:spcAft>
                <a:spcPts val="0"/>
              </a:spcAft>
              <a:buNone/>
            </a:pPr>
            <a:r>
              <a:rPr lang="zh-CN" altLang="en-US" b="0" i="0" dirty="0">
                <a:solidFill>
                  <a:srgbClr val="555555"/>
                </a:solidFill>
                <a:effectLst/>
                <a:latin typeface="Lato" panose="020B0604020202020204" pitchFamily="34" charset="0"/>
              </a:rPr>
              <a:t>输入两个句子，从</a:t>
            </a:r>
            <a:r>
              <a:rPr lang="en-US" altLang="zh-CN" b="0" i="0" dirty="0">
                <a:solidFill>
                  <a:srgbClr val="555555"/>
                </a:solidFill>
                <a:effectLst/>
                <a:latin typeface="Lato" panose="020B0604020202020204" pitchFamily="34" charset="0"/>
              </a:rPr>
              <a:t>one-hot</a:t>
            </a:r>
            <a:r>
              <a:rPr lang="zh-CN" altLang="en-US" b="0" i="0" dirty="0">
                <a:solidFill>
                  <a:srgbClr val="555555"/>
                </a:solidFill>
                <a:effectLst/>
                <a:latin typeface="Lato" panose="020B0604020202020204" pitchFamily="34" charset="0"/>
              </a:rPr>
              <a:t>经过</a:t>
            </a:r>
            <a:r>
              <a:rPr lang="en-US" altLang="zh-CN" b="0" i="0" dirty="0">
                <a:solidFill>
                  <a:srgbClr val="555555"/>
                </a:solidFill>
                <a:effectLst/>
                <a:latin typeface="Lato" panose="020B0604020202020204" pitchFamily="34" charset="0"/>
              </a:rPr>
              <a:t>embedding</a:t>
            </a:r>
            <a:r>
              <a:rPr lang="zh-CN" altLang="en-US" b="0" i="0" dirty="0">
                <a:solidFill>
                  <a:srgbClr val="555555"/>
                </a:solidFill>
                <a:effectLst/>
                <a:latin typeface="Lato" panose="020B0604020202020204" pitchFamily="34" charset="0"/>
              </a:rPr>
              <a:t>层，有两个</a:t>
            </a:r>
            <a:r>
              <a:rPr lang="en-US" altLang="zh-CN" b="0" i="0" dirty="0">
                <a:solidFill>
                  <a:srgbClr val="555555"/>
                </a:solidFill>
                <a:effectLst/>
                <a:latin typeface="Lato" panose="020B0604020202020204" pitchFamily="34" charset="0"/>
              </a:rPr>
              <a:t>embedding</a:t>
            </a:r>
            <a:r>
              <a:rPr lang="zh-CN" altLang="en-US" b="0" i="0" dirty="0">
                <a:solidFill>
                  <a:srgbClr val="555555"/>
                </a:solidFill>
                <a:effectLst/>
                <a:latin typeface="Lato" panose="020B0604020202020204" pitchFamily="34" charset="0"/>
              </a:rPr>
              <a:t>层，分别是</a:t>
            </a:r>
            <a:r>
              <a:rPr lang="en-US" altLang="zh-CN" b="0" i="0" dirty="0">
                <a:solidFill>
                  <a:srgbClr val="555555"/>
                </a:solidFill>
                <a:effectLst/>
                <a:latin typeface="Lato" panose="020B0604020202020204" pitchFamily="34" charset="0"/>
              </a:rPr>
              <a:t>initial embedding(</a:t>
            </a:r>
            <a:r>
              <a:rPr lang="en-US" altLang="zh-CN" b="1" i="0" dirty="0" err="1">
                <a:solidFill>
                  <a:srgbClr val="555555"/>
                </a:solidFill>
                <a:effectLst/>
                <a:latin typeface="Lato" panose="020B0604020202020204" pitchFamily="34" charset="0"/>
              </a:rPr>
              <a:t>ie</a:t>
            </a:r>
            <a:r>
              <a:rPr lang="en-US" altLang="zh-CN" b="0" i="0" dirty="0">
                <a:solidFill>
                  <a:srgbClr val="555555"/>
                </a:solidFill>
                <a:effectLst/>
                <a:latin typeface="Lato" panose="020B0604020202020204" pitchFamily="34" charset="0"/>
              </a:rPr>
              <a:t>) </a:t>
            </a:r>
            <a:r>
              <a:rPr lang="zh-CN" altLang="en-US" b="0" i="0" dirty="0">
                <a:solidFill>
                  <a:srgbClr val="555555"/>
                </a:solidFill>
                <a:effectLst/>
                <a:latin typeface="Lato" panose="020B0604020202020204" pitchFamily="34" charset="0"/>
              </a:rPr>
              <a:t>和 </a:t>
            </a:r>
            <a:r>
              <a:rPr lang="en-US" altLang="zh-CN" b="0" i="0" dirty="0">
                <a:solidFill>
                  <a:srgbClr val="555555"/>
                </a:solidFill>
                <a:effectLst/>
                <a:latin typeface="Lato" panose="020B0604020202020204" pitchFamily="34" charset="0"/>
              </a:rPr>
              <a:t>pretrained embedding(</a:t>
            </a:r>
            <a:r>
              <a:rPr lang="en-US" altLang="zh-CN" b="1" i="0" dirty="0">
                <a:solidFill>
                  <a:srgbClr val="555555"/>
                </a:solidFill>
                <a:effectLst/>
                <a:latin typeface="Lato" panose="020B0604020202020204" pitchFamily="34" charset="0"/>
              </a:rPr>
              <a:t>pe</a:t>
            </a:r>
            <a:r>
              <a:rPr lang="en-US" altLang="zh-CN" b="0" i="0" dirty="0">
                <a:solidFill>
                  <a:srgbClr val="555555"/>
                </a:solidFill>
                <a:effectLst/>
                <a:latin typeface="Lato" panose="020B0604020202020204" pitchFamily="34" charset="0"/>
              </a:rPr>
              <a:t>)</a:t>
            </a:r>
            <a:r>
              <a:rPr lang="zh-CN" altLang="en-US" b="0" i="0" dirty="0">
                <a:solidFill>
                  <a:srgbClr val="555555"/>
                </a:solidFill>
                <a:effectLst/>
                <a:latin typeface="Lato" panose="020B0604020202020204" pitchFamily="34" charset="0"/>
              </a:rPr>
              <a:t>，</a:t>
            </a:r>
            <a:r>
              <a:rPr lang="en-US" altLang="zh-CN" b="0" i="0" dirty="0" err="1">
                <a:solidFill>
                  <a:srgbClr val="555555"/>
                </a:solidFill>
                <a:effectLst/>
                <a:latin typeface="Lato" panose="020B0604020202020204" pitchFamily="34" charset="0"/>
              </a:rPr>
              <a:t>ie</a:t>
            </a:r>
            <a:r>
              <a:rPr lang="en-US" altLang="zh-CN" b="0" i="0" dirty="0">
                <a:solidFill>
                  <a:srgbClr val="555555"/>
                </a:solidFill>
                <a:effectLst/>
                <a:latin typeface="Lato" panose="020B0604020202020204" pitchFamily="34" charset="0"/>
              </a:rPr>
              <a:t> </a:t>
            </a:r>
            <a:r>
              <a:rPr lang="zh-CN" altLang="en-US" b="0" i="0" dirty="0">
                <a:solidFill>
                  <a:srgbClr val="555555"/>
                </a:solidFill>
                <a:effectLst/>
                <a:latin typeface="Lato" panose="020B0604020202020204" pitchFamily="34" charset="0"/>
              </a:rPr>
              <a:t>的词表规模是训练集语料的单词个数，</a:t>
            </a:r>
            <a:r>
              <a:rPr lang="en-US" altLang="zh-CN" b="0" i="0" dirty="0">
                <a:solidFill>
                  <a:srgbClr val="555555"/>
                </a:solidFill>
                <a:effectLst/>
                <a:latin typeface="Lato" panose="020B0604020202020204" pitchFamily="34" charset="0"/>
              </a:rPr>
              <a:t>pe </a:t>
            </a:r>
            <a:r>
              <a:rPr lang="zh-CN" altLang="en-US" b="0" i="0" dirty="0">
                <a:solidFill>
                  <a:srgbClr val="555555"/>
                </a:solidFill>
                <a:effectLst/>
                <a:latin typeface="Lato" panose="020B0604020202020204" pitchFamily="34" charset="0"/>
              </a:rPr>
              <a:t>的词表规模就是预训练文件所包含的单词数，且 </a:t>
            </a:r>
            <a:r>
              <a:rPr lang="en-US" altLang="zh-CN" b="0" i="0" dirty="0">
                <a:solidFill>
                  <a:srgbClr val="555555"/>
                </a:solidFill>
                <a:effectLst/>
                <a:latin typeface="Lato" panose="020B0604020202020204" pitchFamily="34" charset="0"/>
              </a:rPr>
              <a:t>pe </a:t>
            </a:r>
            <a:r>
              <a:rPr lang="zh-CN" altLang="en-US" b="0" i="0" dirty="0">
                <a:solidFill>
                  <a:srgbClr val="555555"/>
                </a:solidFill>
                <a:effectLst/>
                <a:latin typeface="Lato" panose="020B0604020202020204" pitchFamily="34" charset="0"/>
              </a:rPr>
              <a:t>参数被冻结，</a:t>
            </a:r>
            <a:r>
              <a:rPr lang="en-US" altLang="zh-CN" b="0" i="0" dirty="0" err="1">
                <a:solidFill>
                  <a:srgbClr val="555555"/>
                </a:solidFill>
                <a:effectLst/>
                <a:latin typeface="Lato" panose="020B0604020202020204" pitchFamily="34" charset="0"/>
              </a:rPr>
              <a:t>ie</a:t>
            </a:r>
            <a:r>
              <a:rPr lang="zh-CN" altLang="en-US" b="0" i="0" dirty="0">
                <a:solidFill>
                  <a:srgbClr val="555555"/>
                </a:solidFill>
                <a:effectLst/>
                <a:latin typeface="Lato" panose="020B0604020202020204" pitchFamily="34" charset="0"/>
              </a:rPr>
              <a:t>中没被包含在预训练文件的</a:t>
            </a:r>
            <a:r>
              <a:rPr lang="en-US" altLang="zh-CN" b="0" i="0" dirty="0">
                <a:solidFill>
                  <a:srgbClr val="555555"/>
                </a:solidFill>
                <a:effectLst/>
                <a:latin typeface="Lato" panose="020B0604020202020204" pitchFamily="34" charset="0"/>
              </a:rPr>
              <a:t>OOV</a:t>
            </a:r>
            <a:r>
              <a:rPr lang="zh-CN" altLang="en-US" b="0" i="0" dirty="0">
                <a:solidFill>
                  <a:srgbClr val="555555"/>
                </a:solidFill>
                <a:effectLst/>
                <a:latin typeface="Lato" panose="020B0604020202020204" pitchFamily="34" charset="0"/>
              </a:rPr>
              <a:t>单词使用高斯分布随机生成，</a:t>
            </a:r>
            <a:r>
              <a:rPr lang="zh-CN" altLang="en-US" b="0" i="0" dirty="0">
                <a:solidFill>
                  <a:srgbClr val="555555"/>
                </a:solidFill>
                <a:effectLst/>
                <a:latin typeface="Lato" panose="020F0502020204030203" pitchFamily="34" charset="0"/>
              </a:rPr>
              <a:t>最后模型的输入是由其在 </a:t>
            </a:r>
            <a:r>
              <a:rPr lang="en-US" altLang="zh-CN" b="0" i="0" dirty="0" err="1">
                <a:solidFill>
                  <a:srgbClr val="555555"/>
                </a:solidFill>
                <a:effectLst/>
                <a:latin typeface="Lato" panose="020F0502020204030203" pitchFamily="34" charset="0"/>
              </a:rPr>
              <a:t>ie</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和 </a:t>
            </a:r>
            <a:r>
              <a:rPr lang="en-US" altLang="zh-CN" b="0" i="0" dirty="0">
                <a:solidFill>
                  <a:srgbClr val="555555"/>
                </a:solidFill>
                <a:effectLst/>
                <a:latin typeface="Lato" panose="020F0502020204030203" pitchFamily="34" charset="0"/>
              </a:rPr>
              <a:t>pe </a:t>
            </a:r>
            <a:r>
              <a:rPr lang="zh-CN" altLang="en-US" b="0" i="0" dirty="0">
                <a:solidFill>
                  <a:srgbClr val="555555"/>
                </a:solidFill>
                <a:effectLst/>
                <a:latin typeface="Lato" panose="020F0502020204030203" pitchFamily="34" charset="0"/>
              </a:rPr>
              <a:t>中对应的词向量 </a:t>
            </a:r>
            <a:r>
              <a:rPr lang="en-US" altLang="zh-CN" b="0" i="0" dirty="0" err="1">
                <a:solidFill>
                  <a:srgbClr val="555555"/>
                </a:solidFill>
                <a:effectLst/>
                <a:latin typeface="Lato" panose="020F0502020204030203" pitchFamily="34" charset="0"/>
              </a:rPr>
              <a:t>concat</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得到。</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所以这样的</a:t>
            </a:r>
            <a:r>
              <a:rPr lang="en-US" altLang="zh-CN" b="0" i="0" dirty="0" err="1">
                <a:solidFill>
                  <a:srgbClr val="555555"/>
                </a:solidFill>
                <a:effectLst/>
                <a:latin typeface="Lato" panose="020F0502020204030203" pitchFamily="34" charset="0"/>
              </a:rPr>
              <a:t>concat</a:t>
            </a:r>
            <a:r>
              <a:rPr lang="zh-CN" altLang="en-US" b="0" i="0" dirty="0">
                <a:solidFill>
                  <a:srgbClr val="555555"/>
                </a:solidFill>
                <a:effectLst/>
                <a:latin typeface="Lato" panose="020F0502020204030203" pitchFamily="34" charset="0"/>
              </a:rPr>
              <a:t>很好的减少了</a:t>
            </a:r>
            <a:r>
              <a:rPr lang="en-US" altLang="zh-CN" b="0" i="0" dirty="0">
                <a:solidFill>
                  <a:srgbClr val="555555"/>
                </a:solidFill>
                <a:effectLst/>
                <a:latin typeface="Lato" panose="020F0502020204030203" pitchFamily="34" charset="0"/>
              </a:rPr>
              <a:t>OOV</a:t>
            </a:r>
            <a:r>
              <a:rPr lang="zh-CN" altLang="en-US" b="0" i="0" dirty="0">
                <a:solidFill>
                  <a:srgbClr val="555555"/>
                </a:solidFill>
                <a:effectLst/>
                <a:latin typeface="Lato" panose="020F0502020204030203" pitchFamily="34" charset="0"/>
              </a:rPr>
              <a:t>对模型的影响。</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解决</a:t>
            </a:r>
            <a:r>
              <a:rPr lang="en-US" altLang="zh-CN" b="0" i="0" dirty="0">
                <a:solidFill>
                  <a:srgbClr val="555555"/>
                </a:solidFill>
                <a:effectLst/>
                <a:latin typeface="Lato" panose="020F0502020204030203" pitchFamily="34" charset="0"/>
              </a:rPr>
              <a:t>OOV</a:t>
            </a:r>
            <a:r>
              <a:rPr lang="zh-CN" altLang="en-US" b="0" i="0" dirty="0">
                <a:solidFill>
                  <a:srgbClr val="555555"/>
                </a:solidFill>
                <a:effectLst/>
                <a:latin typeface="Lato" panose="020F0502020204030203" pitchFamily="34" charset="0"/>
              </a:rPr>
              <a:t>的方法还有很多 但大多数方法都是对所提取的词表进行优化 要想要真正的解决</a:t>
            </a:r>
            <a:r>
              <a:rPr lang="en-US" altLang="zh-CN" b="0" i="0" dirty="0">
                <a:solidFill>
                  <a:srgbClr val="555555"/>
                </a:solidFill>
                <a:effectLst/>
                <a:latin typeface="Lato" panose="020F0502020204030203" pitchFamily="34" charset="0"/>
              </a:rPr>
              <a:t>OOV </a:t>
            </a:r>
            <a:r>
              <a:rPr lang="zh-CN" altLang="en-US" b="0" i="0" dirty="0">
                <a:solidFill>
                  <a:srgbClr val="555555"/>
                </a:solidFill>
                <a:effectLst/>
                <a:latin typeface="Lato" panose="020F0502020204030203" pitchFamily="34" charset="0"/>
              </a:rPr>
              <a:t>需要摆脱</a:t>
            </a:r>
            <a:r>
              <a:rPr lang="en-US" altLang="zh-CN" b="0" i="0" dirty="0">
                <a:solidFill>
                  <a:srgbClr val="555555"/>
                </a:solidFill>
                <a:effectLst/>
                <a:latin typeface="Lato" panose="020F0502020204030203" pitchFamily="34" charset="0"/>
              </a:rPr>
              <a:t>vocabulary</a:t>
            </a:r>
            <a:r>
              <a:rPr lang="zh-CN" altLang="en-US" b="0" i="0" dirty="0">
                <a:solidFill>
                  <a:srgbClr val="555555"/>
                </a:solidFill>
                <a:effectLst/>
                <a:latin typeface="Lato" panose="020F0502020204030203" pitchFamily="34" charset="0"/>
              </a:rPr>
              <a:t>的限制也就是像</a:t>
            </a:r>
            <a:r>
              <a:rPr lang="en-US" altLang="zh-CN" b="0" i="0" dirty="0" err="1">
                <a:solidFill>
                  <a:srgbClr val="555555"/>
                </a:solidFill>
                <a:effectLst/>
                <a:latin typeface="Lato" panose="020F0502020204030203" pitchFamily="34" charset="0"/>
              </a:rPr>
              <a:t>bert</a:t>
            </a:r>
            <a:r>
              <a:rPr lang="zh-CN" altLang="en-US" b="0" i="0" dirty="0">
                <a:solidFill>
                  <a:srgbClr val="555555"/>
                </a:solidFill>
                <a:effectLst/>
                <a:latin typeface="Lato" panose="020F0502020204030203" pitchFamily="34" charset="0"/>
              </a:rPr>
              <a:t>那样对文本进行无解析操作</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最重要的</a:t>
            </a:r>
            <a:r>
              <a:rPr lang="en-US" altLang="zh-CN" b="0" i="0" dirty="0">
                <a:solidFill>
                  <a:srgbClr val="555555"/>
                </a:solidFill>
                <a:effectLst/>
                <a:latin typeface="Lato" panose="020F0502020204030203" pitchFamily="34" charset="0"/>
              </a:rPr>
              <a:t>Attention</a:t>
            </a: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首先想到</a:t>
            </a:r>
            <a:r>
              <a:rPr lang="en-US" altLang="zh-CN" b="0" i="0" dirty="0">
                <a:solidFill>
                  <a:srgbClr val="555555"/>
                </a:solidFill>
                <a:effectLst/>
                <a:latin typeface="Lato" panose="020F0502020204030203" pitchFamily="34" charset="0"/>
              </a:rPr>
              <a:t>Transformer </a:t>
            </a:r>
            <a:r>
              <a:rPr lang="zh-CN" altLang="en-US" b="0" i="0" dirty="0">
                <a:solidFill>
                  <a:srgbClr val="555555"/>
                </a:solidFill>
                <a:effectLst/>
                <a:latin typeface="Lato" panose="020F0502020204030203" pitchFamily="34" charset="0"/>
              </a:rPr>
              <a:t>其实在他提出之前很早就出现了</a:t>
            </a:r>
            <a:r>
              <a:rPr lang="en-US" altLang="zh-CN" b="0" i="0" dirty="0">
                <a:solidFill>
                  <a:srgbClr val="555555"/>
                </a:solidFill>
                <a:effectLst/>
                <a:latin typeface="Lato" panose="020F0502020204030203" pitchFamily="34" charset="0"/>
              </a:rPr>
              <a:t>attention</a:t>
            </a:r>
            <a:r>
              <a:rPr lang="zh-CN" altLang="en-US" b="0" i="0" dirty="0">
                <a:solidFill>
                  <a:srgbClr val="555555"/>
                </a:solidFill>
                <a:effectLst/>
                <a:latin typeface="Lato" panose="020F0502020204030203" pitchFamily="34" charset="0"/>
              </a:rPr>
              <a:t>机制 只不过</a:t>
            </a:r>
            <a:r>
              <a:rPr lang="en-US" altLang="zh-CN" b="0" i="0" dirty="0">
                <a:solidFill>
                  <a:srgbClr val="555555"/>
                </a:solidFill>
                <a:effectLst/>
                <a:latin typeface="Lato" panose="020F0502020204030203" pitchFamily="34" charset="0"/>
              </a:rPr>
              <a:t>transformer</a:t>
            </a:r>
            <a:r>
              <a:rPr lang="zh-CN" altLang="en-US" b="0" i="0" dirty="0">
                <a:solidFill>
                  <a:srgbClr val="555555"/>
                </a:solidFill>
                <a:effectLst/>
                <a:latin typeface="Lato" panose="020F0502020204030203" pitchFamily="34" charset="0"/>
              </a:rPr>
              <a:t>这种对自注意力、多头注意力的整合的出现优化了很多的自然语言处理问题。</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本作业中</a:t>
            </a:r>
            <a:r>
              <a:rPr lang="en-US" altLang="zh-CN" b="0" i="0" dirty="0">
                <a:solidFill>
                  <a:srgbClr val="555555"/>
                </a:solidFill>
                <a:effectLst/>
                <a:latin typeface="Lato" panose="020F0502020204030203" pitchFamily="34" charset="0"/>
              </a:rPr>
              <a:t>Attention</a:t>
            </a:r>
            <a:r>
              <a:rPr lang="zh-CN" altLang="en-US" b="0" i="0" dirty="0">
                <a:solidFill>
                  <a:srgbClr val="555555"/>
                </a:solidFill>
                <a:effectLst/>
                <a:latin typeface="Lato" panose="020F0502020204030203" pitchFamily="34" charset="0"/>
              </a:rPr>
              <a:t>机制主要的作用就是让句子之间的交互信息变得更加全面、准确、复杂</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r>
              <a:rPr lang="zh-CN" altLang="en-US" b="0" i="0" dirty="0">
                <a:solidFill>
                  <a:srgbClr val="555555"/>
                </a:solidFill>
                <a:effectLst/>
                <a:latin typeface="Lato" panose="020F0502020204030203" pitchFamily="34" charset="0"/>
              </a:rPr>
              <a:t>因为</a:t>
            </a:r>
            <a:r>
              <a:rPr lang="en-US" altLang="zh-CN" b="0" i="0" dirty="0">
                <a:solidFill>
                  <a:srgbClr val="555555"/>
                </a:solidFill>
                <a:effectLst/>
                <a:latin typeface="Lato" panose="020F0502020204030203" pitchFamily="34" charset="0"/>
              </a:rPr>
              <a:t>attention</a:t>
            </a:r>
            <a:r>
              <a:rPr lang="zh-CN" altLang="en-US" b="0" i="0" dirty="0">
                <a:solidFill>
                  <a:srgbClr val="555555"/>
                </a:solidFill>
                <a:effectLst/>
                <a:latin typeface="Lato" panose="020F0502020204030203" pitchFamily="34" charset="0"/>
              </a:rPr>
              <a:t>机制为</a:t>
            </a:r>
            <a:r>
              <a:rPr lang="zh-CN" altLang="en-US" b="0" i="0" dirty="0">
                <a:solidFill>
                  <a:srgbClr val="121212"/>
                </a:solidFill>
                <a:effectLst/>
                <a:latin typeface="-apple-system"/>
              </a:rPr>
              <a:t>序列中各个元素分配一个权重系数的操作可以一步到位捕捉两个句子的全局联系，由局部的推断实现全局的推断。</a:t>
            </a:r>
            <a:endParaRPr lang="en-US" altLang="zh-CN" b="0" i="0" dirty="0">
              <a:solidFill>
                <a:srgbClr val="121212"/>
              </a:solidFill>
              <a:effectLst/>
              <a:latin typeface="-apple-system"/>
            </a:endParaRPr>
          </a:p>
          <a:p>
            <a:pPr marL="0" lvl="0" indent="0" algn="l" rtl="0">
              <a:spcBef>
                <a:spcPts val="0"/>
              </a:spcBef>
              <a:spcAft>
                <a:spcPts val="0"/>
              </a:spcAft>
              <a:buNone/>
            </a:pPr>
            <a:r>
              <a:rPr lang="zh-CN" altLang="en-US" b="0" i="0" dirty="0">
                <a:solidFill>
                  <a:srgbClr val="121212"/>
                </a:solidFill>
                <a:effectLst/>
                <a:latin typeface="-apple-system"/>
              </a:rPr>
              <a:t>这也是</a:t>
            </a:r>
            <a:r>
              <a:rPr lang="en-US" altLang="zh-CN" b="0" i="0" dirty="0">
                <a:solidFill>
                  <a:srgbClr val="121212"/>
                </a:solidFill>
                <a:effectLst/>
                <a:latin typeface="-apple-system"/>
              </a:rPr>
              <a:t>ESIM</a:t>
            </a:r>
            <a:r>
              <a:rPr lang="zh-CN" altLang="en-US" b="0" i="0">
                <a:solidFill>
                  <a:srgbClr val="121212"/>
                </a:solidFill>
                <a:effectLst/>
                <a:latin typeface="-apple-system"/>
              </a:rPr>
              <a:t>在自然语言推断问题上表现很好的原因。</a:t>
            </a: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endParaRPr lang="en-US" altLang="zh-CN" b="0" i="0" dirty="0">
              <a:solidFill>
                <a:srgbClr val="555555"/>
              </a:solidFill>
              <a:effectLst/>
              <a:latin typeface="Lato" panose="020F0502020204030203" pitchFamily="34" charset="0"/>
            </a:endParaRPr>
          </a:p>
          <a:p>
            <a:pPr marL="0" lvl="0" indent="0" algn="l" rtl="0">
              <a:spcBef>
                <a:spcPts val="0"/>
              </a:spcBef>
              <a:spcAft>
                <a:spcPts val="0"/>
              </a:spcAft>
              <a:buNone/>
            </a:pPr>
            <a:endParaRPr lang="en-US" altLang="zh-CN" b="0" i="0" dirty="0">
              <a:solidFill>
                <a:srgbClr val="555555"/>
              </a:solidFill>
              <a:effectLst/>
              <a:latin typeface="Lato" panose="020B0604020202020204" pitchFamily="34" charset="0"/>
            </a:endParaRPr>
          </a:p>
          <a:p>
            <a:pPr marL="0" lvl="0" indent="0" algn="l" rtl="0">
              <a:spcBef>
                <a:spcPts val="0"/>
              </a:spcBef>
              <a:spcAft>
                <a:spcPts val="0"/>
              </a:spcAft>
              <a:buNone/>
            </a:pPr>
            <a:endParaRPr lang="en-US" b="0" i="0" dirty="0">
              <a:solidFill>
                <a:srgbClr val="555555"/>
              </a:solidFill>
              <a:effectLst/>
              <a:latin typeface="Lato"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4168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dirty="0">
                <a:solidFill>
                  <a:srgbClr val="121212"/>
                </a:solidFill>
                <a:effectLst/>
                <a:latin typeface="-apple-system"/>
              </a:rPr>
              <a:t>自然语言推断（</a:t>
            </a:r>
            <a:r>
              <a:rPr lang="en-US" altLang="zh-CN" b="0" i="0" dirty="0">
                <a:solidFill>
                  <a:srgbClr val="121212"/>
                </a:solidFill>
                <a:effectLst/>
                <a:latin typeface="-apple-system"/>
              </a:rPr>
              <a:t>Natural Language Inference</a:t>
            </a:r>
            <a:r>
              <a:rPr lang="zh-CN" altLang="en-US" b="0" i="0" dirty="0">
                <a:solidFill>
                  <a:srgbClr val="121212"/>
                </a:solidFill>
                <a:effectLst/>
                <a:latin typeface="-apple-system"/>
              </a:rPr>
              <a:t>，</a:t>
            </a:r>
            <a:r>
              <a:rPr lang="en-US" altLang="zh-CN" b="0" i="0" dirty="0">
                <a:solidFill>
                  <a:srgbClr val="121212"/>
                </a:solidFill>
                <a:effectLst/>
                <a:latin typeface="-apple-system"/>
              </a:rPr>
              <a:t>NLI</a:t>
            </a:r>
            <a:r>
              <a:rPr lang="zh-CN" altLang="en-US" b="0" i="0" dirty="0">
                <a:solidFill>
                  <a:srgbClr val="121212"/>
                </a:solidFill>
                <a:effectLst/>
                <a:latin typeface="-apple-system"/>
              </a:rPr>
              <a:t>），即给定前提和假设，要求判断两者的关系（</a:t>
            </a:r>
            <a:r>
              <a:rPr lang="en-US" altLang="zh-CN" b="0" i="0" dirty="0">
                <a:solidFill>
                  <a:srgbClr val="121212"/>
                </a:solidFill>
                <a:effectLst/>
                <a:latin typeface="-apple-system"/>
              </a:rPr>
              <a:t>1.</a:t>
            </a:r>
            <a:r>
              <a:rPr lang="zh-CN" altLang="en-US" b="0" i="0" dirty="0">
                <a:solidFill>
                  <a:srgbClr val="121212"/>
                </a:solidFill>
                <a:effectLst/>
                <a:latin typeface="-apple-system"/>
              </a:rPr>
              <a:t>不相干</a:t>
            </a:r>
            <a:r>
              <a:rPr lang="en-US" altLang="zh-CN" b="0" i="0" dirty="0">
                <a:solidFill>
                  <a:srgbClr val="121212"/>
                </a:solidFill>
                <a:effectLst/>
                <a:latin typeface="-apple-system"/>
              </a:rPr>
              <a:t>neural</a:t>
            </a:r>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冲突</a:t>
            </a:r>
            <a:r>
              <a:rPr lang="en-US" altLang="zh-CN" b="0" i="0" dirty="0">
                <a:solidFill>
                  <a:srgbClr val="121212"/>
                </a:solidFill>
                <a:effectLst/>
                <a:latin typeface="-apple-system"/>
              </a:rPr>
              <a:t>contradiction</a:t>
            </a:r>
            <a:r>
              <a:rPr lang="zh-CN" altLang="en-US" b="0" i="0" dirty="0">
                <a:solidFill>
                  <a:srgbClr val="121212"/>
                </a:solidFill>
                <a:effectLst/>
                <a:latin typeface="-apple-system"/>
              </a:rPr>
              <a:t>，即有矛盾，</a:t>
            </a:r>
            <a:r>
              <a:rPr lang="en-US" altLang="zh-CN" b="0" i="0" dirty="0">
                <a:solidFill>
                  <a:srgbClr val="121212"/>
                </a:solidFill>
                <a:effectLst/>
                <a:latin typeface="-apple-system"/>
              </a:rPr>
              <a:t>3.</a:t>
            </a:r>
            <a:r>
              <a:rPr lang="zh-CN" altLang="en-US" b="0" i="0" dirty="0">
                <a:solidFill>
                  <a:srgbClr val="121212"/>
                </a:solidFill>
                <a:effectLst/>
                <a:latin typeface="-apple-system"/>
              </a:rPr>
              <a:t>蕴含</a:t>
            </a:r>
            <a:r>
              <a:rPr lang="en-US" altLang="zh-CN" b="0" i="0" dirty="0">
                <a:solidFill>
                  <a:srgbClr val="121212"/>
                </a:solidFill>
                <a:effectLst/>
                <a:latin typeface="-apple-system"/>
              </a:rPr>
              <a:t>entailment</a:t>
            </a:r>
            <a:r>
              <a:rPr lang="zh-CN" altLang="en-US" b="0" i="0" dirty="0">
                <a:solidFill>
                  <a:srgbClr val="121212"/>
                </a:solidFill>
                <a:effectLst/>
                <a:latin typeface="-apple-system"/>
              </a:rPr>
              <a:t>，即能从</a:t>
            </a:r>
            <a:r>
              <a:rPr lang="en-US" altLang="zh-CN" b="0" i="0" dirty="0">
                <a:solidFill>
                  <a:srgbClr val="121212"/>
                </a:solidFill>
                <a:effectLst/>
                <a:latin typeface="-apple-system"/>
              </a:rPr>
              <a:t>p</a:t>
            </a:r>
            <a:r>
              <a:rPr lang="zh-CN" altLang="en-US" b="0" i="0" dirty="0">
                <a:solidFill>
                  <a:srgbClr val="121212"/>
                </a:solidFill>
                <a:effectLst/>
                <a:latin typeface="-apple-system"/>
              </a:rPr>
              <a:t>推断</a:t>
            </a:r>
            <a:r>
              <a:rPr lang="en-US" altLang="zh-CN" b="0" i="0" dirty="0">
                <a:solidFill>
                  <a:srgbClr val="121212"/>
                </a:solidFill>
                <a:effectLst/>
                <a:latin typeface="-apple-system"/>
              </a:rPr>
              <a:t>h</a:t>
            </a:r>
            <a:r>
              <a:rPr lang="zh-CN" altLang="en-US" b="0" i="0" dirty="0">
                <a:solidFill>
                  <a:srgbClr val="121212"/>
                </a:solidFill>
                <a:effectLst/>
                <a:latin typeface="-apple-system"/>
              </a:rPr>
              <a:t>或者两者表达相同的意思）</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593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16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b="0" i="0" dirty="0">
                <a:solidFill>
                  <a:srgbClr val="121212"/>
                </a:solidFill>
                <a:effectLst/>
                <a:latin typeface="-apple-system"/>
              </a:rPr>
              <a:t>ESIM</a:t>
            </a:r>
            <a:r>
              <a:rPr lang="zh-CN" altLang="en-US" b="0" i="0" dirty="0">
                <a:solidFill>
                  <a:srgbClr val="121212"/>
                </a:solidFill>
                <a:effectLst/>
                <a:latin typeface="-apple-system"/>
              </a:rPr>
              <a:t>曾一度成为短文本匹配竞赛刷榜利器，引入了句子间的注意力机制，来实现局部的推断，进而实现全局的推断。</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b="0" i="0" dirty="0">
                <a:solidFill>
                  <a:srgbClr val="121212"/>
                </a:solidFill>
                <a:effectLst/>
                <a:latin typeface="-apple-system"/>
              </a:rPr>
              <a:t>Tree-LSTM</a:t>
            </a:r>
            <a:r>
              <a:rPr lang="zh-CN" altLang="en-US" b="0" i="0" dirty="0">
                <a:solidFill>
                  <a:srgbClr val="121212"/>
                </a:solidFill>
                <a:effectLst/>
                <a:latin typeface="-apple-system"/>
              </a:rPr>
              <a:t>的变种</a:t>
            </a:r>
            <a:r>
              <a:rPr lang="en-US" altLang="zh-CN" b="0" i="0" dirty="0">
                <a:solidFill>
                  <a:srgbClr val="121212"/>
                </a:solidFill>
                <a:effectLst/>
                <a:latin typeface="-apple-system"/>
              </a:rPr>
              <a:t>LSTM</a:t>
            </a:r>
            <a:r>
              <a:rPr lang="zh-CN" altLang="en-US" b="0" i="0" dirty="0">
                <a:solidFill>
                  <a:srgbClr val="121212"/>
                </a:solidFill>
                <a:effectLst/>
                <a:latin typeface="-apple-system"/>
              </a:rPr>
              <a:t>结构，可用于做句子的语法分析。用不到的</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121212"/>
                </a:solidFill>
                <a:effectLst/>
                <a:latin typeface="-apple-system"/>
              </a:rPr>
              <a:t>模型架构 不是很复杂</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latin typeface="微软雅黑" panose="020B0503020204020204" pitchFamily="34" charset="-122"/>
                <a:ea typeface="微软雅黑" panose="020B0503020204020204" pitchFamily="34" charset="-122"/>
              </a:rPr>
              <a:t>Glove Embedding </a:t>
            </a:r>
            <a:r>
              <a:rPr lang="zh-CN" altLang="en-US" sz="1100" dirty="0">
                <a:latin typeface="微软雅黑" panose="020B0503020204020204" pitchFamily="34" charset="-122"/>
                <a:ea typeface="微软雅黑" panose="020B0503020204020204" pitchFamily="34" charset="-122"/>
              </a:rPr>
              <a:t>不讲了 但是在实验和讨论中会对是否使用</a:t>
            </a:r>
            <a:r>
              <a:rPr lang="en-US" altLang="zh-CN" sz="1100" dirty="0">
                <a:latin typeface="微软雅黑" panose="020B0503020204020204" pitchFamily="34" charset="-122"/>
                <a:ea typeface="微软雅黑" panose="020B0503020204020204" pitchFamily="34" charset="-122"/>
              </a:rPr>
              <a:t>Glove</a:t>
            </a:r>
            <a:r>
              <a:rPr lang="zh-CN" altLang="en-US" sz="1100" dirty="0">
                <a:latin typeface="微软雅黑" panose="020B0503020204020204" pitchFamily="34" charset="-122"/>
                <a:ea typeface="微软雅黑" panose="020B0503020204020204" pitchFamily="34" charset="-122"/>
              </a:rPr>
              <a:t>进行分析</a:t>
            </a:r>
            <a:endParaRPr lang="en-US" altLang="zh-CN" sz="11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sz="1100" dirty="0">
                <a:latin typeface="微软雅黑" panose="020B0503020204020204" pitchFamily="34" charset="-122"/>
                <a:ea typeface="微软雅黑" panose="020B0503020204020204" pitchFamily="34" charset="-122"/>
              </a:rPr>
              <a:t>主要是双层</a:t>
            </a:r>
            <a:r>
              <a:rPr lang="en-US" altLang="zh-CN" sz="1100" dirty="0" err="1">
                <a:latin typeface="微软雅黑" panose="020B0503020204020204" pitchFamily="34" charset="-122"/>
                <a:ea typeface="微软雅黑" panose="020B0503020204020204" pitchFamily="34" charset="-122"/>
              </a:rPr>
              <a:t>LSTM+Attention</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双层</a:t>
            </a:r>
            <a:r>
              <a:rPr lang="en-US" altLang="zh-CN" sz="1100" dirty="0">
                <a:latin typeface="微软雅黑" panose="020B0503020204020204" pitchFamily="34" charset="-122"/>
                <a:ea typeface="微软雅黑" panose="020B0503020204020204" pitchFamily="34" charset="-122"/>
              </a:rPr>
              <a:t>LSTM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2249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555555"/>
                </a:solidFill>
                <a:effectLst/>
                <a:latin typeface="Lato" panose="020F0502020204030203" pitchFamily="34" charset="0"/>
              </a:rPr>
              <a:t>首先是</a:t>
            </a:r>
            <a:r>
              <a:rPr lang="en-US" altLang="zh-CN" b="0" i="0" dirty="0">
                <a:solidFill>
                  <a:srgbClr val="555555"/>
                </a:solidFill>
                <a:effectLst/>
                <a:latin typeface="Lato" panose="020F0502020204030203" pitchFamily="34" charset="0"/>
              </a:rPr>
              <a:t>Input Encoding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555555"/>
                </a:solidFill>
                <a:effectLst/>
                <a:latin typeface="Lato" panose="020F0502020204030203" pitchFamily="34" charset="0"/>
              </a:rPr>
              <a:t>对</a:t>
            </a:r>
            <a:r>
              <a:rPr lang="en-US" altLang="zh-CN" b="0" i="0" dirty="0">
                <a:solidFill>
                  <a:srgbClr val="555555"/>
                </a:solidFill>
                <a:effectLst/>
                <a:latin typeface="Lato" panose="020F0502020204030203" pitchFamily="34" charset="0"/>
              </a:rPr>
              <a:t>embedding</a:t>
            </a:r>
            <a:r>
              <a:rPr lang="zh-CN" altLang="en-US" b="0" i="0" dirty="0">
                <a:solidFill>
                  <a:srgbClr val="555555"/>
                </a:solidFill>
                <a:effectLst/>
                <a:latin typeface="Lato" panose="020F0502020204030203" pitchFamily="34" charset="0"/>
              </a:rPr>
              <a:t>得到的向量使用双向</a:t>
            </a:r>
            <a:r>
              <a:rPr lang="en-US" altLang="zh-CN" b="0" i="0" dirty="0">
                <a:solidFill>
                  <a:srgbClr val="555555"/>
                </a:solidFill>
                <a:effectLst/>
                <a:latin typeface="Lato" panose="020F0502020204030203" pitchFamily="34" charset="0"/>
              </a:rPr>
              <a:t>LSTM</a:t>
            </a:r>
            <a:r>
              <a:rPr lang="zh-CN" altLang="en-US" b="0" i="0" dirty="0">
                <a:solidFill>
                  <a:srgbClr val="555555"/>
                </a:solidFill>
                <a:effectLst/>
                <a:latin typeface="Lato" panose="020F0502020204030203" pitchFamily="34" charset="0"/>
              </a:rPr>
              <a:t>分别对</a:t>
            </a:r>
            <a:r>
              <a:rPr lang="en-US" altLang="zh-CN" b="0" i="0" dirty="0">
                <a:solidFill>
                  <a:srgbClr val="555555"/>
                </a:solidFill>
                <a:effectLst/>
                <a:latin typeface="Lato" panose="020F0502020204030203" pitchFamily="34" charset="0"/>
              </a:rPr>
              <a:t>a</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b</a:t>
            </a:r>
            <a:r>
              <a:rPr lang="zh-CN" altLang="en-US" b="0" i="0" dirty="0">
                <a:solidFill>
                  <a:srgbClr val="555555"/>
                </a:solidFill>
                <a:effectLst/>
                <a:latin typeface="Lato" panose="020F0502020204030203" pitchFamily="34" charset="0"/>
              </a:rPr>
              <a:t>进行</a:t>
            </a:r>
            <a:r>
              <a:rPr lang="en-US" altLang="zh-CN" b="0" i="0" dirty="0">
                <a:solidFill>
                  <a:srgbClr val="555555"/>
                </a:solidFill>
                <a:effectLst/>
                <a:latin typeface="Lato" panose="020F0502020204030203" pitchFamily="34" charset="0"/>
              </a:rPr>
              <a:t>encoding</a:t>
            </a:r>
            <a:r>
              <a:rPr lang="zh-CN" altLang="en-US" b="0" i="0" dirty="0">
                <a:solidFill>
                  <a:srgbClr val="555555"/>
                </a:solidFill>
                <a:effectLst/>
                <a:latin typeface="Lato" panose="020F0502020204030203" pitchFamily="34" charset="0"/>
              </a:rPr>
              <a:t>，得到两个句子的隐层状态表示</a:t>
            </a:r>
            <a:endParaRPr lang="en-US" altLang="zh-CN" b="0" i="0" dirty="0">
              <a:solidFill>
                <a:srgbClr val="55555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sz="1100" b="0" i="0" dirty="0">
                <a:solidFill>
                  <a:srgbClr val="555555"/>
                </a:solidFill>
                <a:effectLst/>
                <a:latin typeface="Lato" panose="020F0502020204030203" pitchFamily="34" charset="0"/>
                <a:ea typeface="微软雅黑" panose="020B0503020204020204" pitchFamily="34" charset="-122"/>
              </a:rPr>
              <a:t>下面就是</a:t>
            </a:r>
            <a:r>
              <a:rPr lang="en-US" altLang="zh-CN" sz="1100" b="0" i="0" dirty="0">
                <a:solidFill>
                  <a:srgbClr val="555555"/>
                </a:solidFill>
                <a:effectLst/>
                <a:latin typeface="Lato" panose="020F0502020204030203" pitchFamily="34" charset="0"/>
                <a:ea typeface="微软雅黑" panose="020B0503020204020204" pitchFamily="34" charset="-122"/>
              </a:rPr>
              <a:t>Attention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1" i="0" dirty="0">
                <a:solidFill>
                  <a:srgbClr val="555555"/>
                </a:solidFill>
                <a:effectLst/>
                <a:latin typeface="Lato" panose="020F0502020204030203" pitchFamily="34" charset="0"/>
              </a:rPr>
              <a:t>局部推理 </a:t>
            </a:r>
            <a:r>
              <a:rPr lang="en-US" altLang="zh-CN" sz="1100" dirty="0">
                <a:latin typeface="微软雅黑" panose="020B0503020204020204" pitchFamily="34" charset="-122"/>
                <a:ea typeface="微软雅黑" panose="020B0503020204020204" pitchFamily="34" charset="-122"/>
              </a:rPr>
              <a:t>local inference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555555"/>
                </a:solidFill>
                <a:effectLst/>
                <a:latin typeface="Lato" panose="020F0502020204030203" pitchFamily="34" charset="0"/>
              </a:rPr>
              <a:t>就是使用</a:t>
            </a:r>
            <a:r>
              <a:rPr lang="en-US" altLang="zh-CN" b="0" i="0" dirty="0">
                <a:solidFill>
                  <a:srgbClr val="555555"/>
                </a:solidFill>
                <a:effectLst/>
                <a:latin typeface="Lato" panose="020F0502020204030203" pitchFamily="34" charset="0"/>
              </a:rPr>
              <a:t>attention</a:t>
            </a:r>
            <a:r>
              <a:rPr lang="zh-CN" altLang="en-US" b="0" i="0" dirty="0">
                <a:solidFill>
                  <a:srgbClr val="555555"/>
                </a:solidFill>
                <a:effectLst/>
                <a:latin typeface="Lato" panose="020F0502020204030203" pitchFamily="34" charset="0"/>
              </a:rPr>
              <a:t>建立两句子之间的联系，</a:t>
            </a:r>
            <a:r>
              <a:rPr lang="en-US" altLang="zh-CN" b="0" i="0" dirty="0">
                <a:solidFill>
                  <a:srgbClr val="555555"/>
                </a:solidFill>
                <a:effectLst/>
                <a:latin typeface="Lato" panose="020F0502020204030203" pitchFamily="34" charset="0"/>
              </a:rPr>
              <a:t>a</a:t>
            </a:r>
            <a:r>
              <a:rPr lang="zh-CN" altLang="en-US" b="0" i="0" dirty="0">
                <a:solidFill>
                  <a:srgbClr val="555555"/>
                </a:solidFill>
                <a:effectLst/>
                <a:latin typeface="Lato" panose="020F0502020204030203" pitchFamily="34" charset="0"/>
              </a:rPr>
              <a:t>和</a:t>
            </a:r>
            <a:r>
              <a:rPr lang="en-US" altLang="zh-CN" b="0" i="0" dirty="0">
                <a:solidFill>
                  <a:srgbClr val="555555"/>
                </a:solidFill>
                <a:effectLst/>
                <a:latin typeface="Lato" panose="020F0502020204030203" pitchFamily="34" charset="0"/>
              </a:rPr>
              <a:t>b</a:t>
            </a:r>
            <a:r>
              <a:rPr lang="zh-CN" altLang="en-US" b="0" i="0" dirty="0">
                <a:solidFill>
                  <a:srgbClr val="555555"/>
                </a:solidFill>
                <a:effectLst/>
                <a:latin typeface="Lato" panose="020F0502020204030203" pitchFamily="34" charset="0"/>
              </a:rPr>
              <a:t>中两个单词的注意力权重由向量内积得到。</a:t>
            </a:r>
            <a:endParaRPr lang="en-US" altLang="zh-CN" b="0" i="0" dirty="0">
              <a:solidFill>
                <a:srgbClr val="55555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555555"/>
                </a:solidFill>
                <a:effectLst/>
                <a:latin typeface="Lato" panose="020F0502020204030203" pitchFamily="34" charset="0"/>
              </a:rPr>
              <a:t>接着利用得到的注意力权重，进行加权求和</a:t>
            </a:r>
            <a:endParaRPr lang="en-US" altLang="zh-CN" b="0" i="0" dirty="0">
              <a:solidFill>
                <a:srgbClr val="55555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1" i="0" dirty="0">
                <a:solidFill>
                  <a:srgbClr val="555555"/>
                </a:solidFill>
                <a:effectLst/>
                <a:latin typeface="Lato" panose="020F0502020204030203" pitchFamily="34" charset="0"/>
              </a:rPr>
              <a:t>局部推理信息增强的操作</a:t>
            </a: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555555"/>
                </a:solidFill>
                <a:effectLst/>
                <a:latin typeface="Lato" panose="020F0502020204030203" pitchFamily="34" charset="0"/>
              </a:rPr>
              <a:t>现在</a:t>
            </a:r>
            <a:r>
              <a:rPr lang="en-US" altLang="zh-CN" b="0" i="0" dirty="0">
                <a:solidFill>
                  <a:srgbClr val="555555"/>
                </a:solidFill>
                <a:effectLst/>
                <a:latin typeface="Lato" panose="020F0502020204030203" pitchFamily="34" charset="0"/>
              </a:rPr>
              <a:t>a</a:t>
            </a:r>
            <a:r>
              <a:rPr lang="zh-CN" altLang="en-US" b="0" i="0" dirty="0">
                <a:solidFill>
                  <a:srgbClr val="555555"/>
                </a:solidFill>
                <a:effectLst/>
                <a:latin typeface="Lato" panose="020F0502020204030203" pitchFamily="34" charset="0"/>
              </a:rPr>
              <a:t>的每个单词有两个</a:t>
            </a:r>
            <a:r>
              <a:rPr lang="en-US" altLang="zh-CN" b="0" i="0" dirty="0">
                <a:solidFill>
                  <a:srgbClr val="555555"/>
                </a:solidFill>
                <a:effectLst/>
                <a:latin typeface="Lato" panose="020F0502020204030203" pitchFamily="34" charset="0"/>
              </a:rPr>
              <a:t>vector</a:t>
            </a:r>
            <a:r>
              <a:rPr lang="zh-CN" altLang="en-US" b="0" i="0" dirty="0">
                <a:solidFill>
                  <a:srgbClr val="555555"/>
                </a:solidFill>
                <a:effectLst/>
                <a:latin typeface="Lato" panose="020F0502020204030203" pitchFamily="34" charset="0"/>
              </a:rPr>
              <a:t>表示，再对两个</a:t>
            </a:r>
            <a:r>
              <a:rPr lang="en-US" altLang="zh-CN" b="0" i="0" dirty="0">
                <a:solidFill>
                  <a:srgbClr val="555555"/>
                </a:solidFill>
                <a:effectLst/>
                <a:latin typeface="Lato" panose="020F0502020204030203" pitchFamily="34" charset="0"/>
              </a:rPr>
              <a:t>vector</a:t>
            </a:r>
            <a:r>
              <a:rPr lang="zh-CN" altLang="en-US" b="0" i="0" dirty="0">
                <a:solidFill>
                  <a:srgbClr val="555555"/>
                </a:solidFill>
                <a:effectLst/>
                <a:latin typeface="Lato" panose="020F0502020204030203" pitchFamily="34" charset="0"/>
              </a:rPr>
              <a:t>分别做</a:t>
            </a:r>
            <a:r>
              <a:rPr lang="en-US" altLang="zh-CN" b="0" i="0" dirty="0">
                <a:solidFill>
                  <a:srgbClr val="555555"/>
                </a:solidFill>
                <a:effectLst/>
                <a:latin typeface="Lato" panose="020F0502020204030203" pitchFamily="34" charset="0"/>
              </a:rPr>
              <a:t>element-wise</a:t>
            </a:r>
            <a:r>
              <a:rPr lang="zh-CN" altLang="en-US" b="0" i="0" dirty="0">
                <a:solidFill>
                  <a:srgbClr val="555555"/>
                </a:solidFill>
                <a:effectLst/>
                <a:latin typeface="Lato" panose="020F0502020204030203" pitchFamily="34" charset="0"/>
              </a:rPr>
              <a:t>的减法与乘法，并把它们 </a:t>
            </a:r>
            <a:r>
              <a:rPr lang="en-US" altLang="zh-CN" b="0" i="0" dirty="0" err="1">
                <a:solidFill>
                  <a:srgbClr val="555555"/>
                </a:solidFill>
                <a:effectLst/>
                <a:latin typeface="Lato" panose="020F0502020204030203" pitchFamily="34" charset="0"/>
              </a:rPr>
              <a:t>concat</a:t>
            </a:r>
            <a:r>
              <a:rPr lang="en-US" altLang="zh-CN" b="0" i="0" dirty="0">
                <a:solidFill>
                  <a:srgbClr val="555555"/>
                </a:solidFill>
                <a:effectLst/>
                <a:latin typeface="Lato" panose="020F0502020204030203" pitchFamily="34" charset="0"/>
              </a:rPr>
              <a:t> </a:t>
            </a:r>
            <a:r>
              <a:rPr lang="zh-CN" altLang="en-US" b="0" i="0" dirty="0">
                <a:solidFill>
                  <a:srgbClr val="555555"/>
                </a:solidFill>
                <a:effectLst/>
                <a:latin typeface="Lato" panose="020F0502020204030203" pitchFamily="34" charset="0"/>
              </a:rPr>
              <a:t>到一起，得到维度为原来四倍长的</a:t>
            </a:r>
            <a:r>
              <a:rPr lang="en-US" altLang="zh-CN" b="0" i="0" dirty="0">
                <a:solidFill>
                  <a:srgbClr val="555555"/>
                </a:solidFill>
                <a:effectLst/>
                <a:latin typeface="Lato" panose="020F0502020204030203" pitchFamily="34" charset="0"/>
              </a:rPr>
              <a:t>vector</a:t>
            </a:r>
            <a:r>
              <a:rPr lang="zh-CN" altLang="en-US" b="0" i="0" dirty="0">
                <a:solidFill>
                  <a:srgbClr val="555555"/>
                </a:solidFill>
                <a:effectLst/>
                <a:latin typeface="Lato" panose="020F0502020204030203" pitchFamily="34" charset="0"/>
              </a:rPr>
              <a:t>，</a:t>
            </a:r>
            <a:endParaRPr lang="en-US" altLang="zh-CN" b="0" i="0" dirty="0">
              <a:solidFill>
                <a:srgbClr val="555555"/>
              </a:solidFill>
              <a:effectLst/>
              <a:latin typeface="Lato" panose="020F050202020403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latin typeface="微软雅黑" panose="020B0503020204020204" pitchFamily="34" charset="-122"/>
                <a:ea typeface="微软雅黑" panose="020B0503020204020204" pitchFamily="34" charset="-122"/>
              </a:rPr>
              <a:t>inference composition</a:t>
            </a: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b="0" i="0" dirty="0">
                <a:solidFill>
                  <a:srgbClr val="121212"/>
                </a:solidFill>
                <a:effectLst/>
                <a:latin typeface="-apple-system"/>
              </a:rPr>
              <a:t>最后一步就比较简单了，对局部推理得到的向量再使用</a:t>
            </a:r>
            <a:r>
              <a:rPr lang="en-US" altLang="zh-CN" b="0" i="0" dirty="0">
                <a:solidFill>
                  <a:srgbClr val="121212"/>
                </a:solidFill>
                <a:effectLst/>
                <a:latin typeface="-apple-system"/>
              </a:rPr>
              <a:t>BiLSTM</a:t>
            </a:r>
            <a:r>
              <a:rPr lang="zh-CN" altLang="en-US" b="0" i="0" dirty="0">
                <a:solidFill>
                  <a:srgbClr val="121212"/>
                </a:solidFill>
                <a:effectLst/>
                <a:latin typeface="-apple-system"/>
              </a:rPr>
              <a:t>来提取信息。但是这样得到的两个句子矩阵的维度是和句子本身长度有关系的，所以不一定维度一致，作者通过使用</a:t>
            </a:r>
            <a:r>
              <a:rPr lang="en-US" altLang="zh-CN" b="0" i="0" dirty="0">
                <a:solidFill>
                  <a:srgbClr val="121212"/>
                </a:solidFill>
                <a:effectLst/>
                <a:latin typeface="-apple-system"/>
              </a:rPr>
              <a:t>Max Pooling</a:t>
            </a:r>
            <a:r>
              <a:rPr lang="zh-CN" altLang="en-US" b="0" i="0" dirty="0">
                <a:solidFill>
                  <a:srgbClr val="121212"/>
                </a:solidFill>
                <a:effectLst/>
                <a:latin typeface="-apple-system"/>
              </a:rPr>
              <a:t>和</a:t>
            </a:r>
            <a:r>
              <a:rPr lang="en-US" altLang="zh-CN" b="0" i="0" dirty="0">
                <a:solidFill>
                  <a:srgbClr val="121212"/>
                </a:solidFill>
                <a:effectLst/>
                <a:latin typeface="-apple-system"/>
              </a:rPr>
              <a:t>Average Pooling</a:t>
            </a:r>
            <a:r>
              <a:rPr lang="zh-CN" altLang="en-US" b="0" i="0" dirty="0">
                <a:solidFill>
                  <a:srgbClr val="121212"/>
                </a:solidFill>
                <a:effectLst/>
                <a:latin typeface="-apple-system"/>
              </a:rPr>
              <a:t>的池化操作，使维度能够保持一直，最后连接一个全连接层，进行预测。</a:t>
            </a:r>
            <a:endParaRPr lang="en-US" altLang="zh-CN" sz="1100" b="0" i="0" dirty="0">
              <a:solidFill>
                <a:srgbClr val="555555"/>
              </a:solidFill>
              <a:effectLst/>
              <a:latin typeface="Lato" panose="020F0502020204030203"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970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25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9fa940987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9fa94098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sz="1100" dirty="0">
                <a:latin typeface="微软雅黑" panose="020B0503020204020204" pitchFamily="34" charset="-122"/>
                <a:ea typeface="微软雅黑" panose="020B0503020204020204" pitchFamily="34" charset="-122"/>
              </a:rPr>
              <a:t>在</a:t>
            </a:r>
            <a:r>
              <a:rPr lang="en-US" altLang="zh-CN" sz="1100" dirty="0">
                <a:latin typeface="微软雅黑" panose="020B0503020204020204" pitchFamily="34" charset="-122"/>
                <a:ea typeface="微软雅黑" panose="020B0503020204020204" pitchFamily="34" charset="-122"/>
              </a:rPr>
              <a:t>inference composition</a:t>
            </a:r>
            <a:r>
              <a:rPr lang="zh-CN" altLang="en-US" sz="1100" dirty="0">
                <a:latin typeface="微软雅黑" panose="020B0503020204020204" pitchFamily="34" charset="-122"/>
                <a:ea typeface="微软雅黑" panose="020B0503020204020204" pitchFamily="34" charset="-122"/>
              </a:rPr>
              <a:t>前得到的向量</a:t>
            </a:r>
            <a:r>
              <a:rPr lang="zh-CN" altLang="en-US" b="0" i="0" dirty="0">
                <a:solidFill>
                  <a:srgbClr val="121212"/>
                </a:solidFill>
                <a:effectLst/>
                <a:latin typeface="-apple-system"/>
              </a:rPr>
              <a:t>维度不一定是一致的，这和原句子序列长度相关，作者通过使用</a:t>
            </a:r>
            <a:r>
              <a:rPr lang="en-US" altLang="zh-CN" b="0" i="0" dirty="0">
                <a:solidFill>
                  <a:srgbClr val="121212"/>
                </a:solidFill>
                <a:effectLst/>
                <a:latin typeface="-apple-system"/>
              </a:rPr>
              <a:t>Max Pooling</a:t>
            </a:r>
            <a:r>
              <a:rPr lang="zh-CN" altLang="en-US" b="0" i="0" dirty="0">
                <a:solidFill>
                  <a:srgbClr val="121212"/>
                </a:solidFill>
                <a:effectLst/>
                <a:latin typeface="-apple-system"/>
              </a:rPr>
              <a:t>和</a:t>
            </a:r>
            <a:r>
              <a:rPr lang="en-US" altLang="zh-CN" b="0" i="0" dirty="0">
                <a:solidFill>
                  <a:srgbClr val="121212"/>
                </a:solidFill>
                <a:effectLst/>
                <a:latin typeface="-apple-system"/>
              </a:rPr>
              <a:t>Average Pooling</a:t>
            </a:r>
            <a:r>
              <a:rPr lang="zh-CN" altLang="en-US" b="0" i="0" dirty="0">
                <a:solidFill>
                  <a:srgbClr val="121212"/>
                </a:solidFill>
                <a:effectLst/>
                <a:latin typeface="-apple-system"/>
              </a:rPr>
              <a:t>的池化操作，使维度能够保持一致</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b="0" i="0" dirty="0">
              <a:solidFill>
                <a:srgbClr val="121212"/>
              </a:solidFill>
              <a:effectLst/>
              <a:latin typeface="-apple-system"/>
            </a:endParaRPr>
          </a:p>
          <a:p>
            <a:pPr marL="0" lvl="0" indent="0" algn="l" rtl="0">
              <a:spcBef>
                <a:spcPts val="0"/>
              </a:spcBef>
              <a:spcAft>
                <a:spcPts val="0"/>
              </a:spcAft>
              <a:buNone/>
            </a:pPr>
            <a:r>
              <a:rPr lang="zh-CN" altLang="en-US" b="0" i="0" dirty="0">
                <a:solidFill>
                  <a:srgbClr val="121212"/>
                </a:solidFill>
                <a:effectLst/>
                <a:latin typeface="-apple-system"/>
              </a:rPr>
              <a:t>因此</a:t>
            </a:r>
            <a:r>
              <a:rPr lang="zh-CN" altLang="en-US" b="0" i="0" dirty="0">
                <a:effectLst/>
                <a:latin typeface="Arial" panose="020B0604020202020204" pitchFamily="34" charset="0"/>
              </a:rPr>
              <a:t>本作业在训练前对样本进行了按句子长短排序的处理，为防止长句子的存在使短句子需要</a:t>
            </a:r>
            <a:r>
              <a:rPr lang="en-US" altLang="zh-CN" b="0" i="0" dirty="0">
                <a:effectLst/>
                <a:latin typeface="Arial" panose="020B0604020202020204" pitchFamily="34" charset="0"/>
              </a:rPr>
              <a:t>padding</a:t>
            </a:r>
            <a:br>
              <a:rPr lang="zh-CN" altLang="en-US" dirty="0"/>
            </a:br>
            <a:r>
              <a:rPr lang="zh-CN" altLang="en-US" b="0" i="0" dirty="0">
                <a:effectLst/>
                <a:latin typeface="Arial" panose="020B0604020202020204" pitchFamily="34" charset="0"/>
              </a:rPr>
              <a:t>过长的现象发生。</a:t>
            </a:r>
            <a:endParaRPr dirty="0"/>
          </a:p>
        </p:txBody>
      </p:sp>
    </p:spTree>
    <p:extLst>
      <p:ext uri="{BB962C8B-B14F-4D97-AF65-F5344CB8AC3E}">
        <p14:creationId xmlns:p14="http://schemas.microsoft.com/office/powerpoint/2010/main" val="3641341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
  <p:cSld name="CUSTOM_3">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104" name="Google Shape;104;p18"/>
          <p:cNvSpPr txBox="1">
            <a:spLocks noGrp="1"/>
          </p:cNvSpPr>
          <p:nvPr>
            <p:ph type="subTitle" idx="1"/>
          </p:nvPr>
        </p:nvSpPr>
        <p:spPr>
          <a:xfrm>
            <a:off x="1878275"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5" name="Google Shape;105;p18"/>
          <p:cNvSpPr txBox="1">
            <a:spLocks noGrp="1"/>
          </p:cNvSpPr>
          <p:nvPr>
            <p:ph type="subTitle" idx="2"/>
          </p:nvPr>
        </p:nvSpPr>
        <p:spPr>
          <a:xfrm>
            <a:off x="1878275" y="1744345"/>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6" name="Google Shape;106;p18"/>
          <p:cNvSpPr txBox="1">
            <a:spLocks noGrp="1"/>
          </p:cNvSpPr>
          <p:nvPr>
            <p:ph type="subTitle" idx="3"/>
          </p:nvPr>
        </p:nvSpPr>
        <p:spPr>
          <a:xfrm>
            <a:off x="5351497" y="1251675"/>
            <a:ext cx="2787600" cy="4239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7" name="Google Shape;107;p18"/>
          <p:cNvSpPr txBox="1">
            <a:spLocks noGrp="1"/>
          </p:cNvSpPr>
          <p:nvPr>
            <p:ph type="subTitle" idx="4"/>
          </p:nvPr>
        </p:nvSpPr>
        <p:spPr>
          <a:xfrm>
            <a:off x="5351493" y="1744282"/>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08" name="Google Shape;108;p18"/>
          <p:cNvSpPr txBox="1">
            <a:spLocks noGrp="1"/>
          </p:cNvSpPr>
          <p:nvPr>
            <p:ph type="subTitle" idx="5"/>
          </p:nvPr>
        </p:nvSpPr>
        <p:spPr>
          <a:xfrm>
            <a:off x="1878275" y="2898148"/>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09" name="Google Shape;109;p18"/>
          <p:cNvSpPr txBox="1">
            <a:spLocks noGrp="1"/>
          </p:cNvSpPr>
          <p:nvPr>
            <p:ph type="subTitle" idx="6"/>
          </p:nvPr>
        </p:nvSpPr>
        <p:spPr>
          <a:xfrm>
            <a:off x="187827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0" name="Google Shape;110;p18"/>
          <p:cNvSpPr txBox="1">
            <a:spLocks noGrp="1"/>
          </p:cNvSpPr>
          <p:nvPr>
            <p:ph type="subTitle" idx="7"/>
          </p:nvPr>
        </p:nvSpPr>
        <p:spPr>
          <a:xfrm>
            <a:off x="5351425" y="2898156"/>
            <a:ext cx="2787600" cy="3402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a:endParaRPr/>
          </a:p>
        </p:txBody>
      </p:sp>
      <p:sp>
        <p:nvSpPr>
          <p:cNvPr id="111" name="Google Shape;111;p18"/>
          <p:cNvSpPr txBox="1">
            <a:spLocks noGrp="1"/>
          </p:cNvSpPr>
          <p:nvPr>
            <p:ph type="subTitle" idx="8"/>
          </p:nvPr>
        </p:nvSpPr>
        <p:spPr>
          <a:xfrm>
            <a:off x="5351425" y="3390754"/>
            <a:ext cx="27876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a:endParaRPr/>
          </a:p>
        </p:txBody>
      </p:sp>
      <p:sp>
        <p:nvSpPr>
          <p:cNvPr id="112" name="Google Shape;112;p18"/>
          <p:cNvSpPr txBox="1">
            <a:spLocks noGrp="1"/>
          </p:cNvSpPr>
          <p:nvPr>
            <p:ph type="subTitle" idx="9"/>
          </p:nvPr>
        </p:nvSpPr>
        <p:spPr>
          <a:xfrm rot="-5400803">
            <a:off x="609009" y="1779468"/>
            <a:ext cx="1284300" cy="4926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a:endParaRPr/>
          </a:p>
        </p:txBody>
      </p:sp>
      <p:sp>
        <p:nvSpPr>
          <p:cNvPr id="113" name="Google Shape;113;p18"/>
          <p:cNvSpPr txBox="1">
            <a:spLocks noGrp="1"/>
          </p:cNvSpPr>
          <p:nvPr>
            <p:ph type="subTitle" idx="13"/>
          </p:nvPr>
        </p:nvSpPr>
        <p:spPr>
          <a:xfrm rot="-5400000">
            <a:off x="609075" y="3422400"/>
            <a:ext cx="1284300" cy="4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4" r:id="rId4"/>
    <p:sldLayoutId id="214748367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pic>
        <p:nvPicPr>
          <p:cNvPr id="3" name="图片 2">
            <a:extLst>
              <a:ext uri="{FF2B5EF4-FFF2-40B4-BE49-F238E27FC236}">
                <a16:creationId xmlns:a16="http://schemas.microsoft.com/office/drawing/2014/main" id="{60131907-1F11-45EB-BFE6-DA6934222EB0}"/>
              </a:ext>
            </a:extLst>
          </p:cNvPr>
          <p:cNvPicPr>
            <a:picLocks noChangeAspect="1"/>
          </p:cNvPicPr>
          <p:nvPr/>
        </p:nvPicPr>
        <p:blipFill>
          <a:blip r:embed="rId3"/>
          <a:stretch>
            <a:fillRect/>
          </a:stretch>
        </p:blipFill>
        <p:spPr>
          <a:xfrm>
            <a:off x="1" y="0"/>
            <a:ext cx="1801174" cy="2648155"/>
          </a:xfrm>
          <a:prstGeom prst="rect">
            <a:avLst/>
          </a:prstGeom>
        </p:spPr>
      </p:pic>
      <p:sp>
        <p:nvSpPr>
          <p:cNvPr id="185" name="Google Shape;185;p30"/>
          <p:cNvSpPr txBox="1">
            <a:spLocks noGrp="1"/>
          </p:cNvSpPr>
          <p:nvPr>
            <p:ph type="ctrTitle"/>
          </p:nvPr>
        </p:nvSpPr>
        <p:spPr>
          <a:xfrm>
            <a:off x="164892" y="857435"/>
            <a:ext cx="8249666"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zh-CN" dirty="0">
                <a:solidFill>
                  <a:schemeClr val="accent1"/>
                </a:solidFill>
              </a:rPr>
              <a:t>Report for NLP-Task 3</a:t>
            </a:r>
            <a:endParaRPr dirty="0">
              <a:solidFill>
                <a:srgbClr val="4A8CFF"/>
              </a:solidFill>
            </a:endParaRPr>
          </a:p>
        </p:txBody>
      </p:sp>
      <p:sp>
        <p:nvSpPr>
          <p:cNvPr id="186" name="Google Shape;186;p30"/>
          <p:cNvSpPr txBox="1">
            <a:spLocks noGrp="1"/>
          </p:cNvSpPr>
          <p:nvPr>
            <p:ph type="subTitle" idx="1"/>
          </p:nvPr>
        </p:nvSpPr>
        <p:spPr>
          <a:xfrm>
            <a:off x="1643852" y="3261775"/>
            <a:ext cx="6770700" cy="94296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dirty="0">
                <a:latin typeface="微软雅黑" panose="020B0503020204020204" pitchFamily="34" charset="-122"/>
                <a:ea typeface="微软雅黑" panose="020B0503020204020204" pitchFamily="34" charset="-122"/>
              </a:rPr>
              <a:t>基于注意力机制的文本匹配</a:t>
            </a:r>
            <a:endParaRPr lang="en-US" altLang="zh-CN" dirty="0">
              <a:latin typeface="微软雅黑" panose="020B0503020204020204" pitchFamily="34" charset="-122"/>
              <a:ea typeface="微软雅黑" panose="020B0503020204020204" pitchFamily="34" charset="-122"/>
            </a:endParaRPr>
          </a:p>
          <a:p>
            <a:pPr marL="0" lvl="0" indent="0" algn="r" rtl="0">
              <a:spcBef>
                <a:spcPts val="0"/>
              </a:spcBef>
              <a:spcAft>
                <a:spcPts val="0"/>
              </a:spcAft>
              <a:buNone/>
            </a:pPr>
            <a:endParaRPr lang="en-US" dirty="0">
              <a:latin typeface="微软雅黑" panose="020B0503020204020204" pitchFamily="34" charset="-122"/>
              <a:ea typeface="微软雅黑" panose="020B0503020204020204" pitchFamily="34" charset="-122"/>
            </a:endParaRPr>
          </a:p>
          <a:p>
            <a:pPr marL="0" lvl="0" indent="0" algn="r" rtl="0">
              <a:spcBef>
                <a:spcPts val="0"/>
              </a:spcBef>
              <a:spcAft>
                <a:spcPts val="0"/>
              </a:spcAft>
              <a:buNone/>
            </a:pPr>
            <a:r>
              <a:rPr lang="zh-CN" altLang="en-US" dirty="0">
                <a:latin typeface="微软雅黑" panose="020B0503020204020204" pitchFamily="34" charset="-122"/>
                <a:ea typeface="微软雅黑" panose="020B0503020204020204" pitchFamily="34" charset="-122"/>
              </a:rPr>
              <a:t>叶栩冰</a:t>
            </a:r>
            <a:endParaRPr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6EEA778-DCBC-4AF0-90E7-DE9DB320FDB1}"/>
              </a:ext>
            </a:extLst>
          </p:cNvPr>
          <p:cNvPicPr>
            <a:picLocks noChangeAspect="1"/>
          </p:cNvPicPr>
          <p:nvPr/>
        </p:nvPicPr>
        <p:blipFill>
          <a:blip r:embed="rId4"/>
          <a:stretch>
            <a:fillRect/>
          </a:stretch>
        </p:blipFill>
        <p:spPr>
          <a:xfrm>
            <a:off x="8404919" y="97698"/>
            <a:ext cx="638939" cy="572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Result</a:t>
            </a:r>
            <a:endParaRPr sz="2400" dirty="0"/>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pic>
        <p:nvPicPr>
          <p:cNvPr id="6" name="图片 5">
            <a:extLst>
              <a:ext uri="{FF2B5EF4-FFF2-40B4-BE49-F238E27FC236}">
                <a16:creationId xmlns:a16="http://schemas.microsoft.com/office/drawing/2014/main" id="{875A2416-BEA7-45F1-87E4-CF3446196865}"/>
              </a:ext>
            </a:extLst>
          </p:cNvPr>
          <p:cNvPicPr>
            <a:picLocks noChangeAspect="1"/>
          </p:cNvPicPr>
          <p:nvPr/>
        </p:nvPicPr>
        <p:blipFill>
          <a:blip r:embed="rId4"/>
          <a:stretch>
            <a:fillRect/>
          </a:stretch>
        </p:blipFill>
        <p:spPr>
          <a:xfrm>
            <a:off x="425891" y="1295793"/>
            <a:ext cx="8292217" cy="2551914"/>
          </a:xfrm>
          <a:prstGeom prst="rect">
            <a:avLst/>
          </a:prstGeom>
        </p:spPr>
      </p:pic>
    </p:spTree>
    <p:extLst>
      <p:ext uri="{BB962C8B-B14F-4D97-AF65-F5344CB8AC3E}">
        <p14:creationId xmlns:p14="http://schemas.microsoft.com/office/powerpoint/2010/main" val="383223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Analysis &amp; Thoughts</a:t>
            </a:r>
            <a:endParaRPr sz="2400" dirty="0"/>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sp>
        <p:nvSpPr>
          <p:cNvPr id="6" name="Google Shape;313;p40">
            <a:extLst>
              <a:ext uri="{FF2B5EF4-FFF2-40B4-BE49-F238E27FC236}">
                <a16:creationId xmlns:a16="http://schemas.microsoft.com/office/drawing/2014/main" id="{32236634-758A-4F97-9AFC-0170F339DD59}"/>
              </a:ext>
            </a:extLst>
          </p:cNvPr>
          <p:cNvSpPr txBox="1">
            <a:spLocks/>
          </p:cNvSpPr>
          <p:nvPr/>
        </p:nvSpPr>
        <p:spPr>
          <a:xfrm>
            <a:off x="2407712" y="1094940"/>
            <a:ext cx="4328575" cy="24895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indent="-317500">
              <a:lnSpc>
                <a:spcPct val="200000"/>
              </a:lnSpc>
              <a:buSzPts val="1400"/>
              <a:buFont typeface="Montserrat"/>
              <a:buChar char="●"/>
            </a:pPr>
            <a:r>
              <a:rPr lang="en-US" altLang="zh-CN" sz="2400" dirty="0">
                <a:latin typeface="微软雅黑" panose="020B0503020204020204" pitchFamily="34" charset="-122"/>
                <a:ea typeface="微软雅黑" panose="020B0503020204020204" pitchFamily="34" charset="-122"/>
              </a:rPr>
              <a:t>Glove &amp; Random</a:t>
            </a:r>
          </a:p>
          <a:p>
            <a:pPr indent="-317500">
              <a:lnSpc>
                <a:spcPct val="200000"/>
              </a:lnSpc>
              <a:buSzPts val="1400"/>
              <a:buFont typeface="Montserrat"/>
              <a:buChar char="●"/>
            </a:pPr>
            <a:r>
              <a:rPr lang="en-US" sz="2400" dirty="0">
                <a:latin typeface="微软雅黑" panose="020B0503020204020204" pitchFamily="34" charset="-122"/>
                <a:ea typeface="微软雅黑" panose="020B0503020204020204" pitchFamily="34" charset="-122"/>
              </a:rPr>
              <a:t>Sorted &amp; Unsorted</a:t>
            </a:r>
          </a:p>
          <a:p>
            <a:pPr indent="-317500">
              <a:lnSpc>
                <a:spcPct val="200000"/>
              </a:lnSpc>
              <a:buSzPts val="1400"/>
              <a:buFont typeface="Montserrat"/>
              <a:buChar char="●"/>
            </a:pPr>
            <a:r>
              <a:rPr lang="en-US" altLang="zh-CN" sz="2400" dirty="0">
                <a:latin typeface="微软雅黑" panose="020B0503020204020204" pitchFamily="34" charset="-122"/>
                <a:ea typeface="微软雅黑" panose="020B0503020204020204" pitchFamily="34" charset="-122"/>
              </a:rPr>
              <a:t>OOV</a:t>
            </a:r>
          </a:p>
          <a:p>
            <a:pPr indent="-317500">
              <a:lnSpc>
                <a:spcPct val="200000"/>
              </a:lnSpc>
              <a:buSzPts val="1400"/>
              <a:buFont typeface="Montserrat"/>
              <a:buChar char="●"/>
            </a:pPr>
            <a:r>
              <a:rPr lang="en-US" altLang="zh-CN" sz="2400" dirty="0">
                <a:latin typeface="微软雅黑" panose="020B0503020204020204" pitchFamily="34" charset="-122"/>
                <a:ea typeface="微软雅黑" panose="020B0503020204020204" pitchFamily="34" charset="-122"/>
              </a:rPr>
              <a:t>Attention</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276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pic>
        <p:nvPicPr>
          <p:cNvPr id="19" name="图片 18">
            <a:extLst>
              <a:ext uri="{FF2B5EF4-FFF2-40B4-BE49-F238E27FC236}">
                <a16:creationId xmlns:a16="http://schemas.microsoft.com/office/drawing/2014/main" id="{99717F37-95E0-4804-AACC-01362E3158E1}"/>
              </a:ext>
            </a:extLst>
          </p:cNvPr>
          <p:cNvPicPr>
            <a:picLocks noChangeAspect="1"/>
          </p:cNvPicPr>
          <p:nvPr/>
        </p:nvPicPr>
        <p:blipFill>
          <a:blip r:embed="rId3"/>
          <a:stretch>
            <a:fillRect/>
          </a:stretch>
        </p:blipFill>
        <p:spPr>
          <a:xfrm>
            <a:off x="4988232" y="-1"/>
            <a:ext cx="4155768" cy="5143501"/>
          </a:xfrm>
          <a:prstGeom prst="rect">
            <a:avLst/>
          </a:prstGeom>
        </p:spPr>
      </p:pic>
      <p:sp>
        <p:nvSpPr>
          <p:cNvPr id="648" name="Google Shape;648;p62"/>
          <p:cNvSpPr txBox="1">
            <a:spLocks noGrp="1"/>
          </p:cNvSpPr>
          <p:nvPr>
            <p:ph type="title"/>
          </p:nvPr>
        </p:nvSpPr>
        <p:spPr>
          <a:xfrm>
            <a:off x="2239490" y="2082888"/>
            <a:ext cx="4665020" cy="13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pic>
        <p:nvPicPr>
          <p:cNvPr id="4" name="图片 3">
            <a:extLst>
              <a:ext uri="{FF2B5EF4-FFF2-40B4-BE49-F238E27FC236}">
                <a16:creationId xmlns:a16="http://schemas.microsoft.com/office/drawing/2014/main" id="{4D47071E-3C89-457D-A41C-D3E1AAC12A97}"/>
              </a:ext>
            </a:extLst>
          </p:cNvPr>
          <p:cNvPicPr>
            <a:picLocks noChangeAspect="1"/>
          </p:cNvPicPr>
          <p:nvPr/>
        </p:nvPicPr>
        <p:blipFill>
          <a:blip r:embed="rId3"/>
          <a:stretch>
            <a:fillRect/>
          </a:stretch>
        </p:blipFill>
        <p:spPr>
          <a:xfrm>
            <a:off x="193368" y="3068030"/>
            <a:ext cx="5309419" cy="1547422"/>
          </a:xfrm>
          <a:prstGeom prst="rect">
            <a:avLst/>
          </a:prstGeom>
        </p:spPr>
      </p:pic>
      <p:pic>
        <p:nvPicPr>
          <p:cNvPr id="21" name="图片 20">
            <a:extLst>
              <a:ext uri="{FF2B5EF4-FFF2-40B4-BE49-F238E27FC236}">
                <a16:creationId xmlns:a16="http://schemas.microsoft.com/office/drawing/2014/main" id="{5253A2C2-450F-484D-99A6-4EBE4F11F575}"/>
              </a:ext>
            </a:extLst>
          </p:cNvPr>
          <p:cNvPicPr>
            <a:picLocks noChangeAspect="1"/>
          </p:cNvPicPr>
          <p:nvPr/>
        </p:nvPicPr>
        <p:blipFill>
          <a:blip r:embed="rId4"/>
          <a:stretch>
            <a:fillRect/>
          </a:stretch>
        </p:blipFill>
        <p:spPr>
          <a:xfrm>
            <a:off x="8404919" y="97698"/>
            <a:ext cx="638939" cy="57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69923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CN" dirty="0"/>
              <a:t>Task &amp; Data</a:t>
            </a:r>
            <a:endParaRPr dirty="0"/>
          </a:p>
        </p:txBody>
      </p:sp>
      <p:sp>
        <p:nvSpPr>
          <p:cNvPr id="224" name="Google Shape;224;p34"/>
          <p:cNvSpPr txBox="1">
            <a:spLocks noGrp="1"/>
          </p:cNvSpPr>
          <p:nvPr>
            <p:ph type="title" idx="2"/>
          </p:nvPr>
        </p:nvSpPr>
        <p:spPr>
          <a:xfrm>
            <a:off x="3968350" y="165206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pic>
        <p:nvPicPr>
          <p:cNvPr id="5" name="图片 4">
            <a:extLst>
              <a:ext uri="{FF2B5EF4-FFF2-40B4-BE49-F238E27FC236}">
                <a16:creationId xmlns:a16="http://schemas.microsoft.com/office/drawing/2014/main" id="{01BEA9DD-0B7B-49A0-878E-70010E36E8D6}"/>
              </a:ext>
            </a:extLst>
          </p:cNvPr>
          <p:cNvPicPr>
            <a:picLocks noChangeAspect="1"/>
          </p:cNvPicPr>
          <p:nvPr/>
        </p:nvPicPr>
        <p:blipFill>
          <a:blip r:embed="rId3"/>
          <a:stretch>
            <a:fillRect/>
          </a:stretch>
        </p:blipFill>
        <p:spPr>
          <a:xfrm>
            <a:off x="8404919" y="97698"/>
            <a:ext cx="638939" cy="572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Task</a:t>
            </a:r>
            <a:endParaRPr sz="2400" dirty="0"/>
          </a:p>
        </p:txBody>
      </p:sp>
      <p:sp>
        <p:nvSpPr>
          <p:cNvPr id="313" name="Google Shape;313;p40"/>
          <p:cNvSpPr txBox="1">
            <a:spLocks noGrp="1"/>
          </p:cNvSpPr>
          <p:nvPr>
            <p:ph type="subTitle" idx="2"/>
          </p:nvPr>
        </p:nvSpPr>
        <p:spPr>
          <a:xfrm>
            <a:off x="1488962" y="1691410"/>
            <a:ext cx="6338302" cy="176068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zh-CN" altLang="en-US" sz="1600" dirty="0">
                <a:latin typeface="微软雅黑" panose="020B0503020204020204" pitchFamily="34" charset="-122"/>
                <a:ea typeface="微软雅黑" panose="020B0503020204020204" pitchFamily="34" charset="-122"/>
              </a:rPr>
              <a:t>自然语言推断 </a:t>
            </a:r>
            <a:r>
              <a:rPr lang="en-US" altLang="zh-CN" sz="1600" dirty="0">
                <a:latin typeface="微软雅黑" panose="020B0503020204020204" pitchFamily="34" charset="-122"/>
                <a:ea typeface="微软雅黑" panose="020B0503020204020204" pitchFamily="34" charset="-122"/>
              </a:rPr>
              <a:t>Natural Language Inference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NLI</a:t>
            </a:r>
          </a:p>
          <a:p>
            <a:pPr marL="457200" lvl="0" indent="-317500" algn="l" rtl="0">
              <a:lnSpc>
                <a:spcPct val="200000"/>
              </a:lnSpc>
              <a:spcBef>
                <a:spcPts val="0"/>
              </a:spcBef>
              <a:spcAft>
                <a:spcPts val="0"/>
              </a:spcAft>
              <a:buSzPts val="1400"/>
              <a:buChar char="●"/>
            </a:pPr>
            <a:r>
              <a:rPr lang="zh-CN" altLang="en-US" sz="1600" dirty="0">
                <a:latin typeface="微软雅黑" panose="020B0503020204020204" pitchFamily="34" charset="-122"/>
                <a:ea typeface="微软雅黑" panose="020B0503020204020204" pitchFamily="34" charset="-122"/>
              </a:rPr>
              <a:t>输入两个句子判断，判断它们之间的关系</a:t>
            </a:r>
            <a:endParaRPr lang="en-US" altLang="zh-CN" sz="1600" dirty="0">
              <a:latin typeface="微软雅黑" panose="020B0503020204020204" pitchFamily="34" charset="-122"/>
              <a:ea typeface="微软雅黑" panose="020B0503020204020204" pitchFamily="34" charset="-122"/>
            </a:endParaRPr>
          </a:p>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ESIM</a:t>
            </a:r>
            <a:r>
              <a:rPr lang="zh-CN" altLang="en-US" sz="1600" dirty="0">
                <a:latin typeface="微软雅黑" panose="020B0503020204020204" pitchFamily="34" charset="-122"/>
                <a:ea typeface="微软雅黑" panose="020B0503020204020204" pitchFamily="34" charset="-122"/>
              </a:rPr>
              <a:t> 忽略</a:t>
            </a:r>
            <a:r>
              <a:rPr lang="en-US" altLang="zh-CN" sz="1600" dirty="0">
                <a:latin typeface="微软雅黑" panose="020B0503020204020204" pitchFamily="34" charset="-122"/>
                <a:ea typeface="微软雅黑" panose="020B0503020204020204" pitchFamily="34" charset="-122"/>
              </a:rPr>
              <a:t>Tree-LSTM</a:t>
            </a:r>
          </a:p>
          <a:p>
            <a:pPr marL="457200" lvl="0" indent="-317500" algn="l" rtl="0">
              <a:lnSpc>
                <a:spcPct val="200000"/>
              </a:lnSpc>
              <a:spcBef>
                <a:spcPts val="0"/>
              </a:spcBef>
              <a:spcAft>
                <a:spcPts val="0"/>
              </a:spcAft>
              <a:buSzPts val="1400"/>
              <a:buChar char="●"/>
            </a:pPr>
            <a:r>
              <a:rPr lang="zh-CN" altLang="en-US" sz="1600" dirty="0">
                <a:latin typeface="微软雅黑" panose="020B0503020204020204" pitchFamily="34" charset="-122"/>
                <a:ea typeface="微软雅黑" panose="020B0503020204020204" pitchFamily="34" charset="-122"/>
              </a:rPr>
              <a:t>双向注意力机制</a:t>
            </a:r>
            <a:endParaRPr lang="en-US" dirty="0">
              <a:latin typeface="微软雅黑" panose="020B0503020204020204" pitchFamily="34" charset="-122"/>
              <a:ea typeface="微软雅黑" panose="020B0503020204020204" pitchFamily="34" charset="-122"/>
            </a:endParaRPr>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Data</a:t>
            </a:r>
            <a:endParaRPr sz="2400" dirty="0"/>
          </a:p>
        </p:txBody>
      </p:sp>
      <p:sp>
        <p:nvSpPr>
          <p:cNvPr id="313" name="Google Shape;313;p40"/>
          <p:cNvSpPr txBox="1">
            <a:spLocks noGrp="1"/>
          </p:cNvSpPr>
          <p:nvPr>
            <p:ph type="subTitle" idx="2"/>
          </p:nvPr>
        </p:nvSpPr>
        <p:spPr>
          <a:xfrm>
            <a:off x="720866" y="750737"/>
            <a:ext cx="6338302" cy="176068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The Stanford Natural Language Inference</a:t>
            </a:r>
          </a:p>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550 million / English</a:t>
            </a:r>
          </a:p>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Entailment / Contradiction / Neutral</a:t>
            </a:r>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pic>
        <p:nvPicPr>
          <p:cNvPr id="3" name="图片 2">
            <a:extLst>
              <a:ext uri="{FF2B5EF4-FFF2-40B4-BE49-F238E27FC236}">
                <a16:creationId xmlns:a16="http://schemas.microsoft.com/office/drawing/2014/main" id="{96633494-6679-4137-82A4-17B690C8A9FC}"/>
              </a:ext>
            </a:extLst>
          </p:cNvPr>
          <p:cNvPicPr>
            <a:picLocks noChangeAspect="1"/>
          </p:cNvPicPr>
          <p:nvPr/>
        </p:nvPicPr>
        <p:blipFill>
          <a:blip r:embed="rId4"/>
          <a:stretch>
            <a:fillRect/>
          </a:stretch>
        </p:blipFill>
        <p:spPr>
          <a:xfrm>
            <a:off x="720866" y="2571750"/>
            <a:ext cx="6338301" cy="2227535"/>
          </a:xfrm>
          <a:prstGeom prst="rect">
            <a:avLst/>
          </a:prstGeom>
        </p:spPr>
      </p:pic>
    </p:spTree>
    <p:extLst>
      <p:ext uri="{BB962C8B-B14F-4D97-AF65-F5344CB8AC3E}">
        <p14:creationId xmlns:p14="http://schemas.microsoft.com/office/powerpoint/2010/main" val="378328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69923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CN" dirty="0"/>
              <a:t>Method</a:t>
            </a:r>
            <a:endParaRPr dirty="0"/>
          </a:p>
        </p:txBody>
      </p:sp>
      <p:sp>
        <p:nvSpPr>
          <p:cNvPr id="224" name="Google Shape;224;p34"/>
          <p:cNvSpPr txBox="1">
            <a:spLocks noGrp="1"/>
          </p:cNvSpPr>
          <p:nvPr>
            <p:ph type="title" idx="2"/>
          </p:nvPr>
        </p:nvSpPr>
        <p:spPr>
          <a:xfrm>
            <a:off x="3968350" y="165206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a:t>
            </a:r>
            <a:r>
              <a:rPr lang="en-US" altLang="zh-CN" dirty="0"/>
              <a:t>2</a:t>
            </a:r>
            <a:endParaRPr dirty="0"/>
          </a:p>
        </p:txBody>
      </p:sp>
      <p:pic>
        <p:nvPicPr>
          <p:cNvPr id="5" name="图片 4">
            <a:extLst>
              <a:ext uri="{FF2B5EF4-FFF2-40B4-BE49-F238E27FC236}">
                <a16:creationId xmlns:a16="http://schemas.microsoft.com/office/drawing/2014/main" id="{01BEA9DD-0B7B-49A0-878E-70010E36E8D6}"/>
              </a:ext>
            </a:extLst>
          </p:cNvPr>
          <p:cNvPicPr>
            <a:picLocks noChangeAspect="1"/>
          </p:cNvPicPr>
          <p:nvPr/>
        </p:nvPicPr>
        <p:blipFill>
          <a:blip r:embed="rId3"/>
          <a:stretch>
            <a:fillRect/>
          </a:stretch>
        </p:blipFill>
        <p:spPr>
          <a:xfrm>
            <a:off x="8404919" y="97698"/>
            <a:ext cx="638939" cy="572700"/>
          </a:xfrm>
          <a:prstGeom prst="rect">
            <a:avLst/>
          </a:prstGeom>
        </p:spPr>
      </p:pic>
    </p:spTree>
    <p:extLst>
      <p:ext uri="{BB962C8B-B14F-4D97-AF65-F5344CB8AC3E}">
        <p14:creationId xmlns:p14="http://schemas.microsoft.com/office/powerpoint/2010/main" val="200196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ESIM</a:t>
            </a:r>
            <a:endParaRPr sz="2400" dirty="0"/>
          </a:p>
        </p:txBody>
      </p:sp>
      <p:sp>
        <p:nvSpPr>
          <p:cNvPr id="313" name="Google Shape;313;p40"/>
          <p:cNvSpPr txBox="1">
            <a:spLocks noGrp="1"/>
          </p:cNvSpPr>
          <p:nvPr>
            <p:ph type="subTitle" idx="2"/>
          </p:nvPr>
        </p:nvSpPr>
        <p:spPr>
          <a:xfrm>
            <a:off x="241708" y="1759574"/>
            <a:ext cx="3312415" cy="176068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Glove Embedding</a:t>
            </a:r>
          </a:p>
          <a:p>
            <a:pPr marL="457200" lvl="0" indent="-317500" algn="l" rtl="0">
              <a:lnSpc>
                <a:spcPct val="200000"/>
              </a:lnSpc>
              <a:spcBef>
                <a:spcPts val="0"/>
              </a:spcBef>
              <a:spcAft>
                <a:spcPts val="0"/>
              </a:spcAft>
              <a:buSzPts val="1400"/>
              <a:buChar char="●"/>
            </a:pPr>
            <a:r>
              <a:rPr lang="en-US" sz="1600" dirty="0">
                <a:latin typeface="微软雅黑" panose="020B0503020204020204" pitchFamily="34" charset="-122"/>
                <a:ea typeface="微软雅黑" panose="020B0503020204020204" pitchFamily="34" charset="-122"/>
              </a:rPr>
              <a:t>BiLSTM</a:t>
            </a:r>
          </a:p>
          <a:p>
            <a:pPr marL="457200" lvl="0" indent="-317500" algn="l" rtl="0">
              <a:lnSpc>
                <a:spcPct val="200000"/>
              </a:lnSpc>
              <a:spcBef>
                <a:spcPts val="0"/>
              </a:spcBef>
              <a:spcAft>
                <a:spcPts val="0"/>
              </a:spcAft>
              <a:buSzPts val="1400"/>
              <a:buChar char="●"/>
            </a:pPr>
            <a:r>
              <a:rPr lang="en-US" sz="1600" dirty="0">
                <a:latin typeface="微软雅黑" panose="020B0503020204020204" pitchFamily="34" charset="-122"/>
                <a:ea typeface="微软雅黑" panose="020B0503020204020204" pitchFamily="34" charset="-122"/>
              </a:rPr>
              <a:t>Attention Layer</a:t>
            </a:r>
            <a:endParaRPr lang="en-US" dirty="0">
              <a:latin typeface="微软雅黑" panose="020B0503020204020204" pitchFamily="34" charset="-122"/>
              <a:ea typeface="微软雅黑" panose="020B0503020204020204" pitchFamily="34" charset="-122"/>
            </a:endParaRPr>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pic>
        <p:nvPicPr>
          <p:cNvPr id="3" name="图片 2">
            <a:extLst>
              <a:ext uri="{FF2B5EF4-FFF2-40B4-BE49-F238E27FC236}">
                <a16:creationId xmlns:a16="http://schemas.microsoft.com/office/drawing/2014/main" id="{73E308E5-FF0F-454E-BAF5-1112E41CD594}"/>
              </a:ext>
            </a:extLst>
          </p:cNvPr>
          <p:cNvPicPr>
            <a:picLocks noChangeAspect="1"/>
          </p:cNvPicPr>
          <p:nvPr/>
        </p:nvPicPr>
        <p:blipFill>
          <a:blip r:embed="rId4"/>
          <a:stretch>
            <a:fillRect/>
          </a:stretch>
        </p:blipFill>
        <p:spPr>
          <a:xfrm>
            <a:off x="3658180" y="216392"/>
            <a:ext cx="4672049" cy="4710715"/>
          </a:xfrm>
          <a:prstGeom prst="rect">
            <a:avLst/>
          </a:prstGeom>
        </p:spPr>
      </p:pic>
    </p:spTree>
    <p:extLst>
      <p:ext uri="{BB962C8B-B14F-4D97-AF65-F5344CB8AC3E}">
        <p14:creationId xmlns:p14="http://schemas.microsoft.com/office/powerpoint/2010/main" val="218309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6" name="图片 5">
            <a:extLst>
              <a:ext uri="{FF2B5EF4-FFF2-40B4-BE49-F238E27FC236}">
                <a16:creationId xmlns:a16="http://schemas.microsoft.com/office/drawing/2014/main" id="{A04D6C48-B6D4-403F-8288-9B00460BC91A}"/>
              </a:ext>
            </a:extLst>
          </p:cNvPr>
          <p:cNvPicPr>
            <a:picLocks noChangeAspect="1"/>
          </p:cNvPicPr>
          <p:nvPr/>
        </p:nvPicPr>
        <p:blipFill>
          <a:blip r:embed="rId3"/>
          <a:stretch>
            <a:fillRect/>
          </a:stretch>
        </p:blipFill>
        <p:spPr>
          <a:xfrm>
            <a:off x="524266" y="2627922"/>
            <a:ext cx="1789904" cy="837827"/>
          </a:xfrm>
          <a:prstGeom prst="rect">
            <a:avLst/>
          </a:prstGeom>
        </p:spPr>
      </p:pic>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ESIM</a:t>
            </a:r>
            <a:endParaRPr sz="2400" dirty="0"/>
          </a:p>
        </p:txBody>
      </p:sp>
      <p:sp>
        <p:nvSpPr>
          <p:cNvPr id="313" name="Google Shape;313;p40"/>
          <p:cNvSpPr txBox="1">
            <a:spLocks noGrp="1"/>
          </p:cNvSpPr>
          <p:nvPr>
            <p:ph type="subTitle" idx="2"/>
          </p:nvPr>
        </p:nvSpPr>
        <p:spPr>
          <a:xfrm>
            <a:off x="137651" y="690404"/>
            <a:ext cx="3312415" cy="1004284"/>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altLang="zh-CN" sz="1600" dirty="0">
                <a:latin typeface="微软雅黑" panose="020B0503020204020204" pitchFamily="34" charset="-122"/>
                <a:ea typeface="微软雅黑" panose="020B0503020204020204" pitchFamily="34" charset="-122"/>
              </a:rPr>
              <a:t>Input Encoding</a:t>
            </a:r>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4"/>
          <a:stretch>
            <a:fillRect/>
          </a:stretch>
        </p:blipFill>
        <p:spPr>
          <a:xfrm>
            <a:off x="8404919" y="97698"/>
            <a:ext cx="638939" cy="572700"/>
          </a:xfrm>
          <a:prstGeom prst="rect">
            <a:avLst/>
          </a:prstGeom>
        </p:spPr>
      </p:pic>
      <p:pic>
        <p:nvPicPr>
          <p:cNvPr id="4" name="图片 3">
            <a:extLst>
              <a:ext uri="{FF2B5EF4-FFF2-40B4-BE49-F238E27FC236}">
                <a16:creationId xmlns:a16="http://schemas.microsoft.com/office/drawing/2014/main" id="{D8F44976-AAD9-4869-95B7-E0451AD1D997}"/>
              </a:ext>
            </a:extLst>
          </p:cNvPr>
          <p:cNvPicPr>
            <a:picLocks noChangeAspect="1"/>
          </p:cNvPicPr>
          <p:nvPr/>
        </p:nvPicPr>
        <p:blipFill>
          <a:blip r:embed="rId5"/>
          <a:stretch>
            <a:fillRect/>
          </a:stretch>
        </p:blipFill>
        <p:spPr>
          <a:xfrm>
            <a:off x="524266" y="1348448"/>
            <a:ext cx="3779782" cy="812857"/>
          </a:xfrm>
          <a:prstGeom prst="rect">
            <a:avLst/>
          </a:prstGeom>
        </p:spPr>
      </p:pic>
      <p:sp>
        <p:nvSpPr>
          <p:cNvPr id="8" name="Google Shape;313;p40">
            <a:extLst>
              <a:ext uri="{FF2B5EF4-FFF2-40B4-BE49-F238E27FC236}">
                <a16:creationId xmlns:a16="http://schemas.microsoft.com/office/drawing/2014/main" id="{CBE57768-4403-419A-B95D-45992CB8DC31}"/>
              </a:ext>
            </a:extLst>
          </p:cNvPr>
          <p:cNvSpPr txBox="1">
            <a:spLocks/>
          </p:cNvSpPr>
          <p:nvPr/>
        </p:nvSpPr>
        <p:spPr>
          <a:xfrm>
            <a:off x="137651" y="2161305"/>
            <a:ext cx="3312415" cy="100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indent="-317500">
              <a:lnSpc>
                <a:spcPct val="200000"/>
              </a:lnSpc>
              <a:buSzPts val="1400"/>
              <a:buFont typeface="Montserrat"/>
              <a:buChar char="●"/>
            </a:pPr>
            <a:r>
              <a:rPr lang="en-US" altLang="zh-CN" sz="1600" dirty="0">
                <a:latin typeface="微软雅黑" panose="020B0503020204020204" pitchFamily="34" charset="-122"/>
                <a:ea typeface="微软雅黑" panose="020B0503020204020204" pitchFamily="34" charset="-122"/>
              </a:rPr>
              <a:t>local inference modeling</a:t>
            </a:r>
          </a:p>
        </p:txBody>
      </p:sp>
      <p:pic>
        <p:nvPicPr>
          <p:cNvPr id="9" name="图片 8">
            <a:extLst>
              <a:ext uri="{FF2B5EF4-FFF2-40B4-BE49-F238E27FC236}">
                <a16:creationId xmlns:a16="http://schemas.microsoft.com/office/drawing/2014/main" id="{142E83B0-AD4E-4564-9183-B6D506D136FB}"/>
              </a:ext>
            </a:extLst>
          </p:cNvPr>
          <p:cNvPicPr>
            <a:picLocks noChangeAspect="1"/>
          </p:cNvPicPr>
          <p:nvPr/>
        </p:nvPicPr>
        <p:blipFill>
          <a:blip r:embed="rId6"/>
          <a:stretch>
            <a:fillRect/>
          </a:stretch>
        </p:blipFill>
        <p:spPr>
          <a:xfrm>
            <a:off x="694683" y="3435714"/>
            <a:ext cx="4041151" cy="1355741"/>
          </a:xfrm>
          <a:prstGeom prst="rect">
            <a:avLst/>
          </a:prstGeom>
        </p:spPr>
      </p:pic>
      <p:pic>
        <p:nvPicPr>
          <p:cNvPr id="11" name="图片 10">
            <a:extLst>
              <a:ext uri="{FF2B5EF4-FFF2-40B4-BE49-F238E27FC236}">
                <a16:creationId xmlns:a16="http://schemas.microsoft.com/office/drawing/2014/main" id="{6716E7D0-7B79-47C5-93B6-3807EAB46711}"/>
              </a:ext>
            </a:extLst>
          </p:cNvPr>
          <p:cNvPicPr>
            <a:picLocks noChangeAspect="1"/>
          </p:cNvPicPr>
          <p:nvPr/>
        </p:nvPicPr>
        <p:blipFill>
          <a:blip r:embed="rId7"/>
          <a:stretch>
            <a:fillRect/>
          </a:stretch>
        </p:blipFill>
        <p:spPr>
          <a:xfrm>
            <a:off x="4500491" y="904038"/>
            <a:ext cx="3437744" cy="1004284"/>
          </a:xfrm>
          <a:prstGeom prst="rect">
            <a:avLst/>
          </a:prstGeom>
        </p:spPr>
      </p:pic>
      <p:sp>
        <p:nvSpPr>
          <p:cNvPr id="15" name="Google Shape;313;p40">
            <a:extLst>
              <a:ext uri="{FF2B5EF4-FFF2-40B4-BE49-F238E27FC236}">
                <a16:creationId xmlns:a16="http://schemas.microsoft.com/office/drawing/2014/main" id="{2EEF7F23-D74C-4E5F-9C3C-99BD86813584}"/>
              </a:ext>
            </a:extLst>
          </p:cNvPr>
          <p:cNvSpPr txBox="1">
            <a:spLocks/>
          </p:cNvSpPr>
          <p:nvPr/>
        </p:nvSpPr>
        <p:spPr>
          <a:xfrm>
            <a:off x="4248760" y="1679536"/>
            <a:ext cx="3312415" cy="812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indent="-317500">
              <a:lnSpc>
                <a:spcPct val="200000"/>
              </a:lnSpc>
              <a:buSzPts val="1400"/>
              <a:buFont typeface="Montserrat"/>
              <a:buChar char="●"/>
            </a:pPr>
            <a:r>
              <a:rPr lang="en-US" altLang="zh-CN" sz="1600" dirty="0">
                <a:latin typeface="微软雅黑" panose="020B0503020204020204" pitchFamily="34" charset="-122"/>
                <a:ea typeface="微软雅黑" panose="020B0503020204020204" pitchFamily="34" charset="-122"/>
              </a:rPr>
              <a:t>inference composition</a:t>
            </a:r>
          </a:p>
        </p:txBody>
      </p:sp>
      <p:pic>
        <p:nvPicPr>
          <p:cNvPr id="16" name="图片 15">
            <a:extLst>
              <a:ext uri="{FF2B5EF4-FFF2-40B4-BE49-F238E27FC236}">
                <a16:creationId xmlns:a16="http://schemas.microsoft.com/office/drawing/2014/main" id="{C7ED700C-29C7-4686-8D32-191D3CE07FD5}"/>
              </a:ext>
            </a:extLst>
          </p:cNvPr>
          <p:cNvPicPr>
            <a:picLocks noChangeAspect="1"/>
          </p:cNvPicPr>
          <p:nvPr/>
        </p:nvPicPr>
        <p:blipFill>
          <a:blip r:embed="rId8"/>
          <a:stretch>
            <a:fillRect/>
          </a:stretch>
        </p:blipFill>
        <p:spPr>
          <a:xfrm>
            <a:off x="4769072" y="2383753"/>
            <a:ext cx="4274786" cy="2407702"/>
          </a:xfrm>
          <a:prstGeom prst="rect">
            <a:avLst/>
          </a:prstGeom>
        </p:spPr>
      </p:pic>
    </p:spTree>
    <p:extLst>
      <p:ext uri="{BB962C8B-B14F-4D97-AF65-F5344CB8AC3E}">
        <p14:creationId xmlns:p14="http://schemas.microsoft.com/office/powerpoint/2010/main" val="322641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725056" y="2699235"/>
            <a:ext cx="470586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altLang="zh-CN" dirty="0"/>
              <a:t>Train &amp; Result</a:t>
            </a:r>
            <a:endParaRPr dirty="0"/>
          </a:p>
        </p:txBody>
      </p:sp>
      <p:sp>
        <p:nvSpPr>
          <p:cNvPr id="224" name="Google Shape;224;p34"/>
          <p:cNvSpPr txBox="1">
            <a:spLocks noGrp="1"/>
          </p:cNvSpPr>
          <p:nvPr>
            <p:ph type="title" idx="2"/>
          </p:nvPr>
        </p:nvSpPr>
        <p:spPr>
          <a:xfrm>
            <a:off x="3968350" y="165206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a:t>
            </a:r>
            <a:r>
              <a:rPr lang="en-US" altLang="zh-CN" dirty="0"/>
              <a:t>3</a:t>
            </a:r>
            <a:endParaRPr dirty="0"/>
          </a:p>
        </p:txBody>
      </p:sp>
      <p:pic>
        <p:nvPicPr>
          <p:cNvPr id="5" name="图片 4">
            <a:extLst>
              <a:ext uri="{FF2B5EF4-FFF2-40B4-BE49-F238E27FC236}">
                <a16:creationId xmlns:a16="http://schemas.microsoft.com/office/drawing/2014/main" id="{01BEA9DD-0B7B-49A0-878E-70010E36E8D6}"/>
              </a:ext>
            </a:extLst>
          </p:cNvPr>
          <p:cNvPicPr>
            <a:picLocks noChangeAspect="1"/>
          </p:cNvPicPr>
          <p:nvPr/>
        </p:nvPicPr>
        <p:blipFill>
          <a:blip r:embed="rId3"/>
          <a:stretch>
            <a:fillRect/>
          </a:stretch>
        </p:blipFill>
        <p:spPr>
          <a:xfrm>
            <a:off x="8404919" y="97698"/>
            <a:ext cx="638939" cy="572700"/>
          </a:xfrm>
          <a:prstGeom prst="rect">
            <a:avLst/>
          </a:prstGeom>
        </p:spPr>
      </p:pic>
    </p:spTree>
    <p:extLst>
      <p:ext uri="{BB962C8B-B14F-4D97-AF65-F5344CB8AC3E}">
        <p14:creationId xmlns:p14="http://schemas.microsoft.com/office/powerpoint/2010/main" val="260935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11" name="Google Shape;311;p40"/>
          <p:cNvSpPr txBox="1">
            <a:spLocks noGrp="1"/>
          </p:cNvSpPr>
          <p:nvPr>
            <p:ph type="title"/>
          </p:nvPr>
        </p:nvSpPr>
        <p:spPr>
          <a:xfrm>
            <a:off x="137651" y="117704"/>
            <a:ext cx="55844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Train</a:t>
            </a:r>
            <a:endParaRPr sz="2400" dirty="0"/>
          </a:p>
        </p:txBody>
      </p:sp>
      <p:sp>
        <p:nvSpPr>
          <p:cNvPr id="313" name="Google Shape;313;p40"/>
          <p:cNvSpPr txBox="1">
            <a:spLocks noGrp="1"/>
          </p:cNvSpPr>
          <p:nvPr>
            <p:ph type="subTitle" idx="2"/>
          </p:nvPr>
        </p:nvSpPr>
        <p:spPr>
          <a:xfrm>
            <a:off x="737138" y="1786255"/>
            <a:ext cx="4984990" cy="176068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US" altLang="zh-CN" dirty="0">
                <a:latin typeface="微软雅黑" panose="020B0503020204020204" pitchFamily="34" charset="-122"/>
                <a:ea typeface="微软雅黑" panose="020B0503020204020204" pitchFamily="34" charset="-122"/>
              </a:rPr>
              <a:t>ESIM + Random + Sorted</a:t>
            </a:r>
          </a:p>
          <a:p>
            <a:pPr marL="457200" lvl="0" indent="-317500" algn="l" rtl="0">
              <a:lnSpc>
                <a:spcPct val="200000"/>
              </a:lnSpc>
              <a:spcBef>
                <a:spcPts val="0"/>
              </a:spcBef>
              <a:spcAft>
                <a:spcPts val="0"/>
              </a:spcAft>
              <a:buSzPts val="1400"/>
              <a:buChar char="●"/>
            </a:pPr>
            <a:r>
              <a:rPr lang="en-US" dirty="0">
                <a:latin typeface="微软雅黑" panose="020B0503020204020204" pitchFamily="34" charset="-122"/>
                <a:ea typeface="微软雅黑" panose="020B0503020204020204" pitchFamily="34" charset="-122"/>
              </a:rPr>
              <a:t>ESIM + Glove + Sorted</a:t>
            </a:r>
          </a:p>
          <a:p>
            <a:pPr marL="457200" lvl="0" indent="-317500" algn="l" rtl="0">
              <a:lnSpc>
                <a:spcPct val="200000"/>
              </a:lnSpc>
              <a:spcBef>
                <a:spcPts val="0"/>
              </a:spcBef>
              <a:spcAft>
                <a:spcPts val="0"/>
              </a:spcAft>
              <a:buSzPts val="1400"/>
              <a:buChar char="●"/>
            </a:pPr>
            <a:r>
              <a:rPr lang="en-US" dirty="0">
                <a:latin typeface="微软雅黑" panose="020B0503020204020204" pitchFamily="34" charset="-122"/>
                <a:ea typeface="微软雅黑" panose="020B0503020204020204" pitchFamily="34" charset="-122"/>
              </a:rPr>
              <a:t>ESIM + Random + Unsorted</a:t>
            </a:r>
          </a:p>
          <a:p>
            <a:pPr marL="457200" lvl="0" indent="-317500" algn="l" rtl="0">
              <a:lnSpc>
                <a:spcPct val="200000"/>
              </a:lnSpc>
              <a:spcBef>
                <a:spcPts val="0"/>
              </a:spcBef>
              <a:spcAft>
                <a:spcPts val="0"/>
              </a:spcAft>
              <a:buSzPts val="1400"/>
              <a:buChar char="●"/>
            </a:pPr>
            <a:r>
              <a:rPr lang="en-US" dirty="0">
                <a:latin typeface="微软雅黑" panose="020B0503020204020204" pitchFamily="34" charset="-122"/>
                <a:ea typeface="微软雅黑" panose="020B0503020204020204" pitchFamily="34" charset="-122"/>
              </a:rPr>
              <a:t>ESIM + Glove + Unsorted</a:t>
            </a:r>
          </a:p>
        </p:txBody>
      </p:sp>
      <p:pic>
        <p:nvPicPr>
          <p:cNvPr id="37" name="图片 36">
            <a:extLst>
              <a:ext uri="{FF2B5EF4-FFF2-40B4-BE49-F238E27FC236}">
                <a16:creationId xmlns:a16="http://schemas.microsoft.com/office/drawing/2014/main" id="{42DFF949-A42A-4DE5-9A4C-81F919C6EB3E}"/>
              </a:ext>
            </a:extLst>
          </p:cNvPr>
          <p:cNvPicPr>
            <a:picLocks noChangeAspect="1"/>
          </p:cNvPicPr>
          <p:nvPr/>
        </p:nvPicPr>
        <p:blipFill>
          <a:blip r:embed="rId3"/>
          <a:stretch>
            <a:fillRect/>
          </a:stretch>
        </p:blipFill>
        <p:spPr>
          <a:xfrm>
            <a:off x="8404919" y="97698"/>
            <a:ext cx="638939" cy="572700"/>
          </a:xfrm>
          <a:prstGeom prst="rect">
            <a:avLst/>
          </a:prstGeom>
        </p:spPr>
      </p:pic>
      <p:pic>
        <p:nvPicPr>
          <p:cNvPr id="3" name="图片 2">
            <a:extLst>
              <a:ext uri="{FF2B5EF4-FFF2-40B4-BE49-F238E27FC236}">
                <a16:creationId xmlns:a16="http://schemas.microsoft.com/office/drawing/2014/main" id="{E5A1A1D2-1249-479D-AA80-13A4489AB36E}"/>
              </a:ext>
            </a:extLst>
          </p:cNvPr>
          <p:cNvPicPr>
            <a:picLocks noChangeAspect="1"/>
          </p:cNvPicPr>
          <p:nvPr/>
        </p:nvPicPr>
        <p:blipFill>
          <a:blip r:embed="rId4"/>
          <a:stretch>
            <a:fillRect/>
          </a:stretch>
        </p:blipFill>
        <p:spPr>
          <a:xfrm>
            <a:off x="4563006" y="1298440"/>
            <a:ext cx="3841913" cy="2906999"/>
          </a:xfrm>
          <a:prstGeom prst="rect">
            <a:avLst/>
          </a:prstGeom>
        </p:spPr>
      </p:pic>
    </p:spTree>
    <p:extLst>
      <p:ext uri="{BB962C8B-B14F-4D97-AF65-F5344CB8AC3E}">
        <p14:creationId xmlns:p14="http://schemas.microsoft.com/office/powerpoint/2010/main" val="134302644"/>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880</Words>
  <Application>Microsoft Office PowerPoint</Application>
  <PresentationFormat>全屏显示(16:9)</PresentationFormat>
  <Paragraphs>83</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微软雅黑</vt:lpstr>
      <vt:lpstr>-apple-system</vt:lpstr>
      <vt:lpstr>Arial</vt:lpstr>
      <vt:lpstr>Montserrat</vt:lpstr>
      <vt:lpstr>Lato</vt:lpstr>
      <vt:lpstr>Management Consulting Toolkit by Slidesgo</vt:lpstr>
      <vt:lpstr>Report for NLP-Task 3</vt:lpstr>
      <vt:lpstr>Task &amp; Data</vt:lpstr>
      <vt:lpstr>Task</vt:lpstr>
      <vt:lpstr>Data</vt:lpstr>
      <vt:lpstr>Method</vt:lpstr>
      <vt:lpstr>ESIM</vt:lpstr>
      <vt:lpstr>ESIM</vt:lpstr>
      <vt:lpstr>Train &amp; Result</vt:lpstr>
      <vt:lpstr>Train</vt:lpstr>
      <vt:lpstr>Result</vt:lpstr>
      <vt:lpstr>Analysis &amp; Thoughts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cp:lastModifiedBy>叶 栩冰</cp:lastModifiedBy>
  <cp:revision>7</cp:revision>
  <dcterms:modified xsi:type="dcterms:W3CDTF">2022-04-13T16:51:35Z</dcterms:modified>
</cp:coreProperties>
</file>