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3" r:id="rId2"/>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95C627-31E4-45C4-B901-E89A85CF1A48}">
  <a:tblStyle styleId="{A695C627-31E4-45C4-B901-E89A85CF1A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79"/>
    <p:restoredTop sz="94833"/>
  </p:normalViewPr>
  <p:slideViewPr>
    <p:cSldViewPr snapToGrid="0">
      <p:cViewPr varScale="1">
        <p:scale>
          <a:sx n="117" d="100"/>
          <a:sy n="117" d="100"/>
        </p:scale>
        <p:origin x="184" y="4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2e04e63eb8_0_421:notes"/>
          <p:cNvSpPr>
            <a:spLocks noGrp="1" noRot="1" noChangeAspect="1"/>
          </p:cNvSpPr>
          <p:nvPr>
            <p:ph type="sldImg" idx="2"/>
          </p:nvPr>
        </p:nvSpPr>
        <p:spPr>
          <a:xfrm>
            <a:off x="381167" y="685800"/>
            <a:ext cx="6095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 name="Google Shape;69;g22e04e63eb8_0_4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a:solidFill>
                  <a:srgbClr val="666666"/>
                </a:solidFill>
              </a:rPr>
              <a:t>Hello everyone, I’m Youqi</a:t>
            </a:r>
            <a:endParaRPr sz="1500">
              <a:solidFill>
                <a:srgbClr val="666666"/>
              </a:solidFill>
            </a:endParaRPr>
          </a:p>
          <a:p>
            <a:pPr marL="0" lvl="0" indent="0" algn="l" rtl="0">
              <a:lnSpc>
                <a:spcPct val="115000"/>
              </a:lnSpc>
              <a:spcBef>
                <a:spcPts val="0"/>
              </a:spcBef>
              <a:spcAft>
                <a:spcPts val="0"/>
              </a:spcAft>
              <a:buClr>
                <a:schemeClr val="dk1"/>
              </a:buClr>
              <a:buSzPts val="1100"/>
              <a:buFont typeface="Arial"/>
              <a:buNone/>
            </a:pPr>
            <a:r>
              <a:rPr lang="en" sz="1500">
                <a:solidFill>
                  <a:srgbClr val="666666"/>
                </a:solidFill>
              </a:rPr>
              <a:t>Welcome to our presentation on the City of Regina Project,</a:t>
            </a:r>
            <a:endParaRPr sz="1500">
              <a:solidFill>
                <a:srgbClr val="666666"/>
              </a:solidFill>
            </a:endParaRPr>
          </a:p>
          <a:p>
            <a:pPr marL="0" lvl="0" indent="0" algn="l" rtl="0">
              <a:lnSpc>
                <a:spcPct val="115000"/>
              </a:lnSpc>
              <a:spcBef>
                <a:spcPts val="0"/>
              </a:spcBef>
              <a:spcAft>
                <a:spcPts val="0"/>
              </a:spcAft>
              <a:buSzPts val="1100"/>
              <a:buNone/>
            </a:pPr>
            <a:r>
              <a:rPr lang="en" sz="1500">
                <a:solidFill>
                  <a:srgbClr val="666666"/>
                </a:solidFill>
              </a:rPr>
              <a:t>focused on park maintenance and citizen satisfaction.</a:t>
            </a:r>
            <a:endParaRPr/>
          </a:p>
        </p:txBody>
      </p:sp>
      <p:sp>
        <p:nvSpPr>
          <p:cNvPr id="70" name="Google Shape;70;g22e04e63eb8_0_4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2e1f89b258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2e1f89b25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2e1f89b258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2e1f89b2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2e1f89b258_2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22e1f89b258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22e1f89b258_2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22e1f89b258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38f514ab51_2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38f514ab51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3a40cdd19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3a40cdd19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3a40cdd193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23a40cdd193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2e1f89b258_2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2e1f89b258_2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2e1f89b258_2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2e1f89b258_2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38f514ab51_2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g238f514ab51_2_2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2e04e63eb8_0_430:notes"/>
          <p:cNvSpPr>
            <a:spLocks noGrp="1" noRot="1" noChangeAspect="1"/>
          </p:cNvSpPr>
          <p:nvPr>
            <p:ph type="sldImg" idx="2"/>
          </p:nvPr>
        </p:nvSpPr>
        <p:spPr>
          <a:xfrm>
            <a:off x="381167" y="685800"/>
            <a:ext cx="6095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g22e04e63eb8_0_4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r>
              <a:rPr lang="en" sz="1500">
                <a:solidFill>
                  <a:srgbClr val="666666"/>
                </a:solidFill>
              </a:rPr>
              <a:t>On this slide, you can find the contents of our presentation, which include an executive overview, critical issues, analysis, possible solutions, and our implementation plan.</a:t>
            </a:r>
            <a:endParaRPr/>
          </a:p>
        </p:txBody>
      </p:sp>
      <p:sp>
        <p:nvSpPr>
          <p:cNvPr id="80" name="Google Shape;80;g22e04e63eb8_0_4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2e04e63eb8_0_807:notes"/>
          <p:cNvSpPr>
            <a:spLocks noGrp="1" noRot="1" noChangeAspect="1"/>
          </p:cNvSpPr>
          <p:nvPr>
            <p:ph type="sldImg" idx="2"/>
          </p:nvPr>
        </p:nvSpPr>
        <p:spPr>
          <a:xfrm>
            <a:off x="381167" y="685800"/>
            <a:ext cx="6095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g22e04e63eb8_0_80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As previously mentioned, our goal is to provide our clients with several potential solutions for gathering and processing visitors’ complaints for parks in the city of Regina, and to optimize these solutions. However, we have encountered some difficulties during the progress of our project.</a:t>
            </a: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200">
              <a:solidFill>
                <a:schemeClr val="dk1"/>
              </a:solidFill>
              <a:latin typeface="Times New Roman"/>
              <a:ea typeface="Times New Roman"/>
              <a:cs typeface="Times New Roman"/>
              <a:sym typeface="Times New Roman"/>
            </a:endParaRPr>
          </a:p>
        </p:txBody>
      </p:sp>
      <p:sp>
        <p:nvSpPr>
          <p:cNvPr id="348" name="Google Shape;348;g22e04e63eb8_0_80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2e1f89b258_2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2e1f89b258_2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200" b="1">
                <a:solidFill>
                  <a:schemeClr val="dk1"/>
                </a:solidFill>
                <a:latin typeface="Times New Roman"/>
                <a:ea typeface="Times New Roman"/>
                <a:cs typeface="Times New Roman"/>
                <a:sym typeface="Times New Roman"/>
              </a:rPr>
              <a:t>Solution Step 1: </a:t>
            </a:r>
            <a:r>
              <a:rPr lang="en" sz="1200">
                <a:solidFill>
                  <a:schemeClr val="dk1"/>
                </a:solidFill>
                <a:latin typeface="Times New Roman"/>
                <a:ea typeface="Times New Roman"/>
                <a:cs typeface="Times New Roman"/>
                <a:sym typeface="Times New Roman"/>
              </a:rPr>
              <a:t>Our first solution involves designing a web page where visitors can input comments and receive immediate replies via ChatGPT. We will provide a demonstration of this in the next section. During this step, the challenge we have encountered is that some comments are inputted by the park client manager after receiving visitors’ phone calls, which means that visitors do not have access to the web comment system. As a result, many park visitors prefer to give their complaints through phone calls, which reduces the efficiency of this solution. However, we believe that this solution has great potential in the future as it becomes more widely used.</a:t>
            </a: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238f514ab51_2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238f514ab51_2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200" b="1">
                <a:solidFill>
                  <a:schemeClr val="dk1"/>
                </a:solidFill>
                <a:latin typeface="Times New Roman"/>
                <a:ea typeface="Times New Roman"/>
                <a:cs typeface="Times New Roman"/>
                <a:sym typeface="Times New Roman"/>
              </a:rPr>
              <a:t>Solution Step 2:</a:t>
            </a:r>
            <a:r>
              <a:rPr lang="en" sz="1200">
                <a:solidFill>
                  <a:schemeClr val="dk1"/>
                </a:solidFill>
                <a:latin typeface="Times New Roman"/>
                <a:ea typeface="Times New Roman"/>
                <a:cs typeface="Times New Roman"/>
                <a:sym typeface="Times New Roman"/>
              </a:rPr>
              <a:t> The second solution we tried involves streamlining the data processing and continuously outputting a prioritized issue list. Howeever, we are currently facing a challenge in terms of communication with the client. Specifically, we are uncertain about which tools are available to them, and which input formats are available to us, and what are our client’s long-term preferences. For example, our tool may not be able to process data if the format changes from “complaints” to “customer reviews.”</a:t>
            </a: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38f514ab51_2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38f514ab51_2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200" b="1">
                <a:solidFill>
                  <a:schemeClr val="dk1"/>
                </a:solidFill>
                <a:latin typeface="Times New Roman"/>
                <a:ea typeface="Times New Roman"/>
                <a:cs typeface="Times New Roman"/>
                <a:sym typeface="Times New Roman"/>
              </a:rPr>
              <a:t>Solution Step 3:</a:t>
            </a:r>
            <a:r>
              <a:rPr lang="en" sz="1200">
                <a:solidFill>
                  <a:schemeClr val="dk1"/>
                </a:solidFill>
                <a:latin typeface="Times New Roman"/>
                <a:ea typeface="Times New Roman"/>
                <a:cs typeface="Times New Roman"/>
                <a:sym typeface="Times New Roman"/>
              </a:rPr>
              <a:t> Furthermore, our solution also involves optimizing the maintenance schedule based on the urgency of each comment. One challenge is that we are uncertain about how each issue is ranked, and thus we could simply rank these issues based on the number of times they are mentioned. This approach may not be realistic, as our current rank is based on our own insights.</a:t>
            </a: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238f514ab51_2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238f514ab51_2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chemeClr val="dk1"/>
                </a:solidFill>
                <a:latin typeface="Times New Roman"/>
                <a:ea typeface="Times New Roman"/>
                <a:cs typeface="Times New Roman"/>
                <a:sym typeface="Times New Roman"/>
              </a:rPr>
              <a:t>Solution Step 4:</a:t>
            </a:r>
            <a:r>
              <a:rPr lang="en" sz="1200">
                <a:solidFill>
                  <a:schemeClr val="dk1"/>
                </a:solidFill>
                <a:latin typeface="Times New Roman"/>
                <a:ea typeface="Times New Roman"/>
                <a:cs typeface="Times New Roman"/>
                <a:sym typeface="Times New Roman"/>
              </a:rPr>
              <a:t> Our fourth solution involves clustering parks into smaller zones by their location and making maintenance issues more specific, which would be more efficient in the future. But currently, we do not have detailed information about the maintenance schedule, such as the number of park maintenance centers in the city of Regina, their locations, or their responsible areas.</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may not have a complete solution to these issues at the moment, but no worries, we prepared some reasonable handling methods in this case. Next, we’ll have Eric to introduce you some solutions we recommended, and how we implement this procedure.  </a:t>
            </a:r>
            <a:endParaRPr sz="1200">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22e1f89b258_0_54:notes"/>
          <p:cNvSpPr>
            <a:spLocks noGrp="1" noRot="1" noChangeAspect="1"/>
          </p:cNvSpPr>
          <p:nvPr>
            <p:ph type="sldImg" idx="2"/>
          </p:nvPr>
        </p:nvSpPr>
        <p:spPr>
          <a:xfrm>
            <a:off x="381167" y="685800"/>
            <a:ext cx="6095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8" name="Google Shape;408;g22e1f89b258_0_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g22e1f89b258_0_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38f514ab51_2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238f514ab51_2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38f514ab51_2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38f514ab51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38f514ab51_2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238f514ab51_2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238f514ab51_2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238f514ab51_2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2e04e63eb8_0_480:notes"/>
          <p:cNvSpPr>
            <a:spLocks noGrp="1" noRot="1" noChangeAspect="1"/>
          </p:cNvSpPr>
          <p:nvPr>
            <p:ph type="sldImg" idx="2"/>
          </p:nvPr>
        </p:nvSpPr>
        <p:spPr>
          <a:xfrm>
            <a:off x="381167" y="685800"/>
            <a:ext cx="6095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g22e04e63eb8_0_4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r>
              <a:rPr lang="en" sz="1500">
                <a:solidFill>
                  <a:srgbClr val="666666"/>
                </a:solidFill>
              </a:rPr>
              <a:t>In the executive overview, we would like to highlight the challenges we are addressing.</a:t>
            </a:r>
            <a:endParaRPr/>
          </a:p>
        </p:txBody>
      </p:sp>
      <p:sp>
        <p:nvSpPr>
          <p:cNvPr id="98" name="Google Shape;98;g22e04e63eb8_0_4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2e04e63eb8_0_815:notes"/>
          <p:cNvSpPr>
            <a:spLocks noGrp="1" noRot="1" noChangeAspect="1"/>
          </p:cNvSpPr>
          <p:nvPr>
            <p:ph type="sldImg" idx="2"/>
          </p:nvPr>
        </p:nvSpPr>
        <p:spPr>
          <a:xfrm>
            <a:off x="381167" y="685800"/>
            <a:ext cx="6095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1" name="Google Shape;481;g22e04e63eb8_0_8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From the previous demo, you can see that we have accomplished several milestones on the path. We have identified the dataset that is graph-structured and contains a time-series component. We have received meaningful results with a couple of algorithms. In the next step,</a:t>
            </a:r>
            <a:endParaRPr/>
          </a:p>
          <a:p>
            <a:pPr marL="0" lvl="0" indent="0" algn="l" rtl="0">
              <a:spcBef>
                <a:spcPts val="390"/>
              </a:spcBef>
              <a:spcAft>
                <a:spcPts val="0"/>
              </a:spcAft>
              <a:buNone/>
            </a:pPr>
            <a:r>
              <a:rPr lang="en"/>
              <a:t>We believe that using GNN and 1DCNN for data analysis is another powerful approach that can yield valuable insights. We plan to use GNN to learn the structural features of the graph and 1DCNN to analyze the time-series data. By combining these two approaches, we aim to gain a better understanding of the complex relationships between the graph nodes and the time-series data. </a:t>
            </a:r>
            <a:endParaRPr/>
          </a:p>
        </p:txBody>
      </p:sp>
      <p:sp>
        <p:nvSpPr>
          <p:cNvPr id="482" name="Google Shape;482;g22e04e63eb8_0_8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238f514ab51_2_1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238f514ab51_2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2e04e63eb8_0_888:notes"/>
          <p:cNvSpPr>
            <a:spLocks noGrp="1" noRot="1" noChangeAspect="1"/>
          </p:cNvSpPr>
          <p:nvPr>
            <p:ph type="sldImg" idx="2"/>
          </p:nvPr>
        </p:nvSpPr>
        <p:spPr>
          <a:xfrm>
            <a:off x="381167" y="685800"/>
            <a:ext cx="6095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7" name="Google Shape;527;g22e04e63eb8_0_8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8" name="Google Shape;528;g22e04e63eb8_0_8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3a40cdd193_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23a40cdd193_5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a:solidFill>
                  <a:srgbClr val="666666"/>
                </a:solidFill>
              </a:rPr>
              <a:t>Due to the high volume of park maintenance requests, </a:t>
            </a:r>
            <a:endParaRPr sz="1500">
              <a:solidFill>
                <a:srgbClr val="666666"/>
              </a:solidFill>
            </a:endParaRPr>
          </a:p>
          <a:p>
            <a:pPr marL="0" lvl="0" indent="0" algn="l" rtl="0">
              <a:lnSpc>
                <a:spcPct val="115000"/>
              </a:lnSpc>
              <a:spcBef>
                <a:spcPts val="0"/>
              </a:spcBef>
              <a:spcAft>
                <a:spcPts val="0"/>
              </a:spcAft>
              <a:buClr>
                <a:schemeClr val="dk1"/>
              </a:buClr>
              <a:buSzPts val="1100"/>
              <a:buFont typeface="Arial"/>
              <a:buNone/>
            </a:pPr>
            <a:r>
              <a:rPr lang="en" sz="1500">
                <a:solidFill>
                  <a:srgbClr val="666666"/>
                </a:solidFill>
              </a:rPr>
              <a:t>manual review of all the requests has become impractical for the city of Regina.</a:t>
            </a:r>
            <a:endParaRPr sz="1500">
              <a:solidFill>
                <a:srgbClr val="666666"/>
              </a:solidFill>
            </a:endParaRPr>
          </a:p>
          <a:p>
            <a:pPr marL="0" lvl="0" indent="0" algn="l" rtl="0">
              <a:lnSpc>
                <a:spcPct val="115000"/>
              </a:lnSpc>
              <a:spcBef>
                <a:spcPts val="0"/>
              </a:spcBef>
              <a:spcAft>
                <a:spcPts val="0"/>
              </a:spcAft>
              <a:buClr>
                <a:schemeClr val="dk1"/>
              </a:buClr>
              <a:buSzPts val="1100"/>
              <a:buFont typeface="Arial"/>
              <a:buNone/>
            </a:pPr>
            <a:r>
              <a:rPr lang="en" sz="1500">
                <a:solidFill>
                  <a:srgbClr val="666666"/>
                </a:solidFill>
              </a:rPr>
              <a:t>Our clients: Sara and City of Regina </a:t>
            </a:r>
            <a:endParaRPr sz="1500">
              <a:solidFill>
                <a:srgbClr val="666666"/>
              </a:solidFill>
            </a:endParaRPr>
          </a:p>
          <a:p>
            <a:pPr marL="0" lvl="0" indent="0" algn="l" rtl="0">
              <a:lnSpc>
                <a:spcPct val="115000"/>
              </a:lnSpc>
              <a:spcBef>
                <a:spcPts val="0"/>
              </a:spcBef>
              <a:spcAft>
                <a:spcPts val="0"/>
              </a:spcAft>
              <a:buClr>
                <a:schemeClr val="dk1"/>
              </a:buClr>
              <a:buSzPts val="1100"/>
              <a:buFont typeface="Arial"/>
              <a:buNone/>
            </a:pPr>
            <a:r>
              <a:rPr lang="en" sz="1500">
                <a:solidFill>
                  <a:srgbClr val="666666"/>
                </a:solidFill>
              </a:rPr>
              <a:t>are seeking a process to efficiently handle </a:t>
            </a:r>
            <a:endParaRPr sz="1500">
              <a:solidFill>
                <a:srgbClr val="666666"/>
              </a:solidFill>
            </a:endParaRPr>
          </a:p>
          <a:p>
            <a:pPr marL="0" lvl="0" indent="0" algn="l" rtl="0">
              <a:lnSpc>
                <a:spcPct val="115000"/>
              </a:lnSpc>
              <a:spcBef>
                <a:spcPts val="0"/>
              </a:spcBef>
              <a:spcAft>
                <a:spcPts val="0"/>
              </a:spcAft>
              <a:buClr>
                <a:schemeClr val="dk1"/>
              </a:buClr>
              <a:buSzPts val="1100"/>
              <a:buFont typeface="Arial"/>
              <a:buNone/>
            </a:pPr>
            <a:r>
              <a:rPr lang="en" sz="1500">
                <a:solidFill>
                  <a:srgbClr val="666666"/>
                </a:solidFill>
              </a:rPr>
              <a:t>the large number of visitor comments </a:t>
            </a:r>
            <a:endParaRPr sz="1500">
              <a:solidFill>
                <a:srgbClr val="666666"/>
              </a:solidFill>
            </a:endParaRPr>
          </a:p>
          <a:p>
            <a:pPr marL="0" lvl="0" indent="0" algn="l" rtl="0">
              <a:lnSpc>
                <a:spcPct val="115000"/>
              </a:lnSpc>
              <a:spcBef>
                <a:spcPts val="0"/>
              </a:spcBef>
              <a:spcAft>
                <a:spcPts val="0"/>
              </a:spcAft>
              <a:buClr>
                <a:schemeClr val="dk1"/>
              </a:buClr>
              <a:buSzPts val="1100"/>
              <a:buFont typeface="Arial"/>
              <a:buNone/>
            </a:pPr>
            <a:r>
              <a:rPr lang="en" sz="1500">
                <a:solidFill>
                  <a:srgbClr val="666666"/>
                </a:solidFill>
              </a:rPr>
              <a:t>and prioritize critical issues</a:t>
            </a:r>
            <a:endParaRPr sz="1500">
              <a:solidFill>
                <a:srgbClr val="666666"/>
              </a:solidFill>
            </a:endParaRPr>
          </a:p>
          <a:p>
            <a:pPr marL="0" lvl="0" indent="0" algn="l" rtl="0">
              <a:lnSpc>
                <a:spcPct val="115000"/>
              </a:lnSpc>
              <a:spcBef>
                <a:spcPts val="0"/>
              </a:spcBef>
              <a:spcAft>
                <a:spcPts val="0"/>
              </a:spcAft>
              <a:buClr>
                <a:schemeClr val="dk1"/>
              </a:buClr>
              <a:buSzPts val="1100"/>
              <a:buFont typeface="Arial"/>
              <a:buNone/>
            </a:pPr>
            <a:r>
              <a:rPr lang="en" sz="1500">
                <a:solidFill>
                  <a:srgbClr val="666666"/>
                </a:solidFill>
              </a:rPr>
              <a:t>Thus, our goal is ultimately improve citizen satisfaction with the park maintenance service and reduce complaints.</a:t>
            </a:r>
            <a:endParaRPr>
              <a:solidFill>
                <a:srgbClr val="383838"/>
              </a:solidFill>
              <a:latin typeface="Avenir"/>
              <a:ea typeface="Avenir"/>
              <a:cs typeface="Avenir"/>
              <a:sym typeface="Avenir"/>
            </a:endParaRPr>
          </a:p>
          <a:p>
            <a:pPr marL="457200" lvl="0" indent="-228600" algn="l" rtl="0">
              <a:lnSpc>
                <a:spcPct val="100000"/>
              </a:lnSpc>
              <a:spcBef>
                <a:spcPts val="0"/>
              </a:spcBef>
              <a:spcAft>
                <a:spcPts val="0"/>
              </a:spcAft>
              <a:buSzPts val="1100"/>
              <a:buNone/>
            </a:pPr>
            <a:endParaRPr/>
          </a:p>
        </p:txBody>
      </p:sp>
      <p:sp>
        <p:nvSpPr>
          <p:cNvPr id="107" name="Google Shape;107;g23a40cdd193_5_1:notes"/>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2e04e63eb8_0_570:notes"/>
          <p:cNvSpPr>
            <a:spLocks noGrp="1" noRot="1" noChangeAspect="1"/>
          </p:cNvSpPr>
          <p:nvPr>
            <p:ph type="sldImg" idx="2"/>
          </p:nvPr>
        </p:nvSpPr>
        <p:spPr>
          <a:xfrm>
            <a:off x="381167" y="685800"/>
            <a:ext cx="6095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22e04e63eb8_0_5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r>
              <a:rPr lang="en" sz="1500">
                <a:solidFill>
                  <a:srgbClr val="666666"/>
                </a:solidFill>
              </a:rPr>
              <a:t>Then, we will delve into our Critical Issues,</a:t>
            </a:r>
            <a:endParaRPr/>
          </a:p>
        </p:txBody>
      </p:sp>
      <p:sp>
        <p:nvSpPr>
          <p:cNvPr id="138" name="Google Shape;138;g22e04e63eb8_0_5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2e2a6022b9_3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2e2a6022b9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a:solidFill>
                  <a:srgbClr val="666666"/>
                </a:solidFill>
              </a:rPr>
              <a:t>I would like to highlight some key challenges we are facing in data processing, </a:t>
            </a:r>
            <a:endParaRPr sz="1500">
              <a:solidFill>
                <a:srgbClr val="666666"/>
              </a:solidFill>
            </a:endParaRPr>
          </a:p>
          <a:p>
            <a:pPr marL="0" lvl="0" indent="0" algn="l" rtl="0">
              <a:lnSpc>
                <a:spcPct val="115000"/>
              </a:lnSpc>
              <a:spcBef>
                <a:spcPts val="0"/>
              </a:spcBef>
              <a:spcAft>
                <a:spcPts val="0"/>
              </a:spcAft>
              <a:buClr>
                <a:schemeClr val="dk1"/>
              </a:buClr>
              <a:buSzPts val="1100"/>
              <a:buFont typeface="Arial"/>
              <a:buNone/>
            </a:pPr>
            <a:r>
              <a:rPr lang="en" sz="1500" b="1">
                <a:solidFill>
                  <a:srgbClr val="666666"/>
                </a:solidFill>
              </a:rPr>
              <a:t>particularly with</a:t>
            </a:r>
            <a:r>
              <a:rPr lang="en" sz="1500">
                <a:solidFill>
                  <a:srgbClr val="666666"/>
                </a:solidFill>
              </a:rPr>
              <a:t> large datasets that require automated processing.</a:t>
            </a:r>
            <a:endParaRPr sz="1500">
              <a:solidFill>
                <a:srgbClr val="666666"/>
              </a:solidFill>
            </a:endParaRPr>
          </a:p>
          <a:p>
            <a:pPr marL="0" lvl="0" indent="0" algn="l" rtl="0">
              <a:lnSpc>
                <a:spcPct val="115000"/>
              </a:lnSpc>
              <a:spcBef>
                <a:spcPts val="0"/>
              </a:spcBef>
              <a:spcAft>
                <a:spcPts val="0"/>
              </a:spcAft>
              <a:buClr>
                <a:schemeClr val="dk1"/>
              </a:buClr>
              <a:buSzPts val="1100"/>
              <a:buFont typeface="Arial"/>
              <a:buNone/>
            </a:pPr>
            <a:r>
              <a:rPr lang="en" sz="1500">
                <a:solidFill>
                  <a:srgbClr val="666666"/>
                </a:solidFill>
              </a:rPr>
              <a:t>These challenges include inefficiencies in data cleaning, understanding, and aggregation.</a:t>
            </a:r>
            <a:endParaRPr sz="1500">
              <a:solidFill>
                <a:srgbClr val="666666"/>
              </a:solidFill>
            </a:endParaRPr>
          </a:p>
          <a:p>
            <a:pPr marL="0" lvl="0" indent="0" algn="l" rtl="0">
              <a:lnSpc>
                <a:spcPct val="115000"/>
              </a:lnSpc>
              <a:spcBef>
                <a:spcPts val="0"/>
              </a:spcBef>
              <a:spcAft>
                <a:spcPts val="0"/>
              </a:spcAft>
              <a:buNone/>
            </a:pPr>
            <a:r>
              <a:rPr lang="en" sz="1500">
                <a:solidFill>
                  <a:srgbClr val="666666"/>
                </a:solidFill>
              </a:rPr>
              <a:t>Additionally, we are struggling with unstructured location data, </a:t>
            </a:r>
            <a:endParaRPr sz="1500">
              <a:solidFill>
                <a:srgbClr val="666666"/>
              </a:solidFill>
            </a:endParaRPr>
          </a:p>
          <a:p>
            <a:pPr marL="0" lvl="0" indent="0" algn="l" rtl="0">
              <a:lnSpc>
                <a:spcPct val="115000"/>
              </a:lnSpc>
              <a:spcBef>
                <a:spcPts val="0"/>
              </a:spcBef>
              <a:spcAft>
                <a:spcPts val="0"/>
              </a:spcAft>
              <a:buNone/>
            </a:pPr>
            <a:r>
              <a:rPr lang="en" sz="1500">
                <a:solidFill>
                  <a:srgbClr val="666666"/>
                </a:solidFill>
              </a:rPr>
              <a:t>accurately associating visitor comments with park locations, </a:t>
            </a:r>
            <a:endParaRPr sz="1500">
              <a:solidFill>
                <a:srgbClr val="666666"/>
              </a:solidFill>
            </a:endParaRPr>
          </a:p>
          <a:p>
            <a:pPr marL="0" lvl="0" indent="0" algn="l" rtl="0">
              <a:lnSpc>
                <a:spcPct val="115000"/>
              </a:lnSpc>
              <a:spcBef>
                <a:spcPts val="0"/>
              </a:spcBef>
              <a:spcAft>
                <a:spcPts val="0"/>
              </a:spcAft>
              <a:buNone/>
            </a:pPr>
            <a:r>
              <a:rPr lang="en" sz="1500">
                <a:solidFill>
                  <a:srgbClr val="666666"/>
                </a:solidFill>
              </a:rPr>
              <a:t>and issue prioritization based on frequency of complaints.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2e2a6022b9_3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2e2a6022b9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a:solidFill>
                  <a:srgbClr val="666666"/>
                </a:solidFill>
              </a:rPr>
              <a:t>Urgent issue identification and maintenance constraints are also concerns.</a:t>
            </a:r>
            <a:endParaRPr sz="1500">
              <a:solidFill>
                <a:srgbClr val="666666"/>
              </a:solidFill>
            </a:endParaRPr>
          </a:p>
          <a:p>
            <a:pPr marL="0" lvl="0" indent="0" algn="l" rtl="0">
              <a:lnSpc>
                <a:spcPct val="115000"/>
              </a:lnSpc>
              <a:spcBef>
                <a:spcPts val="0"/>
              </a:spcBef>
              <a:spcAft>
                <a:spcPts val="0"/>
              </a:spcAft>
              <a:buNone/>
            </a:pPr>
            <a:r>
              <a:rPr lang="en" sz="1500">
                <a:solidFill>
                  <a:srgbClr val="666666"/>
                </a:solidFill>
              </a:rPr>
              <a:t>Lastly, we need to focus on citizen satisfaction by minimizing complaints and improving issue resolution strategies.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2e04e63eb8_0_693:notes"/>
          <p:cNvSpPr>
            <a:spLocks noGrp="1" noRot="1" noChangeAspect="1"/>
          </p:cNvSpPr>
          <p:nvPr>
            <p:ph type="sldImg" idx="2"/>
          </p:nvPr>
        </p:nvSpPr>
        <p:spPr>
          <a:xfrm>
            <a:off x="381167" y="685800"/>
            <a:ext cx="6095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22e04e63eb8_0_6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22e04e63eb8_0_69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38f514ab51_2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38f514ab51_2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628791" y="4767560"/>
            <a:ext cx="2056800" cy="273300"/>
          </a:xfrm>
          <a:prstGeom prst="rect">
            <a:avLst/>
          </a:prstGeom>
          <a:noFill/>
          <a:ln>
            <a:noFill/>
          </a:ln>
        </p:spPr>
        <p:txBody>
          <a:bodyPr spcFirstLastPara="1" wrap="square" lIns="65025" tIns="32500" rIns="65025" bIns="32500" anchor="ctr" anchorCtr="0">
            <a:noAutofit/>
          </a:bodyPr>
          <a:lstStyle>
            <a:lvl1pPr lvl="0" algn="l" rtl="0">
              <a:spcBef>
                <a:spcPts val="0"/>
              </a:spcBef>
              <a:spcAft>
                <a:spcPts val="0"/>
              </a:spcAft>
              <a:buSzPts val="1000"/>
              <a:buNone/>
              <a:defRPr/>
            </a:lvl1pPr>
            <a:lvl2pPr lvl="1" algn="l" rtl="0">
              <a:spcBef>
                <a:spcPts val="0"/>
              </a:spcBef>
              <a:spcAft>
                <a:spcPts val="0"/>
              </a:spcAft>
              <a:buSzPts val="1000"/>
              <a:buNone/>
              <a:defRPr/>
            </a:lvl2pPr>
            <a:lvl3pPr lvl="2" algn="l" rtl="0">
              <a:spcBef>
                <a:spcPts val="0"/>
              </a:spcBef>
              <a:spcAft>
                <a:spcPts val="0"/>
              </a:spcAft>
              <a:buSzPts val="1000"/>
              <a:buNone/>
              <a:defRPr/>
            </a:lvl3pPr>
            <a:lvl4pPr lvl="3" algn="l" rtl="0">
              <a:spcBef>
                <a:spcPts val="0"/>
              </a:spcBef>
              <a:spcAft>
                <a:spcPts val="0"/>
              </a:spcAft>
              <a:buSzPts val="1000"/>
              <a:buNone/>
              <a:defRPr/>
            </a:lvl4pPr>
            <a:lvl5pPr lvl="4" algn="l" rtl="0">
              <a:spcBef>
                <a:spcPts val="0"/>
              </a:spcBef>
              <a:spcAft>
                <a:spcPts val="0"/>
              </a:spcAft>
              <a:buSzPts val="1000"/>
              <a:buNone/>
              <a:defRPr/>
            </a:lvl5pPr>
            <a:lvl6pPr lvl="5" algn="l" rtl="0">
              <a:spcBef>
                <a:spcPts val="0"/>
              </a:spcBef>
              <a:spcAft>
                <a:spcPts val="0"/>
              </a:spcAft>
              <a:buSzPts val="1000"/>
              <a:buNone/>
              <a:defRPr/>
            </a:lvl6pPr>
            <a:lvl7pPr lvl="6" algn="l" rtl="0">
              <a:spcBef>
                <a:spcPts val="0"/>
              </a:spcBef>
              <a:spcAft>
                <a:spcPts val="0"/>
              </a:spcAft>
              <a:buSzPts val="1000"/>
              <a:buNone/>
              <a:defRPr/>
            </a:lvl7pPr>
            <a:lvl8pPr lvl="7" algn="l" rtl="0">
              <a:spcBef>
                <a:spcPts val="0"/>
              </a:spcBef>
              <a:spcAft>
                <a:spcPts val="0"/>
              </a:spcAft>
              <a:buSzPts val="1000"/>
              <a:buNone/>
              <a:defRPr/>
            </a:lvl8pPr>
            <a:lvl9pPr lvl="8" algn="l" rtl="0">
              <a:spcBef>
                <a:spcPts val="0"/>
              </a:spcBef>
              <a:spcAft>
                <a:spcPts val="0"/>
              </a:spcAft>
              <a:buSzPts val="1000"/>
              <a:buNone/>
              <a:defRPr/>
            </a:lvl9pPr>
          </a:lstStyle>
          <a:p>
            <a:endParaRPr/>
          </a:p>
        </p:txBody>
      </p:sp>
      <p:sp>
        <p:nvSpPr>
          <p:cNvPr id="58" name="Google Shape;58;p14"/>
          <p:cNvSpPr txBox="1">
            <a:spLocks noGrp="1"/>
          </p:cNvSpPr>
          <p:nvPr>
            <p:ph type="ftr" idx="11"/>
          </p:nvPr>
        </p:nvSpPr>
        <p:spPr>
          <a:xfrm>
            <a:off x="3028809" y="4767560"/>
            <a:ext cx="3086400" cy="273300"/>
          </a:xfrm>
          <a:prstGeom prst="rect">
            <a:avLst/>
          </a:prstGeom>
          <a:noFill/>
          <a:ln>
            <a:noFill/>
          </a:ln>
        </p:spPr>
        <p:txBody>
          <a:bodyPr spcFirstLastPara="1" wrap="square" lIns="65025" tIns="32500" rIns="65025" bIns="32500" anchor="ctr" anchorCtr="0">
            <a:noAutofit/>
          </a:bodyPr>
          <a:lstStyle>
            <a:lvl1pPr lvl="0" algn="ctr" rtl="0">
              <a:spcBef>
                <a:spcPts val="0"/>
              </a:spcBef>
              <a:spcAft>
                <a:spcPts val="0"/>
              </a:spcAft>
              <a:buSzPts val="1000"/>
              <a:buNone/>
              <a:defRPr/>
            </a:lvl1pPr>
            <a:lvl2pPr lvl="1" algn="l" rtl="0">
              <a:spcBef>
                <a:spcPts val="0"/>
              </a:spcBef>
              <a:spcAft>
                <a:spcPts val="0"/>
              </a:spcAft>
              <a:buSzPts val="1000"/>
              <a:buNone/>
              <a:defRPr/>
            </a:lvl2pPr>
            <a:lvl3pPr lvl="2" algn="l" rtl="0">
              <a:spcBef>
                <a:spcPts val="0"/>
              </a:spcBef>
              <a:spcAft>
                <a:spcPts val="0"/>
              </a:spcAft>
              <a:buSzPts val="1000"/>
              <a:buNone/>
              <a:defRPr/>
            </a:lvl3pPr>
            <a:lvl4pPr lvl="3" algn="l" rtl="0">
              <a:spcBef>
                <a:spcPts val="0"/>
              </a:spcBef>
              <a:spcAft>
                <a:spcPts val="0"/>
              </a:spcAft>
              <a:buSzPts val="1000"/>
              <a:buNone/>
              <a:defRPr/>
            </a:lvl4pPr>
            <a:lvl5pPr lvl="4" algn="l" rtl="0">
              <a:spcBef>
                <a:spcPts val="0"/>
              </a:spcBef>
              <a:spcAft>
                <a:spcPts val="0"/>
              </a:spcAft>
              <a:buSzPts val="1000"/>
              <a:buNone/>
              <a:defRPr/>
            </a:lvl5pPr>
            <a:lvl6pPr lvl="5" algn="l" rtl="0">
              <a:spcBef>
                <a:spcPts val="0"/>
              </a:spcBef>
              <a:spcAft>
                <a:spcPts val="0"/>
              </a:spcAft>
              <a:buSzPts val="1000"/>
              <a:buNone/>
              <a:defRPr/>
            </a:lvl6pPr>
            <a:lvl7pPr lvl="6" algn="l" rtl="0">
              <a:spcBef>
                <a:spcPts val="0"/>
              </a:spcBef>
              <a:spcAft>
                <a:spcPts val="0"/>
              </a:spcAft>
              <a:buSzPts val="1000"/>
              <a:buNone/>
              <a:defRPr/>
            </a:lvl7pPr>
            <a:lvl8pPr lvl="7" algn="l" rtl="0">
              <a:spcBef>
                <a:spcPts val="0"/>
              </a:spcBef>
              <a:spcAft>
                <a:spcPts val="0"/>
              </a:spcAft>
              <a:buSzPts val="1000"/>
              <a:buNone/>
              <a:defRPr/>
            </a:lvl8pPr>
            <a:lvl9pPr lvl="8" algn="l" rtl="0">
              <a:spcBef>
                <a:spcPts val="0"/>
              </a:spcBef>
              <a:spcAft>
                <a:spcPts val="0"/>
              </a:spcAft>
              <a:buSzPts val="1000"/>
              <a:buNone/>
              <a:defRPr/>
            </a:lvl9pPr>
          </a:lstStyle>
          <a:p>
            <a:endParaRPr/>
          </a:p>
        </p:txBody>
      </p:sp>
      <p:sp>
        <p:nvSpPr>
          <p:cNvPr id="59" name="Google Shape;59;p14"/>
          <p:cNvSpPr txBox="1">
            <a:spLocks noGrp="1"/>
          </p:cNvSpPr>
          <p:nvPr>
            <p:ph type="sldNum" idx="12"/>
          </p:nvPr>
        </p:nvSpPr>
        <p:spPr>
          <a:xfrm>
            <a:off x="6458374" y="4767560"/>
            <a:ext cx="2056800" cy="273300"/>
          </a:xfrm>
          <a:prstGeom prst="rect">
            <a:avLst/>
          </a:prstGeom>
          <a:noFill/>
          <a:ln>
            <a:noFill/>
          </a:ln>
        </p:spPr>
        <p:txBody>
          <a:bodyPr spcFirstLastPara="1" wrap="square" lIns="65025" tIns="32500" rIns="65025" bIns="325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标题和内容">
  <p:cSld name="标题和内容">
    <p:spTree>
      <p:nvGrpSpPr>
        <p:cNvPr id="1" name="Shape 6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标题和内容" type="obj">
  <p:cSld name="OBJEC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628791" y="274335"/>
            <a:ext cx="7886400" cy="993600"/>
          </a:xfrm>
          <a:prstGeom prst="rect">
            <a:avLst/>
          </a:prstGeom>
          <a:noFill/>
          <a:ln>
            <a:noFill/>
          </a:ln>
        </p:spPr>
        <p:txBody>
          <a:bodyPr spcFirstLastPara="1" wrap="square" lIns="65025" tIns="32500" rIns="65025" bIns="32500" anchor="ctr" anchorCtr="0">
            <a:normAutofit/>
          </a:bodyPr>
          <a:lstStyle>
            <a:lvl1pPr lvl="0" algn="l" rtl="0">
              <a:lnSpc>
                <a:spcPct val="90000"/>
              </a:lnSpc>
              <a:spcBef>
                <a:spcPts val="0"/>
              </a:spcBef>
              <a:spcAft>
                <a:spcPts val="0"/>
              </a:spcAft>
              <a:buClr>
                <a:schemeClr val="dk1"/>
              </a:buClr>
              <a:buSzPts val="1300"/>
              <a:buNone/>
              <a:defRPr/>
            </a:lvl1pPr>
            <a:lvl2pPr lvl="1" rtl="0">
              <a:spcBef>
                <a:spcPts val="0"/>
              </a:spcBef>
              <a:spcAft>
                <a:spcPts val="0"/>
              </a:spcAft>
              <a:buSzPts val="1000"/>
              <a:buNone/>
              <a:defRPr/>
            </a:lvl2pPr>
            <a:lvl3pPr lvl="2" rtl="0">
              <a:spcBef>
                <a:spcPts val="0"/>
              </a:spcBef>
              <a:spcAft>
                <a:spcPts val="0"/>
              </a:spcAft>
              <a:buSzPts val="1000"/>
              <a:buNone/>
              <a:defRPr/>
            </a:lvl3pPr>
            <a:lvl4pPr lvl="3" rtl="0">
              <a:spcBef>
                <a:spcPts val="0"/>
              </a:spcBef>
              <a:spcAft>
                <a:spcPts val="0"/>
              </a:spcAft>
              <a:buSzPts val="1000"/>
              <a:buNone/>
              <a:defRPr/>
            </a:lvl4pPr>
            <a:lvl5pPr lvl="4" rtl="0">
              <a:spcBef>
                <a:spcPts val="0"/>
              </a:spcBef>
              <a:spcAft>
                <a:spcPts val="0"/>
              </a:spcAft>
              <a:buSzPts val="1000"/>
              <a:buNone/>
              <a:defRPr/>
            </a:lvl5pPr>
            <a:lvl6pPr lvl="5" rtl="0">
              <a:spcBef>
                <a:spcPts val="0"/>
              </a:spcBef>
              <a:spcAft>
                <a:spcPts val="0"/>
              </a:spcAft>
              <a:buSzPts val="1000"/>
              <a:buNone/>
              <a:defRPr/>
            </a:lvl6pPr>
            <a:lvl7pPr lvl="6" rtl="0">
              <a:spcBef>
                <a:spcPts val="0"/>
              </a:spcBef>
              <a:spcAft>
                <a:spcPts val="0"/>
              </a:spcAft>
              <a:buSzPts val="1000"/>
              <a:buNone/>
              <a:defRPr/>
            </a:lvl7pPr>
            <a:lvl8pPr lvl="7" rtl="0">
              <a:spcBef>
                <a:spcPts val="0"/>
              </a:spcBef>
              <a:spcAft>
                <a:spcPts val="0"/>
              </a:spcAft>
              <a:buSzPts val="1000"/>
              <a:buNone/>
              <a:defRPr/>
            </a:lvl8pPr>
            <a:lvl9pPr lvl="8" rtl="0">
              <a:spcBef>
                <a:spcPts val="0"/>
              </a:spcBef>
              <a:spcAft>
                <a:spcPts val="0"/>
              </a:spcAft>
              <a:buSzPts val="1000"/>
              <a:buNone/>
              <a:defRPr/>
            </a:lvl9pPr>
          </a:lstStyle>
          <a:p>
            <a:endParaRPr/>
          </a:p>
        </p:txBody>
      </p:sp>
      <p:sp>
        <p:nvSpPr>
          <p:cNvPr id="63" name="Google Shape;63;p16"/>
          <p:cNvSpPr txBox="1">
            <a:spLocks noGrp="1"/>
          </p:cNvSpPr>
          <p:nvPr>
            <p:ph type="body" idx="1"/>
          </p:nvPr>
        </p:nvSpPr>
        <p:spPr>
          <a:xfrm>
            <a:off x="628791" y="1369418"/>
            <a:ext cx="7886400" cy="3263700"/>
          </a:xfrm>
          <a:prstGeom prst="rect">
            <a:avLst/>
          </a:prstGeom>
          <a:noFill/>
          <a:ln>
            <a:noFill/>
          </a:ln>
        </p:spPr>
        <p:txBody>
          <a:bodyPr spcFirstLastPara="1" wrap="square" lIns="65025" tIns="32500" rIns="65025" bIns="32500" anchor="t" anchorCtr="0">
            <a:normAutofit/>
          </a:bodyPr>
          <a:lstStyle>
            <a:lvl1pPr marL="457200" lvl="0" indent="-311150" algn="l" rtl="0">
              <a:lnSpc>
                <a:spcPct val="90000"/>
              </a:lnSpc>
              <a:spcBef>
                <a:spcPts val="700"/>
              </a:spcBef>
              <a:spcAft>
                <a:spcPts val="0"/>
              </a:spcAft>
              <a:buClr>
                <a:schemeClr val="dk1"/>
              </a:buClr>
              <a:buSzPts val="1300"/>
              <a:buChar char="•"/>
              <a:defRPr/>
            </a:lvl1pPr>
            <a:lvl2pPr marL="914400" lvl="1" indent="-311150" algn="l" rtl="0">
              <a:lnSpc>
                <a:spcPct val="90000"/>
              </a:lnSpc>
              <a:spcBef>
                <a:spcPts val="400"/>
              </a:spcBef>
              <a:spcAft>
                <a:spcPts val="0"/>
              </a:spcAft>
              <a:buClr>
                <a:schemeClr val="dk1"/>
              </a:buClr>
              <a:buSzPts val="1300"/>
              <a:buChar char="•"/>
              <a:defRPr/>
            </a:lvl2pPr>
            <a:lvl3pPr marL="1371600" lvl="2" indent="-311150" algn="l" rtl="0">
              <a:lnSpc>
                <a:spcPct val="90000"/>
              </a:lnSpc>
              <a:spcBef>
                <a:spcPts val="400"/>
              </a:spcBef>
              <a:spcAft>
                <a:spcPts val="0"/>
              </a:spcAft>
              <a:buClr>
                <a:schemeClr val="dk1"/>
              </a:buClr>
              <a:buSzPts val="1300"/>
              <a:buChar char="•"/>
              <a:defRPr/>
            </a:lvl3pPr>
            <a:lvl4pPr marL="1828800" lvl="3" indent="-311150" algn="l" rtl="0">
              <a:lnSpc>
                <a:spcPct val="90000"/>
              </a:lnSpc>
              <a:spcBef>
                <a:spcPts val="400"/>
              </a:spcBef>
              <a:spcAft>
                <a:spcPts val="0"/>
              </a:spcAft>
              <a:buClr>
                <a:schemeClr val="dk1"/>
              </a:buClr>
              <a:buSzPts val="1300"/>
              <a:buChar char="•"/>
              <a:defRPr/>
            </a:lvl4pPr>
            <a:lvl5pPr marL="2286000" lvl="4" indent="-311150" algn="l" rtl="0">
              <a:lnSpc>
                <a:spcPct val="90000"/>
              </a:lnSpc>
              <a:spcBef>
                <a:spcPts val="400"/>
              </a:spcBef>
              <a:spcAft>
                <a:spcPts val="0"/>
              </a:spcAft>
              <a:buClr>
                <a:schemeClr val="dk1"/>
              </a:buClr>
              <a:buSzPts val="1300"/>
              <a:buChar char="•"/>
              <a:defRPr/>
            </a:lvl5pPr>
            <a:lvl6pPr marL="2743200" lvl="5" indent="-311150" algn="l" rtl="0">
              <a:lnSpc>
                <a:spcPct val="90000"/>
              </a:lnSpc>
              <a:spcBef>
                <a:spcPts val="400"/>
              </a:spcBef>
              <a:spcAft>
                <a:spcPts val="0"/>
              </a:spcAft>
              <a:buClr>
                <a:schemeClr val="dk1"/>
              </a:buClr>
              <a:buSzPts val="1300"/>
              <a:buChar char="•"/>
              <a:defRPr/>
            </a:lvl6pPr>
            <a:lvl7pPr marL="3200400" lvl="6" indent="-311150" algn="l" rtl="0">
              <a:lnSpc>
                <a:spcPct val="90000"/>
              </a:lnSpc>
              <a:spcBef>
                <a:spcPts val="400"/>
              </a:spcBef>
              <a:spcAft>
                <a:spcPts val="0"/>
              </a:spcAft>
              <a:buClr>
                <a:schemeClr val="dk1"/>
              </a:buClr>
              <a:buSzPts val="1300"/>
              <a:buChar char="•"/>
              <a:defRPr/>
            </a:lvl7pPr>
            <a:lvl8pPr marL="3657600" lvl="7" indent="-311150" algn="l" rtl="0">
              <a:lnSpc>
                <a:spcPct val="90000"/>
              </a:lnSpc>
              <a:spcBef>
                <a:spcPts val="400"/>
              </a:spcBef>
              <a:spcAft>
                <a:spcPts val="0"/>
              </a:spcAft>
              <a:buClr>
                <a:schemeClr val="dk1"/>
              </a:buClr>
              <a:buSzPts val="1300"/>
              <a:buChar char="•"/>
              <a:defRPr/>
            </a:lvl8pPr>
            <a:lvl9pPr marL="4114800" lvl="8" indent="-311150" algn="l" rtl="0">
              <a:lnSpc>
                <a:spcPct val="90000"/>
              </a:lnSpc>
              <a:spcBef>
                <a:spcPts val="400"/>
              </a:spcBef>
              <a:spcAft>
                <a:spcPts val="0"/>
              </a:spcAft>
              <a:buClr>
                <a:schemeClr val="dk1"/>
              </a:buClr>
              <a:buSzPts val="1300"/>
              <a:buChar char="•"/>
              <a:defRPr/>
            </a:lvl9pPr>
          </a:lstStyle>
          <a:p>
            <a:endParaRPr/>
          </a:p>
        </p:txBody>
      </p:sp>
      <p:sp>
        <p:nvSpPr>
          <p:cNvPr id="64" name="Google Shape;64;p16"/>
          <p:cNvSpPr txBox="1">
            <a:spLocks noGrp="1"/>
          </p:cNvSpPr>
          <p:nvPr>
            <p:ph type="dt" idx="10"/>
          </p:nvPr>
        </p:nvSpPr>
        <p:spPr>
          <a:xfrm>
            <a:off x="628791" y="4767560"/>
            <a:ext cx="2056800" cy="273300"/>
          </a:xfrm>
          <a:prstGeom prst="rect">
            <a:avLst/>
          </a:prstGeom>
          <a:noFill/>
          <a:ln>
            <a:noFill/>
          </a:ln>
        </p:spPr>
        <p:txBody>
          <a:bodyPr spcFirstLastPara="1" wrap="square" lIns="65025" tIns="32500" rIns="65025" bIns="32500" anchor="ctr" anchorCtr="0">
            <a:noAutofit/>
          </a:bodyPr>
          <a:lstStyle>
            <a:lvl1pPr lvl="0" algn="l" rtl="0">
              <a:spcBef>
                <a:spcPts val="0"/>
              </a:spcBef>
              <a:spcAft>
                <a:spcPts val="0"/>
              </a:spcAft>
              <a:buSzPts val="1000"/>
              <a:buNone/>
              <a:defRPr/>
            </a:lvl1pPr>
            <a:lvl2pPr lvl="1" algn="l" rtl="0">
              <a:spcBef>
                <a:spcPts val="0"/>
              </a:spcBef>
              <a:spcAft>
                <a:spcPts val="0"/>
              </a:spcAft>
              <a:buSzPts val="1000"/>
              <a:buNone/>
              <a:defRPr/>
            </a:lvl2pPr>
            <a:lvl3pPr lvl="2" algn="l" rtl="0">
              <a:spcBef>
                <a:spcPts val="0"/>
              </a:spcBef>
              <a:spcAft>
                <a:spcPts val="0"/>
              </a:spcAft>
              <a:buSzPts val="1000"/>
              <a:buNone/>
              <a:defRPr/>
            </a:lvl3pPr>
            <a:lvl4pPr lvl="3" algn="l" rtl="0">
              <a:spcBef>
                <a:spcPts val="0"/>
              </a:spcBef>
              <a:spcAft>
                <a:spcPts val="0"/>
              </a:spcAft>
              <a:buSzPts val="1000"/>
              <a:buNone/>
              <a:defRPr/>
            </a:lvl4pPr>
            <a:lvl5pPr lvl="4" algn="l" rtl="0">
              <a:spcBef>
                <a:spcPts val="0"/>
              </a:spcBef>
              <a:spcAft>
                <a:spcPts val="0"/>
              </a:spcAft>
              <a:buSzPts val="1000"/>
              <a:buNone/>
              <a:defRPr/>
            </a:lvl5pPr>
            <a:lvl6pPr lvl="5" algn="l" rtl="0">
              <a:spcBef>
                <a:spcPts val="0"/>
              </a:spcBef>
              <a:spcAft>
                <a:spcPts val="0"/>
              </a:spcAft>
              <a:buSzPts val="1000"/>
              <a:buNone/>
              <a:defRPr/>
            </a:lvl6pPr>
            <a:lvl7pPr lvl="6" algn="l" rtl="0">
              <a:spcBef>
                <a:spcPts val="0"/>
              </a:spcBef>
              <a:spcAft>
                <a:spcPts val="0"/>
              </a:spcAft>
              <a:buSzPts val="1000"/>
              <a:buNone/>
              <a:defRPr/>
            </a:lvl7pPr>
            <a:lvl8pPr lvl="7" algn="l" rtl="0">
              <a:spcBef>
                <a:spcPts val="0"/>
              </a:spcBef>
              <a:spcAft>
                <a:spcPts val="0"/>
              </a:spcAft>
              <a:buSzPts val="1000"/>
              <a:buNone/>
              <a:defRPr/>
            </a:lvl8pPr>
            <a:lvl9pPr lvl="8" algn="l" rtl="0">
              <a:spcBef>
                <a:spcPts val="0"/>
              </a:spcBef>
              <a:spcAft>
                <a:spcPts val="0"/>
              </a:spcAft>
              <a:buSzPts val="1000"/>
              <a:buNone/>
              <a:defRPr/>
            </a:lvl9pPr>
          </a:lstStyle>
          <a:p>
            <a:endParaRPr/>
          </a:p>
        </p:txBody>
      </p:sp>
      <p:sp>
        <p:nvSpPr>
          <p:cNvPr id="65" name="Google Shape;65;p16"/>
          <p:cNvSpPr txBox="1">
            <a:spLocks noGrp="1"/>
          </p:cNvSpPr>
          <p:nvPr>
            <p:ph type="ftr" idx="11"/>
          </p:nvPr>
        </p:nvSpPr>
        <p:spPr>
          <a:xfrm>
            <a:off x="3028809" y="4767560"/>
            <a:ext cx="3086400" cy="273300"/>
          </a:xfrm>
          <a:prstGeom prst="rect">
            <a:avLst/>
          </a:prstGeom>
          <a:noFill/>
          <a:ln>
            <a:noFill/>
          </a:ln>
        </p:spPr>
        <p:txBody>
          <a:bodyPr spcFirstLastPara="1" wrap="square" lIns="65025" tIns="32500" rIns="65025" bIns="32500" anchor="ctr" anchorCtr="0">
            <a:noAutofit/>
          </a:bodyPr>
          <a:lstStyle>
            <a:lvl1pPr lvl="0" algn="ctr" rtl="0">
              <a:spcBef>
                <a:spcPts val="0"/>
              </a:spcBef>
              <a:spcAft>
                <a:spcPts val="0"/>
              </a:spcAft>
              <a:buSzPts val="1000"/>
              <a:buNone/>
              <a:defRPr/>
            </a:lvl1pPr>
            <a:lvl2pPr lvl="1" algn="l" rtl="0">
              <a:spcBef>
                <a:spcPts val="0"/>
              </a:spcBef>
              <a:spcAft>
                <a:spcPts val="0"/>
              </a:spcAft>
              <a:buSzPts val="1000"/>
              <a:buNone/>
              <a:defRPr/>
            </a:lvl2pPr>
            <a:lvl3pPr lvl="2" algn="l" rtl="0">
              <a:spcBef>
                <a:spcPts val="0"/>
              </a:spcBef>
              <a:spcAft>
                <a:spcPts val="0"/>
              </a:spcAft>
              <a:buSzPts val="1000"/>
              <a:buNone/>
              <a:defRPr/>
            </a:lvl3pPr>
            <a:lvl4pPr lvl="3" algn="l" rtl="0">
              <a:spcBef>
                <a:spcPts val="0"/>
              </a:spcBef>
              <a:spcAft>
                <a:spcPts val="0"/>
              </a:spcAft>
              <a:buSzPts val="1000"/>
              <a:buNone/>
              <a:defRPr/>
            </a:lvl4pPr>
            <a:lvl5pPr lvl="4" algn="l" rtl="0">
              <a:spcBef>
                <a:spcPts val="0"/>
              </a:spcBef>
              <a:spcAft>
                <a:spcPts val="0"/>
              </a:spcAft>
              <a:buSzPts val="1000"/>
              <a:buNone/>
              <a:defRPr/>
            </a:lvl5pPr>
            <a:lvl6pPr lvl="5" algn="l" rtl="0">
              <a:spcBef>
                <a:spcPts val="0"/>
              </a:spcBef>
              <a:spcAft>
                <a:spcPts val="0"/>
              </a:spcAft>
              <a:buSzPts val="1000"/>
              <a:buNone/>
              <a:defRPr/>
            </a:lvl6pPr>
            <a:lvl7pPr lvl="6" algn="l" rtl="0">
              <a:spcBef>
                <a:spcPts val="0"/>
              </a:spcBef>
              <a:spcAft>
                <a:spcPts val="0"/>
              </a:spcAft>
              <a:buSzPts val="1000"/>
              <a:buNone/>
              <a:defRPr/>
            </a:lvl7pPr>
            <a:lvl8pPr lvl="7" algn="l" rtl="0">
              <a:spcBef>
                <a:spcPts val="0"/>
              </a:spcBef>
              <a:spcAft>
                <a:spcPts val="0"/>
              </a:spcAft>
              <a:buSzPts val="1000"/>
              <a:buNone/>
              <a:defRPr/>
            </a:lvl8pPr>
            <a:lvl9pPr lvl="8" algn="l" rtl="0">
              <a:spcBef>
                <a:spcPts val="0"/>
              </a:spcBef>
              <a:spcAft>
                <a:spcPts val="0"/>
              </a:spcAft>
              <a:buSzPts val="1000"/>
              <a:buNone/>
              <a:defRPr/>
            </a:lvl9pPr>
          </a:lstStyle>
          <a:p>
            <a:endParaRPr/>
          </a:p>
        </p:txBody>
      </p:sp>
      <p:sp>
        <p:nvSpPr>
          <p:cNvPr id="66" name="Google Shape;66;p16"/>
          <p:cNvSpPr txBox="1">
            <a:spLocks noGrp="1"/>
          </p:cNvSpPr>
          <p:nvPr>
            <p:ph type="sldNum" idx="12"/>
          </p:nvPr>
        </p:nvSpPr>
        <p:spPr>
          <a:xfrm>
            <a:off x="6458374" y="4767560"/>
            <a:ext cx="2056800" cy="273300"/>
          </a:xfrm>
          <a:prstGeom prst="rect">
            <a:avLst/>
          </a:prstGeom>
          <a:noFill/>
          <a:ln>
            <a:noFill/>
          </a:ln>
        </p:spPr>
        <p:txBody>
          <a:bodyPr spcFirstLastPara="1" wrap="square" lIns="65025" tIns="32500" rIns="65025" bIns="32500" anchor="ctr" anchorCtr="0">
            <a:noAutofit/>
          </a:bodyPr>
          <a:lstStyle>
            <a:lvl1pPr marL="0" lvl="0" indent="0" algn="r" rtl="0">
              <a:spcBef>
                <a:spcPts val="0"/>
              </a:spcBef>
              <a:spcAft>
                <a:spcPts val="0"/>
              </a:spcAft>
              <a:buNone/>
              <a:defRPr/>
            </a:lvl1pPr>
            <a:lvl2pPr marL="0" lvl="1" indent="0" algn="r" rtl="0">
              <a:spcBef>
                <a:spcPts val="0"/>
              </a:spcBef>
              <a:spcAft>
                <a:spcPts val="0"/>
              </a:spcAft>
              <a:buNone/>
              <a:defRPr/>
            </a:lvl2pPr>
            <a:lvl3pPr marL="0" lvl="2" indent="0" algn="r" rtl="0">
              <a:spcBef>
                <a:spcPts val="0"/>
              </a:spcBef>
              <a:spcAft>
                <a:spcPts val="0"/>
              </a:spcAft>
              <a:buNone/>
              <a:defRPr/>
            </a:lvl3pPr>
            <a:lvl4pPr marL="0" lvl="3" indent="0" algn="r" rtl="0">
              <a:spcBef>
                <a:spcPts val="0"/>
              </a:spcBef>
              <a:spcAft>
                <a:spcPts val="0"/>
              </a:spcAft>
              <a:buNone/>
              <a:defRPr/>
            </a:lvl4pPr>
            <a:lvl5pPr marL="0" lvl="4" indent="0" algn="r" rtl="0">
              <a:spcBef>
                <a:spcPts val="0"/>
              </a:spcBef>
              <a:spcAft>
                <a:spcPts val="0"/>
              </a:spcAft>
              <a:buNone/>
              <a:defRPr/>
            </a:lvl5pPr>
            <a:lvl6pPr marL="0" lvl="5" indent="0" algn="r" rtl="0">
              <a:spcBef>
                <a:spcPts val="0"/>
              </a:spcBef>
              <a:spcAft>
                <a:spcPts val="0"/>
              </a:spcAft>
              <a:buNone/>
              <a:defRPr/>
            </a:lvl6pPr>
            <a:lvl7pPr marL="0" lvl="6" indent="0" algn="r" rtl="0">
              <a:spcBef>
                <a:spcPts val="0"/>
              </a:spcBef>
              <a:spcAft>
                <a:spcPts val="0"/>
              </a:spcAft>
              <a:buNone/>
              <a:defRPr/>
            </a:lvl7pPr>
            <a:lvl8pPr marL="0" lvl="7" indent="0" algn="r" rtl="0">
              <a:spcBef>
                <a:spcPts val="0"/>
              </a:spcBef>
              <a:spcAft>
                <a:spcPts val="0"/>
              </a:spcAft>
              <a:buNone/>
              <a:defRPr/>
            </a:lvl8pPr>
            <a:lvl9pPr marL="0" lvl="8" indent="0" algn="r" rtl="0">
              <a:spcBef>
                <a:spcPts val="0"/>
              </a:spcBef>
              <a:spcAft>
                <a:spcPts val="0"/>
              </a:spcAft>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791" y="274335"/>
            <a:ext cx="7886400" cy="993600"/>
          </a:xfrm>
          <a:prstGeom prst="rect">
            <a:avLst/>
          </a:prstGeom>
          <a:noFill/>
          <a:ln>
            <a:noFill/>
          </a:ln>
        </p:spPr>
        <p:txBody>
          <a:bodyPr spcFirstLastPara="1" wrap="square" lIns="65025" tIns="32500" rIns="65025" bIns="32500" anchor="ctr" anchorCtr="0">
            <a:normAutofit/>
          </a:bodyPr>
          <a:lstStyle>
            <a:lvl1pPr marR="0" lvl="0" algn="l" rtl="0">
              <a:lnSpc>
                <a:spcPct val="90000"/>
              </a:lnSpc>
              <a:spcBef>
                <a:spcPts val="0"/>
              </a:spcBef>
              <a:spcAft>
                <a:spcPts val="0"/>
              </a:spcAft>
              <a:buClr>
                <a:schemeClr val="dk1"/>
              </a:buClr>
              <a:buSzPts val="3100"/>
              <a:buFont typeface="Calibri"/>
              <a:buNone/>
              <a:defRPr sz="3100" b="0" i="0" u="none" strike="noStrike" cap="none">
                <a:solidFill>
                  <a:schemeClr val="dk1"/>
                </a:solidFill>
                <a:latin typeface="Calibri"/>
                <a:ea typeface="Calibri"/>
                <a:cs typeface="Calibri"/>
                <a:sym typeface="Calibri"/>
              </a:defRPr>
            </a:lvl1pPr>
            <a:lvl2pPr lvl="1" rtl="0">
              <a:spcBef>
                <a:spcPts val="0"/>
              </a:spcBef>
              <a:spcAft>
                <a:spcPts val="0"/>
              </a:spcAft>
              <a:buSzPts val="1000"/>
              <a:buNone/>
              <a:defRPr sz="1300"/>
            </a:lvl2pPr>
            <a:lvl3pPr lvl="2" rtl="0">
              <a:spcBef>
                <a:spcPts val="0"/>
              </a:spcBef>
              <a:spcAft>
                <a:spcPts val="0"/>
              </a:spcAft>
              <a:buSzPts val="1000"/>
              <a:buNone/>
              <a:defRPr sz="1300"/>
            </a:lvl3pPr>
            <a:lvl4pPr lvl="3" rtl="0">
              <a:spcBef>
                <a:spcPts val="0"/>
              </a:spcBef>
              <a:spcAft>
                <a:spcPts val="0"/>
              </a:spcAft>
              <a:buSzPts val="1000"/>
              <a:buNone/>
              <a:defRPr sz="1300"/>
            </a:lvl4pPr>
            <a:lvl5pPr lvl="4" rtl="0">
              <a:spcBef>
                <a:spcPts val="0"/>
              </a:spcBef>
              <a:spcAft>
                <a:spcPts val="0"/>
              </a:spcAft>
              <a:buSzPts val="1000"/>
              <a:buNone/>
              <a:defRPr sz="1300"/>
            </a:lvl5pPr>
            <a:lvl6pPr lvl="5" rtl="0">
              <a:spcBef>
                <a:spcPts val="0"/>
              </a:spcBef>
              <a:spcAft>
                <a:spcPts val="0"/>
              </a:spcAft>
              <a:buSzPts val="1000"/>
              <a:buNone/>
              <a:defRPr sz="1300"/>
            </a:lvl6pPr>
            <a:lvl7pPr lvl="6" rtl="0">
              <a:spcBef>
                <a:spcPts val="0"/>
              </a:spcBef>
              <a:spcAft>
                <a:spcPts val="0"/>
              </a:spcAft>
              <a:buSzPts val="1000"/>
              <a:buNone/>
              <a:defRPr sz="1300"/>
            </a:lvl7pPr>
            <a:lvl8pPr lvl="7" rtl="0">
              <a:spcBef>
                <a:spcPts val="0"/>
              </a:spcBef>
              <a:spcAft>
                <a:spcPts val="0"/>
              </a:spcAft>
              <a:buSzPts val="1000"/>
              <a:buNone/>
              <a:defRPr sz="1300"/>
            </a:lvl8pPr>
            <a:lvl9pPr lvl="8" rtl="0">
              <a:spcBef>
                <a:spcPts val="0"/>
              </a:spcBef>
              <a:spcAft>
                <a:spcPts val="0"/>
              </a:spcAft>
              <a:buSzPts val="1000"/>
              <a:buNone/>
              <a:defRPr sz="1300"/>
            </a:lvl9pPr>
          </a:lstStyle>
          <a:p>
            <a:endParaRPr/>
          </a:p>
        </p:txBody>
      </p:sp>
      <p:sp>
        <p:nvSpPr>
          <p:cNvPr id="52" name="Google Shape;52;p13"/>
          <p:cNvSpPr txBox="1">
            <a:spLocks noGrp="1"/>
          </p:cNvSpPr>
          <p:nvPr>
            <p:ph type="body" idx="1"/>
          </p:nvPr>
        </p:nvSpPr>
        <p:spPr>
          <a:xfrm>
            <a:off x="628791" y="1369418"/>
            <a:ext cx="7886400" cy="3263700"/>
          </a:xfrm>
          <a:prstGeom prst="rect">
            <a:avLst/>
          </a:prstGeom>
          <a:noFill/>
          <a:ln>
            <a:noFill/>
          </a:ln>
        </p:spPr>
        <p:txBody>
          <a:bodyPr spcFirstLastPara="1" wrap="square" lIns="65025" tIns="32500" rIns="65025" bIns="32500" anchor="t" anchorCtr="0">
            <a:normAutofit/>
          </a:bodyPr>
          <a:lstStyle>
            <a:lvl1pPr marL="457200" marR="0" lvl="0" indent="-355600" algn="l" rtl="0">
              <a:lnSpc>
                <a:spcPct val="90000"/>
              </a:lnSpc>
              <a:spcBef>
                <a:spcPts val="7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1pPr>
            <a:lvl2pPr marL="914400" marR="0" lvl="1" indent="-336550" algn="l" rtl="0">
              <a:lnSpc>
                <a:spcPct val="90000"/>
              </a:lnSpc>
              <a:spcBef>
                <a:spcPts val="400"/>
              </a:spcBef>
              <a:spcAft>
                <a:spcPts val="0"/>
              </a:spcAft>
              <a:buClr>
                <a:schemeClr val="dk1"/>
              </a:buClr>
              <a:buSzPts val="1700"/>
              <a:buFont typeface="Arial"/>
              <a:buChar char="•"/>
              <a:defRPr sz="1700" b="0" i="0" u="none" strike="noStrike" cap="none">
                <a:solidFill>
                  <a:schemeClr val="dk1"/>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3pPr>
            <a:lvl4pPr marL="1828800" marR="0" lvl="3" indent="-311150"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4pPr>
            <a:lvl5pPr marL="2286000" marR="0" lvl="4" indent="-311150"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5pPr>
            <a:lvl6pPr marL="2743200" marR="0" lvl="5" indent="-311150"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6pPr>
            <a:lvl7pPr marL="3200400" marR="0" lvl="6" indent="-311150"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7pPr>
            <a:lvl8pPr marL="3657600" marR="0" lvl="7" indent="-311150"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8pPr>
            <a:lvl9pPr marL="4114800" marR="0" lvl="8" indent="-311150"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791" y="4767560"/>
            <a:ext cx="2056800" cy="273300"/>
          </a:xfrm>
          <a:prstGeom prst="rect">
            <a:avLst/>
          </a:prstGeom>
          <a:noFill/>
          <a:ln>
            <a:noFill/>
          </a:ln>
        </p:spPr>
        <p:txBody>
          <a:bodyPr spcFirstLastPara="1" wrap="square" lIns="65025" tIns="32500" rIns="65025" bIns="32500" anchor="ctr" anchorCtr="0">
            <a:noAutofit/>
          </a:bodyPr>
          <a:lstStyle>
            <a:lvl1pPr marR="0" lvl="0" algn="l" rtl="0">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809" y="4767560"/>
            <a:ext cx="3086400" cy="273300"/>
          </a:xfrm>
          <a:prstGeom prst="rect">
            <a:avLst/>
          </a:prstGeom>
          <a:noFill/>
          <a:ln>
            <a:noFill/>
          </a:ln>
        </p:spPr>
        <p:txBody>
          <a:bodyPr spcFirstLastPara="1" wrap="square" lIns="65025" tIns="32500" rIns="65025" bIns="32500" anchor="ctr" anchorCtr="0">
            <a:noAutofit/>
          </a:bodyPr>
          <a:lstStyle>
            <a:lvl1pPr marR="0" lvl="0" algn="ctr" rtl="0">
              <a:spcBef>
                <a:spcPts val="0"/>
              </a:spcBef>
              <a:spcAft>
                <a:spcPts val="0"/>
              </a:spcAft>
              <a:buSzPts val="10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000"/>
              <a:buNone/>
              <a:defRPr sz="13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8374" y="4767560"/>
            <a:ext cx="2056800" cy="273300"/>
          </a:xfrm>
          <a:prstGeom prst="rect">
            <a:avLst/>
          </a:prstGeom>
          <a:noFill/>
          <a:ln>
            <a:noFill/>
          </a:ln>
        </p:spPr>
        <p:txBody>
          <a:bodyPr spcFirstLastPara="1" wrap="square" lIns="65025" tIns="32500" rIns="65025" bIns="32500" anchor="ctr" anchorCtr="0">
            <a:noAutofit/>
          </a:bodyPr>
          <a:lstStyle>
            <a:lvl1pPr marL="0" marR="0" lvl="0" indent="0" algn="r" rtl="0">
              <a:spcBef>
                <a:spcPts val="0"/>
              </a:spcBef>
              <a:spcAft>
                <a:spcPts val="0"/>
              </a:spcAft>
              <a:buNone/>
              <a:defRPr sz="9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9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9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9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9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9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9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9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5.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docs.google.com/spreadsheets/d/1f3B-nWEeX8HefUw2SS_M3NConnjjXCwr/edit#gid=1756824287" TargetMode="External"/><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7"/>
          <p:cNvSpPr/>
          <p:nvPr/>
        </p:nvSpPr>
        <p:spPr>
          <a:xfrm>
            <a:off x="0" y="1"/>
            <a:ext cx="8097559" cy="5143506"/>
          </a:xfrm>
          <a:custGeom>
            <a:avLst/>
            <a:gdLst/>
            <a:ahLst/>
            <a:cxnLst/>
            <a:rect l="l" t="t" r="r" b="b"/>
            <a:pathLst>
              <a:path w="5053" h="3209" extrusionOk="0">
                <a:moveTo>
                  <a:pt x="0" y="0"/>
                </a:moveTo>
                <a:lnTo>
                  <a:pt x="5053" y="0"/>
                </a:lnTo>
                <a:lnTo>
                  <a:pt x="4314" y="3209"/>
                </a:lnTo>
                <a:lnTo>
                  <a:pt x="0" y="3209"/>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73" name="Google Shape;73;p17"/>
          <p:cNvSpPr/>
          <p:nvPr/>
        </p:nvSpPr>
        <p:spPr>
          <a:xfrm>
            <a:off x="5123898" y="1"/>
            <a:ext cx="4020102" cy="5143506"/>
          </a:xfrm>
          <a:custGeom>
            <a:avLst/>
            <a:gdLst/>
            <a:ahLst/>
            <a:cxnLst/>
            <a:rect l="l" t="t" r="r" b="b"/>
            <a:pathLst>
              <a:path w="1822" h="3209" extrusionOk="0">
                <a:moveTo>
                  <a:pt x="0" y="0"/>
                </a:moveTo>
                <a:lnTo>
                  <a:pt x="1822" y="0"/>
                </a:lnTo>
                <a:lnTo>
                  <a:pt x="1822" y="3209"/>
                </a:lnTo>
                <a:lnTo>
                  <a:pt x="1410" y="3209"/>
                </a:lnTo>
                <a:lnTo>
                  <a:pt x="0" y="0"/>
                </a:lnTo>
                <a:close/>
              </a:path>
            </a:pathLst>
          </a:custGeom>
          <a:blipFill rotWithShape="1">
            <a:blip r:embed="rId3">
              <a:alphaModFix/>
            </a:blip>
            <a:stretch>
              <a:fillRect l="-48119" r="-7931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74" name="Google Shape;74;p17"/>
          <p:cNvSpPr/>
          <p:nvPr/>
        </p:nvSpPr>
        <p:spPr>
          <a:xfrm>
            <a:off x="1344149" y="3912567"/>
            <a:ext cx="4789200" cy="516900"/>
          </a:xfrm>
          <a:prstGeom prst="rect">
            <a:avLst/>
          </a:prstGeom>
          <a:noFill/>
          <a:ln>
            <a:noFill/>
          </a:ln>
        </p:spPr>
        <p:txBody>
          <a:bodyPr spcFirstLastPara="1" wrap="square" lIns="0" tIns="0" rIns="0" bIns="0" anchor="t" anchorCtr="0">
            <a:noAutofit/>
          </a:bodyPr>
          <a:lstStyle/>
          <a:p>
            <a:pPr marL="0" marR="0" lvl="0" indent="0" algn="r" rtl="0">
              <a:spcBef>
                <a:spcPts val="0"/>
              </a:spcBef>
              <a:spcAft>
                <a:spcPts val="0"/>
              </a:spcAft>
              <a:buClr>
                <a:schemeClr val="lt1"/>
              </a:buClr>
              <a:buSzPts val="1300"/>
              <a:buFont typeface="Arial"/>
              <a:buNone/>
            </a:pPr>
            <a:r>
              <a:rPr lang="en" sz="1800" b="1">
                <a:solidFill>
                  <a:schemeClr val="lt1"/>
                </a:solidFill>
                <a:latin typeface="Microsoft Yahei"/>
                <a:ea typeface="Microsoft Yahei"/>
                <a:cs typeface="Microsoft Yahei"/>
                <a:sym typeface="Microsoft Yahei"/>
              </a:rPr>
              <a:t>Shawn Lei, Yang Ye, Youqi Wu, Iris Zhang</a:t>
            </a:r>
            <a:endParaRPr sz="1800" b="1" u="none">
              <a:solidFill>
                <a:schemeClr val="lt1"/>
              </a:solidFill>
              <a:latin typeface="Microsoft Yahei"/>
              <a:ea typeface="Microsoft Yahei"/>
              <a:cs typeface="Microsoft Yahei"/>
              <a:sym typeface="Microsoft Yahei"/>
            </a:endParaRPr>
          </a:p>
        </p:txBody>
      </p:sp>
      <p:sp>
        <p:nvSpPr>
          <p:cNvPr id="75" name="Google Shape;75;p17"/>
          <p:cNvSpPr/>
          <p:nvPr/>
        </p:nvSpPr>
        <p:spPr>
          <a:xfrm>
            <a:off x="526750" y="1183025"/>
            <a:ext cx="5606700" cy="17730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1"/>
              </a:buClr>
              <a:buSzPts val="3800"/>
              <a:buFont typeface="Arial"/>
              <a:buNone/>
            </a:pPr>
            <a:r>
              <a:rPr lang="en" sz="3800" b="1">
                <a:solidFill>
                  <a:schemeClr val="lt1"/>
                </a:solidFill>
              </a:rPr>
              <a:t>City of Regina Project</a:t>
            </a:r>
            <a:endParaRPr sz="3800" b="1">
              <a:solidFill>
                <a:schemeClr val="lt1"/>
              </a:solidFill>
            </a:endParaRPr>
          </a:p>
          <a:p>
            <a:pPr marL="0" marR="0" lvl="0" indent="0" algn="r" rtl="0">
              <a:lnSpc>
                <a:spcPct val="100000"/>
              </a:lnSpc>
              <a:spcBef>
                <a:spcPts val="0"/>
              </a:spcBef>
              <a:spcAft>
                <a:spcPts val="0"/>
              </a:spcAft>
              <a:buClr>
                <a:schemeClr val="lt1"/>
              </a:buClr>
              <a:buSzPts val="3800"/>
              <a:buFont typeface="Arial"/>
              <a:buNone/>
            </a:pPr>
            <a:r>
              <a:rPr lang="en" sz="3800" b="1">
                <a:solidFill>
                  <a:schemeClr val="lt1"/>
                </a:solidFill>
              </a:rPr>
              <a:t> </a:t>
            </a:r>
            <a:r>
              <a:rPr lang="en" sz="2000" b="1">
                <a:solidFill>
                  <a:schemeClr val="lt1"/>
                </a:solidFill>
              </a:rPr>
              <a:t>— Park Maintenance and Citizen Satisfaction </a:t>
            </a:r>
            <a:endParaRPr sz="3900" b="1">
              <a:solidFill>
                <a:schemeClr val="lt1"/>
              </a:solidFill>
            </a:endParaRPr>
          </a:p>
        </p:txBody>
      </p:sp>
      <p:sp>
        <p:nvSpPr>
          <p:cNvPr id="76" name="Google Shape;76;p17"/>
          <p:cNvSpPr/>
          <p:nvPr/>
        </p:nvSpPr>
        <p:spPr>
          <a:xfrm>
            <a:off x="5123898" y="1"/>
            <a:ext cx="4020100" cy="5143500"/>
          </a:xfrm>
          <a:custGeom>
            <a:avLst/>
            <a:gdLst/>
            <a:ahLst/>
            <a:cxnLst/>
            <a:rect l="l" t="t" r="r" b="b"/>
            <a:pathLst>
              <a:path w="10000" h="10000" extrusionOk="0">
                <a:moveTo>
                  <a:pt x="0" y="0"/>
                </a:moveTo>
                <a:lnTo>
                  <a:pt x="10000" y="0"/>
                </a:lnTo>
                <a:lnTo>
                  <a:pt x="10000" y="10000"/>
                </a:lnTo>
                <a:lnTo>
                  <a:pt x="0" y="0"/>
                </a:lnTo>
                <a:close/>
              </a:path>
            </a:pathLst>
          </a:custGeom>
          <a:solidFill>
            <a:srgbClr val="D14E5B">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 calcmode="lin" valueType="num">
                                      <p:cBhvr additive="base">
                                        <p:cTn id="7" dur="500"/>
                                        <p:tgtEl>
                                          <p:spTgt spid="72"/>
                                        </p:tgtEl>
                                        <p:attrNameLst>
                                          <p:attrName>ppt_x</p:attrName>
                                        </p:attrNameLst>
                                      </p:cBhvr>
                                      <p:tavLst>
                                        <p:tav tm="0">
                                          <p:val>
                                            <p:strVal val="#ppt_x-1"/>
                                          </p:val>
                                        </p:tav>
                                        <p:tav tm="100000">
                                          <p:val>
                                            <p:strVal val="#ppt_x"/>
                                          </p:val>
                                        </p:tav>
                                      </p:tavLst>
                                    </p:anim>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73"/>
                                        </p:tgtEl>
                                        <p:attrNameLst>
                                          <p:attrName>style.visibility</p:attrName>
                                        </p:attrNameLst>
                                      </p:cBhvr>
                                      <p:to>
                                        <p:strVal val="visible"/>
                                      </p:to>
                                    </p:set>
                                    <p:anim calcmode="lin" valueType="num">
                                      <p:cBhvr additive="base">
                                        <p:cTn id="11" dur="500"/>
                                        <p:tgtEl>
                                          <p:spTgt spid="73"/>
                                        </p:tgtEl>
                                        <p:attrNameLst>
                                          <p:attrName>ppt_x</p:attrName>
                                        </p:attrNameLst>
                                      </p:cBhvr>
                                      <p:tavLst>
                                        <p:tav tm="0">
                                          <p:val>
                                            <p:strVal val="#ppt_x+1"/>
                                          </p:val>
                                        </p:tav>
                                        <p:tav tm="100000">
                                          <p:val>
                                            <p:strVal val="#ppt_x"/>
                                          </p:val>
                                        </p:tav>
                                      </p:tavLst>
                                    </p:anim>
                                  </p:childTnLst>
                                </p:cTn>
                              </p:par>
                            </p:childTnLst>
                          </p:cTn>
                        </p:par>
                        <p:par>
                          <p:cTn id="12" fill="hold">
                            <p:stCondLst>
                              <p:cond delay="1000"/>
                            </p:stCondLst>
                            <p:childTnLst>
                              <p:par>
                                <p:cTn id="13" presetID="2" presetClass="entr" presetSubtype="2" fill="hold" nodeType="afterEffect">
                                  <p:stCondLst>
                                    <p:cond delay="0"/>
                                  </p:stCondLst>
                                  <p:childTnLst>
                                    <p:set>
                                      <p:cBhvr>
                                        <p:cTn id="14" dur="1" fill="hold">
                                          <p:stCondLst>
                                            <p:cond delay="0"/>
                                          </p:stCondLst>
                                        </p:cTn>
                                        <p:tgtEl>
                                          <p:spTgt spid="76"/>
                                        </p:tgtEl>
                                        <p:attrNameLst>
                                          <p:attrName>style.visibility</p:attrName>
                                        </p:attrNameLst>
                                      </p:cBhvr>
                                      <p:to>
                                        <p:strVal val="visible"/>
                                      </p:to>
                                    </p:set>
                                    <p:anim calcmode="lin" valueType="num">
                                      <p:cBhvr additive="base">
                                        <p:cTn id="15" dur="500"/>
                                        <p:tgtEl>
                                          <p:spTgt spid="76"/>
                                        </p:tgtEl>
                                        <p:attrNameLst>
                                          <p:attrName>ppt_x</p:attrName>
                                        </p:attrNameLst>
                                      </p:cBhvr>
                                      <p:tavLst>
                                        <p:tav tm="0">
                                          <p:val>
                                            <p:strVal val="#ppt_x+1"/>
                                          </p:val>
                                        </p:tav>
                                        <p:tav tm="100000">
                                          <p:val>
                                            <p:strVal val="#ppt_x"/>
                                          </p:val>
                                        </p:tav>
                                      </p:tavLst>
                                    </p:anim>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fade">
                                      <p:cBhvr>
                                        <p:cTn id="19" dur="500"/>
                                        <p:tgtEl>
                                          <p:spTgt spid="7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74"/>
                                        </p:tgtEl>
                                        <p:attrNameLst>
                                          <p:attrName>style.visibility</p:attrName>
                                        </p:attrNameLst>
                                      </p:cBhvr>
                                      <p:to>
                                        <p:strVal val="visible"/>
                                      </p:to>
                                    </p:set>
                                    <p:animEffect transition="in" filter="fade">
                                      <p:cBhvr>
                                        <p:cTn id="23"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grpSp>
        <p:nvGrpSpPr>
          <p:cNvPr id="214" name="Google Shape;214;p26"/>
          <p:cNvGrpSpPr/>
          <p:nvPr/>
        </p:nvGrpSpPr>
        <p:grpSpPr>
          <a:xfrm>
            <a:off x="-1261128" y="-2562937"/>
            <a:ext cx="4633003" cy="3617957"/>
            <a:chOff x="-1708812" y="-3944515"/>
            <a:chExt cx="6515262" cy="5087116"/>
          </a:xfrm>
        </p:grpSpPr>
        <p:sp>
          <p:nvSpPr>
            <p:cNvPr id="215" name="Google Shape;215;p26"/>
            <p:cNvSpPr txBox="1"/>
            <p:nvPr/>
          </p:nvSpPr>
          <p:spPr>
            <a:xfrm>
              <a:off x="857250" y="295123"/>
              <a:ext cx="3949200" cy="3678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Data Description</a:t>
              </a:r>
              <a:endParaRPr sz="1700" b="1">
                <a:solidFill>
                  <a:srgbClr val="A5A5A5"/>
                </a:solidFill>
              </a:endParaRPr>
            </a:p>
          </p:txBody>
        </p:sp>
        <p:sp>
          <p:nvSpPr>
            <p:cNvPr id="216" name="Google Shape;216;p26"/>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217" name="Google Shape;217;p26"/>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218" name="Google Shape;218;p26"/>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219" name="Google Shape;219;p26"/>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grpSp>
      <p:pic>
        <p:nvPicPr>
          <p:cNvPr id="220" name="Google Shape;220;p26"/>
          <p:cNvPicPr preferRelativeResize="0"/>
          <p:nvPr/>
        </p:nvPicPr>
        <p:blipFill>
          <a:blip r:embed="rId3">
            <a:alphaModFix/>
          </a:blip>
          <a:stretch>
            <a:fillRect/>
          </a:stretch>
        </p:blipFill>
        <p:spPr>
          <a:xfrm>
            <a:off x="579750" y="2135475"/>
            <a:ext cx="7984526" cy="2825750"/>
          </a:xfrm>
          <a:prstGeom prst="rect">
            <a:avLst/>
          </a:prstGeom>
          <a:noFill/>
          <a:ln>
            <a:noFill/>
          </a:ln>
        </p:spPr>
      </p:pic>
      <p:sp>
        <p:nvSpPr>
          <p:cNvPr id="221" name="Google Shape;221;p26"/>
          <p:cNvSpPr txBox="1"/>
          <p:nvPr/>
        </p:nvSpPr>
        <p:spPr>
          <a:xfrm>
            <a:off x="535650" y="949200"/>
            <a:ext cx="8072700" cy="1108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1500">
                <a:solidFill>
                  <a:srgbClr val="666666"/>
                </a:solidFill>
              </a:rPr>
              <a:t>Our original data contains 5043 rows of park visitor comments and 14 columns with information that categorizes and explains the comments from </a:t>
            </a:r>
            <a:r>
              <a:rPr lang="en" sz="1500">
                <a:solidFill>
                  <a:srgbClr val="666666"/>
                </a:solidFill>
                <a:highlight>
                  <a:srgbClr val="FFFFFF"/>
                </a:highlight>
              </a:rPr>
              <a:t>2021-01-01 to 2022-10-21. However, </a:t>
            </a:r>
            <a:r>
              <a:rPr lang="en" sz="1500">
                <a:solidFill>
                  <a:srgbClr val="666666"/>
                </a:solidFill>
              </a:rPr>
              <a:t>the comments are not directly associated with the park location they are leaving a comment for.</a:t>
            </a:r>
            <a:endParaRPr sz="1500">
              <a:latin typeface="Calibri"/>
              <a:ea typeface="Calibri"/>
              <a:cs typeface="Calibri"/>
              <a:sym typeface="Calibri"/>
            </a:endParaRPr>
          </a:p>
        </p:txBody>
      </p:sp>
      <p:sp>
        <p:nvSpPr>
          <p:cNvPr id="222" name="Google Shape;222;p26"/>
          <p:cNvSpPr/>
          <p:nvPr/>
        </p:nvSpPr>
        <p:spPr>
          <a:xfrm>
            <a:off x="4405400" y="2135500"/>
            <a:ext cx="2144700" cy="2825700"/>
          </a:xfrm>
          <a:prstGeom prst="rect">
            <a:avLst/>
          </a:prstGeom>
          <a:noFill/>
          <a:ln w="28575" cap="flat" cmpd="sng">
            <a:solidFill>
              <a:srgbClr val="D14E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grpSp>
        <p:nvGrpSpPr>
          <p:cNvPr id="227" name="Google Shape;227;p27"/>
          <p:cNvGrpSpPr/>
          <p:nvPr/>
        </p:nvGrpSpPr>
        <p:grpSpPr>
          <a:xfrm>
            <a:off x="-1261128" y="-2562937"/>
            <a:ext cx="4633003" cy="3617957"/>
            <a:chOff x="-1708812" y="-3944515"/>
            <a:chExt cx="6515262" cy="5087116"/>
          </a:xfrm>
        </p:grpSpPr>
        <p:sp>
          <p:nvSpPr>
            <p:cNvPr id="228" name="Google Shape;228;p27"/>
            <p:cNvSpPr txBox="1"/>
            <p:nvPr/>
          </p:nvSpPr>
          <p:spPr>
            <a:xfrm>
              <a:off x="857250" y="295123"/>
              <a:ext cx="3949200" cy="3678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Data Visualization</a:t>
              </a:r>
              <a:endParaRPr sz="1700" b="1">
                <a:solidFill>
                  <a:srgbClr val="A5A5A5"/>
                </a:solidFill>
              </a:endParaRPr>
            </a:p>
          </p:txBody>
        </p:sp>
        <p:sp>
          <p:nvSpPr>
            <p:cNvPr id="229" name="Google Shape;229;p27"/>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230" name="Google Shape;230;p27"/>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231" name="Google Shape;231;p27"/>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232" name="Google Shape;232;p27"/>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grpSp>
      <p:pic>
        <p:nvPicPr>
          <p:cNvPr id="233" name="Google Shape;233;p27"/>
          <p:cNvPicPr preferRelativeResize="0"/>
          <p:nvPr/>
        </p:nvPicPr>
        <p:blipFill>
          <a:blip r:embed="rId3">
            <a:alphaModFix/>
          </a:blip>
          <a:stretch>
            <a:fillRect/>
          </a:stretch>
        </p:blipFill>
        <p:spPr>
          <a:xfrm>
            <a:off x="86600" y="1425850"/>
            <a:ext cx="3025364" cy="2288900"/>
          </a:xfrm>
          <a:prstGeom prst="rect">
            <a:avLst/>
          </a:prstGeom>
          <a:noFill/>
          <a:ln>
            <a:noFill/>
          </a:ln>
        </p:spPr>
      </p:pic>
      <p:pic>
        <p:nvPicPr>
          <p:cNvPr id="234" name="Google Shape;234;p27"/>
          <p:cNvPicPr preferRelativeResize="0"/>
          <p:nvPr/>
        </p:nvPicPr>
        <p:blipFill>
          <a:blip r:embed="rId4">
            <a:alphaModFix/>
          </a:blip>
          <a:stretch>
            <a:fillRect/>
          </a:stretch>
        </p:blipFill>
        <p:spPr>
          <a:xfrm>
            <a:off x="6056425" y="1466100"/>
            <a:ext cx="2968850" cy="2211294"/>
          </a:xfrm>
          <a:prstGeom prst="rect">
            <a:avLst/>
          </a:prstGeom>
          <a:noFill/>
          <a:ln>
            <a:noFill/>
          </a:ln>
        </p:spPr>
      </p:pic>
      <p:sp>
        <p:nvSpPr>
          <p:cNvPr id="235" name="Google Shape;235;p27"/>
          <p:cNvSpPr txBox="1"/>
          <p:nvPr/>
        </p:nvSpPr>
        <p:spPr>
          <a:xfrm>
            <a:off x="511075" y="3675900"/>
            <a:ext cx="2576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Number of Complaints by Hour of Day</a:t>
            </a:r>
            <a:endParaRPr sz="1200">
              <a:latin typeface="Calibri"/>
              <a:ea typeface="Calibri"/>
              <a:cs typeface="Calibri"/>
              <a:sym typeface="Calibri"/>
            </a:endParaRPr>
          </a:p>
        </p:txBody>
      </p:sp>
      <p:sp>
        <p:nvSpPr>
          <p:cNvPr id="236" name="Google Shape;236;p27"/>
          <p:cNvSpPr txBox="1"/>
          <p:nvPr/>
        </p:nvSpPr>
        <p:spPr>
          <a:xfrm>
            <a:off x="3255425" y="3675900"/>
            <a:ext cx="30255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Number of Complaints by Day of the Week</a:t>
            </a:r>
            <a:endParaRPr sz="1200">
              <a:latin typeface="Calibri"/>
              <a:ea typeface="Calibri"/>
              <a:cs typeface="Calibri"/>
              <a:sym typeface="Calibri"/>
            </a:endParaRPr>
          </a:p>
        </p:txBody>
      </p:sp>
      <p:sp>
        <p:nvSpPr>
          <p:cNvPr id="237" name="Google Shape;237;p27"/>
          <p:cNvSpPr txBox="1"/>
          <p:nvPr/>
        </p:nvSpPr>
        <p:spPr>
          <a:xfrm>
            <a:off x="6448875" y="3675900"/>
            <a:ext cx="2576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Calibri"/>
                <a:ea typeface="Calibri"/>
                <a:cs typeface="Calibri"/>
                <a:sym typeface="Calibri"/>
              </a:rPr>
              <a:t>Number of Complaints by Month</a:t>
            </a:r>
            <a:endParaRPr sz="1200">
              <a:latin typeface="Calibri"/>
              <a:ea typeface="Calibri"/>
              <a:cs typeface="Calibri"/>
              <a:sym typeface="Calibri"/>
            </a:endParaRPr>
          </a:p>
        </p:txBody>
      </p:sp>
      <p:pic>
        <p:nvPicPr>
          <p:cNvPr id="238" name="Google Shape;238;p27"/>
          <p:cNvPicPr preferRelativeResize="0"/>
          <p:nvPr/>
        </p:nvPicPr>
        <p:blipFill>
          <a:blip r:embed="rId5">
            <a:alphaModFix/>
          </a:blip>
          <a:stretch>
            <a:fillRect/>
          </a:stretch>
        </p:blipFill>
        <p:spPr>
          <a:xfrm>
            <a:off x="3097814" y="1464651"/>
            <a:ext cx="2948383" cy="2211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grpSp>
        <p:nvGrpSpPr>
          <p:cNvPr id="243" name="Google Shape;243;p28"/>
          <p:cNvGrpSpPr/>
          <p:nvPr/>
        </p:nvGrpSpPr>
        <p:grpSpPr>
          <a:xfrm>
            <a:off x="-1261128" y="-2562937"/>
            <a:ext cx="4633003" cy="3617957"/>
            <a:chOff x="-1708812" y="-3944515"/>
            <a:chExt cx="6515262" cy="5087116"/>
          </a:xfrm>
        </p:grpSpPr>
        <p:sp>
          <p:nvSpPr>
            <p:cNvPr id="244" name="Google Shape;244;p28"/>
            <p:cNvSpPr txBox="1"/>
            <p:nvPr/>
          </p:nvSpPr>
          <p:spPr>
            <a:xfrm>
              <a:off x="857250" y="295123"/>
              <a:ext cx="3949200" cy="3678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Location Description</a:t>
              </a:r>
              <a:endParaRPr sz="1700" b="1">
                <a:solidFill>
                  <a:srgbClr val="A5A5A5"/>
                </a:solidFill>
              </a:endParaRPr>
            </a:p>
          </p:txBody>
        </p:sp>
        <p:sp>
          <p:nvSpPr>
            <p:cNvPr id="245" name="Google Shape;245;p28"/>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246" name="Google Shape;246;p28"/>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247" name="Google Shape;247;p28"/>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248" name="Google Shape;248;p28"/>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grpSp>
      <p:sp>
        <p:nvSpPr>
          <p:cNvPr id="249" name="Google Shape;249;p28"/>
          <p:cNvSpPr txBox="1"/>
          <p:nvPr/>
        </p:nvSpPr>
        <p:spPr>
          <a:xfrm>
            <a:off x="658550" y="1017825"/>
            <a:ext cx="81765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600">
                <a:solidFill>
                  <a:srgbClr val="666666"/>
                </a:solidFill>
              </a:rPr>
              <a:t>The location data contains 306 parks and their address. By using Google geocoding API of park addresses, we get the latitude and longitude data columns.</a:t>
            </a:r>
            <a:endParaRPr sz="1600">
              <a:solidFill>
                <a:srgbClr val="666666"/>
              </a:solidFill>
            </a:endParaRPr>
          </a:p>
        </p:txBody>
      </p:sp>
      <p:pic>
        <p:nvPicPr>
          <p:cNvPr id="250" name="Google Shape;250;p28"/>
          <p:cNvPicPr preferRelativeResize="0"/>
          <p:nvPr/>
        </p:nvPicPr>
        <p:blipFill>
          <a:blip r:embed="rId3">
            <a:alphaModFix/>
          </a:blip>
          <a:stretch>
            <a:fillRect/>
          </a:stretch>
        </p:blipFill>
        <p:spPr>
          <a:xfrm>
            <a:off x="37600" y="1875600"/>
            <a:ext cx="9068801" cy="1752350"/>
          </a:xfrm>
          <a:prstGeom prst="rect">
            <a:avLst/>
          </a:prstGeom>
          <a:noFill/>
          <a:ln>
            <a:noFill/>
          </a:ln>
        </p:spPr>
      </p:pic>
      <p:sp>
        <p:nvSpPr>
          <p:cNvPr id="251" name="Google Shape;251;p28"/>
          <p:cNvSpPr/>
          <p:nvPr/>
        </p:nvSpPr>
        <p:spPr>
          <a:xfrm>
            <a:off x="7470000" y="1832325"/>
            <a:ext cx="1600200" cy="1752300"/>
          </a:xfrm>
          <a:prstGeom prst="rect">
            <a:avLst/>
          </a:prstGeom>
          <a:noFill/>
          <a:ln w="28575" cap="flat" cmpd="sng">
            <a:solidFill>
              <a:srgbClr val="D14E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grpSp>
        <p:nvGrpSpPr>
          <p:cNvPr id="256" name="Google Shape;256;p29"/>
          <p:cNvGrpSpPr/>
          <p:nvPr/>
        </p:nvGrpSpPr>
        <p:grpSpPr>
          <a:xfrm>
            <a:off x="-1261128" y="-2562937"/>
            <a:ext cx="4633003" cy="3617957"/>
            <a:chOff x="-1708812" y="-3944515"/>
            <a:chExt cx="6515262" cy="5087116"/>
          </a:xfrm>
        </p:grpSpPr>
        <p:sp>
          <p:nvSpPr>
            <p:cNvPr id="257" name="Google Shape;257;p29"/>
            <p:cNvSpPr txBox="1"/>
            <p:nvPr/>
          </p:nvSpPr>
          <p:spPr>
            <a:xfrm>
              <a:off x="857250" y="295123"/>
              <a:ext cx="3949200" cy="3678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Location Mapping</a:t>
              </a:r>
              <a:endParaRPr sz="1700" b="1">
                <a:solidFill>
                  <a:srgbClr val="A5A5A5"/>
                </a:solidFill>
              </a:endParaRPr>
            </a:p>
          </p:txBody>
        </p:sp>
        <p:sp>
          <p:nvSpPr>
            <p:cNvPr id="258" name="Google Shape;258;p29"/>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259" name="Google Shape;259;p29"/>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260" name="Google Shape;260;p29"/>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261" name="Google Shape;261;p29"/>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grpSp>
      <p:sp>
        <p:nvSpPr>
          <p:cNvPr id="262" name="Google Shape;262;p29"/>
          <p:cNvSpPr txBox="1"/>
          <p:nvPr/>
        </p:nvSpPr>
        <p:spPr>
          <a:xfrm>
            <a:off x="658550" y="956300"/>
            <a:ext cx="8078100" cy="9234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None/>
            </a:pPr>
            <a:r>
              <a:rPr lang="en" sz="1600">
                <a:solidFill>
                  <a:srgbClr val="666666"/>
                </a:solidFill>
              </a:rPr>
              <a:t>We calculate the latitude and longitude coordinates for each park on the list. We identify the specific park location associated with each comment by assigning the nearest park to the corresponding comment coordinates.</a:t>
            </a:r>
            <a:endParaRPr sz="1600">
              <a:solidFill>
                <a:srgbClr val="666666"/>
              </a:solidFill>
            </a:endParaRPr>
          </a:p>
        </p:txBody>
      </p:sp>
      <p:pic>
        <p:nvPicPr>
          <p:cNvPr id="263" name="Google Shape;263;p29"/>
          <p:cNvPicPr preferRelativeResize="0"/>
          <p:nvPr/>
        </p:nvPicPr>
        <p:blipFill>
          <a:blip r:embed="rId3">
            <a:alphaModFix/>
          </a:blip>
          <a:stretch>
            <a:fillRect/>
          </a:stretch>
        </p:blipFill>
        <p:spPr>
          <a:xfrm>
            <a:off x="331408" y="2071088"/>
            <a:ext cx="4841768" cy="2668875"/>
          </a:xfrm>
          <a:prstGeom prst="rect">
            <a:avLst/>
          </a:prstGeom>
          <a:noFill/>
          <a:ln>
            <a:noFill/>
          </a:ln>
        </p:spPr>
      </p:pic>
      <p:pic>
        <p:nvPicPr>
          <p:cNvPr id="264" name="Google Shape;264;p29"/>
          <p:cNvPicPr preferRelativeResize="0"/>
          <p:nvPr/>
        </p:nvPicPr>
        <p:blipFill>
          <a:blip r:embed="rId4">
            <a:alphaModFix/>
          </a:blip>
          <a:stretch>
            <a:fillRect/>
          </a:stretch>
        </p:blipFill>
        <p:spPr>
          <a:xfrm>
            <a:off x="5173177" y="2035350"/>
            <a:ext cx="3823177" cy="2740351"/>
          </a:xfrm>
          <a:prstGeom prst="rect">
            <a:avLst/>
          </a:prstGeom>
          <a:noFill/>
          <a:ln>
            <a:noFill/>
          </a:ln>
        </p:spPr>
      </p:pic>
      <p:sp>
        <p:nvSpPr>
          <p:cNvPr id="265" name="Google Shape;265;p29"/>
          <p:cNvSpPr/>
          <p:nvPr/>
        </p:nvSpPr>
        <p:spPr>
          <a:xfrm>
            <a:off x="5131750" y="2106825"/>
            <a:ext cx="3906000" cy="2597400"/>
          </a:xfrm>
          <a:prstGeom prst="rect">
            <a:avLst/>
          </a:prstGeom>
          <a:noFill/>
          <a:ln w="28575" cap="flat" cmpd="sng">
            <a:solidFill>
              <a:srgbClr val="D14E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grpSp>
        <p:nvGrpSpPr>
          <p:cNvPr id="270" name="Google Shape;270;p30"/>
          <p:cNvGrpSpPr/>
          <p:nvPr/>
        </p:nvGrpSpPr>
        <p:grpSpPr>
          <a:xfrm>
            <a:off x="-1261128" y="-2562937"/>
            <a:ext cx="4633003" cy="3617957"/>
            <a:chOff x="-1708812" y="-3944515"/>
            <a:chExt cx="6515262" cy="5087116"/>
          </a:xfrm>
        </p:grpSpPr>
        <p:sp>
          <p:nvSpPr>
            <p:cNvPr id="271" name="Google Shape;271;p30"/>
            <p:cNvSpPr txBox="1"/>
            <p:nvPr/>
          </p:nvSpPr>
          <p:spPr>
            <a:xfrm>
              <a:off x="857250" y="295123"/>
              <a:ext cx="3949200" cy="3678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Location Mapping</a:t>
              </a:r>
              <a:endParaRPr sz="1700" b="1">
                <a:solidFill>
                  <a:srgbClr val="A5A5A5"/>
                </a:solidFill>
              </a:endParaRPr>
            </a:p>
          </p:txBody>
        </p:sp>
        <p:sp>
          <p:nvSpPr>
            <p:cNvPr id="272" name="Google Shape;272;p30"/>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273" name="Google Shape;273;p30"/>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274" name="Google Shape;274;p30"/>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275" name="Google Shape;275;p30"/>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grpSp>
      <p:pic>
        <p:nvPicPr>
          <p:cNvPr id="276" name="Google Shape;276;p30"/>
          <p:cNvPicPr preferRelativeResize="0"/>
          <p:nvPr/>
        </p:nvPicPr>
        <p:blipFill rotWithShape="1">
          <a:blip r:embed="rId3">
            <a:alphaModFix/>
          </a:blip>
          <a:srcRect l="13078" t="62552" r="-2292" b="21879"/>
          <a:stretch/>
        </p:blipFill>
        <p:spPr>
          <a:xfrm>
            <a:off x="2610250" y="295325"/>
            <a:ext cx="6402125" cy="615827"/>
          </a:xfrm>
          <a:prstGeom prst="rect">
            <a:avLst/>
          </a:prstGeom>
          <a:noFill/>
          <a:ln>
            <a:noFill/>
          </a:ln>
        </p:spPr>
      </p:pic>
      <p:pic>
        <p:nvPicPr>
          <p:cNvPr id="277" name="Google Shape;277;p30"/>
          <p:cNvPicPr preferRelativeResize="0"/>
          <p:nvPr/>
        </p:nvPicPr>
        <p:blipFill rotWithShape="1">
          <a:blip r:embed="rId4">
            <a:alphaModFix/>
          </a:blip>
          <a:srcRect t="61437" b="23400"/>
          <a:stretch/>
        </p:blipFill>
        <p:spPr>
          <a:xfrm>
            <a:off x="2978089" y="823196"/>
            <a:ext cx="5666446" cy="615826"/>
          </a:xfrm>
          <a:prstGeom prst="rect">
            <a:avLst/>
          </a:prstGeom>
          <a:noFill/>
          <a:ln>
            <a:noFill/>
          </a:ln>
        </p:spPr>
      </p:pic>
      <p:pic>
        <p:nvPicPr>
          <p:cNvPr id="278" name="Google Shape;278;p30"/>
          <p:cNvPicPr preferRelativeResize="0"/>
          <p:nvPr/>
        </p:nvPicPr>
        <p:blipFill>
          <a:blip r:embed="rId5">
            <a:alphaModFix/>
          </a:blip>
          <a:stretch>
            <a:fillRect/>
          </a:stretch>
        </p:blipFill>
        <p:spPr>
          <a:xfrm>
            <a:off x="257826" y="1439025"/>
            <a:ext cx="5011542" cy="3617950"/>
          </a:xfrm>
          <a:prstGeom prst="rect">
            <a:avLst/>
          </a:prstGeom>
          <a:noFill/>
          <a:ln>
            <a:noFill/>
          </a:ln>
        </p:spPr>
      </p:pic>
      <p:sp>
        <p:nvSpPr>
          <p:cNvPr id="279" name="Google Shape;279;p30"/>
          <p:cNvSpPr/>
          <p:nvPr/>
        </p:nvSpPr>
        <p:spPr>
          <a:xfrm>
            <a:off x="5981323" y="295325"/>
            <a:ext cx="2716200" cy="1242600"/>
          </a:xfrm>
          <a:prstGeom prst="rect">
            <a:avLst/>
          </a:prstGeom>
          <a:noFill/>
          <a:ln w="28575" cap="flat" cmpd="sng">
            <a:solidFill>
              <a:srgbClr val="D14E5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grpSp>
        <p:nvGrpSpPr>
          <p:cNvPr id="284" name="Google Shape;284;p31"/>
          <p:cNvGrpSpPr/>
          <p:nvPr/>
        </p:nvGrpSpPr>
        <p:grpSpPr>
          <a:xfrm>
            <a:off x="-1377528" y="-2816937"/>
            <a:ext cx="7013341" cy="3617957"/>
            <a:chOff x="-1708812" y="-3944515"/>
            <a:chExt cx="9862665" cy="5087116"/>
          </a:xfrm>
        </p:grpSpPr>
        <p:sp>
          <p:nvSpPr>
            <p:cNvPr id="285" name="Google Shape;285;p31"/>
            <p:cNvSpPr txBox="1"/>
            <p:nvPr/>
          </p:nvSpPr>
          <p:spPr>
            <a:xfrm>
              <a:off x="857253" y="295133"/>
              <a:ext cx="7296600" cy="7359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Sub Request Types</a:t>
              </a:r>
              <a:endParaRPr sz="1700" b="1">
                <a:solidFill>
                  <a:srgbClr val="A5A5A5"/>
                </a:solidFill>
              </a:endParaRPr>
            </a:p>
            <a:p>
              <a:pPr marL="0" marR="0" lvl="0" indent="0" algn="l" rtl="0">
                <a:spcBef>
                  <a:spcPts val="0"/>
                </a:spcBef>
                <a:spcAft>
                  <a:spcPts val="0"/>
                </a:spcAft>
                <a:buNone/>
              </a:pPr>
              <a:endParaRPr sz="1700" b="1">
                <a:solidFill>
                  <a:srgbClr val="A5A5A5"/>
                </a:solidFill>
              </a:endParaRPr>
            </a:p>
          </p:txBody>
        </p:sp>
        <p:sp>
          <p:nvSpPr>
            <p:cNvPr id="286" name="Google Shape;286;p31"/>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287" name="Google Shape;287;p31"/>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288" name="Google Shape;288;p31"/>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289" name="Google Shape;289;p31"/>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grpSp>
      <p:graphicFrame>
        <p:nvGraphicFramePr>
          <p:cNvPr id="290" name="Google Shape;290;p31"/>
          <p:cNvGraphicFramePr/>
          <p:nvPr/>
        </p:nvGraphicFramePr>
        <p:xfrm>
          <a:off x="309475" y="916475"/>
          <a:ext cx="8525025" cy="3531325"/>
        </p:xfrm>
        <a:graphic>
          <a:graphicData uri="http://schemas.openxmlformats.org/drawingml/2006/table">
            <a:tbl>
              <a:tblPr>
                <a:noFill/>
                <a:tableStyleId>{A695C627-31E4-45C4-B901-E89A85CF1A48}</a:tableStyleId>
              </a:tblPr>
              <a:tblGrid>
                <a:gridCol w="1134275">
                  <a:extLst>
                    <a:ext uri="{9D8B030D-6E8A-4147-A177-3AD203B41FA5}">
                      <a16:colId xmlns:a16="http://schemas.microsoft.com/office/drawing/2014/main" val="20000"/>
                    </a:ext>
                  </a:extLst>
                </a:gridCol>
                <a:gridCol w="650625">
                  <a:extLst>
                    <a:ext uri="{9D8B030D-6E8A-4147-A177-3AD203B41FA5}">
                      <a16:colId xmlns:a16="http://schemas.microsoft.com/office/drawing/2014/main" val="20001"/>
                    </a:ext>
                  </a:extLst>
                </a:gridCol>
                <a:gridCol w="1210000">
                  <a:extLst>
                    <a:ext uri="{9D8B030D-6E8A-4147-A177-3AD203B41FA5}">
                      <a16:colId xmlns:a16="http://schemas.microsoft.com/office/drawing/2014/main" val="20002"/>
                    </a:ext>
                  </a:extLst>
                </a:gridCol>
                <a:gridCol w="486450">
                  <a:extLst>
                    <a:ext uri="{9D8B030D-6E8A-4147-A177-3AD203B41FA5}">
                      <a16:colId xmlns:a16="http://schemas.microsoft.com/office/drawing/2014/main" val="20003"/>
                    </a:ext>
                  </a:extLst>
                </a:gridCol>
                <a:gridCol w="1239000">
                  <a:extLst>
                    <a:ext uri="{9D8B030D-6E8A-4147-A177-3AD203B41FA5}">
                      <a16:colId xmlns:a16="http://schemas.microsoft.com/office/drawing/2014/main" val="20004"/>
                    </a:ext>
                  </a:extLst>
                </a:gridCol>
                <a:gridCol w="478200">
                  <a:extLst>
                    <a:ext uri="{9D8B030D-6E8A-4147-A177-3AD203B41FA5}">
                      <a16:colId xmlns:a16="http://schemas.microsoft.com/office/drawing/2014/main" val="20005"/>
                    </a:ext>
                  </a:extLst>
                </a:gridCol>
                <a:gridCol w="1151600">
                  <a:extLst>
                    <a:ext uri="{9D8B030D-6E8A-4147-A177-3AD203B41FA5}">
                      <a16:colId xmlns:a16="http://schemas.microsoft.com/office/drawing/2014/main" val="20006"/>
                    </a:ext>
                  </a:extLst>
                </a:gridCol>
                <a:gridCol w="503875">
                  <a:extLst>
                    <a:ext uri="{9D8B030D-6E8A-4147-A177-3AD203B41FA5}">
                      <a16:colId xmlns:a16="http://schemas.microsoft.com/office/drawing/2014/main" val="20007"/>
                    </a:ext>
                  </a:extLst>
                </a:gridCol>
                <a:gridCol w="1245800">
                  <a:extLst>
                    <a:ext uri="{9D8B030D-6E8A-4147-A177-3AD203B41FA5}">
                      <a16:colId xmlns:a16="http://schemas.microsoft.com/office/drawing/2014/main" val="20008"/>
                    </a:ext>
                  </a:extLst>
                </a:gridCol>
                <a:gridCol w="425200">
                  <a:extLst>
                    <a:ext uri="{9D8B030D-6E8A-4147-A177-3AD203B41FA5}">
                      <a16:colId xmlns:a16="http://schemas.microsoft.com/office/drawing/2014/main" val="20009"/>
                    </a:ext>
                  </a:extLst>
                </a:gridCol>
              </a:tblGrid>
              <a:tr h="507825">
                <a:tc>
                  <a:txBody>
                    <a:bodyPr/>
                    <a:lstStyle/>
                    <a:p>
                      <a:pPr marL="0" lvl="0" indent="0" algn="ctr" rtl="0">
                        <a:spcBef>
                          <a:spcPts val="0"/>
                        </a:spcBef>
                        <a:spcAft>
                          <a:spcPts val="0"/>
                        </a:spcAft>
                        <a:buNone/>
                      </a:pPr>
                      <a:r>
                        <a:rPr lang="en" sz="1300">
                          <a:solidFill>
                            <a:schemeClr val="accent5"/>
                          </a:solidFill>
                        </a:rPr>
                        <a:t>ParksMnt</a:t>
                      </a:r>
                      <a:endParaRPr sz="1300">
                        <a:solidFill>
                          <a:schemeClr val="accent5"/>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1371</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ParksTrePr</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172</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CemetMntnc</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75</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BranchPick</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6</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5"/>
                          </a:solidFill>
                        </a:rPr>
                        <a:t>PestsOther</a:t>
                      </a:r>
                      <a:endParaRPr sz="1300">
                        <a:solidFill>
                          <a:schemeClr val="accent5"/>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2</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507825">
                <a:tc>
                  <a:txBody>
                    <a:bodyPr/>
                    <a:lstStyle/>
                    <a:p>
                      <a:pPr marL="0" lvl="0" indent="0" algn="ctr" rtl="0">
                        <a:spcBef>
                          <a:spcPts val="0"/>
                        </a:spcBef>
                        <a:spcAft>
                          <a:spcPts val="0"/>
                        </a:spcAft>
                        <a:buNone/>
                      </a:pPr>
                      <a:r>
                        <a:rPr lang="en" sz="1300">
                          <a:solidFill>
                            <a:schemeClr val="accent5"/>
                          </a:solidFill>
                        </a:rPr>
                        <a:t>TurfMntnc</a:t>
                      </a:r>
                      <a:endParaRPr sz="1300">
                        <a:solidFill>
                          <a:schemeClr val="accent5"/>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558</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Ease&amp;Blvd</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152</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ParksDrai</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53</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BrokenBran</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5</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5"/>
                          </a:solidFill>
                        </a:rPr>
                        <a:t>TreePla</a:t>
                      </a:r>
                      <a:endParaRPr sz="1300">
                        <a:solidFill>
                          <a:schemeClr val="accent5"/>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1</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507825">
                <a:tc>
                  <a:txBody>
                    <a:bodyPr/>
                    <a:lstStyle/>
                    <a:p>
                      <a:pPr marL="0" lvl="0" indent="0" algn="ctr" rtl="0">
                        <a:spcBef>
                          <a:spcPts val="0"/>
                        </a:spcBef>
                        <a:spcAft>
                          <a:spcPts val="0"/>
                        </a:spcAft>
                        <a:buNone/>
                      </a:pPr>
                      <a:r>
                        <a:rPr lang="en" sz="1300">
                          <a:solidFill>
                            <a:schemeClr val="accent5"/>
                          </a:solidFill>
                        </a:rPr>
                        <a:t>IrrigMtnc</a:t>
                      </a:r>
                      <a:endParaRPr sz="1300">
                        <a:solidFill>
                          <a:schemeClr val="accent5"/>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526</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PrkGrbEmpt</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144</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DeadAnPU</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49</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TreeInsp</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4</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5"/>
                          </a:solidFill>
                        </a:rPr>
                        <a:t>LightRep</a:t>
                      </a:r>
                      <a:endParaRPr sz="1300">
                        <a:solidFill>
                          <a:schemeClr val="accent5"/>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1</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507825">
                <a:tc>
                  <a:txBody>
                    <a:bodyPr/>
                    <a:lstStyle/>
                    <a:p>
                      <a:pPr marL="0" lvl="0" indent="0" algn="ctr" rtl="0">
                        <a:spcBef>
                          <a:spcPts val="0"/>
                        </a:spcBef>
                        <a:spcAft>
                          <a:spcPts val="0"/>
                        </a:spcAft>
                        <a:buNone/>
                      </a:pPr>
                      <a:r>
                        <a:rPr lang="en" sz="1300">
                          <a:solidFill>
                            <a:schemeClr val="accent5"/>
                          </a:solidFill>
                        </a:rPr>
                        <a:t>PathMntnc</a:t>
                      </a:r>
                      <a:endParaRPr sz="1300">
                        <a:solidFill>
                          <a:schemeClr val="accent5"/>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396</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LitPubProp</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132</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FoxtalWeed</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26</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PesNoxWd</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4</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5"/>
                          </a:solidFill>
                        </a:rPr>
                        <a:t>DeadAnimal</a:t>
                      </a:r>
                      <a:endParaRPr sz="1300">
                        <a:solidFill>
                          <a:schemeClr val="accent5"/>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1</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r h="507825">
                <a:tc>
                  <a:txBody>
                    <a:bodyPr/>
                    <a:lstStyle/>
                    <a:p>
                      <a:pPr marL="0" lvl="0" indent="0" algn="ctr" rtl="0">
                        <a:spcBef>
                          <a:spcPts val="0"/>
                        </a:spcBef>
                        <a:spcAft>
                          <a:spcPts val="0"/>
                        </a:spcAft>
                        <a:buNone/>
                      </a:pPr>
                      <a:r>
                        <a:rPr lang="en" sz="1300">
                          <a:solidFill>
                            <a:schemeClr val="accent5"/>
                          </a:solidFill>
                        </a:rPr>
                        <a:t>VehcleAcce</a:t>
                      </a:r>
                      <a:endParaRPr sz="1300">
                        <a:solidFill>
                          <a:schemeClr val="accent5"/>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248</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OutdrRink</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103</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TreePrunin</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11</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TreeObst</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2</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5"/>
                          </a:solidFill>
                        </a:rPr>
                        <a:t>HortInq</a:t>
                      </a:r>
                      <a:endParaRPr sz="1300">
                        <a:solidFill>
                          <a:schemeClr val="accent5"/>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1</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507825">
                <a:tc>
                  <a:txBody>
                    <a:bodyPr/>
                    <a:lstStyle/>
                    <a:p>
                      <a:pPr marL="0" lvl="0" indent="0" algn="ctr" rtl="0">
                        <a:spcBef>
                          <a:spcPts val="0"/>
                        </a:spcBef>
                        <a:spcAft>
                          <a:spcPts val="0"/>
                        </a:spcAft>
                        <a:buNone/>
                      </a:pPr>
                      <a:r>
                        <a:rPr lang="en" sz="1300">
                          <a:solidFill>
                            <a:schemeClr val="accent5"/>
                          </a:solidFill>
                        </a:rPr>
                        <a:t>WeedsCity</a:t>
                      </a:r>
                      <a:endParaRPr sz="1300">
                        <a:solidFill>
                          <a:schemeClr val="accent5"/>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231</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PlayEquMnt</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94</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TreeRemova</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8</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RodContrl</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2</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5"/>
                          </a:solidFill>
                        </a:rPr>
                        <a:t>BirdInquir</a:t>
                      </a:r>
                      <a:endParaRPr sz="1300">
                        <a:solidFill>
                          <a:schemeClr val="accent5"/>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1</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r h="484375">
                <a:tc>
                  <a:txBody>
                    <a:bodyPr/>
                    <a:lstStyle/>
                    <a:p>
                      <a:pPr marL="0" lvl="0" indent="0" algn="ctr" rtl="0">
                        <a:spcBef>
                          <a:spcPts val="0"/>
                        </a:spcBef>
                        <a:spcAft>
                          <a:spcPts val="0"/>
                        </a:spcAft>
                        <a:buNone/>
                      </a:pPr>
                      <a:r>
                        <a:rPr lang="en" sz="1300">
                          <a:solidFill>
                            <a:schemeClr val="accent5"/>
                          </a:solidFill>
                        </a:rPr>
                        <a:t>No Subtype</a:t>
                      </a:r>
                      <a:endParaRPr sz="1300">
                        <a:solidFill>
                          <a:schemeClr val="accent5"/>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202</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WeedsDande</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91</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AdoptGree</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7</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3"/>
                          </a:solidFill>
                        </a:rPr>
                        <a:t>TensCoMnt</a:t>
                      </a:r>
                      <a:endParaRPr sz="1300">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2</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tc>
                  <a:txBody>
                    <a:bodyPr/>
                    <a:lstStyle/>
                    <a:p>
                      <a:pPr marL="0" lvl="0" indent="0" algn="ctr" rtl="0">
                        <a:spcBef>
                          <a:spcPts val="0"/>
                        </a:spcBef>
                        <a:spcAft>
                          <a:spcPts val="0"/>
                        </a:spcAft>
                        <a:buNone/>
                      </a:pPr>
                      <a:r>
                        <a:rPr lang="en" sz="1300">
                          <a:solidFill>
                            <a:schemeClr val="accent5"/>
                          </a:solidFill>
                        </a:rPr>
                        <a:t>MonInquiry</a:t>
                      </a:r>
                      <a:endParaRPr sz="1300">
                        <a:solidFill>
                          <a:schemeClr val="accent5"/>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1300">
                          <a:solidFill>
                            <a:srgbClr val="666666"/>
                          </a:solidFill>
                        </a:rPr>
                        <a:t>1</a:t>
                      </a:r>
                      <a:endParaRPr sz="1300">
                        <a:solidFill>
                          <a:srgbClr val="666666"/>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graphicFrame>
        <p:nvGraphicFramePr>
          <p:cNvPr id="295" name="Google Shape;295;p32"/>
          <p:cNvGraphicFramePr/>
          <p:nvPr/>
        </p:nvGraphicFramePr>
        <p:xfrm>
          <a:off x="206825" y="904850"/>
          <a:ext cx="8624475" cy="3748880"/>
        </p:xfrm>
        <a:graphic>
          <a:graphicData uri="http://schemas.openxmlformats.org/drawingml/2006/table">
            <a:tbl>
              <a:tblPr>
                <a:noFill/>
                <a:tableStyleId>{A695C627-31E4-45C4-B901-E89A85CF1A48}</a:tableStyleId>
              </a:tblPr>
              <a:tblGrid>
                <a:gridCol w="2003925">
                  <a:extLst>
                    <a:ext uri="{9D8B030D-6E8A-4147-A177-3AD203B41FA5}">
                      <a16:colId xmlns:a16="http://schemas.microsoft.com/office/drawing/2014/main" val="20000"/>
                    </a:ext>
                  </a:extLst>
                </a:gridCol>
                <a:gridCol w="5510150">
                  <a:extLst>
                    <a:ext uri="{9D8B030D-6E8A-4147-A177-3AD203B41FA5}">
                      <a16:colId xmlns:a16="http://schemas.microsoft.com/office/drawing/2014/main" val="20001"/>
                    </a:ext>
                  </a:extLst>
                </a:gridCol>
                <a:gridCol w="1110400">
                  <a:extLst>
                    <a:ext uri="{9D8B030D-6E8A-4147-A177-3AD203B41FA5}">
                      <a16:colId xmlns:a16="http://schemas.microsoft.com/office/drawing/2014/main" val="20002"/>
                    </a:ext>
                  </a:extLst>
                </a:gridCol>
              </a:tblGrid>
              <a:tr h="396200">
                <a:tc>
                  <a:txBody>
                    <a:bodyPr/>
                    <a:lstStyle/>
                    <a:p>
                      <a:pPr marL="0" lvl="0" indent="0" algn="ctr" rtl="0">
                        <a:spcBef>
                          <a:spcPts val="0"/>
                        </a:spcBef>
                        <a:spcAft>
                          <a:spcPts val="0"/>
                        </a:spcAft>
                        <a:buNone/>
                      </a:pPr>
                      <a:r>
                        <a:rPr lang="en" sz="1600" b="1">
                          <a:solidFill>
                            <a:schemeClr val="accent5"/>
                          </a:solidFill>
                        </a:rPr>
                        <a:t>Sub Request Type</a:t>
                      </a:r>
                      <a:endParaRPr sz="1600" b="1">
                        <a:solidFill>
                          <a:schemeClr val="accent5"/>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600" b="1">
                          <a:solidFill>
                            <a:schemeClr val="accent5"/>
                          </a:solidFill>
                        </a:rPr>
                        <a:t>Customer Comments</a:t>
                      </a:r>
                      <a:endParaRPr sz="1600" b="1">
                        <a:solidFill>
                          <a:schemeClr val="accent5"/>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lvl="0" indent="0" algn="ctr" rtl="0">
                        <a:spcBef>
                          <a:spcPts val="0"/>
                        </a:spcBef>
                        <a:spcAft>
                          <a:spcPts val="0"/>
                        </a:spcAft>
                        <a:buNone/>
                      </a:pPr>
                      <a:r>
                        <a:rPr lang="en" sz="1600" b="1">
                          <a:solidFill>
                            <a:schemeClr val="accent5"/>
                          </a:solidFill>
                        </a:rPr>
                        <a:t>Keyword</a:t>
                      </a:r>
                      <a:endParaRPr sz="1600" b="1">
                        <a:solidFill>
                          <a:schemeClr val="accent5"/>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396200">
                <a:tc>
                  <a:txBody>
                    <a:bodyPr/>
                    <a:lstStyle/>
                    <a:p>
                      <a:pPr marL="0" marR="0" lvl="0" indent="0" algn="ctr" rtl="0">
                        <a:lnSpc>
                          <a:spcPct val="100000"/>
                        </a:lnSpc>
                        <a:spcBef>
                          <a:spcPts val="0"/>
                        </a:spcBef>
                        <a:spcAft>
                          <a:spcPts val="0"/>
                        </a:spcAft>
                        <a:buNone/>
                      </a:pPr>
                      <a:r>
                        <a:rPr lang="en" sz="1300" b="1">
                          <a:solidFill>
                            <a:schemeClr val="accent3"/>
                          </a:solidFill>
                        </a:rPr>
                        <a:t>PathMntnc</a:t>
                      </a:r>
                      <a:endParaRPr sz="1300" b="1">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A6AAA9">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300" b="1">
                          <a:solidFill>
                            <a:schemeClr val="dk1"/>
                          </a:solidFill>
                        </a:rPr>
                        <a:t>Lights</a:t>
                      </a:r>
                      <a:r>
                        <a:rPr lang="en" sz="1300">
                          <a:solidFill>
                            <a:schemeClr val="dk1"/>
                          </a:solidFill>
                        </a:rPr>
                        <a:t> at outdoor rink </a:t>
                      </a:r>
                      <a:r>
                        <a:rPr lang="en" sz="1300" b="1">
                          <a:solidFill>
                            <a:schemeClr val="dk1"/>
                          </a:solidFill>
                        </a:rPr>
                        <a:t>do not work</a:t>
                      </a:r>
                      <a:r>
                        <a:rPr lang="en" sz="1300">
                          <a:solidFill>
                            <a:schemeClr val="dk1"/>
                          </a:solidFill>
                        </a:rPr>
                        <a:t>. Please check and repair.</a:t>
                      </a:r>
                      <a:endParaRPr sz="1300">
                        <a:solidFill>
                          <a:schemeClr val="dk1"/>
                        </a:solidFill>
                      </a:endParaRPr>
                    </a:p>
                  </a:txBody>
                  <a:tcPr marL="91425" marR="91425" marT="91425" marB="91425">
                    <a:lnL w="9525" cap="flat" cmpd="sng">
                      <a:solidFill>
                        <a:srgbClr val="A6AAA9">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300">
                          <a:solidFill>
                            <a:schemeClr val="dk1"/>
                          </a:solidFill>
                        </a:rPr>
                        <a:t>Lights</a:t>
                      </a:r>
                      <a:endParaRPr sz="13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marR="0" lvl="0" indent="0" algn="ctr" rtl="0">
                        <a:lnSpc>
                          <a:spcPct val="100000"/>
                        </a:lnSpc>
                        <a:spcBef>
                          <a:spcPts val="0"/>
                        </a:spcBef>
                        <a:spcAft>
                          <a:spcPts val="0"/>
                        </a:spcAft>
                        <a:buNone/>
                      </a:pPr>
                      <a:endParaRPr sz="1300" b="1">
                        <a:solidFill>
                          <a:schemeClr val="accent3"/>
                        </a:solidFill>
                      </a:endParaRPr>
                    </a:p>
                    <a:p>
                      <a:pPr marL="0" marR="0" lvl="0" indent="0" algn="ctr" rtl="0">
                        <a:lnSpc>
                          <a:spcPct val="100000"/>
                        </a:lnSpc>
                        <a:spcBef>
                          <a:spcPts val="0"/>
                        </a:spcBef>
                        <a:spcAft>
                          <a:spcPts val="0"/>
                        </a:spcAft>
                        <a:buNone/>
                      </a:pPr>
                      <a:endParaRPr sz="1300" b="1">
                        <a:solidFill>
                          <a:schemeClr val="accent3"/>
                        </a:solidFill>
                      </a:endParaRPr>
                    </a:p>
                    <a:p>
                      <a:pPr marL="0" marR="0" lvl="0" indent="0" algn="ctr" rtl="0">
                        <a:lnSpc>
                          <a:spcPct val="100000"/>
                        </a:lnSpc>
                        <a:spcBef>
                          <a:spcPts val="0"/>
                        </a:spcBef>
                        <a:spcAft>
                          <a:spcPts val="0"/>
                        </a:spcAft>
                        <a:buNone/>
                      </a:pPr>
                      <a:endParaRPr sz="1300" b="1">
                        <a:solidFill>
                          <a:schemeClr val="accent3"/>
                        </a:solidFill>
                      </a:endParaRPr>
                    </a:p>
                    <a:p>
                      <a:pPr marL="0" marR="0" lvl="0" indent="0" algn="ctr" rtl="0">
                        <a:lnSpc>
                          <a:spcPct val="100000"/>
                        </a:lnSpc>
                        <a:spcBef>
                          <a:spcPts val="0"/>
                        </a:spcBef>
                        <a:spcAft>
                          <a:spcPts val="0"/>
                        </a:spcAft>
                        <a:buNone/>
                      </a:pPr>
                      <a:r>
                        <a:rPr lang="en" sz="1300" b="1">
                          <a:solidFill>
                            <a:schemeClr val="accent3"/>
                          </a:solidFill>
                        </a:rPr>
                        <a:t>OutdrRink</a:t>
                      </a:r>
                      <a:endParaRPr sz="1300" b="1">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0"/>
                        </a:spcAft>
                        <a:buNone/>
                      </a:pPr>
                      <a:r>
                        <a:rPr lang="en" sz="1300">
                          <a:solidFill>
                            <a:schemeClr val="dk1"/>
                          </a:solidFill>
                        </a:rPr>
                        <a:t>I was awakened this fine morning to that </a:t>
                      </a:r>
                      <a:r>
                        <a:rPr lang="en" sz="1300" b="1">
                          <a:solidFill>
                            <a:schemeClr val="dk1"/>
                          </a:solidFill>
                        </a:rPr>
                        <a:t>most joyous sound of the back up "beep, beep, beep"</a:t>
                      </a:r>
                      <a:r>
                        <a:rPr lang="en" sz="1300">
                          <a:solidFill>
                            <a:schemeClr val="dk1"/>
                          </a:solidFill>
                        </a:rPr>
                        <a:t>, flashing yellow beacons and truck lights shining into my bedroom window as the city worked on the skating rink at Mable Brown Park AT 6:45AM!!! Do I have to remind the city that there is a noise bylaw from 10pm to 7am (and 7am is a full hour too early in my opinion). Good Morning to you and Thanks guys.</a:t>
                      </a:r>
                      <a:endParaRPr sz="13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0"/>
                        </a:spcAft>
                        <a:buNone/>
                      </a:pPr>
                      <a:endParaRPr sz="1300">
                        <a:solidFill>
                          <a:schemeClr val="dk1"/>
                        </a:solidFill>
                      </a:endParaRPr>
                    </a:p>
                    <a:p>
                      <a:pPr marL="0" marR="0" lvl="0" indent="0" algn="ctr" rtl="0">
                        <a:lnSpc>
                          <a:spcPct val="100000"/>
                        </a:lnSpc>
                        <a:spcBef>
                          <a:spcPts val="0"/>
                        </a:spcBef>
                        <a:spcAft>
                          <a:spcPts val="0"/>
                        </a:spcAft>
                        <a:buNone/>
                      </a:pPr>
                      <a:endParaRPr sz="1300">
                        <a:solidFill>
                          <a:schemeClr val="dk1"/>
                        </a:solidFill>
                      </a:endParaRPr>
                    </a:p>
                    <a:p>
                      <a:pPr marL="0" marR="0" lvl="0" indent="0" algn="ctr" rtl="0">
                        <a:lnSpc>
                          <a:spcPct val="100000"/>
                        </a:lnSpc>
                        <a:spcBef>
                          <a:spcPts val="0"/>
                        </a:spcBef>
                        <a:spcAft>
                          <a:spcPts val="0"/>
                        </a:spcAft>
                        <a:buNone/>
                      </a:pPr>
                      <a:endParaRPr sz="1300">
                        <a:solidFill>
                          <a:schemeClr val="dk1"/>
                        </a:solidFill>
                      </a:endParaRPr>
                    </a:p>
                    <a:p>
                      <a:pPr marL="0" marR="0" lvl="0" indent="0" algn="ctr" rtl="0">
                        <a:lnSpc>
                          <a:spcPct val="100000"/>
                        </a:lnSpc>
                        <a:spcBef>
                          <a:spcPts val="0"/>
                        </a:spcBef>
                        <a:spcAft>
                          <a:spcPts val="0"/>
                        </a:spcAft>
                        <a:buNone/>
                      </a:pPr>
                      <a:r>
                        <a:rPr lang="en" sz="1300">
                          <a:solidFill>
                            <a:schemeClr val="dk1"/>
                          </a:solidFill>
                        </a:rPr>
                        <a:t>Noise</a:t>
                      </a:r>
                      <a:endParaRPr sz="13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None/>
                      </a:pPr>
                      <a:r>
                        <a:rPr lang="en" sz="1300" b="1">
                          <a:solidFill>
                            <a:schemeClr val="accent3"/>
                          </a:solidFill>
                        </a:rPr>
                        <a:t>OutdrRink</a:t>
                      </a:r>
                      <a:endParaRPr sz="1300" b="1">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300">
                          <a:solidFill>
                            <a:schemeClr val="dk1"/>
                          </a:solidFill>
                        </a:rPr>
                        <a:t>McNab Park Rink </a:t>
                      </a:r>
                      <a:r>
                        <a:rPr lang="en" sz="1300" b="1">
                          <a:solidFill>
                            <a:schemeClr val="dk1"/>
                          </a:solidFill>
                        </a:rPr>
                        <a:t>lights</a:t>
                      </a:r>
                      <a:r>
                        <a:rPr lang="en" sz="1300">
                          <a:solidFill>
                            <a:schemeClr val="dk1"/>
                          </a:solidFill>
                        </a:rPr>
                        <a:t> have not worked properly since the power went out in the storm 2 days ago - also asking to have the</a:t>
                      </a:r>
                      <a:r>
                        <a:rPr lang="en" sz="1300" b="1">
                          <a:solidFill>
                            <a:schemeClr val="dk1"/>
                          </a:solidFill>
                        </a:rPr>
                        <a:t> heat </a:t>
                      </a:r>
                      <a:r>
                        <a:rPr lang="en" sz="1300">
                          <a:solidFill>
                            <a:schemeClr val="dk1"/>
                          </a:solidFill>
                        </a:rPr>
                        <a:t>turned up some inside the shack</a:t>
                      </a:r>
                      <a:endParaRPr sz="13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 sz="1300">
                          <a:solidFill>
                            <a:schemeClr val="dk1"/>
                          </a:solidFill>
                        </a:rPr>
                        <a:t>Broken lights, no heat</a:t>
                      </a:r>
                      <a:endParaRPr sz="13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marR="0" lvl="0" indent="0" algn="ctr" rtl="0">
                        <a:lnSpc>
                          <a:spcPct val="100000"/>
                        </a:lnSpc>
                        <a:spcBef>
                          <a:spcPts val="0"/>
                        </a:spcBef>
                        <a:spcAft>
                          <a:spcPts val="0"/>
                        </a:spcAft>
                        <a:buNone/>
                      </a:pPr>
                      <a:r>
                        <a:rPr lang="en" sz="1300" b="1">
                          <a:solidFill>
                            <a:schemeClr val="accent3"/>
                          </a:solidFill>
                        </a:rPr>
                        <a:t>PathMntnc</a:t>
                      </a:r>
                      <a:endParaRPr sz="1300" b="1">
                        <a:solidFill>
                          <a:schemeClr val="accent3"/>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0"/>
                        </a:spcAft>
                        <a:buNone/>
                      </a:pPr>
                      <a:r>
                        <a:rPr lang="en" sz="1300">
                          <a:solidFill>
                            <a:schemeClr val="dk1"/>
                          </a:solidFill>
                        </a:rPr>
                        <a:t>RPS called - there was a </a:t>
                      </a:r>
                      <a:r>
                        <a:rPr lang="en" sz="1300" b="1">
                          <a:solidFill>
                            <a:schemeClr val="dk1"/>
                          </a:solidFill>
                        </a:rPr>
                        <a:t>vehicle accident</a:t>
                      </a:r>
                      <a:r>
                        <a:rPr lang="en" sz="1300">
                          <a:solidFill>
                            <a:schemeClr val="dk1"/>
                          </a:solidFill>
                        </a:rPr>
                        <a:t> that took down the post at the entrance of St Thomas Park on Tyvan Ave - Police File #RA21011380</a:t>
                      </a:r>
                      <a:endParaRPr sz="13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tc>
                  <a:txBody>
                    <a:bodyPr/>
                    <a:lstStyle/>
                    <a:p>
                      <a:pPr marL="0" marR="0" lvl="0" indent="0" algn="ctr" rtl="0">
                        <a:lnSpc>
                          <a:spcPct val="100000"/>
                        </a:lnSpc>
                        <a:spcBef>
                          <a:spcPts val="0"/>
                        </a:spcBef>
                        <a:spcAft>
                          <a:spcPts val="0"/>
                        </a:spcAft>
                        <a:buNone/>
                      </a:pPr>
                      <a:r>
                        <a:rPr lang="en" sz="1300">
                          <a:solidFill>
                            <a:schemeClr val="dk1"/>
                          </a:solidFill>
                        </a:rPr>
                        <a:t>Car accident</a:t>
                      </a:r>
                      <a:endParaRPr sz="13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EFEFEF"/>
                    </a:solidFill>
                  </a:tcPr>
                </a:tc>
                <a:extLst>
                  <a:ext uri="{0D108BD9-81ED-4DB2-BD59-A6C34878D82A}">
                    <a16:rowId xmlns:a16="http://schemas.microsoft.com/office/drawing/2014/main" val="10004"/>
                  </a:ext>
                </a:extLst>
              </a:tr>
            </a:tbl>
          </a:graphicData>
        </a:graphic>
      </p:graphicFrame>
      <p:grpSp>
        <p:nvGrpSpPr>
          <p:cNvPr id="296" name="Google Shape;296;p32"/>
          <p:cNvGrpSpPr/>
          <p:nvPr/>
        </p:nvGrpSpPr>
        <p:grpSpPr>
          <a:xfrm>
            <a:off x="-1377528" y="-2816937"/>
            <a:ext cx="7013341" cy="3617957"/>
            <a:chOff x="-1708812" y="-3944515"/>
            <a:chExt cx="9862665" cy="5087116"/>
          </a:xfrm>
        </p:grpSpPr>
        <p:sp>
          <p:nvSpPr>
            <p:cNvPr id="297" name="Google Shape;297;p32"/>
            <p:cNvSpPr txBox="1"/>
            <p:nvPr/>
          </p:nvSpPr>
          <p:spPr>
            <a:xfrm>
              <a:off x="857253" y="295133"/>
              <a:ext cx="7296600" cy="7359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Sub Request Types</a:t>
              </a:r>
              <a:endParaRPr sz="1700" b="1">
                <a:solidFill>
                  <a:srgbClr val="A5A5A5"/>
                </a:solidFill>
              </a:endParaRPr>
            </a:p>
            <a:p>
              <a:pPr marL="0" marR="0" lvl="0" indent="0" algn="l" rtl="0">
                <a:spcBef>
                  <a:spcPts val="0"/>
                </a:spcBef>
                <a:spcAft>
                  <a:spcPts val="0"/>
                </a:spcAft>
                <a:buNone/>
              </a:pPr>
              <a:endParaRPr sz="1700" b="1">
                <a:solidFill>
                  <a:srgbClr val="A5A5A5"/>
                </a:solidFill>
              </a:endParaRPr>
            </a:p>
          </p:txBody>
        </p:sp>
        <p:sp>
          <p:nvSpPr>
            <p:cNvPr id="298" name="Google Shape;298;p32"/>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299" name="Google Shape;299;p32"/>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300" name="Google Shape;300;p32"/>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301" name="Google Shape;301;p32"/>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grpSp>
        <p:nvGrpSpPr>
          <p:cNvPr id="306" name="Google Shape;306;p33"/>
          <p:cNvGrpSpPr/>
          <p:nvPr/>
        </p:nvGrpSpPr>
        <p:grpSpPr>
          <a:xfrm>
            <a:off x="-1261128" y="-2562937"/>
            <a:ext cx="6577934" cy="3617957"/>
            <a:chOff x="-1708812" y="-3944515"/>
            <a:chExt cx="9250365" cy="5087116"/>
          </a:xfrm>
        </p:grpSpPr>
        <p:sp>
          <p:nvSpPr>
            <p:cNvPr id="307" name="Google Shape;307;p33"/>
            <p:cNvSpPr txBox="1"/>
            <p:nvPr/>
          </p:nvSpPr>
          <p:spPr>
            <a:xfrm>
              <a:off x="857253" y="295133"/>
              <a:ext cx="6684300" cy="3678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Word Cloud: Identify Urgent Issues</a:t>
              </a:r>
              <a:endParaRPr sz="1700" b="1">
                <a:solidFill>
                  <a:srgbClr val="A5A5A5"/>
                </a:solidFill>
              </a:endParaRPr>
            </a:p>
          </p:txBody>
        </p:sp>
        <p:sp>
          <p:nvSpPr>
            <p:cNvPr id="308" name="Google Shape;308;p33"/>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309" name="Google Shape;309;p33"/>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310" name="Google Shape;310;p33"/>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311" name="Google Shape;311;p33"/>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grpSp>
      <p:sp>
        <p:nvSpPr>
          <p:cNvPr id="312" name="Google Shape;312;p33"/>
          <p:cNvSpPr txBox="1"/>
          <p:nvPr/>
        </p:nvSpPr>
        <p:spPr>
          <a:xfrm>
            <a:off x="480750" y="799750"/>
            <a:ext cx="66363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800" b="1">
                <a:solidFill>
                  <a:srgbClr val="666666"/>
                </a:solidFill>
              </a:rPr>
              <a:t>Before Keyword extraction</a:t>
            </a:r>
            <a:endParaRPr sz="1800" b="1">
              <a:solidFill>
                <a:srgbClr val="666666"/>
              </a:solidFill>
            </a:endParaRPr>
          </a:p>
        </p:txBody>
      </p:sp>
      <p:pic>
        <p:nvPicPr>
          <p:cNvPr id="313" name="Google Shape;313;p33"/>
          <p:cNvPicPr preferRelativeResize="0"/>
          <p:nvPr/>
        </p:nvPicPr>
        <p:blipFill rotWithShape="1">
          <a:blip r:embed="rId3">
            <a:alphaModFix/>
          </a:blip>
          <a:srcRect b="12157"/>
          <a:stretch/>
        </p:blipFill>
        <p:spPr>
          <a:xfrm>
            <a:off x="0" y="1205900"/>
            <a:ext cx="5230725" cy="2479276"/>
          </a:xfrm>
          <a:prstGeom prst="rect">
            <a:avLst/>
          </a:prstGeom>
          <a:noFill/>
          <a:ln>
            <a:noFill/>
          </a:ln>
        </p:spPr>
      </p:pic>
      <p:pic>
        <p:nvPicPr>
          <p:cNvPr id="314" name="Google Shape;314;p33"/>
          <p:cNvPicPr preferRelativeResize="0"/>
          <p:nvPr/>
        </p:nvPicPr>
        <p:blipFill rotWithShape="1">
          <a:blip r:embed="rId4">
            <a:alphaModFix/>
          </a:blip>
          <a:srcRect r="6881" b="12064"/>
          <a:stretch/>
        </p:blipFill>
        <p:spPr>
          <a:xfrm>
            <a:off x="4854100" y="2741083"/>
            <a:ext cx="4240675" cy="2365168"/>
          </a:xfrm>
          <a:prstGeom prst="rect">
            <a:avLst/>
          </a:prstGeom>
          <a:noFill/>
          <a:ln>
            <a:noFill/>
          </a:ln>
        </p:spPr>
      </p:pic>
      <p:sp>
        <p:nvSpPr>
          <p:cNvPr id="315" name="Google Shape;315;p33"/>
          <p:cNvSpPr txBox="1"/>
          <p:nvPr/>
        </p:nvSpPr>
        <p:spPr>
          <a:xfrm>
            <a:off x="5144525" y="2427050"/>
            <a:ext cx="43428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r>
              <a:rPr lang="en" sz="1800" b="1">
                <a:solidFill>
                  <a:srgbClr val="666666"/>
                </a:solidFill>
              </a:rPr>
              <a:t>After Keyword extraction</a:t>
            </a:r>
            <a:endParaRPr sz="1800" b="1">
              <a:solidFill>
                <a:srgbClr val="666666"/>
              </a:solidFill>
            </a:endParaRPr>
          </a:p>
        </p:txBody>
      </p:sp>
      <p:sp>
        <p:nvSpPr>
          <p:cNvPr id="316" name="Google Shape;316;p33"/>
          <p:cNvSpPr/>
          <p:nvPr/>
        </p:nvSpPr>
        <p:spPr>
          <a:xfrm rot="5400000">
            <a:off x="5039275" y="193250"/>
            <a:ext cx="1623600" cy="3073800"/>
          </a:xfrm>
          <a:prstGeom prst="bentArrow">
            <a:avLst>
              <a:gd name="adj1" fmla="val 18320"/>
              <a:gd name="adj2" fmla="val 20543"/>
              <a:gd name="adj3" fmla="val 23781"/>
              <a:gd name="adj4" fmla="val 437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grpSp>
        <p:nvGrpSpPr>
          <p:cNvPr id="321" name="Google Shape;321;p34"/>
          <p:cNvGrpSpPr/>
          <p:nvPr/>
        </p:nvGrpSpPr>
        <p:grpSpPr>
          <a:xfrm>
            <a:off x="-1261128" y="-2562937"/>
            <a:ext cx="7013341" cy="3617957"/>
            <a:chOff x="-1708812" y="-3944515"/>
            <a:chExt cx="9862665" cy="5087116"/>
          </a:xfrm>
        </p:grpSpPr>
        <p:sp>
          <p:nvSpPr>
            <p:cNvPr id="322" name="Google Shape;322;p34"/>
            <p:cNvSpPr txBox="1"/>
            <p:nvPr/>
          </p:nvSpPr>
          <p:spPr>
            <a:xfrm>
              <a:off x="857253" y="295133"/>
              <a:ext cx="7296600" cy="7359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Topic Modeling: Identify Urgent Issues</a:t>
              </a:r>
              <a:endParaRPr sz="1700" b="1">
                <a:solidFill>
                  <a:srgbClr val="A5A5A5"/>
                </a:solidFill>
              </a:endParaRPr>
            </a:p>
            <a:p>
              <a:pPr marL="0" marR="0" lvl="0" indent="0" algn="l" rtl="0">
                <a:spcBef>
                  <a:spcPts val="0"/>
                </a:spcBef>
                <a:spcAft>
                  <a:spcPts val="0"/>
                </a:spcAft>
                <a:buNone/>
              </a:pPr>
              <a:endParaRPr sz="1700" b="1">
                <a:solidFill>
                  <a:srgbClr val="A5A5A5"/>
                </a:solidFill>
              </a:endParaRPr>
            </a:p>
          </p:txBody>
        </p:sp>
        <p:sp>
          <p:nvSpPr>
            <p:cNvPr id="323" name="Google Shape;323;p34"/>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324" name="Google Shape;324;p34"/>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325" name="Google Shape;325;p34"/>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326" name="Google Shape;326;p34"/>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grpSp>
      <p:sp>
        <p:nvSpPr>
          <p:cNvPr id="327" name="Google Shape;327;p34"/>
          <p:cNvSpPr txBox="1"/>
          <p:nvPr/>
        </p:nvSpPr>
        <p:spPr>
          <a:xfrm>
            <a:off x="240625" y="1317150"/>
            <a:ext cx="5188200" cy="22524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666666"/>
              </a:buClr>
              <a:buSzPts val="1800"/>
              <a:buChar char="●"/>
            </a:pPr>
            <a:r>
              <a:rPr lang="en" sz="1800">
                <a:solidFill>
                  <a:srgbClr val="666666"/>
                </a:solidFill>
              </a:rPr>
              <a:t>Note that these topics are only a preliminary sample, not a well-established presentation of our urgent issue classification. </a:t>
            </a:r>
            <a:endParaRPr sz="1800">
              <a:solidFill>
                <a:srgbClr val="666666"/>
              </a:solidFill>
            </a:endParaRPr>
          </a:p>
          <a:p>
            <a:pPr marL="457200" marR="0" lvl="0" indent="-342900" algn="l" rtl="0">
              <a:lnSpc>
                <a:spcPct val="100000"/>
              </a:lnSpc>
              <a:spcBef>
                <a:spcPts val="1000"/>
              </a:spcBef>
              <a:spcAft>
                <a:spcPts val="1000"/>
              </a:spcAft>
              <a:buClr>
                <a:srgbClr val="666666"/>
              </a:buClr>
              <a:buSzPts val="1800"/>
              <a:buChar char="●"/>
            </a:pPr>
            <a:r>
              <a:rPr lang="en" sz="1800">
                <a:solidFill>
                  <a:srgbClr val="666666"/>
                </a:solidFill>
              </a:rPr>
              <a:t>This provides some insight into potential issues that are often brought up in visitor comments, ranked from most frequent to less frequent.</a:t>
            </a:r>
            <a:endParaRPr sz="1800">
              <a:solidFill>
                <a:srgbClr val="666666"/>
              </a:solidFill>
            </a:endParaRPr>
          </a:p>
        </p:txBody>
      </p:sp>
      <p:pic>
        <p:nvPicPr>
          <p:cNvPr id="328" name="Google Shape;328;p34"/>
          <p:cNvPicPr preferRelativeResize="0"/>
          <p:nvPr/>
        </p:nvPicPr>
        <p:blipFill>
          <a:blip r:embed="rId3">
            <a:alphaModFix/>
          </a:blip>
          <a:stretch>
            <a:fillRect/>
          </a:stretch>
        </p:blipFill>
        <p:spPr>
          <a:xfrm>
            <a:off x="5485975" y="138275"/>
            <a:ext cx="3279900" cy="4866949"/>
          </a:xfrm>
          <a:prstGeom prst="rect">
            <a:avLst/>
          </a:prstGeom>
          <a:noFill/>
          <a:ln>
            <a:noFill/>
          </a:ln>
        </p:spPr>
      </p:pic>
      <p:sp>
        <p:nvSpPr>
          <p:cNvPr id="329" name="Google Shape;329;p34"/>
          <p:cNvSpPr/>
          <p:nvPr/>
        </p:nvSpPr>
        <p:spPr>
          <a:xfrm>
            <a:off x="5485975" y="442975"/>
            <a:ext cx="3373800" cy="307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grpSp>
        <p:nvGrpSpPr>
          <p:cNvPr id="334" name="Google Shape;334;p35"/>
          <p:cNvGrpSpPr/>
          <p:nvPr/>
        </p:nvGrpSpPr>
        <p:grpSpPr>
          <a:xfrm>
            <a:off x="-1261128" y="-2562937"/>
            <a:ext cx="7013341" cy="3617957"/>
            <a:chOff x="-1708812" y="-3944515"/>
            <a:chExt cx="9862665" cy="5087116"/>
          </a:xfrm>
        </p:grpSpPr>
        <p:sp>
          <p:nvSpPr>
            <p:cNvPr id="335" name="Google Shape;335;p35"/>
            <p:cNvSpPr txBox="1"/>
            <p:nvPr/>
          </p:nvSpPr>
          <p:spPr>
            <a:xfrm>
              <a:off x="857253" y="295133"/>
              <a:ext cx="7296600" cy="7359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1" i="0" u="none" strike="noStrike" cap="none">
                  <a:solidFill>
                    <a:srgbClr val="A5A5A5"/>
                  </a:solidFill>
                  <a:latin typeface="Arial"/>
                  <a:ea typeface="Arial"/>
                  <a:cs typeface="Arial"/>
                  <a:sym typeface="Arial"/>
                </a:rPr>
                <a:t>Topic Modeling: Identify Urgent Issues</a:t>
              </a:r>
              <a:endParaRPr sz="1700" b="1" i="0" u="none" strike="noStrike" cap="none">
                <a:solidFill>
                  <a:srgbClr val="A5A5A5"/>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a:solidFill>
                  <a:srgbClr val="A5A5A5"/>
                </a:solidFill>
                <a:latin typeface="Arial"/>
                <a:ea typeface="Arial"/>
                <a:cs typeface="Arial"/>
                <a:sym typeface="Arial"/>
              </a:endParaRPr>
            </a:p>
          </p:txBody>
        </p:sp>
        <p:sp>
          <p:nvSpPr>
            <p:cNvPr id="336" name="Google Shape;336;p35"/>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Calibri"/>
                <a:ea typeface="Calibri"/>
                <a:cs typeface="Calibri"/>
                <a:sym typeface="Calibri"/>
              </a:endParaRPr>
            </a:p>
          </p:txBody>
        </p:sp>
        <p:sp>
          <p:nvSpPr>
            <p:cNvPr id="337" name="Google Shape;337;p35"/>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Calibri"/>
                <a:ea typeface="Calibri"/>
                <a:cs typeface="Calibri"/>
                <a:sym typeface="Calibri"/>
              </a:endParaRPr>
            </a:p>
          </p:txBody>
        </p:sp>
        <p:sp>
          <p:nvSpPr>
            <p:cNvPr id="338" name="Google Shape;338;p35"/>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Calibri"/>
                <a:ea typeface="Calibri"/>
                <a:cs typeface="Calibri"/>
                <a:sym typeface="Calibri"/>
              </a:endParaRPr>
            </a:p>
          </p:txBody>
        </p:sp>
        <p:sp>
          <p:nvSpPr>
            <p:cNvPr id="339" name="Google Shape;339;p35"/>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lt1"/>
                </a:solidFill>
                <a:latin typeface="Calibri"/>
                <a:ea typeface="Calibri"/>
                <a:cs typeface="Calibri"/>
                <a:sym typeface="Calibri"/>
              </a:endParaRPr>
            </a:p>
          </p:txBody>
        </p:sp>
      </p:grpSp>
      <p:pic>
        <p:nvPicPr>
          <p:cNvPr id="340" name="Google Shape;340;p35"/>
          <p:cNvPicPr preferRelativeResize="0"/>
          <p:nvPr/>
        </p:nvPicPr>
        <p:blipFill rotWithShape="1">
          <a:blip r:embed="rId3">
            <a:alphaModFix/>
          </a:blip>
          <a:srcRect/>
          <a:stretch/>
        </p:blipFill>
        <p:spPr>
          <a:xfrm>
            <a:off x="5485975" y="138275"/>
            <a:ext cx="3279900" cy="4866949"/>
          </a:xfrm>
          <a:prstGeom prst="rect">
            <a:avLst/>
          </a:prstGeom>
          <a:noFill/>
          <a:ln>
            <a:noFill/>
          </a:ln>
        </p:spPr>
      </p:pic>
      <p:pic>
        <p:nvPicPr>
          <p:cNvPr id="341" name="Google Shape;341;p35"/>
          <p:cNvPicPr preferRelativeResize="0"/>
          <p:nvPr/>
        </p:nvPicPr>
        <p:blipFill>
          <a:blip r:embed="rId4">
            <a:alphaModFix/>
          </a:blip>
          <a:stretch>
            <a:fillRect/>
          </a:stretch>
        </p:blipFill>
        <p:spPr>
          <a:xfrm>
            <a:off x="152400" y="1295000"/>
            <a:ext cx="4306851" cy="3379724"/>
          </a:xfrm>
          <a:prstGeom prst="rect">
            <a:avLst/>
          </a:prstGeom>
          <a:noFill/>
          <a:ln>
            <a:noFill/>
          </a:ln>
        </p:spPr>
      </p:pic>
      <p:sp>
        <p:nvSpPr>
          <p:cNvPr id="342" name="Google Shape;342;p35"/>
          <p:cNvSpPr/>
          <p:nvPr/>
        </p:nvSpPr>
        <p:spPr>
          <a:xfrm>
            <a:off x="4468325" y="3118075"/>
            <a:ext cx="867000" cy="335700"/>
          </a:xfrm>
          <a:prstGeom prst="leftArrow">
            <a:avLst>
              <a:gd name="adj1" fmla="val 50000"/>
              <a:gd name="adj2" fmla="val 50000"/>
            </a:avLst>
          </a:prstGeom>
          <a:solidFill>
            <a:srgbClr val="A6AA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5"/>
          <p:cNvSpPr txBox="1"/>
          <p:nvPr/>
        </p:nvSpPr>
        <p:spPr>
          <a:xfrm>
            <a:off x="4468313" y="2419025"/>
            <a:ext cx="1008600" cy="769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900">
                <a:solidFill>
                  <a:srgbClr val="595959"/>
                </a:solidFill>
                <a:latin typeface="Calibri"/>
                <a:ea typeface="Calibri"/>
                <a:cs typeface="Calibri"/>
                <a:sym typeface="Calibri"/>
              </a:rPr>
              <a:t>After</a:t>
            </a:r>
            <a:endParaRPr sz="1900">
              <a:solidFill>
                <a:srgbClr val="595959"/>
              </a:solidFill>
              <a:latin typeface="Calibri"/>
              <a:ea typeface="Calibri"/>
              <a:cs typeface="Calibri"/>
              <a:sym typeface="Calibri"/>
            </a:endParaRPr>
          </a:p>
          <a:p>
            <a:pPr marL="0" lvl="0" indent="0" algn="ctr" rtl="0">
              <a:spcBef>
                <a:spcPts val="0"/>
              </a:spcBef>
              <a:spcAft>
                <a:spcPts val="0"/>
              </a:spcAft>
              <a:buNone/>
            </a:pPr>
            <a:r>
              <a:rPr lang="en" sz="1900">
                <a:solidFill>
                  <a:srgbClr val="595959"/>
                </a:solidFill>
                <a:latin typeface="Calibri"/>
                <a:ea typeface="Calibri"/>
                <a:cs typeface="Calibri"/>
                <a:sym typeface="Calibri"/>
              </a:rPr>
              <a:t>process</a:t>
            </a:r>
            <a:endParaRPr sz="1900">
              <a:solidFill>
                <a:srgbClr val="595959"/>
              </a:solidFill>
              <a:latin typeface="Calibri"/>
              <a:ea typeface="Calibri"/>
              <a:cs typeface="Calibri"/>
              <a:sym typeface="Calibri"/>
            </a:endParaRPr>
          </a:p>
        </p:txBody>
      </p:sp>
      <p:sp>
        <p:nvSpPr>
          <p:cNvPr id="344" name="Google Shape;344;p35"/>
          <p:cNvSpPr/>
          <p:nvPr/>
        </p:nvSpPr>
        <p:spPr>
          <a:xfrm>
            <a:off x="5485975" y="442975"/>
            <a:ext cx="3373800" cy="307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p:nvPr/>
        </p:nvSpPr>
        <p:spPr>
          <a:xfrm>
            <a:off x="502" y="-8784"/>
            <a:ext cx="7234053" cy="5161054"/>
          </a:xfrm>
          <a:custGeom>
            <a:avLst/>
            <a:gdLst/>
            <a:ahLst/>
            <a:cxnLst/>
            <a:rect l="l" t="t" r="r" b="b"/>
            <a:pathLst>
              <a:path w="3091" h="2526" extrusionOk="0">
                <a:moveTo>
                  <a:pt x="0" y="0"/>
                </a:moveTo>
                <a:lnTo>
                  <a:pt x="3091" y="0"/>
                </a:lnTo>
                <a:lnTo>
                  <a:pt x="856" y="2526"/>
                </a:lnTo>
                <a:lnTo>
                  <a:pt x="0" y="1557"/>
                </a:lnTo>
                <a:lnTo>
                  <a:pt x="0" y="0"/>
                </a:lnTo>
                <a:close/>
              </a:path>
            </a:pathLst>
          </a:custGeom>
          <a:solidFill>
            <a:schemeClr val="accent1"/>
          </a:solidFill>
          <a:ln>
            <a:noFill/>
          </a:ln>
        </p:spPr>
        <p:txBody>
          <a:bodyPr spcFirstLastPara="1" wrap="square" lIns="91425" tIns="45700" rIns="91425" bIns="45700" anchor="t" anchorCtr="0">
            <a:noAutofit/>
          </a:bodyPr>
          <a:lstStyle/>
          <a:p>
            <a:pPr marL="0" lvl="0" indent="0" algn="r" rtl="0">
              <a:spcBef>
                <a:spcPts val="0"/>
              </a:spcBef>
              <a:spcAft>
                <a:spcPts val="0"/>
              </a:spcAft>
              <a:buClr>
                <a:schemeClr val="dk1"/>
              </a:buClr>
              <a:buFont typeface="Arial"/>
              <a:buNone/>
            </a:pPr>
            <a:r>
              <a:rPr lang="en">
                <a:solidFill>
                  <a:schemeClr val="accent1"/>
                </a:solidFill>
              </a:rPr>
              <a:t>Regina City: Park Maintenance and Citizen Satisfaction</a:t>
            </a:r>
            <a:endParaRPr/>
          </a:p>
        </p:txBody>
      </p:sp>
      <p:sp>
        <p:nvSpPr>
          <p:cNvPr id="83" name="Google Shape;83;p18"/>
          <p:cNvSpPr/>
          <p:nvPr/>
        </p:nvSpPr>
        <p:spPr>
          <a:xfrm>
            <a:off x="503" y="141"/>
            <a:ext cx="5765455" cy="2891567"/>
          </a:xfrm>
          <a:custGeom>
            <a:avLst/>
            <a:gdLst/>
            <a:ahLst/>
            <a:cxnLst/>
            <a:rect l="l" t="t" r="r" b="b"/>
            <a:pathLst>
              <a:path w="2759" h="1585" extrusionOk="0">
                <a:moveTo>
                  <a:pt x="0" y="0"/>
                </a:moveTo>
                <a:lnTo>
                  <a:pt x="2759" y="0"/>
                </a:lnTo>
                <a:lnTo>
                  <a:pt x="1357" y="1585"/>
                </a:lnTo>
                <a:lnTo>
                  <a:pt x="0" y="51"/>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84;p18"/>
          <p:cNvSpPr/>
          <p:nvPr/>
        </p:nvSpPr>
        <p:spPr>
          <a:xfrm>
            <a:off x="5786994" y="1137912"/>
            <a:ext cx="270000" cy="270000"/>
          </a:xfrm>
          <a:prstGeom prst="ellipse">
            <a:avLst/>
          </a:prstGeom>
          <a:solidFill>
            <a:schemeClr val="accent1"/>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lt1"/>
                </a:solidFill>
                <a:latin typeface="Arial"/>
                <a:ea typeface="Arial"/>
                <a:cs typeface="Arial"/>
                <a:sym typeface="Arial"/>
              </a:rPr>
              <a:t>1</a:t>
            </a:r>
            <a:endParaRPr sz="2000" b="1">
              <a:solidFill>
                <a:schemeClr val="lt1"/>
              </a:solidFill>
              <a:latin typeface="Arial"/>
              <a:ea typeface="Arial"/>
              <a:cs typeface="Arial"/>
              <a:sym typeface="Arial"/>
            </a:endParaRPr>
          </a:p>
        </p:txBody>
      </p:sp>
      <p:sp>
        <p:nvSpPr>
          <p:cNvPr id="85" name="Google Shape;85;p18"/>
          <p:cNvSpPr/>
          <p:nvPr/>
        </p:nvSpPr>
        <p:spPr>
          <a:xfrm>
            <a:off x="6326155" y="1091625"/>
            <a:ext cx="2816413" cy="351039"/>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 sz="2300" b="1">
                <a:solidFill>
                  <a:srgbClr val="A5A5A5"/>
                </a:solidFill>
              </a:rPr>
              <a:t>Executive Overview</a:t>
            </a:r>
            <a:endParaRPr sz="2300" b="1">
              <a:solidFill>
                <a:srgbClr val="A5A5A5"/>
              </a:solidFill>
            </a:endParaRPr>
          </a:p>
        </p:txBody>
      </p:sp>
      <p:sp>
        <p:nvSpPr>
          <p:cNvPr id="86" name="Google Shape;86;p18"/>
          <p:cNvSpPr/>
          <p:nvPr/>
        </p:nvSpPr>
        <p:spPr>
          <a:xfrm>
            <a:off x="5202716" y="1724487"/>
            <a:ext cx="270000" cy="270000"/>
          </a:xfrm>
          <a:prstGeom prst="ellipse">
            <a:avLst/>
          </a:prstGeom>
          <a:solidFill>
            <a:schemeClr val="accent2"/>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lt1"/>
                </a:solidFill>
                <a:latin typeface="Arial"/>
                <a:ea typeface="Arial"/>
                <a:cs typeface="Arial"/>
                <a:sym typeface="Arial"/>
              </a:rPr>
              <a:t>2</a:t>
            </a:r>
            <a:endParaRPr sz="2000" b="1">
              <a:solidFill>
                <a:schemeClr val="lt1"/>
              </a:solidFill>
              <a:latin typeface="Arial"/>
              <a:ea typeface="Arial"/>
              <a:cs typeface="Arial"/>
              <a:sym typeface="Arial"/>
            </a:endParaRPr>
          </a:p>
        </p:txBody>
      </p:sp>
      <p:sp>
        <p:nvSpPr>
          <p:cNvPr id="87" name="Google Shape;87;p18"/>
          <p:cNvSpPr/>
          <p:nvPr/>
        </p:nvSpPr>
        <p:spPr>
          <a:xfrm>
            <a:off x="4441383" y="2417671"/>
            <a:ext cx="270000" cy="270000"/>
          </a:xfrm>
          <a:prstGeom prst="ellipse">
            <a:avLst/>
          </a:prstGeom>
          <a:solidFill>
            <a:schemeClr val="accent3"/>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lt1"/>
                </a:solidFill>
                <a:latin typeface="Arial"/>
                <a:ea typeface="Arial"/>
                <a:cs typeface="Arial"/>
                <a:sym typeface="Arial"/>
              </a:rPr>
              <a:t>3</a:t>
            </a:r>
            <a:endParaRPr sz="2000" b="1">
              <a:solidFill>
                <a:schemeClr val="lt1"/>
              </a:solidFill>
              <a:latin typeface="Arial"/>
              <a:ea typeface="Arial"/>
              <a:cs typeface="Arial"/>
              <a:sym typeface="Arial"/>
            </a:endParaRPr>
          </a:p>
        </p:txBody>
      </p:sp>
      <p:sp>
        <p:nvSpPr>
          <p:cNvPr id="88" name="Google Shape;88;p18"/>
          <p:cNvSpPr/>
          <p:nvPr/>
        </p:nvSpPr>
        <p:spPr>
          <a:xfrm>
            <a:off x="5604700" y="1730609"/>
            <a:ext cx="3018035" cy="351039"/>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 sz="2300" b="1">
                <a:solidFill>
                  <a:srgbClr val="A5A5A5"/>
                </a:solidFill>
              </a:rPr>
              <a:t>Critical Issues</a:t>
            </a:r>
            <a:endParaRPr sz="2300" b="1">
              <a:solidFill>
                <a:srgbClr val="A5A5A5"/>
              </a:solidFill>
            </a:endParaRPr>
          </a:p>
        </p:txBody>
      </p:sp>
      <p:sp>
        <p:nvSpPr>
          <p:cNvPr id="89" name="Google Shape;89;p18"/>
          <p:cNvSpPr/>
          <p:nvPr/>
        </p:nvSpPr>
        <p:spPr>
          <a:xfrm>
            <a:off x="3069649" y="3871821"/>
            <a:ext cx="270000" cy="270000"/>
          </a:xfrm>
          <a:prstGeom prst="ellipse">
            <a:avLst/>
          </a:prstGeom>
          <a:solidFill>
            <a:schemeClr val="accent4"/>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lt1"/>
                </a:solidFill>
                <a:latin typeface="Arial"/>
                <a:ea typeface="Arial"/>
                <a:cs typeface="Arial"/>
                <a:sym typeface="Arial"/>
              </a:rPr>
              <a:t>4</a:t>
            </a:r>
            <a:endParaRPr sz="2000" b="1">
              <a:solidFill>
                <a:schemeClr val="lt1"/>
              </a:solidFill>
              <a:latin typeface="Arial"/>
              <a:ea typeface="Arial"/>
              <a:cs typeface="Arial"/>
              <a:sym typeface="Arial"/>
            </a:endParaRPr>
          </a:p>
        </p:txBody>
      </p:sp>
      <p:sp>
        <p:nvSpPr>
          <p:cNvPr id="90" name="Google Shape;90;p18"/>
          <p:cNvSpPr/>
          <p:nvPr/>
        </p:nvSpPr>
        <p:spPr>
          <a:xfrm>
            <a:off x="4827275" y="2594175"/>
            <a:ext cx="4076553" cy="1015673"/>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 sz="2300" b="1">
                <a:solidFill>
                  <a:srgbClr val="A5A5A5"/>
                </a:solidFill>
              </a:rPr>
              <a:t>Analysis</a:t>
            </a:r>
            <a:endParaRPr sz="2300" b="1">
              <a:solidFill>
                <a:srgbClr val="A5A5A5"/>
              </a:solidFill>
            </a:endParaRPr>
          </a:p>
          <a:p>
            <a:pPr marL="914400" lvl="0" indent="-317500" algn="l" rtl="0">
              <a:lnSpc>
                <a:spcPct val="115000"/>
              </a:lnSpc>
              <a:spcBef>
                <a:spcPts val="0"/>
              </a:spcBef>
              <a:spcAft>
                <a:spcPts val="0"/>
              </a:spcAft>
              <a:buClr>
                <a:srgbClr val="888888"/>
              </a:buClr>
              <a:buSzPts val="1400"/>
              <a:buFont typeface="Calibri"/>
              <a:buChar char="●"/>
            </a:pPr>
            <a:r>
              <a:rPr lang="en" b="1">
                <a:solidFill>
                  <a:srgbClr val="888888"/>
                </a:solidFill>
                <a:latin typeface="Calibri"/>
                <a:ea typeface="Calibri"/>
                <a:cs typeface="Calibri"/>
                <a:sym typeface="Calibri"/>
              </a:rPr>
              <a:t>Data Description and Visualization</a:t>
            </a:r>
            <a:endParaRPr b="1">
              <a:solidFill>
                <a:srgbClr val="888888"/>
              </a:solidFill>
              <a:latin typeface="Calibri"/>
              <a:ea typeface="Calibri"/>
              <a:cs typeface="Calibri"/>
              <a:sym typeface="Calibri"/>
            </a:endParaRPr>
          </a:p>
          <a:p>
            <a:pPr marL="914400" lvl="0" indent="-317500" algn="l" rtl="0">
              <a:lnSpc>
                <a:spcPct val="115000"/>
              </a:lnSpc>
              <a:spcBef>
                <a:spcPts val="0"/>
              </a:spcBef>
              <a:spcAft>
                <a:spcPts val="0"/>
              </a:spcAft>
              <a:buClr>
                <a:srgbClr val="888888"/>
              </a:buClr>
              <a:buSzPts val="1400"/>
              <a:buFont typeface="Calibri"/>
              <a:buChar char="●"/>
            </a:pPr>
            <a:r>
              <a:rPr lang="en" b="1">
                <a:solidFill>
                  <a:srgbClr val="888888"/>
                </a:solidFill>
                <a:latin typeface="Calibri"/>
                <a:ea typeface="Calibri"/>
                <a:cs typeface="Calibri"/>
                <a:sym typeface="Calibri"/>
              </a:rPr>
              <a:t>Location Mapping</a:t>
            </a:r>
            <a:endParaRPr b="1">
              <a:solidFill>
                <a:srgbClr val="888888"/>
              </a:solidFill>
              <a:latin typeface="Calibri"/>
              <a:ea typeface="Calibri"/>
              <a:cs typeface="Calibri"/>
              <a:sym typeface="Calibri"/>
            </a:endParaRPr>
          </a:p>
          <a:p>
            <a:pPr marL="914400" lvl="0" indent="-317500" algn="l" rtl="0">
              <a:lnSpc>
                <a:spcPct val="115000"/>
              </a:lnSpc>
              <a:spcBef>
                <a:spcPts val="0"/>
              </a:spcBef>
              <a:spcAft>
                <a:spcPts val="0"/>
              </a:spcAft>
              <a:buClr>
                <a:srgbClr val="888888"/>
              </a:buClr>
              <a:buSzPts val="1400"/>
              <a:buFont typeface="Calibri"/>
              <a:buChar char="●"/>
            </a:pPr>
            <a:r>
              <a:rPr lang="en" b="1">
                <a:solidFill>
                  <a:srgbClr val="888888"/>
                </a:solidFill>
                <a:latin typeface="Calibri"/>
                <a:ea typeface="Calibri"/>
                <a:cs typeface="Calibri"/>
                <a:sym typeface="Calibri"/>
              </a:rPr>
              <a:t>Word Cloud</a:t>
            </a:r>
            <a:endParaRPr b="1">
              <a:solidFill>
                <a:srgbClr val="888888"/>
              </a:solidFill>
              <a:latin typeface="Calibri"/>
              <a:ea typeface="Calibri"/>
              <a:cs typeface="Calibri"/>
              <a:sym typeface="Calibri"/>
            </a:endParaRPr>
          </a:p>
          <a:p>
            <a:pPr marL="914400" lvl="0" indent="-317500" algn="l" rtl="0">
              <a:lnSpc>
                <a:spcPct val="115000"/>
              </a:lnSpc>
              <a:spcBef>
                <a:spcPts val="0"/>
              </a:spcBef>
              <a:spcAft>
                <a:spcPts val="0"/>
              </a:spcAft>
              <a:buClr>
                <a:srgbClr val="888888"/>
              </a:buClr>
              <a:buSzPts val="1400"/>
              <a:buFont typeface="Calibri"/>
              <a:buChar char="●"/>
            </a:pPr>
            <a:r>
              <a:rPr lang="en" b="1">
                <a:solidFill>
                  <a:srgbClr val="888888"/>
                </a:solidFill>
                <a:latin typeface="Calibri"/>
                <a:ea typeface="Calibri"/>
                <a:cs typeface="Calibri"/>
                <a:sym typeface="Calibri"/>
              </a:rPr>
              <a:t>Sub Request Types</a:t>
            </a:r>
            <a:endParaRPr b="1">
              <a:solidFill>
                <a:srgbClr val="888888"/>
              </a:solidFill>
              <a:latin typeface="Calibri"/>
              <a:ea typeface="Calibri"/>
              <a:cs typeface="Calibri"/>
              <a:sym typeface="Calibri"/>
            </a:endParaRPr>
          </a:p>
          <a:p>
            <a:pPr marL="914400" lvl="0" indent="-317500" algn="l" rtl="0">
              <a:lnSpc>
                <a:spcPct val="115000"/>
              </a:lnSpc>
              <a:spcBef>
                <a:spcPts val="0"/>
              </a:spcBef>
              <a:spcAft>
                <a:spcPts val="0"/>
              </a:spcAft>
              <a:buClr>
                <a:srgbClr val="888888"/>
              </a:buClr>
              <a:buSzPts val="1400"/>
              <a:buFont typeface="Calibri"/>
              <a:buChar char="●"/>
            </a:pPr>
            <a:r>
              <a:rPr lang="en" b="1">
                <a:solidFill>
                  <a:srgbClr val="888888"/>
                </a:solidFill>
                <a:latin typeface="Calibri"/>
                <a:ea typeface="Calibri"/>
                <a:cs typeface="Calibri"/>
                <a:sym typeface="Calibri"/>
              </a:rPr>
              <a:t>Topic Modeling</a:t>
            </a:r>
            <a:endParaRPr b="1">
              <a:solidFill>
                <a:srgbClr val="888888"/>
              </a:solidFill>
              <a:latin typeface="Calibri"/>
              <a:ea typeface="Calibri"/>
              <a:cs typeface="Calibri"/>
              <a:sym typeface="Calibri"/>
            </a:endParaRPr>
          </a:p>
        </p:txBody>
      </p:sp>
      <p:sp>
        <p:nvSpPr>
          <p:cNvPr id="91" name="Google Shape;91;p18"/>
          <p:cNvSpPr txBox="1"/>
          <p:nvPr/>
        </p:nvSpPr>
        <p:spPr>
          <a:xfrm>
            <a:off x="885190" y="984287"/>
            <a:ext cx="3931800" cy="600300"/>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 sz="3900" b="1">
                <a:solidFill>
                  <a:schemeClr val="lt1"/>
                </a:solidFill>
                <a:latin typeface="Arial"/>
                <a:ea typeface="Arial"/>
                <a:cs typeface="Arial"/>
                <a:sym typeface="Arial"/>
              </a:rPr>
              <a:t>CONTENTS</a:t>
            </a:r>
            <a:endParaRPr sz="3900" b="1">
              <a:solidFill>
                <a:schemeClr val="lt1"/>
              </a:solidFill>
              <a:latin typeface="Arial"/>
              <a:ea typeface="Arial"/>
              <a:cs typeface="Arial"/>
              <a:sym typeface="Arial"/>
            </a:endParaRPr>
          </a:p>
        </p:txBody>
      </p:sp>
      <p:sp>
        <p:nvSpPr>
          <p:cNvPr id="92" name="Google Shape;92;p18"/>
          <p:cNvSpPr/>
          <p:nvPr/>
        </p:nvSpPr>
        <p:spPr>
          <a:xfrm>
            <a:off x="3498247" y="3831675"/>
            <a:ext cx="4215168" cy="351039"/>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 sz="2300" b="1">
                <a:solidFill>
                  <a:srgbClr val="A5A5A5"/>
                </a:solidFill>
              </a:rPr>
              <a:t>Possible Solutions </a:t>
            </a:r>
            <a:endParaRPr sz="2300" b="1">
              <a:solidFill>
                <a:srgbClr val="A5A5A5"/>
              </a:solidFill>
            </a:endParaRPr>
          </a:p>
        </p:txBody>
      </p:sp>
      <p:sp>
        <p:nvSpPr>
          <p:cNvPr id="93" name="Google Shape;93;p18"/>
          <p:cNvSpPr/>
          <p:nvPr/>
        </p:nvSpPr>
        <p:spPr>
          <a:xfrm>
            <a:off x="2315533" y="4607396"/>
            <a:ext cx="270000" cy="270000"/>
          </a:xfrm>
          <a:prstGeom prst="ellipse">
            <a:avLst/>
          </a:prstGeom>
          <a:solidFill>
            <a:schemeClr val="accent3"/>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en" sz="2000" b="1">
                <a:solidFill>
                  <a:schemeClr val="lt1"/>
                </a:solidFill>
              </a:rPr>
              <a:t>5</a:t>
            </a:r>
            <a:endParaRPr sz="2000" b="1">
              <a:solidFill>
                <a:schemeClr val="lt1"/>
              </a:solidFill>
              <a:latin typeface="Arial"/>
              <a:ea typeface="Arial"/>
              <a:cs typeface="Arial"/>
              <a:sym typeface="Arial"/>
            </a:endParaRPr>
          </a:p>
        </p:txBody>
      </p:sp>
      <p:sp>
        <p:nvSpPr>
          <p:cNvPr id="94" name="Google Shape;94;p18"/>
          <p:cNvSpPr/>
          <p:nvPr/>
        </p:nvSpPr>
        <p:spPr>
          <a:xfrm>
            <a:off x="2804724" y="4563850"/>
            <a:ext cx="3175553" cy="351039"/>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en" sz="2300" b="1">
                <a:solidFill>
                  <a:srgbClr val="A5A5A5"/>
                </a:solidFill>
              </a:rPr>
              <a:t>Implementation Plan</a:t>
            </a:r>
            <a:endParaRPr sz="2300" b="1">
              <a:solidFill>
                <a:srgbClr val="A5A5A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additive="base">
                                        <p:cTn id="7" dur="500"/>
                                        <p:tgtEl>
                                          <p:spTgt spid="82"/>
                                        </p:tgtEl>
                                        <p:attrNameLst>
                                          <p:attrName>ppt_y</p:attrName>
                                        </p:attrNameLst>
                                      </p:cBhvr>
                                      <p:tavLst>
                                        <p:tav tm="0">
                                          <p:val>
                                            <p:strVal val="#ppt_y-1"/>
                                          </p:val>
                                        </p:tav>
                                        <p:tav tm="100000">
                                          <p:val>
                                            <p:strVal val="#ppt_y"/>
                                          </p:val>
                                        </p:tav>
                                      </p:tavLst>
                                    </p:anim>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83"/>
                                        </p:tgtEl>
                                        <p:attrNameLst>
                                          <p:attrName>style.visibility</p:attrName>
                                        </p:attrNameLst>
                                      </p:cBhvr>
                                      <p:to>
                                        <p:strVal val="visible"/>
                                      </p:to>
                                    </p:set>
                                    <p:anim calcmode="lin" valueType="num">
                                      <p:cBhvr additive="base">
                                        <p:cTn id="11" dur="500"/>
                                        <p:tgtEl>
                                          <p:spTgt spid="83"/>
                                        </p:tgtEl>
                                        <p:attrNameLst>
                                          <p:attrName>ppt_y</p:attrName>
                                        </p:attrNameLst>
                                      </p:cBhvr>
                                      <p:tavLst>
                                        <p:tav tm="0">
                                          <p:val>
                                            <p:strVal val="#ppt_y-1"/>
                                          </p:val>
                                        </p:tav>
                                        <p:tav tm="100000">
                                          <p:val>
                                            <p:strVal val="#ppt_y"/>
                                          </p:val>
                                        </p:tav>
                                      </p:tavLst>
                                    </p:anim>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91"/>
                                        </p:tgtEl>
                                        <p:attrNameLst>
                                          <p:attrName>style.visibility</p:attrName>
                                        </p:attrNameLst>
                                      </p:cBhvr>
                                      <p:to>
                                        <p:strVal val="visible"/>
                                      </p:to>
                                    </p:set>
                                    <p:animEffect transition="in" filter="fade">
                                      <p:cBhvr>
                                        <p:cTn id="15" dur="1000"/>
                                        <p:tgtEl>
                                          <p:spTgt spid="91"/>
                                        </p:tgtEl>
                                      </p:cBhvr>
                                    </p:animEffect>
                                  </p:childTnLst>
                                </p:cTn>
                              </p:par>
                            </p:childTnLst>
                          </p:cTn>
                        </p:par>
                        <p:par>
                          <p:cTn id="16" fill="hold">
                            <p:stCondLst>
                              <p:cond delay="2000"/>
                            </p:stCondLst>
                            <p:childTnLst>
                              <p:par>
                                <p:cTn id="17" presetID="23" presetClass="entr" presetSubtype="16" fill="hold" nodeType="afterEffect">
                                  <p:stCondLst>
                                    <p:cond delay="0"/>
                                  </p:stCondLst>
                                  <p:childTnLst>
                                    <p:set>
                                      <p:cBhvr>
                                        <p:cTn id="18" dur="1" fill="hold">
                                          <p:stCondLst>
                                            <p:cond delay="0"/>
                                          </p:stCondLst>
                                        </p:cTn>
                                        <p:tgtEl>
                                          <p:spTgt spid="84"/>
                                        </p:tgtEl>
                                        <p:attrNameLst>
                                          <p:attrName>style.visibility</p:attrName>
                                        </p:attrNameLst>
                                      </p:cBhvr>
                                      <p:to>
                                        <p:strVal val="visible"/>
                                      </p:to>
                                    </p:set>
                                    <p:anim calcmode="lin" valueType="num">
                                      <p:cBhvr additive="base">
                                        <p:cTn id="19" dur="500"/>
                                        <p:tgtEl>
                                          <p:spTgt spid="84"/>
                                        </p:tgtEl>
                                        <p:attrNameLst>
                                          <p:attrName>ppt_w</p:attrName>
                                        </p:attrNameLst>
                                      </p:cBhvr>
                                      <p:tavLst>
                                        <p:tav tm="0">
                                          <p:val>
                                            <p:strVal val="0"/>
                                          </p:val>
                                        </p:tav>
                                        <p:tav tm="100000">
                                          <p:val>
                                            <p:strVal val="#ppt_w"/>
                                          </p:val>
                                        </p:tav>
                                      </p:tavLst>
                                    </p:anim>
                                    <p:anim calcmode="lin" valueType="num">
                                      <p:cBhvr additive="base">
                                        <p:cTn id="20" dur="500"/>
                                        <p:tgtEl>
                                          <p:spTgt spid="84"/>
                                        </p:tgtEl>
                                        <p:attrNameLst>
                                          <p:attrName>ppt_h</p:attrName>
                                        </p:attrNameLst>
                                      </p:cBhvr>
                                      <p:tavLst>
                                        <p:tav tm="0">
                                          <p:val>
                                            <p:strVal val="0"/>
                                          </p:val>
                                        </p:tav>
                                        <p:tav tm="100000">
                                          <p:val>
                                            <p:strVal val="#ppt_h"/>
                                          </p:val>
                                        </p:tav>
                                      </p:tavLst>
                                    </p:anim>
                                  </p:childTnLst>
                                </p:cTn>
                              </p:par>
                            </p:childTnLst>
                          </p:cTn>
                        </p:par>
                        <p:par>
                          <p:cTn id="21" fill="hold">
                            <p:stCondLst>
                              <p:cond delay="2500"/>
                            </p:stCondLst>
                            <p:childTnLst>
                              <p:par>
                                <p:cTn id="22" presetID="23" presetClass="entr" presetSubtype="16" fill="hold" nodeType="afterEffect">
                                  <p:stCondLst>
                                    <p:cond delay="0"/>
                                  </p:stCondLst>
                                  <p:childTnLst>
                                    <p:set>
                                      <p:cBhvr>
                                        <p:cTn id="23" dur="1" fill="hold">
                                          <p:stCondLst>
                                            <p:cond delay="0"/>
                                          </p:stCondLst>
                                        </p:cTn>
                                        <p:tgtEl>
                                          <p:spTgt spid="86"/>
                                        </p:tgtEl>
                                        <p:attrNameLst>
                                          <p:attrName>style.visibility</p:attrName>
                                        </p:attrNameLst>
                                      </p:cBhvr>
                                      <p:to>
                                        <p:strVal val="visible"/>
                                      </p:to>
                                    </p:set>
                                    <p:anim calcmode="lin" valueType="num">
                                      <p:cBhvr additive="base">
                                        <p:cTn id="24" dur="500"/>
                                        <p:tgtEl>
                                          <p:spTgt spid="86"/>
                                        </p:tgtEl>
                                        <p:attrNameLst>
                                          <p:attrName>ppt_w</p:attrName>
                                        </p:attrNameLst>
                                      </p:cBhvr>
                                      <p:tavLst>
                                        <p:tav tm="0">
                                          <p:val>
                                            <p:strVal val="0"/>
                                          </p:val>
                                        </p:tav>
                                        <p:tav tm="100000">
                                          <p:val>
                                            <p:strVal val="#ppt_w"/>
                                          </p:val>
                                        </p:tav>
                                      </p:tavLst>
                                    </p:anim>
                                    <p:anim calcmode="lin" valueType="num">
                                      <p:cBhvr additive="base">
                                        <p:cTn id="25" dur="500"/>
                                        <p:tgtEl>
                                          <p:spTgt spid="86"/>
                                        </p:tgtEl>
                                        <p:attrNameLst>
                                          <p:attrName>ppt_h</p:attrName>
                                        </p:attrNameLst>
                                      </p:cBhvr>
                                      <p:tavLst>
                                        <p:tav tm="0">
                                          <p:val>
                                            <p:strVal val="0"/>
                                          </p:val>
                                        </p:tav>
                                        <p:tav tm="100000">
                                          <p:val>
                                            <p:strVal val="#ppt_h"/>
                                          </p:val>
                                        </p:tav>
                                      </p:tavLst>
                                    </p:anim>
                                  </p:childTnLst>
                                </p:cTn>
                              </p:par>
                            </p:childTnLst>
                          </p:cTn>
                        </p:par>
                        <p:par>
                          <p:cTn id="26" fill="hold">
                            <p:stCondLst>
                              <p:cond delay="3000"/>
                            </p:stCondLst>
                            <p:childTnLst>
                              <p:par>
                                <p:cTn id="27" presetID="23" presetClass="entr" presetSubtype="16" fill="hold" nodeType="afterEffect">
                                  <p:stCondLst>
                                    <p:cond delay="0"/>
                                  </p:stCondLst>
                                  <p:childTnLst>
                                    <p:set>
                                      <p:cBhvr>
                                        <p:cTn id="28" dur="1" fill="hold">
                                          <p:stCondLst>
                                            <p:cond delay="0"/>
                                          </p:stCondLst>
                                        </p:cTn>
                                        <p:tgtEl>
                                          <p:spTgt spid="87"/>
                                        </p:tgtEl>
                                        <p:attrNameLst>
                                          <p:attrName>style.visibility</p:attrName>
                                        </p:attrNameLst>
                                      </p:cBhvr>
                                      <p:to>
                                        <p:strVal val="visible"/>
                                      </p:to>
                                    </p:set>
                                    <p:anim calcmode="lin" valueType="num">
                                      <p:cBhvr additive="base">
                                        <p:cTn id="29" dur="500"/>
                                        <p:tgtEl>
                                          <p:spTgt spid="87"/>
                                        </p:tgtEl>
                                        <p:attrNameLst>
                                          <p:attrName>ppt_w</p:attrName>
                                        </p:attrNameLst>
                                      </p:cBhvr>
                                      <p:tavLst>
                                        <p:tav tm="0">
                                          <p:val>
                                            <p:strVal val="0"/>
                                          </p:val>
                                        </p:tav>
                                        <p:tav tm="100000">
                                          <p:val>
                                            <p:strVal val="#ppt_w"/>
                                          </p:val>
                                        </p:tav>
                                      </p:tavLst>
                                    </p:anim>
                                    <p:anim calcmode="lin" valueType="num">
                                      <p:cBhvr additive="base">
                                        <p:cTn id="30" dur="500"/>
                                        <p:tgtEl>
                                          <p:spTgt spid="87"/>
                                        </p:tgtEl>
                                        <p:attrNameLst>
                                          <p:attrName>ppt_h</p:attrName>
                                        </p:attrNameLst>
                                      </p:cBhvr>
                                      <p:tavLst>
                                        <p:tav tm="0">
                                          <p:val>
                                            <p:strVal val="0"/>
                                          </p:val>
                                        </p:tav>
                                        <p:tav tm="100000">
                                          <p:val>
                                            <p:strVal val="#ppt_h"/>
                                          </p:val>
                                        </p:tav>
                                      </p:tavLst>
                                    </p:anim>
                                  </p:childTnLst>
                                </p:cTn>
                              </p:par>
                            </p:childTnLst>
                          </p:cTn>
                        </p:par>
                        <p:par>
                          <p:cTn id="31" fill="hold">
                            <p:stCondLst>
                              <p:cond delay="3500"/>
                            </p:stCondLst>
                            <p:childTnLst>
                              <p:par>
                                <p:cTn id="32" presetID="23" presetClass="entr" presetSubtype="16" fill="hold" nodeType="afterEffect">
                                  <p:stCondLst>
                                    <p:cond delay="0"/>
                                  </p:stCondLst>
                                  <p:childTnLst>
                                    <p:set>
                                      <p:cBhvr>
                                        <p:cTn id="33" dur="1" fill="hold">
                                          <p:stCondLst>
                                            <p:cond delay="0"/>
                                          </p:stCondLst>
                                        </p:cTn>
                                        <p:tgtEl>
                                          <p:spTgt spid="89"/>
                                        </p:tgtEl>
                                        <p:attrNameLst>
                                          <p:attrName>style.visibility</p:attrName>
                                        </p:attrNameLst>
                                      </p:cBhvr>
                                      <p:to>
                                        <p:strVal val="visible"/>
                                      </p:to>
                                    </p:set>
                                    <p:anim calcmode="lin" valueType="num">
                                      <p:cBhvr additive="base">
                                        <p:cTn id="34" dur="500"/>
                                        <p:tgtEl>
                                          <p:spTgt spid="89"/>
                                        </p:tgtEl>
                                        <p:attrNameLst>
                                          <p:attrName>ppt_w</p:attrName>
                                        </p:attrNameLst>
                                      </p:cBhvr>
                                      <p:tavLst>
                                        <p:tav tm="0">
                                          <p:val>
                                            <p:strVal val="0"/>
                                          </p:val>
                                        </p:tav>
                                        <p:tav tm="100000">
                                          <p:val>
                                            <p:strVal val="#ppt_w"/>
                                          </p:val>
                                        </p:tav>
                                      </p:tavLst>
                                    </p:anim>
                                    <p:anim calcmode="lin" valueType="num">
                                      <p:cBhvr additive="base">
                                        <p:cTn id="35" dur="500"/>
                                        <p:tgtEl>
                                          <p:spTgt spid="89"/>
                                        </p:tgtEl>
                                        <p:attrNameLst>
                                          <p:attrName>ppt_h</p:attrName>
                                        </p:attrNameLst>
                                      </p:cBhvr>
                                      <p:tavLst>
                                        <p:tav tm="0">
                                          <p:val>
                                            <p:strVal val="0"/>
                                          </p:val>
                                        </p:tav>
                                        <p:tav tm="100000">
                                          <p:val>
                                            <p:strVal val="#ppt_h"/>
                                          </p:val>
                                        </p:tav>
                                      </p:tavLst>
                                    </p:anim>
                                  </p:childTnLst>
                                </p:cTn>
                              </p:par>
                            </p:childTnLst>
                          </p:cTn>
                        </p:par>
                        <p:par>
                          <p:cTn id="36" fill="hold">
                            <p:stCondLst>
                              <p:cond delay="4000"/>
                            </p:stCondLst>
                            <p:childTnLst>
                              <p:par>
                                <p:cTn id="37" presetID="23" presetClass="entr" presetSubtype="16" fill="hold" nodeType="afterEffect">
                                  <p:stCondLst>
                                    <p:cond delay="0"/>
                                  </p:stCondLst>
                                  <p:childTnLst>
                                    <p:set>
                                      <p:cBhvr>
                                        <p:cTn id="38" dur="1" fill="hold">
                                          <p:stCondLst>
                                            <p:cond delay="0"/>
                                          </p:stCondLst>
                                        </p:cTn>
                                        <p:tgtEl>
                                          <p:spTgt spid="93"/>
                                        </p:tgtEl>
                                        <p:attrNameLst>
                                          <p:attrName>style.visibility</p:attrName>
                                        </p:attrNameLst>
                                      </p:cBhvr>
                                      <p:to>
                                        <p:strVal val="visible"/>
                                      </p:to>
                                    </p:set>
                                    <p:anim calcmode="lin" valueType="num">
                                      <p:cBhvr additive="base">
                                        <p:cTn id="39" dur="1000"/>
                                        <p:tgtEl>
                                          <p:spTgt spid="93"/>
                                        </p:tgtEl>
                                        <p:attrNameLst>
                                          <p:attrName>ppt_w</p:attrName>
                                        </p:attrNameLst>
                                      </p:cBhvr>
                                      <p:tavLst>
                                        <p:tav tm="0">
                                          <p:val>
                                            <p:strVal val="0"/>
                                          </p:val>
                                        </p:tav>
                                        <p:tav tm="100000">
                                          <p:val>
                                            <p:strVal val="#ppt_w"/>
                                          </p:val>
                                        </p:tav>
                                      </p:tavLst>
                                    </p:anim>
                                    <p:anim calcmode="lin" valueType="num">
                                      <p:cBhvr additive="base">
                                        <p:cTn id="40" dur="1000"/>
                                        <p:tgtEl>
                                          <p:spTgt spid="93"/>
                                        </p:tgtEl>
                                        <p:attrNameLst>
                                          <p:attrName>ppt_h</p:attrName>
                                        </p:attrNameLst>
                                      </p:cBhvr>
                                      <p:tavLst>
                                        <p:tav tm="0">
                                          <p:val>
                                            <p:strVal val="0"/>
                                          </p:val>
                                        </p:tav>
                                        <p:tav tm="100000">
                                          <p:val>
                                            <p:strVal val="#ppt_h"/>
                                          </p:val>
                                        </p:tav>
                                      </p:tavLst>
                                    </p:anim>
                                  </p:childTnLst>
                                </p:cTn>
                              </p:par>
                            </p:childTnLst>
                          </p:cTn>
                        </p:par>
                        <p:par>
                          <p:cTn id="41" fill="hold">
                            <p:stCondLst>
                              <p:cond delay="5000"/>
                            </p:stCondLst>
                            <p:childTnLst>
                              <p:par>
                                <p:cTn id="42" presetID="10" presetClass="entr" presetSubtype="0" fill="hold" nodeType="afterEffect">
                                  <p:stCondLst>
                                    <p:cond delay="0"/>
                                  </p:stCondLst>
                                  <p:childTnLst>
                                    <p:set>
                                      <p:cBhvr>
                                        <p:cTn id="43" dur="1" fill="hold">
                                          <p:stCondLst>
                                            <p:cond delay="0"/>
                                          </p:stCondLst>
                                        </p:cTn>
                                        <p:tgtEl>
                                          <p:spTgt spid="85"/>
                                        </p:tgtEl>
                                        <p:attrNameLst>
                                          <p:attrName>style.visibility</p:attrName>
                                        </p:attrNameLst>
                                      </p:cBhvr>
                                      <p:to>
                                        <p:strVal val="visible"/>
                                      </p:to>
                                    </p:set>
                                    <p:animEffect transition="in" filter="fade">
                                      <p:cBhvr>
                                        <p:cTn id="44" dur="500"/>
                                        <p:tgtEl>
                                          <p:spTgt spid="85"/>
                                        </p:tgtEl>
                                      </p:cBhvr>
                                    </p:animEffect>
                                  </p:childTnLst>
                                </p:cTn>
                              </p:par>
                            </p:childTnLst>
                          </p:cTn>
                        </p:par>
                        <p:par>
                          <p:cTn id="45" fill="hold">
                            <p:stCondLst>
                              <p:cond delay="5500"/>
                            </p:stCondLst>
                            <p:childTnLst>
                              <p:par>
                                <p:cTn id="46" presetID="10" presetClass="entr" presetSubtype="0" fill="hold" nodeType="afterEffect">
                                  <p:stCondLst>
                                    <p:cond delay="0"/>
                                  </p:stCondLst>
                                  <p:childTnLst>
                                    <p:set>
                                      <p:cBhvr>
                                        <p:cTn id="47" dur="1" fill="hold">
                                          <p:stCondLst>
                                            <p:cond delay="0"/>
                                          </p:stCondLst>
                                        </p:cTn>
                                        <p:tgtEl>
                                          <p:spTgt spid="88"/>
                                        </p:tgtEl>
                                        <p:attrNameLst>
                                          <p:attrName>style.visibility</p:attrName>
                                        </p:attrNameLst>
                                      </p:cBhvr>
                                      <p:to>
                                        <p:strVal val="visible"/>
                                      </p:to>
                                    </p:set>
                                    <p:animEffect transition="in" filter="fade">
                                      <p:cBhvr>
                                        <p:cTn id="48" dur="500"/>
                                        <p:tgtEl>
                                          <p:spTgt spid="88"/>
                                        </p:tgtEl>
                                      </p:cBhvr>
                                    </p:animEffect>
                                  </p:childTnLst>
                                </p:cTn>
                              </p:par>
                            </p:childTnLst>
                          </p:cTn>
                        </p:par>
                        <p:par>
                          <p:cTn id="49" fill="hold">
                            <p:stCondLst>
                              <p:cond delay="6000"/>
                            </p:stCondLst>
                            <p:childTnLst>
                              <p:par>
                                <p:cTn id="50" presetID="10" presetClass="entr" presetSubtype="0" fill="hold" nodeType="afterEffect">
                                  <p:stCondLst>
                                    <p:cond delay="0"/>
                                  </p:stCondLst>
                                  <p:childTnLst>
                                    <p:set>
                                      <p:cBhvr>
                                        <p:cTn id="51" dur="1" fill="hold">
                                          <p:stCondLst>
                                            <p:cond delay="0"/>
                                          </p:stCondLst>
                                        </p:cTn>
                                        <p:tgtEl>
                                          <p:spTgt spid="90"/>
                                        </p:tgtEl>
                                        <p:attrNameLst>
                                          <p:attrName>style.visibility</p:attrName>
                                        </p:attrNameLst>
                                      </p:cBhvr>
                                      <p:to>
                                        <p:strVal val="visible"/>
                                      </p:to>
                                    </p:set>
                                    <p:animEffect transition="in" filter="fade">
                                      <p:cBhvr>
                                        <p:cTn id="52" dur="500"/>
                                        <p:tgtEl>
                                          <p:spTgt spid="90"/>
                                        </p:tgtEl>
                                      </p:cBhvr>
                                    </p:animEffect>
                                  </p:childTnLst>
                                </p:cTn>
                              </p:par>
                            </p:childTnLst>
                          </p:cTn>
                        </p:par>
                        <p:par>
                          <p:cTn id="53" fill="hold">
                            <p:stCondLst>
                              <p:cond delay="6500"/>
                            </p:stCondLst>
                            <p:childTnLst>
                              <p:par>
                                <p:cTn id="54" presetID="10" presetClass="entr" presetSubtype="0" fill="hold" nodeType="afterEffect">
                                  <p:stCondLst>
                                    <p:cond delay="0"/>
                                  </p:stCondLst>
                                  <p:childTnLst>
                                    <p:set>
                                      <p:cBhvr>
                                        <p:cTn id="55" dur="1" fill="hold">
                                          <p:stCondLst>
                                            <p:cond delay="0"/>
                                          </p:stCondLst>
                                        </p:cTn>
                                        <p:tgtEl>
                                          <p:spTgt spid="92"/>
                                        </p:tgtEl>
                                        <p:attrNameLst>
                                          <p:attrName>style.visibility</p:attrName>
                                        </p:attrNameLst>
                                      </p:cBhvr>
                                      <p:to>
                                        <p:strVal val="visible"/>
                                      </p:to>
                                    </p:set>
                                    <p:animEffect transition="in" filter="fade">
                                      <p:cBhvr>
                                        <p:cTn id="56" dur="500"/>
                                        <p:tgtEl>
                                          <p:spTgt spid="92"/>
                                        </p:tgtEl>
                                      </p:cBhvr>
                                    </p:animEffect>
                                  </p:childTnLst>
                                </p:cTn>
                              </p:par>
                            </p:childTnLst>
                          </p:cTn>
                        </p:par>
                        <p:par>
                          <p:cTn id="57" fill="hold">
                            <p:stCondLst>
                              <p:cond delay="7000"/>
                            </p:stCondLst>
                            <p:childTnLst>
                              <p:par>
                                <p:cTn id="58" presetID="10" presetClass="entr" presetSubtype="0" fill="hold" nodeType="afterEffect">
                                  <p:stCondLst>
                                    <p:cond delay="0"/>
                                  </p:stCondLst>
                                  <p:childTnLst>
                                    <p:set>
                                      <p:cBhvr>
                                        <p:cTn id="59" dur="1" fill="hold">
                                          <p:stCondLst>
                                            <p:cond delay="0"/>
                                          </p:stCondLst>
                                        </p:cTn>
                                        <p:tgtEl>
                                          <p:spTgt spid="94"/>
                                        </p:tgtEl>
                                        <p:attrNameLst>
                                          <p:attrName>style.visibility</p:attrName>
                                        </p:attrNameLst>
                                      </p:cBhvr>
                                      <p:to>
                                        <p:strVal val="visible"/>
                                      </p:to>
                                    </p:set>
                                    <p:animEffect transition="in" filter="fade">
                                      <p:cBhvr>
                                        <p:cTn id="60" dur="10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6"/>
          <p:cNvSpPr/>
          <p:nvPr/>
        </p:nvSpPr>
        <p:spPr>
          <a:xfrm>
            <a:off x="169974" y="2398350"/>
            <a:ext cx="5108400" cy="722400"/>
          </a:xfrm>
          <a:prstGeom prst="rect">
            <a:avLst/>
          </a:prstGeom>
          <a:noFill/>
          <a:ln>
            <a:noFill/>
          </a:ln>
        </p:spPr>
        <p:txBody>
          <a:bodyPr spcFirstLastPara="1" wrap="square" lIns="65025" tIns="32500" rIns="65025" bIns="32500" anchor="ctr" anchorCtr="0">
            <a:noAutofit/>
          </a:bodyPr>
          <a:lstStyle/>
          <a:p>
            <a:pPr marL="0" marR="0" lvl="0" indent="0" algn="r" rtl="0">
              <a:spcBef>
                <a:spcPts val="0"/>
              </a:spcBef>
              <a:spcAft>
                <a:spcPts val="0"/>
              </a:spcAft>
              <a:buNone/>
            </a:pPr>
            <a:r>
              <a:rPr lang="en" sz="4300" b="1">
                <a:solidFill>
                  <a:schemeClr val="accent1"/>
                </a:solidFill>
              </a:rPr>
              <a:t>Possible Solutions</a:t>
            </a:r>
            <a:endParaRPr sz="4300" b="1">
              <a:solidFill>
                <a:schemeClr val="accent1"/>
              </a:solidFill>
              <a:latin typeface="Arial"/>
              <a:ea typeface="Arial"/>
              <a:cs typeface="Arial"/>
              <a:sym typeface="Arial"/>
            </a:endParaRPr>
          </a:p>
        </p:txBody>
      </p:sp>
      <p:sp>
        <p:nvSpPr>
          <p:cNvPr id="351" name="Google Shape;351;p36"/>
          <p:cNvSpPr/>
          <p:nvPr/>
        </p:nvSpPr>
        <p:spPr>
          <a:xfrm>
            <a:off x="655975" y="1819825"/>
            <a:ext cx="4622400" cy="284700"/>
          </a:xfrm>
          <a:prstGeom prst="rect">
            <a:avLst/>
          </a:prstGeom>
          <a:noFill/>
          <a:ln>
            <a:noFill/>
          </a:ln>
        </p:spPr>
        <p:txBody>
          <a:bodyPr spcFirstLastPara="1" wrap="square" lIns="65025" tIns="32500" rIns="65025" bIns="32500" anchor="t" anchorCtr="0">
            <a:noAutofit/>
          </a:bodyPr>
          <a:lstStyle/>
          <a:p>
            <a:pPr marL="0" lvl="0" indent="0" algn="r" rtl="0">
              <a:spcBef>
                <a:spcPts val="0"/>
              </a:spcBef>
              <a:spcAft>
                <a:spcPts val="0"/>
              </a:spcAft>
              <a:buClr>
                <a:schemeClr val="dk1"/>
              </a:buClr>
              <a:buFont typeface="Arial"/>
              <a:buNone/>
            </a:pPr>
            <a:r>
              <a:rPr lang="en">
                <a:solidFill>
                  <a:schemeClr val="accent1"/>
                </a:solidFill>
              </a:rPr>
              <a:t>Regina City: Park Maintenance and Citizen Satisfaction</a:t>
            </a:r>
            <a:endParaRPr sz="1400">
              <a:solidFill>
                <a:schemeClr val="accent1"/>
              </a:solidFill>
              <a:latin typeface="Arial"/>
              <a:ea typeface="Arial"/>
              <a:cs typeface="Arial"/>
              <a:sym typeface="Arial"/>
            </a:endParaRPr>
          </a:p>
        </p:txBody>
      </p:sp>
      <p:cxnSp>
        <p:nvCxnSpPr>
          <p:cNvPr id="352" name="Google Shape;352;p36"/>
          <p:cNvCxnSpPr/>
          <p:nvPr/>
        </p:nvCxnSpPr>
        <p:spPr>
          <a:xfrm rot="10800000" flipH="1">
            <a:off x="849050" y="2104475"/>
            <a:ext cx="4364100" cy="12000"/>
          </a:xfrm>
          <a:prstGeom prst="straightConnector1">
            <a:avLst/>
          </a:prstGeom>
          <a:noFill/>
          <a:ln w="9525" cap="flat" cmpd="sng">
            <a:solidFill>
              <a:schemeClr val="accent1"/>
            </a:solidFill>
            <a:prstDash val="solid"/>
            <a:bevel/>
            <a:headEnd type="none" w="sm" len="sm"/>
            <a:tailEnd type="none" w="sm" len="sm"/>
          </a:ln>
        </p:spPr>
      </p:cxnSp>
      <p:sp>
        <p:nvSpPr>
          <p:cNvPr id="353" name="Google Shape;353;p36"/>
          <p:cNvSpPr/>
          <p:nvPr/>
        </p:nvSpPr>
        <p:spPr>
          <a:xfrm>
            <a:off x="5278374" y="1437904"/>
            <a:ext cx="2148900" cy="2243400"/>
          </a:xfrm>
          <a:prstGeom prst="rect">
            <a:avLst/>
          </a:prstGeom>
          <a:noFill/>
          <a:ln>
            <a:noFill/>
          </a:ln>
        </p:spPr>
        <p:txBody>
          <a:bodyPr spcFirstLastPara="1" wrap="square" lIns="65025" tIns="32500" rIns="65025" bIns="32500" anchor="ctr" anchorCtr="0">
            <a:noAutofit/>
          </a:bodyPr>
          <a:lstStyle/>
          <a:p>
            <a:pPr marL="0" marR="0" lvl="0" indent="0" algn="l" rtl="0">
              <a:spcBef>
                <a:spcPts val="0"/>
              </a:spcBef>
              <a:spcAft>
                <a:spcPts val="0"/>
              </a:spcAft>
              <a:buNone/>
            </a:pPr>
            <a:r>
              <a:rPr lang="en" sz="14200">
                <a:solidFill>
                  <a:schemeClr val="accent1"/>
                </a:solidFill>
                <a:latin typeface="Arial"/>
                <a:ea typeface="Arial"/>
                <a:cs typeface="Arial"/>
                <a:sym typeface="Arial"/>
              </a:rPr>
              <a:t>04</a:t>
            </a:r>
            <a:endParaRPr sz="14200" b="1">
              <a:solidFill>
                <a:schemeClr val="accen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3"/>
                                        </p:tgtEl>
                                        <p:attrNameLst>
                                          <p:attrName>style.visibility</p:attrName>
                                        </p:attrNameLst>
                                      </p:cBhvr>
                                      <p:to>
                                        <p:strVal val="visible"/>
                                      </p:to>
                                    </p:set>
                                    <p:animEffect transition="in" filter="fade">
                                      <p:cBhvr>
                                        <p:cTn id="7" dur="250"/>
                                        <p:tgtEl>
                                          <p:spTgt spid="353"/>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350"/>
                                        </p:tgtEl>
                                        <p:attrNameLst>
                                          <p:attrName>style.visibility</p:attrName>
                                        </p:attrNameLst>
                                      </p:cBhvr>
                                      <p:to>
                                        <p:strVal val="visible"/>
                                      </p:to>
                                    </p:set>
                                    <p:animEffect transition="in" filter="fade">
                                      <p:cBhvr>
                                        <p:cTn id="11" dur="250"/>
                                        <p:tgtEl>
                                          <p:spTgt spid="350"/>
                                        </p:tgtEl>
                                      </p:cBhvr>
                                    </p:animEffect>
                                  </p:childTnLst>
                                </p:cTn>
                              </p:par>
                              <p:par>
                                <p:cTn id="12" presetID="2" presetClass="entr" presetSubtype="8" fill="hold" nodeType="withEffect">
                                  <p:stCondLst>
                                    <p:cond delay="0"/>
                                  </p:stCondLst>
                                  <p:childTnLst>
                                    <p:set>
                                      <p:cBhvr>
                                        <p:cTn id="13" dur="1" fill="hold">
                                          <p:stCondLst>
                                            <p:cond delay="0"/>
                                          </p:stCondLst>
                                        </p:cTn>
                                        <p:tgtEl>
                                          <p:spTgt spid="352"/>
                                        </p:tgtEl>
                                        <p:attrNameLst>
                                          <p:attrName>style.visibility</p:attrName>
                                        </p:attrNameLst>
                                      </p:cBhvr>
                                      <p:to>
                                        <p:strVal val="visible"/>
                                      </p:to>
                                    </p:set>
                                    <p:anim calcmode="lin" valueType="num">
                                      <p:cBhvr additive="base">
                                        <p:cTn id="14" dur="250"/>
                                        <p:tgtEl>
                                          <p:spTgt spid="352"/>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351"/>
                                        </p:tgtEl>
                                        <p:attrNameLst>
                                          <p:attrName>style.visibility</p:attrName>
                                        </p:attrNameLst>
                                      </p:cBhvr>
                                      <p:to>
                                        <p:strVal val="visible"/>
                                      </p:to>
                                    </p:set>
                                    <p:animEffect transition="in" filter="fade">
                                      <p:cBhvr>
                                        <p:cTn id="17" dur="250"/>
                                        <p:tgtEl>
                                          <p:spTgt spid="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grpSp>
        <p:nvGrpSpPr>
          <p:cNvPr id="358" name="Google Shape;358;p37"/>
          <p:cNvGrpSpPr/>
          <p:nvPr/>
        </p:nvGrpSpPr>
        <p:grpSpPr>
          <a:xfrm>
            <a:off x="-1261128" y="-2562937"/>
            <a:ext cx="7013341" cy="3617957"/>
            <a:chOff x="-1708812" y="-3944515"/>
            <a:chExt cx="9862665" cy="5087116"/>
          </a:xfrm>
        </p:grpSpPr>
        <p:sp>
          <p:nvSpPr>
            <p:cNvPr id="359" name="Google Shape;359;p37"/>
            <p:cNvSpPr txBox="1"/>
            <p:nvPr/>
          </p:nvSpPr>
          <p:spPr>
            <a:xfrm>
              <a:off x="857253" y="295133"/>
              <a:ext cx="7296600" cy="7359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Possible Solutions</a:t>
              </a:r>
              <a:endParaRPr sz="1700" b="1">
                <a:solidFill>
                  <a:srgbClr val="A5A5A5"/>
                </a:solidFill>
              </a:endParaRPr>
            </a:p>
            <a:p>
              <a:pPr marL="0" marR="0" lvl="0" indent="0" algn="l" rtl="0">
                <a:spcBef>
                  <a:spcPts val="0"/>
                </a:spcBef>
                <a:spcAft>
                  <a:spcPts val="0"/>
                </a:spcAft>
                <a:buNone/>
              </a:pPr>
              <a:endParaRPr sz="1700" b="1">
                <a:solidFill>
                  <a:srgbClr val="A5A5A5"/>
                </a:solidFill>
              </a:endParaRPr>
            </a:p>
          </p:txBody>
        </p:sp>
        <p:sp>
          <p:nvSpPr>
            <p:cNvPr id="360" name="Google Shape;360;p37"/>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361" name="Google Shape;361;p37"/>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362" name="Google Shape;362;p37"/>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363" name="Google Shape;363;p37"/>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grpSp>
      <p:sp>
        <p:nvSpPr>
          <p:cNvPr id="364" name="Google Shape;364;p37"/>
          <p:cNvSpPr txBox="1"/>
          <p:nvPr/>
        </p:nvSpPr>
        <p:spPr>
          <a:xfrm>
            <a:off x="979175" y="1514025"/>
            <a:ext cx="7013400" cy="3037500"/>
          </a:xfrm>
          <a:prstGeom prst="rect">
            <a:avLst/>
          </a:prstGeom>
          <a:noFill/>
          <a:ln>
            <a:noFill/>
          </a:ln>
        </p:spPr>
        <p:txBody>
          <a:bodyPr spcFirstLastPara="1" wrap="square" lIns="91425" tIns="91425" rIns="91425" bIns="91425" anchor="t" anchorCtr="0">
            <a:spAutoFit/>
          </a:bodyPr>
          <a:lstStyle/>
          <a:p>
            <a:pPr marL="457200" marR="0" lvl="0" indent="0" algn="just" rtl="0">
              <a:lnSpc>
                <a:spcPct val="100000"/>
              </a:lnSpc>
              <a:spcBef>
                <a:spcPts val="0"/>
              </a:spcBef>
              <a:spcAft>
                <a:spcPts val="0"/>
              </a:spcAft>
              <a:buNone/>
            </a:pPr>
            <a:r>
              <a:rPr lang="en" sz="1900" b="1">
                <a:solidFill>
                  <a:srgbClr val="666666"/>
                </a:solidFill>
              </a:rPr>
              <a:t>Solution:</a:t>
            </a:r>
            <a:r>
              <a:rPr lang="en" sz="1900">
                <a:solidFill>
                  <a:srgbClr val="666666"/>
                </a:solidFill>
              </a:rPr>
              <a:t> Design a web page for visitors to input comments and immediately reply comments with ChatGPT </a:t>
            </a:r>
            <a:endParaRPr sz="1900">
              <a:solidFill>
                <a:srgbClr val="666666"/>
              </a:solidFill>
            </a:endParaRPr>
          </a:p>
          <a:p>
            <a:pPr marL="0" marR="0" lvl="0" indent="0" algn="just" rtl="0">
              <a:lnSpc>
                <a:spcPct val="100000"/>
              </a:lnSpc>
              <a:spcBef>
                <a:spcPts val="1000"/>
              </a:spcBef>
              <a:spcAft>
                <a:spcPts val="0"/>
              </a:spcAft>
              <a:buNone/>
            </a:pPr>
            <a:endParaRPr sz="1900">
              <a:solidFill>
                <a:srgbClr val="666666"/>
              </a:solidFill>
            </a:endParaRPr>
          </a:p>
          <a:p>
            <a:pPr marL="0" marR="0" lvl="0" indent="0" algn="just" rtl="0">
              <a:lnSpc>
                <a:spcPct val="100000"/>
              </a:lnSpc>
              <a:spcBef>
                <a:spcPts val="1000"/>
              </a:spcBef>
              <a:spcAft>
                <a:spcPts val="0"/>
              </a:spcAft>
              <a:buNone/>
            </a:pPr>
            <a:endParaRPr sz="1900">
              <a:solidFill>
                <a:srgbClr val="666666"/>
              </a:solidFill>
            </a:endParaRPr>
          </a:p>
          <a:p>
            <a:pPr marL="457200" marR="0" lvl="0" indent="0" algn="l" rtl="0">
              <a:lnSpc>
                <a:spcPct val="100000"/>
              </a:lnSpc>
              <a:spcBef>
                <a:spcPts val="1000"/>
              </a:spcBef>
              <a:spcAft>
                <a:spcPts val="0"/>
              </a:spcAft>
              <a:buNone/>
            </a:pPr>
            <a:r>
              <a:rPr lang="en" sz="1900" b="1">
                <a:solidFill>
                  <a:srgbClr val="666666"/>
                </a:solidFill>
              </a:rPr>
              <a:t>Challenge: </a:t>
            </a:r>
            <a:r>
              <a:rPr lang="en" sz="1900">
                <a:solidFill>
                  <a:srgbClr val="666666"/>
                </a:solidFill>
              </a:rPr>
              <a:t>Some comments are inputted by park client manager after receiving visitors’ phone call. Visitors have no access to web comment system. </a:t>
            </a:r>
            <a:endParaRPr sz="1900">
              <a:solidFill>
                <a:srgbClr val="666666"/>
              </a:solidFill>
            </a:endParaRPr>
          </a:p>
          <a:p>
            <a:pPr marL="457200" marR="0" lvl="0" indent="0" algn="l" rtl="0">
              <a:lnSpc>
                <a:spcPct val="100000"/>
              </a:lnSpc>
              <a:spcBef>
                <a:spcPts val="1000"/>
              </a:spcBef>
              <a:spcAft>
                <a:spcPts val="1000"/>
              </a:spcAft>
              <a:buNone/>
            </a:pPr>
            <a:endParaRPr sz="1900">
              <a:solidFill>
                <a:srgbClr val="666666"/>
              </a:solidFill>
            </a:endParaRPr>
          </a:p>
        </p:txBody>
      </p:sp>
      <p:sp>
        <p:nvSpPr>
          <p:cNvPr id="365" name="Google Shape;365;p37"/>
          <p:cNvSpPr/>
          <p:nvPr/>
        </p:nvSpPr>
        <p:spPr>
          <a:xfrm>
            <a:off x="922875" y="947475"/>
            <a:ext cx="7779544" cy="1971248"/>
          </a:xfrm>
          <a:custGeom>
            <a:avLst/>
            <a:gdLst/>
            <a:ahLst/>
            <a:cxnLst/>
            <a:rect l="l" t="t" r="r" b="b"/>
            <a:pathLst>
              <a:path w="3457575" h="2796096" extrusionOk="0">
                <a:moveTo>
                  <a:pt x="0" y="0"/>
                </a:moveTo>
                <a:lnTo>
                  <a:pt x="3457575" y="0"/>
                </a:lnTo>
                <a:lnTo>
                  <a:pt x="3457575" y="2796096"/>
                </a:lnTo>
                <a:lnTo>
                  <a:pt x="0" y="2796096"/>
                </a:lnTo>
                <a:lnTo>
                  <a:pt x="0" y="0"/>
                </a:lnTo>
                <a:close/>
                <a:moveTo>
                  <a:pt x="85726" y="86496"/>
                </a:moveTo>
                <a:lnTo>
                  <a:pt x="85726" y="2698618"/>
                </a:lnTo>
                <a:lnTo>
                  <a:pt x="3371852" y="2698618"/>
                </a:lnTo>
                <a:lnTo>
                  <a:pt x="3371852" y="86496"/>
                </a:lnTo>
                <a:lnTo>
                  <a:pt x="85726" y="86496"/>
                </a:lnTo>
                <a:close/>
              </a:path>
            </a:pathLst>
          </a:custGeom>
          <a:solidFill>
            <a:schemeClr val="accent2"/>
          </a:solidFill>
          <a:ln>
            <a:noFill/>
          </a:ln>
        </p:spPr>
        <p:txBody>
          <a:bodyPr spcFirstLastPara="1" wrap="square" lIns="65025" tIns="32500" rIns="65025" bIns="32500" anchor="ctr" anchorCtr="0">
            <a:noAutofit/>
          </a:bodyPr>
          <a:lstStyle/>
          <a:p>
            <a:pPr marL="0" marR="0" lvl="0" indent="0" algn="ctr" rtl="0">
              <a:lnSpc>
                <a:spcPct val="150000"/>
              </a:lnSpc>
              <a:spcBef>
                <a:spcPts val="0"/>
              </a:spcBef>
              <a:spcAft>
                <a:spcPts val="0"/>
              </a:spcAft>
              <a:buNone/>
            </a:pPr>
            <a:endParaRPr sz="1300">
              <a:solidFill>
                <a:schemeClr val="lt1"/>
              </a:solidFill>
              <a:latin typeface="Arial"/>
              <a:ea typeface="Arial"/>
              <a:cs typeface="Arial"/>
              <a:sym typeface="Arial"/>
            </a:endParaRPr>
          </a:p>
        </p:txBody>
      </p:sp>
      <p:sp>
        <p:nvSpPr>
          <p:cNvPr id="366" name="Google Shape;366;p37"/>
          <p:cNvSpPr/>
          <p:nvPr/>
        </p:nvSpPr>
        <p:spPr>
          <a:xfrm>
            <a:off x="561525" y="2719425"/>
            <a:ext cx="7848695" cy="1733580"/>
          </a:xfrm>
          <a:custGeom>
            <a:avLst/>
            <a:gdLst/>
            <a:ahLst/>
            <a:cxnLst/>
            <a:rect l="l" t="t" r="r" b="b"/>
            <a:pathLst>
              <a:path w="3457575" h="2796096" extrusionOk="0">
                <a:moveTo>
                  <a:pt x="0" y="0"/>
                </a:moveTo>
                <a:lnTo>
                  <a:pt x="3457575" y="0"/>
                </a:lnTo>
                <a:lnTo>
                  <a:pt x="3457575" y="2796096"/>
                </a:lnTo>
                <a:lnTo>
                  <a:pt x="0" y="2796096"/>
                </a:lnTo>
                <a:lnTo>
                  <a:pt x="0" y="0"/>
                </a:lnTo>
                <a:close/>
                <a:moveTo>
                  <a:pt x="85726" y="86496"/>
                </a:moveTo>
                <a:lnTo>
                  <a:pt x="85726" y="2698618"/>
                </a:lnTo>
                <a:lnTo>
                  <a:pt x="3371852" y="2698618"/>
                </a:lnTo>
                <a:lnTo>
                  <a:pt x="3371852" y="86496"/>
                </a:lnTo>
                <a:lnTo>
                  <a:pt x="85726" y="86496"/>
                </a:lnTo>
                <a:close/>
              </a:path>
            </a:pathLst>
          </a:custGeom>
          <a:solidFill>
            <a:schemeClr val="accent1"/>
          </a:solidFill>
          <a:ln>
            <a:noFill/>
          </a:ln>
        </p:spPr>
        <p:txBody>
          <a:bodyPr spcFirstLastPara="1" wrap="square" lIns="65025" tIns="32500" rIns="65025" bIns="32500" anchor="ctr" anchorCtr="0">
            <a:noAutofit/>
          </a:bodyPr>
          <a:lstStyle/>
          <a:p>
            <a:pPr marL="0" marR="0" lvl="0" indent="0" algn="ctr" rtl="0">
              <a:lnSpc>
                <a:spcPct val="150000"/>
              </a:lnSpc>
              <a:spcBef>
                <a:spcPts val="0"/>
              </a:spcBef>
              <a:spcAft>
                <a:spcPts val="0"/>
              </a:spcAft>
              <a:buNone/>
            </a:pPr>
            <a:endParaRPr sz="1300">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grpSp>
        <p:nvGrpSpPr>
          <p:cNvPr id="371" name="Google Shape;371;p38"/>
          <p:cNvGrpSpPr/>
          <p:nvPr/>
        </p:nvGrpSpPr>
        <p:grpSpPr>
          <a:xfrm>
            <a:off x="-1261128" y="-2562937"/>
            <a:ext cx="7013341" cy="3617957"/>
            <a:chOff x="-1708812" y="-3944515"/>
            <a:chExt cx="9862665" cy="5087116"/>
          </a:xfrm>
        </p:grpSpPr>
        <p:sp>
          <p:nvSpPr>
            <p:cNvPr id="372" name="Google Shape;372;p38"/>
            <p:cNvSpPr txBox="1"/>
            <p:nvPr/>
          </p:nvSpPr>
          <p:spPr>
            <a:xfrm>
              <a:off x="857253" y="295133"/>
              <a:ext cx="7296600" cy="7359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Possible Solutions</a:t>
              </a:r>
              <a:endParaRPr sz="1700" b="1">
                <a:solidFill>
                  <a:srgbClr val="A5A5A5"/>
                </a:solidFill>
              </a:endParaRPr>
            </a:p>
            <a:p>
              <a:pPr marL="0" marR="0" lvl="0" indent="0" algn="l" rtl="0">
                <a:spcBef>
                  <a:spcPts val="0"/>
                </a:spcBef>
                <a:spcAft>
                  <a:spcPts val="0"/>
                </a:spcAft>
                <a:buNone/>
              </a:pPr>
              <a:endParaRPr sz="1700" b="1">
                <a:solidFill>
                  <a:srgbClr val="A5A5A5"/>
                </a:solidFill>
              </a:endParaRPr>
            </a:p>
          </p:txBody>
        </p:sp>
        <p:sp>
          <p:nvSpPr>
            <p:cNvPr id="373" name="Google Shape;373;p38"/>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374" name="Google Shape;374;p38"/>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375" name="Google Shape;375;p38"/>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376" name="Google Shape;376;p38"/>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grpSp>
      <p:sp>
        <p:nvSpPr>
          <p:cNvPr id="377" name="Google Shape;377;p38"/>
          <p:cNvSpPr txBox="1"/>
          <p:nvPr/>
        </p:nvSpPr>
        <p:spPr>
          <a:xfrm>
            <a:off x="991450" y="1537675"/>
            <a:ext cx="7013400" cy="2616600"/>
          </a:xfrm>
          <a:prstGeom prst="rect">
            <a:avLst/>
          </a:prstGeom>
          <a:noFill/>
          <a:ln>
            <a:noFill/>
          </a:ln>
        </p:spPr>
        <p:txBody>
          <a:bodyPr spcFirstLastPara="1" wrap="square" lIns="91425" tIns="91425" rIns="91425" bIns="91425" anchor="t" anchorCtr="0">
            <a:spAutoFit/>
          </a:bodyPr>
          <a:lstStyle/>
          <a:p>
            <a:pPr marL="457200" marR="0" lvl="0" indent="0" algn="just" rtl="0">
              <a:lnSpc>
                <a:spcPct val="100000"/>
              </a:lnSpc>
              <a:spcBef>
                <a:spcPts val="0"/>
              </a:spcBef>
              <a:spcAft>
                <a:spcPts val="0"/>
              </a:spcAft>
              <a:buNone/>
            </a:pPr>
            <a:r>
              <a:rPr lang="en" sz="1900" b="1">
                <a:solidFill>
                  <a:srgbClr val="666666"/>
                </a:solidFill>
              </a:rPr>
              <a:t>Solution:</a:t>
            </a:r>
            <a:r>
              <a:rPr lang="en" sz="1900">
                <a:solidFill>
                  <a:srgbClr val="666666"/>
                </a:solidFill>
              </a:rPr>
              <a:t> Streamline the data processing and continuously output prioritized issue list</a:t>
            </a:r>
            <a:endParaRPr sz="1900">
              <a:solidFill>
                <a:srgbClr val="666666"/>
              </a:solidFill>
            </a:endParaRPr>
          </a:p>
          <a:p>
            <a:pPr marL="457200" marR="0" lvl="0" indent="0" algn="just" rtl="0">
              <a:lnSpc>
                <a:spcPct val="100000"/>
              </a:lnSpc>
              <a:spcBef>
                <a:spcPts val="1000"/>
              </a:spcBef>
              <a:spcAft>
                <a:spcPts val="0"/>
              </a:spcAft>
              <a:buNone/>
            </a:pPr>
            <a:endParaRPr sz="1900">
              <a:solidFill>
                <a:srgbClr val="666666"/>
              </a:solidFill>
            </a:endParaRPr>
          </a:p>
          <a:p>
            <a:pPr marL="457200" marR="0" lvl="0" indent="0" algn="just" rtl="0">
              <a:lnSpc>
                <a:spcPct val="100000"/>
              </a:lnSpc>
              <a:spcBef>
                <a:spcPts val="1000"/>
              </a:spcBef>
              <a:spcAft>
                <a:spcPts val="0"/>
              </a:spcAft>
              <a:buNone/>
            </a:pPr>
            <a:endParaRPr sz="1900">
              <a:solidFill>
                <a:srgbClr val="666666"/>
              </a:solidFill>
            </a:endParaRPr>
          </a:p>
          <a:p>
            <a:pPr marL="457200" marR="0" lvl="0" indent="0" algn="just" rtl="0">
              <a:lnSpc>
                <a:spcPct val="100000"/>
              </a:lnSpc>
              <a:spcBef>
                <a:spcPts val="1000"/>
              </a:spcBef>
              <a:spcAft>
                <a:spcPts val="1000"/>
              </a:spcAft>
              <a:buNone/>
            </a:pPr>
            <a:r>
              <a:rPr lang="en" sz="1900" b="1">
                <a:solidFill>
                  <a:srgbClr val="666666"/>
                </a:solidFill>
              </a:rPr>
              <a:t>Challenge</a:t>
            </a:r>
            <a:r>
              <a:rPr lang="en" sz="1900">
                <a:solidFill>
                  <a:srgbClr val="666666"/>
                </a:solidFill>
              </a:rPr>
              <a:t>: Lack of communication with client, don’t know which tools (Tableau, Gsheet) are available to them and which input is available to us. </a:t>
            </a:r>
            <a:endParaRPr sz="1900">
              <a:solidFill>
                <a:srgbClr val="666666"/>
              </a:solidFill>
            </a:endParaRPr>
          </a:p>
        </p:txBody>
      </p:sp>
      <p:sp>
        <p:nvSpPr>
          <p:cNvPr id="378" name="Google Shape;378;p38"/>
          <p:cNvSpPr/>
          <p:nvPr/>
        </p:nvSpPr>
        <p:spPr>
          <a:xfrm>
            <a:off x="573800" y="2707125"/>
            <a:ext cx="7848695" cy="1733580"/>
          </a:xfrm>
          <a:custGeom>
            <a:avLst/>
            <a:gdLst/>
            <a:ahLst/>
            <a:cxnLst/>
            <a:rect l="l" t="t" r="r" b="b"/>
            <a:pathLst>
              <a:path w="3457575" h="2796096" extrusionOk="0">
                <a:moveTo>
                  <a:pt x="0" y="0"/>
                </a:moveTo>
                <a:lnTo>
                  <a:pt x="3457575" y="0"/>
                </a:lnTo>
                <a:lnTo>
                  <a:pt x="3457575" y="2796096"/>
                </a:lnTo>
                <a:lnTo>
                  <a:pt x="0" y="2796096"/>
                </a:lnTo>
                <a:lnTo>
                  <a:pt x="0" y="0"/>
                </a:lnTo>
                <a:close/>
                <a:moveTo>
                  <a:pt x="85726" y="86496"/>
                </a:moveTo>
                <a:lnTo>
                  <a:pt x="85726" y="2698618"/>
                </a:lnTo>
                <a:lnTo>
                  <a:pt x="3371852" y="2698618"/>
                </a:lnTo>
                <a:lnTo>
                  <a:pt x="3371852" y="86496"/>
                </a:lnTo>
                <a:lnTo>
                  <a:pt x="85726" y="86496"/>
                </a:lnTo>
                <a:close/>
              </a:path>
            </a:pathLst>
          </a:custGeom>
          <a:solidFill>
            <a:schemeClr val="accent1"/>
          </a:solidFill>
          <a:ln>
            <a:noFill/>
          </a:ln>
        </p:spPr>
        <p:txBody>
          <a:bodyPr spcFirstLastPara="1" wrap="square" lIns="65025" tIns="32500" rIns="65025" bIns="32500" anchor="ctr" anchorCtr="0">
            <a:noAutofit/>
          </a:bodyPr>
          <a:lstStyle/>
          <a:p>
            <a:pPr marL="0" marR="0" lvl="0" indent="0" algn="ctr" rtl="0">
              <a:lnSpc>
                <a:spcPct val="150000"/>
              </a:lnSpc>
              <a:spcBef>
                <a:spcPts val="0"/>
              </a:spcBef>
              <a:spcAft>
                <a:spcPts val="0"/>
              </a:spcAft>
              <a:buNone/>
            </a:pPr>
            <a:endParaRPr sz="1300">
              <a:solidFill>
                <a:schemeClr val="lt1"/>
              </a:solidFill>
              <a:latin typeface="Arial"/>
              <a:ea typeface="Arial"/>
              <a:cs typeface="Arial"/>
              <a:sym typeface="Arial"/>
            </a:endParaRPr>
          </a:p>
        </p:txBody>
      </p:sp>
      <p:sp>
        <p:nvSpPr>
          <p:cNvPr id="379" name="Google Shape;379;p38"/>
          <p:cNvSpPr/>
          <p:nvPr/>
        </p:nvSpPr>
        <p:spPr>
          <a:xfrm>
            <a:off x="922875" y="947475"/>
            <a:ext cx="7779544" cy="1971248"/>
          </a:xfrm>
          <a:custGeom>
            <a:avLst/>
            <a:gdLst/>
            <a:ahLst/>
            <a:cxnLst/>
            <a:rect l="l" t="t" r="r" b="b"/>
            <a:pathLst>
              <a:path w="3457575" h="2796096" extrusionOk="0">
                <a:moveTo>
                  <a:pt x="0" y="0"/>
                </a:moveTo>
                <a:lnTo>
                  <a:pt x="3457575" y="0"/>
                </a:lnTo>
                <a:lnTo>
                  <a:pt x="3457575" y="2796096"/>
                </a:lnTo>
                <a:lnTo>
                  <a:pt x="0" y="2796096"/>
                </a:lnTo>
                <a:lnTo>
                  <a:pt x="0" y="0"/>
                </a:lnTo>
                <a:close/>
                <a:moveTo>
                  <a:pt x="85726" y="86496"/>
                </a:moveTo>
                <a:lnTo>
                  <a:pt x="85726" y="2698618"/>
                </a:lnTo>
                <a:lnTo>
                  <a:pt x="3371852" y="2698618"/>
                </a:lnTo>
                <a:lnTo>
                  <a:pt x="3371852" y="86496"/>
                </a:lnTo>
                <a:lnTo>
                  <a:pt x="85726" y="86496"/>
                </a:lnTo>
                <a:close/>
              </a:path>
            </a:pathLst>
          </a:custGeom>
          <a:solidFill>
            <a:schemeClr val="accent2"/>
          </a:solidFill>
          <a:ln>
            <a:noFill/>
          </a:ln>
        </p:spPr>
        <p:txBody>
          <a:bodyPr spcFirstLastPara="1" wrap="square" lIns="65025" tIns="32500" rIns="65025" bIns="32500" anchor="ctr" anchorCtr="0">
            <a:noAutofit/>
          </a:bodyPr>
          <a:lstStyle/>
          <a:p>
            <a:pPr marL="0" marR="0" lvl="0" indent="0" algn="ctr" rtl="0">
              <a:lnSpc>
                <a:spcPct val="150000"/>
              </a:lnSpc>
              <a:spcBef>
                <a:spcPts val="0"/>
              </a:spcBef>
              <a:spcAft>
                <a:spcPts val="0"/>
              </a:spcAft>
              <a:buNone/>
            </a:pPr>
            <a:endParaRPr sz="1300">
              <a:solidFill>
                <a:schemeClr val="lt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grpSp>
        <p:nvGrpSpPr>
          <p:cNvPr id="384" name="Google Shape;384;p39"/>
          <p:cNvGrpSpPr/>
          <p:nvPr/>
        </p:nvGrpSpPr>
        <p:grpSpPr>
          <a:xfrm>
            <a:off x="-1261128" y="-2562937"/>
            <a:ext cx="7013341" cy="3617957"/>
            <a:chOff x="-1708812" y="-3944515"/>
            <a:chExt cx="9862665" cy="5087116"/>
          </a:xfrm>
        </p:grpSpPr>
        <p:sp>
          <p:nvSpPr>
            <p:cNvPr id="385" name="Google Shape;385;p39"/>
            <p:cNvSpPr txBox="1"/>
            <p:nvPr/>
          </p:nvSpPr>
          <p:spPr>
            <a:xfrm>
              <a:off x="857253" y="295133"/>
              <a:ext cx="7296600" cy="7359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Possible Solutions</a:t>
              </a:r>
              <a:endParaRPr sz="1700" b="1">
                <a:solidFill>
                  <a:srgbClr val="A5A5A5"/>
                </a:solidFill>
              </a:endParaRPr>
            </a:p>
            <a:p>
              <a:pPr marL="0" marR="0" lvl="0" indent="0" algn="l" rtl="0">
                <a:spcBef>
                  <a:spcPts val="0"/>
                </a:spcBef>
                <a:spcAft>
                  <a:spcPts val="0"/>
                </a:spcAft>
                <a:buNone/>
              </a:pPr>
              <a:endParaRPr sz="1700" b="1">
                <a:solidFill>
                  <a:srgbClr val="A5A5A5"/>
                </a:solidFill>
              </a:endParaRPr>
            </a:p>
          </p:txBody>
        </p:sp>
        <p:sp>
          <p:nvSpPr>
            <p:cNvPr id="386" name="Google Shape;386;p39"/>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387" name="Google Shape;387;p39"/>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388" name="Google Shape;388;p39"/>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389" name="Google Shape;389;p39"/>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grpSp>
      <p:sp>
        <p:nvSpPr>
          <p:cNvPr id="390" name="Google Shape;390;p39"/>
          <p:cNvSpPr txBox="1"/>
          <p:nvPr/>
        </p:nvSpPr>
        <p:spPr>
          <a:xfrm>
            <a:off x="991450" y="1537675"/>
            <a:ext cx="7013400" cy="3037500"/>
          </a:xfrm>
          <a:prstGeom prst="rect">
            <a:avLst/>
          </a:prstGeom>
          <a:noFill/>
          <a:ln>
            <a:noFill/>
          </a:ln>
        </p:spPr>
        <p:txBody>
          <a:bodyPr spcFirstLastPara="1" wrap="square" lIns="91425" tIns="91425" rIns="91425" bIns="91425" anchor="t" anchorCtr="0">
            <a:spAutoFit/>
          </a:bodyPr>
          <a:lstStyle/>
          <a:p>
            <a:pPr marL="457200" marR="0" lvl="0" indent="0" algn="just" rtl="0">
              <a:lnSpc>
                <a:spcPct val="100000"/>
              </a:lnSpc>
              <a:spcBef>
                <a:spcPts val="0"/>
              </a:spcBef>
              <a:spcAft>
                <a:spcPts val="0"/>
              </a:spcAft>
              <a:buNone/>
            </a:pPr>
            <a:r>
              <a:rPr lang="en" sz="1900" b="1">
                <a:solidFill>
                  <a:srgbClr val="666666"/>
                </a:solidFill>
              </a:rPr>
              <a:t>Solution:</a:t>
            </a:r>
            <a:r>
              <a:rPr lang="en" sz="1900">
                <a:solidFill>
                  <a:srgbClr val="666666"/>
                </a:solidFill>
              </a:rPr>
              <a:t> Optimize the maintenance schedule based on urgency and serverness of comment</a:t>
            </a:r>
            <a:endParaRPr sz="1900">
              <a:solidFill>
                <a:srgbClr val="666666"/>
              </a:solidFill>
            </a:endParaRPr>
          </a:p>
          <a:p>
            <a:pPr marL="457200" marR="0" lvl="0" indent="0" algn="just" rtl="0">
              <a:lnSpc>
                <a:spcPct val="100000"/>
              </a:lnSpc>
              <a:spcBef>
                <a:spcPts val="1000"/>
              </a:spcBef>
              <a:spcAft>
                <a:spcPts val="0"/>
              </a:spcAft>
              <a:buNone/>
            </a:pPr>
            <a:endParaRPr sz="1900">
              <a:solidFill>
                <a:srgbClr val="666666"/>
              </a:solidFill>
            </a:endParaRPr>
          </a:p>
          <a:p>
            <a:pPr marL="457200" marR="0" lvl="0" indent="0" algn="just" rtl="0">
              <a:lnSpc>
                <a:spcPct val="100000"/>
              </a:lnSpc>
              <a:spcBef>
                <a:spcPts val="1000"/>
              </a:spcBef>
              <a:spcAft>
                <a:spcPts val="0"/>
              </a:spcAft>
              <a:buNone/>
            </a:pPr>
            <a:endParaRPr sz="1900">
              <a:solidFill>
                <a:srgbClr val="666666"/>
              </a:solidFill>
            </a:endParaRPr>
          </a:p>
          <a:p>
            <a:pPr marL="457200" marR="0" lvl="0" indent="0" algn="just" rtl="0">
              <a:lnSpc>
                <a:spcPct val="100000"/>
              </a:lnSpc>
              <a:spcBef>
                <a:spcPts val="1000"/>
              </a:spcBef>
              <a:spcAft>
                <a:spcPts val="0"/>
              </a:spcAft>
              <a:buNone/>
            </a:pPr>
            <a:r>
              <a:rPr lang="en" sz="1900" b="1">
                <a:solidFill>
                  <a:srgbClr val="666666"/>
                </a:solidFill>
              </a:rPr>
              <a:t>Challenge</a:t>
            </a:r>
            <a:r>
              <a:rPr lang="en" sz="1900">
                <a:solidFill>
                  <a:srgbClr val="666666"/>
                </a:solidFill>
              </a:rPr>
              <a:t>: Don’t know how each issue is ranked, so we simply rank issues based on the number of times they were mentioned. </a:t>
            </a:r>
            <a:endParaRPr sz="1900">
              <a:solidFill>
                <a:srgbClr val="666666"/>
              </a:solidFill>
            </a:endParaRPr>
          </a:p>
          <a:p>
            <a:pPr marL="457200" marR="0" lvl="0" indent="0" algn="l" rtl="0">
              <a:lnSpc>
                <a:spcPct val="100000"/>
              </a:lnSpc>
              <a:spcBef>
                <a:spcPts val="1000"/>
              </a:spcBef>
              <a:spcAft>
                <a:spcPts val="1000"/>
              </a:spcAft>
              <a:buNone/>
            </a:pPr>
            <a:endParaRPr sz="1900">
              <a:solidFill>
                <a:srgbClr val="666666"/>
              </a:solidFill>
            </a:endParaRPr>
          </a:p>
        </p:txBody>
      </p:sp>
      <p:sp>
        <p:nvSpPr>
          <p:cNvPr id="391" name="Google Shape;391;p39"/>
          <p:cNvSpPr/>
          <p:nvPr/>
        </p:nvSpPr>
        <p:spPr>
          <a:xfrm>
            <a:off x="573800" y="2707125"/>
            <a:ext cx="7848695" cy="1733580"/>
          </a:xfrm>
          <a:custGeom>
            <a:avLst/>
            <a:gdLst/>
            <a:ahLst/>
            <a:cxnLst/>
            <a:rect l="l" t="t" r="r" b="b"/>
            <a:pathLst>
              <a:path w="3457575" h="2796096" extrusionOk="0">
                <a:moveTo>
                  <a:pt x="0" y="0"/>
                </a:moveTo>
                <a:lnTo>
                  <a:pt x="3457575" y="0"/>
                </a:lnTo>
                <a:lnTo>
                  <a:pt x="3457575" y="2796096"/>
                </a:lnTo>
                <a:lnTo>
                  <a:pt x="0" y="2796096"/>
                </a:lnTo>
                <a:lnTo>
                  <a:pt x="0" y="0"/>
                </a:lnTo>
                <a:close/>
                <a:moveTo>
                  <a:pt x="85726" y="86496"/>
                </a:moveTo>
                <a:lnTo>
                  <a:pt x="85726" y="2698618"/>
                </a:lnTo>
                <a:lnTo>
                  <a:pt x="3371852" y="2698618"/>
                </a:lnTo>
                <a:lnTo>
                  <a:pt x="3371852" y="86496"/>
                </a:lnTo>
                <a:lnTo>
                  <a:pt x="85726" y="86496"/>
                </a:lnTo>
                <a:close/>
              </a:path>
            </a:pathLst>
          </a:custGeom>
          <a:solidFill>
            <a:schemeClr val="accent1"/>
          </a:solidFill>
          <a:ln>
            <a:noFill/>
          </a:ln>
        </p:spPr>
        <p:txBody>
          <a:bodyPr spcFirstLastPara="1" wrap="square" lIns="65025" tIns="32500" rIns="65025" bIns="32500" anchor="ctr" anchorCtr="0">
            <a:noAutofit/>
          </a:bodyPr>
          <a:lstStyle/>
          <a:p>
            <a:pPr marL="0" marR="0" lvl="0" indent="0" algn="ctr" rtl="0">
              <a:lnSpc>
                <a:spcPct val="150000"/>
              </a:lnSpc>
              <a:spcBef>
                <a:spcPts val="0"/>
              </a:spcBef>
              <a:spcAft>
                <a:spcPts val="0"/>
              </a:spcAft>
              <a:buNone/>
            </a:pPr>
            <a:endParaRPr sz="1300">
              <a:solidFill>
                <a:schemeClr val="lt1"/>
              </a:solidFill>
              <a:latin typeface="Arial"/>
              <a:ea typeface="Arial"/>
              <a:cs typeface="Arial"/>
              <a:sym typeface="Arial"/>
            </a:endParaRPr>
          </a:p>
        </p:txBody>
      </p:sp>
      <p:sp>
        <p:nvSpPr>
          <p:cNvPr id="392" name="Google Shape;392;p39"/>
          <p:cNvSpPr/>
          <p:nvPr/>
        </p:nvSpPr>
        <p:spPr>
          <a:xfrm>
            <a:off x="922875" y="947475"/>
            <a:ext cx="7779544" cy="1971248"/>
          </a:xfrm>
          <a:custGeom>
            <a:avLst/>
            <a:gdLst/>
            <a:ahLst/>
            <a:cxnLst/>
            <a:rect l="l" t="t" r="r" b="b"/>
            <a:pathLst>
              <a:path w="3457575" h="2796096" extrusionOk="0">
                <a:moveTo>
                  <a:pt x="0" y="0"/>
                </a:moveTo>
                <a:lnTo>
                  <a:pt x="3457575" y="0"/>
                </a:lnTo>
                <a:lnTo>
                  <a:pt x="3457575" y="2796096"/>
                </a:lnTo>
                <a:lnTo>
                  <a:pt x="0" y="2796096"/>
                </a:lnTo>
                <a:lnTo>
                  <a:pt x="0" y="0"/>
                </a:lnTo>
                <a:close/>
                <a:moveTo>
                  <a:pt x="85726" y="86496"/>
                </a:moveTo>
                <a:lnTo>
                  <a:pt x="85726" y="2698618"/>
                </a:lnTo>
                <a:lnTo>
                  <a:pt x="3371852" y="2698618"/>
                </a:lnTo>
                <a:lnTo>
                  <a:pt x="3371852" y="86496"/>
                </a:lnTo>
                <a:lnTo>
                  <a:pt x="85726" y="86496"/>
                </a:lnTo>
                <a:close/>
              </a:path>
            </a:pathLst>
          </a:custGeom>
          <a:solidFill>
            <a:schemeClr val="accent2"/>
          </a:solidFill>
          <a:ln>
            <a:noFill/>
          </a:ln>
        </p:spPr>
        <p:txBody>
          <a:bodyPr spcFirstLastPara="1" wrap="square" lIns="65025" tIns="32500" rIns="65025" bIns="32500" anchor="ctr" anchorCtr="0">
            <a:noAutofit/>
          </a:bodyPr>
          <a:lstStyle/>
          <a:p>
            <a:pPr marL="0" marR="0" lvl="0" indent="0" algn="ctr" rtl="0">
              <a:lnSpc>
                <a:spcPct val="150000"/>
              </a:lnSpc>
              <a:spcBef>
                <a:spcPts val="0"/>
              </a:spcBef>
              <a:spcAft>
                <a:spcPts val="0"/>
              </a:spcAft>
              <a:buNone/>
            </a:pPr>
            <a:endParaRPr sz="1300">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grpSp>
        <p:nvGrpSpPr>
          <p:cNvPr id="397" name="Google Shape;397;p40"/>
          <p:cNvGrpSpPr/>
          <p:nvPr/>
        </p:nvGrpSpPr>
        <p:grpSpPr>
          <a:xfrm>
            <a:off x="-1261128" y="-2562937"/>
            <a:ext cx="7013341" cy="3617957"/>
            <a:chOff x="-1708812" y="-3944515"/>
            <a:chExt cx="9862665" cy="5087116"/>
          </a:xfrm>
        </p:grpSpPr>
        <p:sp>
          <p:nvSpPr>
            <p:cNvPr id="398" name="Google Shape;398;p40"/>
            <p:cNvSpPr txBox="1"/>
            <p:nvPr/>
          </p:nvSpPr>
          <p:spPr>
            <a:xfrm>
              <a:off x="857253" y="295133"/>
              <a:ext cx="7296600" cy="7359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Possible Solutions</a:t>
              </a:r>
              <a:endParaRPr sz="1700" b="1">
                <a:solidFill>
                  <a:srgbClr val="A5A5A5"/>
                </a:solidFill>
              </a:endParaRPr>
            </a:p>
            <a:p>
              <a:pPr marL="0" marR="0" lvl="0" indent="0" algn="l" rtl="0">
                <a:spcBef>
                  <a:spcPts val="0"/>
                </a:spcBef>
                <a:spcAft>
                  <a:spcPts val="0"/>
                </a:spcAft>
                <a:buNone/>
              </a:pPr>
              <a:endParaRPr sz="1700" b="1">
                <a:solidFill>
                  <a:srgbClr val="A5A5A5"/>
                </a:solidFill>
              </a:endParaRPr>
            </a:p>
          </p:txBody>
        </p:sp>
        <p:sp>
          <p:nvSpPr>
            <p:cNvPr id="399" name="Google Shape;399;p40"/>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400" name="Google Shape;400;p40"/>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401" name="Google Shape;401;p40"/>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402" name="Google Shape;402;p40"/>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grpSp>
      <p:sp>
        <p:nvSpPr>
          <p:cNvPr id="403" name="Google Shape;403;p40"/>
          <p:cNvSpPr txBox="1"/>
          <p:nvPr/>
        </p:nvSpPr>
        <p:spPr>
          <a:xfrm>
            <a:off x="991450" y="1537675"/>
            <a:ext cx="7013400" cy="2745000"/>
          </a:xfrm>
          <a:prstGeom prst="rect">
            <a:avLst/>
          </a:prstGeom>
          <a:noFill/>
          <a:ln>
            <a:noFill/>
          </a:ln>
        </p:spPr>
        <p:txBody>
          <a:bodyPr spcFirstLastPara="1" wrap="square" lIns="91425" tIns="91425" rIns="91425" bIns="91425" anchor="t" anchorCtr="0">
            <a:spAutoFit/>
          </a:bodyPr>
          <a:lstStyle/>
          <a:p>
            <a:pPr marL="457200" marR="0" lvl="0" indent="0" algn="just" rtl="0">
              <a:lnSpc>
                <a:spcPct val="100000"/>
              </a:lnSpc>
              <a:spcBef>
                <a:spcPts val="0"/>
              </a:spcBef>
              <a:spcAft>
                <a:spcPts val="0"/>
              </a:spcAft>
              <a:buNone/>
            </a:pPr>
            <a:r>
              <a:rPr lang="en" sz="1900" b="1">
                <a:solidFill>
                  <a:srgbClr val="666666"/>
                </a:solidFill>
              </a:rPr>
              <a:t>Solution:</a:t>
            </a:r>
            <a:r>
              <a:rPr lang="en" sz="1900">
                <a:solidFill>
                  <a:srgbClr val="666666"/>
                </a:solidFill>
              </a:rPr>
              <a:t> Cluster the parks into smaller zones by their location, and make maintenance issues more specific </a:t>
            </a:r>
            <a:endParaRPr sz="1900">
              <a:solidFill>
                <a:srgbClr val="666666"/>
              </a:solidFill>
            </a:endParaRPr>
          </a:p>
          <a:p>
            <a:pPr marL="457200" marR="0" lvl="0" indent="0" algn="just" rtl="0">
              <a:lnSpc>
                <a:spcPct val="100000"/>
              </a:lnSpc>
              <a:spcBef>
                <a:spcPts val="1000"/>
              </a:spcBef>
              <a:spcAft>
                <a:spcPts val="0"/>
              </a:spcAft>
              <a:buNone/>
            </a:pPr>
            <a:endParaRPr sz="1900">
              <a:solidFill>
                <a:srgbClr val="666666"/>
              </a:solidFill>
            </a:endParaRPr>
          </a:p>
          <a:p>
            <a:pPr marL="457200" marR="0" lvl="0" indent="0" algn="just" rtl="0">
              <a:lnSpc>
                <a:spcPct val="100000"/>
              </a:lnSpc>
              <a:spcBef>
                <a:spcPts val="1000"/>
              </a:spcBef>
              <a:spcAft>
                <a:spcPts val="0"/>
              </a:spcAft>
              <a:buNone/>
            </a:pPr>
            <a:endParaRPr sz="1900">
              <a:solidFill>
                <a:srgbClr val="666666"/>
              </a:solidFill>
            </a:endParaRPr>
          </a:p>
          <a:p>
            <a:pPr marL="457200" marR="0" lvl="0" indent="0" algn="just" rtl="0">
              <a:lnSpc>
                <a:spcPct val="100000"/>
              </a:lnSpc>
              <a:spcBef>
                <a:spcPts val="1000"/>
              </a:spcBef>
              <a:spcAft>
                <a:spcPts val="0"/>
              </a:spcAft>
              <a:buNone/>
            </a:pPr>
            <a:r>
              <a:rPr lang="en" sz="1900" b="1">
                <a:solidFill>
                  <a:srgbClr val="666666"/>
                </a:solidFill>
              </a:rPr>
              <a:t>Challenge</a:t>
            </a:r>
            <a:r>
              <a:rPr lang="en" sz="1900">
                <a:solidFill>
                  <a:srgbClr val="666666"/>
                </a:solidFill>
              </a:rPr>
              <a:t>: Don’t know the actual maintenance schedule (center of maintenance, responsible areas)</a:t>
            </a:r>
            <a:endParaRPr sz="1900">
              <a:solidFill>
                <a:srgbClr val="666666"/>
              </a:solidFill>
            </a:endParaRPr>
          </a:p>
          <a:p>
            <a:pPr marL="457200" marR="0" lvl="0" indent="0" algn="l" rtl="0">
              <a:lnSpc>
                <a:spcPct val="100000"/>
              </a:lnSpc>
              <a:spcBef>
                <a:spcPts val="1000"/>
              </a:spcBef>
              <a:spcAft>
                <a:spcPts val="1000"/>
              </a:spcAft>
              <a:buNone/>
            </a:pPr>
            <a:endParaRPr sz="1900">
              <a:solidFill>
                <a:srgbClr val="666666"/>
              </a:solidFill>
            </a:endParaRPr>
          </a:p>
        </p:txBody>
      </p:sp>
      <p:sp>
        <p:nvSpPr>
          <p:cNvPr id="404" name="Google Shape;404;p40"/>
          <p:cNvSpPr/>
          <p:nvPr/>
        </p:nvSpPr>
        <p:spPr>
          <a:xfrm>
            <a:off x="573800" y="2707125"/>
            <a:ext cx="7848695" cy="1733580"/>
          </a:xfrm>
          <a:custGeom>
            <a:avLst/>
            <a:gdLst/>
            <a:ahLst/>
            <a:cxnLst/>
            <a:rect l="l" t="t" r="r" b="b"/>
            <a:pathLst>
              <a:path w="3457575" h="2796096" extrusionOk="0">
                <a:moveTo>
                  <a:pt x="0" y="0"/>
                </a:moveTo>
                <a:lnTo>
                  <a:pt x="3457575" y="0"/>
                </a:lnTo>
                <a:lnTo>
                  <a:pt x="3457575" y="2796096"/>
                </a:lnTo>
                <a:lnTo>
                  <a:pt x="0" y="2796096"/>
                </a:lnTo>
                <a:lnTo>
                  <a:pt x="0" y="0"/>
                </a:lnTo>
                <a:close/>
                <a:moveTo>
                  <a:pt x="85726" y="86496"/>
                </a:moveTo>
                <a:lnTo>
                  <a:pt x="85726" y="2698618"/>
                </a:lnTo>
                <a:lnTo>
                  <a:pt x="3371852" y="2698618"/>
                </a:lnTo>
                <a:lnTo>
                  <a:pt x="3371852" y="86496"/>
                </a:lnTo>
                <a:lnTo>
                  <a:pt x="85726" y="86496"/>
                </a:lnTo>
                <a:close/>
              </a:path>
            </a:pathLst>
          </a:custGeom>
          <a:solidFill>
            <a:schemeClr val="accent1"/>
          </a:solidFill>
          <a:ln>
            <a:noFill/>
          </a:ln>
        </p:spPr>
        <p:txBody>
          <a:bodyPr spcFirstLastPara="1" wrap="square" lIns="65025" tIns="32500" rIns="65025" bIns="32500" anchor="ctr" anchorCtr="0">
            <a:noAutofit/>
          </a:bodyPr>
          <a:lstStyle/>
          <a:p>
            <a:pPr marL="0" marR="0" lvl="0" indent="0" algn="ctr" rtl="0">
              <a:lnSpc>
                <a:spcPct val="150000"/>
              </a:lnSpc>
              <a:spcBef>
                <a:spcPts val="0"/>
              </a:spcBef>
              <a:spcAft>
                <a:spcPts val="0"/>
              </a:spcAft>
              <a:buNone/>
            </a:pPr>
            <a:endParaRPr sz="1300">
              <a:solidFill>
                <a:schemeClr val="lt1"/>
              </a:solidFill>
              <a:latin typeface="Arial"/>
              <a:ea typeface="Arial"/>
              <a:cs typeface="Arial"/>
              <a:sym typeface="Arial"/>
            </a:endParaRPr>
          </a:p>
        </p:txBody>
      </p:sp>
      <p:sp>
        <p:nvSpPr>
          <p:cNvPr id="405" name="Google Shape;405;p40"/>
          <p:cNvSpPr/>
          <p:nvPr/>
        </p:nvSpPr>
        <p:spPr>
          <a:xfrm>
            <a:off x="922875" y="947475"/>
            <a:ext cx="7779544" cy="1971248"/>
          </a:xfrm>
          <a:custGeom>
            <a:avLst/>
            <a:gdLst/>
            <a:ahLst/>
            <a:cxnLst/>
            <a:rect l="l" t="t" r="r" b="b"/>
            <a:pathLst>
              <a:path w="3457575" h="2796096" extrusionOk="0">
                <a:moveTo>
                  <a:pt x="0" y="0"/>
                </a:moveTo>
                <a:lnTo>
                  <a:pt x="3457575" y="0"/>
                </a:lnTo>
                <a:lnTo>
                  <a:pt x="3457575" y="2796096"/>
                </a:lnTo>
                <a:lnTo>
                  <a:pt x="0" y="2796096"/>
                </a:lnTo>
                <a:lnTo>
                  <a:pt x="0" y="0"/>
                </a:lnTo>
                <a:close/>
                <a:moveTo>
                  <a:pt x="85726" y="86496"/>
                </a:moveTo>
                <a:lnTo>
                  <a:pt x="85726" y="2698618"/>
                </a:lnTo>
                <a:lnTo>
                  <a:pt x="3371852" y="2698618"/>
                </a:lnTo>
                <a:lnTo>
                  <a:pt x="3371852" y="86496"/>
                </a:lnTo>
                <a:lnTo>
                  <a:pt x="85726" y="86496"/>
                </a:lnTo>
                <a:close/>
              </a:path>
            </a:pathLst>
          </a:custGeom>
          <a:solidFill>
            <a:schemeClr val="accent2"/>
          </a:solidFill>
          <a:ln>
            <a:noFill/>
          </a:ln>
        </p:spPr>
        <p:txBody>
          <a:bodyPr spcFirstLastPara="1" wrap="square" lIns="65025" tIns="32500" rIns="65025" bIns="32500" anchor="ctr" anchorCtr="0">
            <a:noAutofit/>
          </a:bodyPr>
          <a:lstStyle/>
          <a:p>
            <a:pPr marL="0" marR="0" lvl="0" indent="0" algn="ctr" rtl="0">
              <a:lnSpc>
                <a:spcPct val="150000"/>
              </a:lnSpc>
              <a:spcBef>
                <a:spcPts val="0"/>
              </a:spcBef>
              <a:spcAft>
                <a:spcPts val="0"/>
              </a:spcAft>
              <a:buNone/>
            </a:pPr>
            <a:endParaRPr sz="1300">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1"/>
          <p:cNvSpPr/>
          <p:nvPr/>
        </p:nvSpPr>
        <p:spPr>
          <a:xfrm>
            <a:off x="-229175" y="2116475"/>
            <a:ext cx="5608800" cy="1447500"/>
          </a:xfrm>
          <a:prstGeom prst="rect">
            <a:avLst/>
          </a:prstGeom>
          <a:noFill/>
          <a:ln>
            <a:noFill/>
          </a:ln>
        </p:spPr>
        <p:txBody>
          <a:bodyPr spcFirstLastPara="1" wrap="square" lIns="65025" tIns="32500" rIns="65025" bIns="32500" anchor="ctr" anchorCtr="0">
            <a:noAutofit/>
          </a:bodyPr>
          <a:lstStyle/>
          <a:p>
            <a:pPr marL="0" marR="0" lvl="0" indent="0" algn="r" rtl="0">
              <a:spcBef>
                <a:spcPts val="0"/>
              </a:spcBef>
              <a:spcAft>
                <a:spcPts val="0"/>
              </a:spcAft>
              <a:buNone/>
            </a:pPr>
            <a:r>
              <a:rPr lang="en" sz="3300" b="1">
                <a:solidFill>
                  <a:schemeClr val="accent1"/>
                </a:solidFill>
              </a:rPr>
              <a:t>Implementation Plan/ Recommended Solution </a:t>
            </a:r>
            <a:endParaRPr sz="3300" b="1">
              <a:solidFill>
                <a:schemeClr val="accent1"/>
              </a:solidFill>
              <a:latin typeface="Arial"/>
              <a:ea typeface="Arial"/>
              <a:cs typeface="Arial"/>
              <a:sym typeface="Arial"/>
            </a:endParaRPr>
          </a:p>
        </p:txBody>
      </p:sp>
      <p:sp>
        <p:nvSpPr>
          <p:cNvPr id="412" name="Google Shape;412;p41"/>
          <p:cNvSpPr/>
          <p:nvPr/>
        </p:nvSpPr>
        <p:spPr>
          <a:xfrm>
            <a:off x="655975" y="1819825"/>
            <a:ext cx="4622400" cy="284700"/>
          </a:xfrm>
          <a:prstGeom prst="rect">
            <a:avLst/>
          </a:prstGeom>
          <a:noFill/>
          <a:ln>
            <a:noFill/>
          </a:ln>
        </p:spPr>
        <p:txBody>
          <a:bodyPr spcFirstLastPara="1" wrap="square" lIns="65025" tIns="32500" rIns="65025" bIns="32500" anchor="t" anchorCtr="0">
            <a:noAutofit/>
          </a:bodyPr>
          <a:lstStyle/>
          <a:p>
            <a:pPr marL="0" lvl="0" indent="0" algn="r" rtl="0">
              <a:spcBef>
                <a:spcPts val="0"/>
              </a:spcBef>
              <a:spcAft>
                <a:spcPts val="0"/>
              </a:spcAft>
              <a:buNone/>
            </a:pPr>
            <a:r>
              <a:rPr lang="en">
                <a:solidFill>
                  <a:schemeClr val="accent1"/>
                </a:solidFill>
              </a:rPr>
              <a:t>Regina City: Park Maintenance and Citizen Satisfaction</a:t>
            </a:r>
            <a:endParaRPr sz="1400">
              <a:solidFill>
                <a:schemeClr val="accent1"/>
              </a:solidFill>
              <a:latin typeface="Arial"/>
              <a:ea typeface="Arial"/>
              <a:cs typeface="Arial"/>
              <a:sym typeface="Arial"/>
            </a:endParaRPr>
          </a:p>
        </p:txBody>
      </p:sp>
      <p:cxnSp>
        <p:nvCxnSpPr>
          <p:cNvPr id="413" name="Google Shape;413;p41"/>
          <p:cNvCxnSpPr/>
          <p:nvPr/>
        </p:nvCxnSpPr>
        <p:spPr>
          <a:xfrm rot="10800000" flipH="1">
            <a:off x="849050" y="2104475"/>
            <a:ext cx="4364100" cy="12000"/>
          </a:xfrm>
          <a:prstGeom prst="straightConnector1">
            <a:avLst/>
          </a:prstGeom>
          <a:noFill/>
          <a:ln w="9525" cap="flat" cmpd="sng">
            <a:solidFill>
              <a:schemeClr val="accent1"/>
            </a:solidFill>
            <a:prstDash val="solid"/>
            <a:bevel/>
            <a:headEnd type="none" w="sm" len="sm"/>
            <a:tailEnd type="none" w="sm" len="sm"/>
          </a:ln>
        </p:spPr>
      </p:cxnSp>
      <p:sp>
        <p:nvSpPr>
          <p:cNvPr id="414" name="Google Shape;414;p41"/>
          <p:cNvSpPr/>
          <p:nvPr/>
        </p:nvSpPr>
        <p:spPr>
          <a:xfrm>
            <a:off x="5278374" y="1450054"/>
            <a:ext cx="2148900" cy="2243400"/>
          </a:xfrm>
          <a:prstGeom prst="rect">
            <a:avLst/>
          </a:prstGeom>
          <a:noFill/>
          <a:ln>
            <a:noFill/>
          </a:ln>
        </p:spPr>
        <p:txBody>
          <a:bodyPr spcFirstLastPara="1" wrap="square" lIns="65025" tIns="32500" rIns="65025" bIns="32500" anchor="ctr" anchorCtr="0">
            <a:noAutofit/>
          </a:bodyPr>
          <a:lstStyle/>
          <a:p>
            <a:pPr marL="0" marR="0" lvl="0" indent="0" algn="l" rtl="0">
              <a:spcBef>
                <a:spcPts val="0"/>
              </a:spcBef>
              <a:spcAft>
                <a:spcPts val="0"/>
              </a:spcAft>
              <a:buNone/>
            </a:pPr>
            <a:r>
              <a:rPr lang="en" sz="14200">
                <a:solidFill>
                  <a:schemeClr val="accent1"/>
                </a:solidFill>
                <a:latin typeface="Arial"/>
                <a:ea typeface="Arial"/>
                <a:cs typeface="Arial"/>
                <a:sym typeface="Arial"/>
              </a:rPr>
              <a:t>0</a:t>
            </a:r>
            <a:r>
              <a:rPr lang="en" sz="14200">
                <a:solidFill>
                  <a:schemeClr val="accent1"/>
                </a:solidFill>
              </a:rPr>
              <a:t>5</a:t>
            </a:r>
            <a:endParaRPr sz="14200" b="1">
              <a:solidFill>
                <a:schemeClr val="accen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14"/>
                                        </p:tgtEl>
                                        <p:attrNameLst>
                                          <p:attrName>style.visibility</p:attrName>
                                        </p:attrNameLst>
                                      </p:cBhvr>
                                      <p:to>
                                        <p:strVal val="visible"/>
                                      </p:to>
                                    </p:set>
                                    <p:animEffect transition="in" filter="fade">
                                      <p:cBhvr>
                                        <p:cTn id="7" dur="250"/>
                                        <p:tgtEl>
                                          <p:spTgt spid="414"/>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411"/>
                                        </p:tgtEl>
                                        <p:attrNameLst>
                                          <p:attrName>style.visibility</p:attrName>
                                        </p:attrNameLst>
                                      </p:cBhvr>
                                      <p:to>
                                        <p:strVal val="visible"/>
                                      </p:to>
                                    </p:set>
                                    <p:animEffect transition="in" filter="fade">
                                      <p:cBhvr>
                                        <p:cTn id="11" dur="250"/>
                                        <p:tgtEl>
                                          <p:spTgt spid="411"/>
                                        </p:tgtEl>
                                      </p:cBhvr>
                                    </p:animEffect>
                                  </p:childTnLst>
                                </p:cTn>
                              </p:par>
                              <p:par>
                                <p:cTn id="12" presetID="2" presetClass="entr" presetSubtype="8" fill="hold" nodeType="withEffect">
                                  <p:stCondLst>
                                    <p:cond delay="0"/>
                                  </p:stCondLst>
                                  <p:childTnLst>
                                    <p:set>
                                      <p:cBhvr>
                                        <p:cTn id="13" dur="1" fill="hold">
                                          <p:stCondLst>
                                            <p:cond delay="0"/>
                                          </p:stCondLst>
                                        </p:cTn>
                                        <p:tgtEl>
                                          <p:spTgt spid="413"/>
                                        </p:tgtEl>
                                        <p:attrNameLst>
                                          <p:attrName>style.visibility</p:attrName>
                                        </p:attrNameLst>
                                      </p:cBhvr>
                                      <p:to>
                                        <p:strVal val="visible"/>
                                      </p:to>
                                    </p:set>
                                    <p:anim calcmode="lin" valueType="num">
                                      <p:cBhvr additive="base">
                                        <p:cTn id="14" dur="250"/>
                                        <p:tgtEl>
                                          <p:spTgt spid="413"/>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412"/>
                                        </p:tgtEl>
                                        <p:attrNameLst>
                                          <p:attrName>style.visibility</p:attrName>
                                        </p:attrNameLst>
                                      </p:cBhvr>
                                      <p:to>
                                        <p:strVal val="visible"/>
                                      </p:to>
                                    </p:set>
                                    <p:animEffect transition="in" filter="fade">
                                      <p:cBhvr>
                                        <p:cTn id="17" dur="250"/>
                                        <p:tgtEl>
                                          <p:spTgt spid="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grpSp>
        <p:nvGrpSpPr>
          <p:cNvPr id="419" name="Google Shape;419;p42"/>
          <p:cNvGrpSpPr/>
          <p:nvPr/>
        </p:nvGrpSpPr>
        <p:grpSpPr>
          <a:xfrm>
            <a:off x="-1261128" y="-2562937"/>
            <a:ext cx="5079717" cy="3800189"/>
            <a:chOff x="-1708812" y="-3944515"/>
            <a:chExt cx="7143463" cy="5343348"/>
          </a:xfrm>
        </p:grpSpPr>
        <p:sp>
          <p:nvSpPr>
            <p:cNvPr id="420" name="Google Shape;420;p42"/>
            <p:cNvSpPr txBox="1"/>
            <p:nvPr/>
          </p:nvSpPr>
          <p:spPr>
            <a:xfrm>
              <a:off x="857251" y="295133"/>
              <a:ext cx="4577400" cy="11037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Recommended Solutions</a:t>
              </a:r>
              <a:endParaRPr sz="1700" b="1">
                <a:solidFill>
                  <a:srgbClr val="A5A5A5"/>
                </a:solidFill>
              </a:endParaRPr>
            </a:p>
            <a:p>
              <a:pPr marL="0" marR="0" lvl="0" indent="0" algn="l" rtl="0">
                <a:spcBef>
                  <a:spcPts val="0"/>
                </a:spcBef>
                <a:spcAft>
                  <a:spcPts val="0"/>
                </a:spcAft>
                <a:buNone/>
              </a:pPr>
              <a:endParaRPr sz="1700" b="1">
                <a:solidFill>
                  <a:srgbClr val="A5A5A5"/>
                </a:solidFill>
              </a:endParaRPr>
            </a:p>
            <a:p>
              <a:pPr marL="0" marR="0" lvl="0" indent="0" algn="l" rtl="0">
                <a:spcBef>
                  <a:spcPts val="0"/>
                </a:spcBef>
                <a:spcAft>
                  <a:spcPts val="0"/>
                </a:spcAft>
                <a:buNone/>
              </a:pPr>
              <a:endParaRPr sz="1700" b="1">
                <a:solidFill>
                  <a:srgbClr val="A5A5A5"/>
                </a:solidFill>
              </a:endParaRPr>
            </a:p>
          </p:txBody>
        </p:sp>
        <p:sp>
          <p:nvSpPr>
            <p:cNvPr id="421" name="Google Shape;421;p42"/>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422" name="Google Shape;422;p42"/>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423" name="Google Shape;423;p42"/>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424" name="Google Shape;424;p42"/>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grpSp>
      <p:sp>
        <p:nvSpPr>
          <p:cNvPr id="425" name="Google Shape;425;p42"/>
          <p:cNvSpPr txBox="1"/>
          <p:nvPr/>
        </p:nvSpPr>
        <p:spPr>
          <a:xfrm>
            <a:off x="794275" y="1163425"/>
            <a:ext cx="7920000" cy="370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00" b="1">
                <a:solidFill>
                  <a:schemeClr val="dk1"/>
                </a:solidFill>
              </a:rPr>
              <a:t>Critical Issues:</a:t>
            </a:r>
            <a:endParaRPr sz="2100" b="1">
              <a:solidFill>
                <a:schemeClr val="dk1"/>
              </a:solidFill>
            </a:endParaRPr>
          </a:p>
          <a:p>
            <a:pPr marL="457200" lvl="0" indent="0" algn="l" rtl="0">
              <a:spcBef>
                <a:spcPts val="0"/>
              </a:spcBef>
              <a:spcAft>
                <a:spcPts val="0"/>
              </a:spcAft>
              <a:buNone/>
            </a:pPr>
            <a:endParaRPr sz="1900" b="1">
              <a:solidFill>
                <a:srgbClr val="666666"/>
              </a:solidFill>
            </a:endParaRPr>
          </a:p>
          <a:p>
            <a:pPr marL="457200" lvl="0" indent="-349250" algn="l" rtl="0">
              <a:spcBef>
                <a:spcPts val="0"/>
              </a:spcBef>
              <a:spcAft>
                <a:spcPts val="0"/>
              </a:spcAft>
              <a:buClr>
                <a:srgbClr val="666666"/>
              </a:buClr>
              <a:buSzPts val="1900"/>
              <a:buAutoNum type="arabicPeriod"/>
            </a:pPr>
            <a:r>
              <a:rPr lang="en" sz="1900" b="1">
                <a:solidFill>
                  <a:srgbClr val="666666"/>
                </a:solidFill>
              </a:rPr>
              <a:t>Data Processing Challenge</a:t>
            </a:r>
            <a:endParaRPr sz="1900" b="1">
              <a:solidFill>
                <a:srgbClr val="666666"/>
              </a:solidFill>
            </a:endParaRPr>
          </a:p>
          <a:p>
            <a:pPr marL="457200" lvl="0" indent="0" algn="l" rtl="0">
              <a:spcBef>
                <a:spcPts val="0"/>
              </a:spcBef>
              <a:spcAft>
                <a:spcPts val="0"/>
              </a:spcAft>
              <a:buNone/>
            </a:pPr>
            <a:endParaRPr sz="1900" b="1">
              <a:solidFill>
                <a:srgbClr val="666666"/>
              </a:solidFill>
            </a:endParaRPr>
          </a:p>
          <a:p>
            <a:pPr marL="457200" lvl="0" indent="-349250" algn="l" rtl="0">
              <a:spcBef>
                <a:spcPts val="0"/>
              </a:spcBef>
              <a:spcAft>
                <a:spcPts val="0"/>
              </a:spcAft>
              <a:buClr>
                <a:srgbClr val="666666"/>
              </a:buClr>
              <a:buSzPts val="1900"/>
              <a:buAutoNum type="arabicPeriod"/>
            </a:pPr>
            <a:r>
              <a:rPr lang="en" sz="1900" b="1">
                <a:solidFill>
                  <a:srgbClr val="666666"/>
                </a:solidFill>
              </a:rPr>
              <a:t>Unstructured Location Data</a:t>
            </a:r>
            <a:endParaRPr sz="1900" b="1">
              <a:solidFill>
                <a:srgbClr val="666666"/>
              </a:solidFill>
            </a:endParaRPr>
          </a:p>
          <a:p>
            <a:pPr marL="457200" lvl="0" indent="0" algn="l" rtl="0">
              <a:spcBef>
                <a:spcPts val="0"/>
              </a:spcBef>
              <a:spcAft>
                <a:spcPts val="0"/>
              </a:spcAft>
              <a:buNone/>
            </a:pPr>
            <a:endParaRPr sz="1900" b="1">
              <a:solidFill>
                <a:srgbClr val="666666"/>
              </a:solidFill>
            </a:endParaRPr>
          </a:p>
          <a:p>
            <a:pPr marL="457200" lvl="0" indent="-349250" algn="l" rtl="0">
              <a:spcBef>
                <a:spcPts val="0"/>
              </a:spcBef>
              <a:spcAft>
                <a:spcPts val="0"/>
              </a:spcAft>
              <a:buClr>
                <a:srgbClr val="666666"/>
              </a:buClr>
              <a:buSzPts val="1900"/>
              <a:buAutoNum type="arabicPeriod"/>
            </a:pPr>
            <a:r>
              <a:rPr lang="en" sz="1900" b="1">
                <a:solidFill>
                  <a:srgbClr val="666666"/>
                </a:solidFill>
              </a:rPr>
              <a:t>Issue Prioritization</a:t>
            </a:r>
            <a:endParaRPr sz="1900" b="1">
              <a:solidFill>
                <a:srgbClr val="666666"/>
              </a:solidFill>
            </a:endParaRPr>
          </a:p>
          <a:p>
            <a:pPr marL="457200" lvl="0" indent="0" algn="l" rtl="0">
              <a:spcBef>
                <a:spcPts val="0"/>
              </a:spcBef>
              <a:spcAft>
                <a:spcPts val="0"/>
              </a:spcAft>
              <a:buNone/>
            </a:pPr>
            <a:endParaRPr sz="1900" b="1">
              <a:solidFill>
                <a:srgbClr val="666666"/>
              </a:solidFill>
            </a:endParaRPr>
          </a:p>
          <a:p>
            <a:pPr marL="457200" lvl="0" indent="-349250" algn="l" rtl="0">
              <a:spcBef>
                <a:spcPts val="0"/>
              </a:spcBef>
              <a:spcAft>
                <a:spcPts val="0"/>
              </a:spcAft>
              <a:buClr>
                <a:srgbClr val="666666"/>
              </a:buClr>
              <a:buSzPts val="1900"/>
              <a:buAutoNum type="arabicPeriod"/>
            </a:pPr>
            <a:r>
              <a:rPr lang="en" sz="1900" b="1">
                <a:solidFill>
                  <a:srgbClr val="666666"/>
                </a:solidFill>
              </a:rPr>
              <a:t>Urgent Issue Identification and Maintenance Constraints</a:t>
            </a:r>
            <a:endParaRPr sz="1900" b="1">
              <a:solidFill>
                <a:srgbClr val="666666"/>
              </a:solidFill>
            </a:endParaRPr>
          </a:p>
          <a:p>
            <a:pPr marL="457200" lvl="0" indent="0" algn="l" rtl="0">
              <a:spcBef>
                <a:spcPts val="0"/>
              </a:spcBef>
              <a:spcAft>
                <a:spcPts val="0"/>
              </a:spcAft>
              <a:buNone/>
            </a:pPr>
            <a:endParaRPr sz="1900" b="1">
              <a:solidFill>
                <a:srgbClr val="666666"/>
              </a:solidFill>
            </a:endParaRPr>
          </a:p>
          <a:p>
            <a:pPr marL="457200" lvl="0" indent="-349250" algn="l" rtl="0">
              <a:spcBef>
                <a:spcPts val="0"/>
              </a:spcBef>
              <a:spcAft>
                <a:spcPts val="0"/>
              </a:spcAft>
              <a:buClr>
                <a:srgbClr val="666666"/>
              </a:buClr>
              <a:buSzPts val="1900"/>
              <a:buAutoNum type="arabicPeriod"/>
            </a:pPr>
            <a:r>
              <a:rPr lang="en" sz="1900" b="1">
                <a:solidFill>
                  <a:srgbClr val="666666"/>
                </a:solidFill>
              </a:rPr>
              <a:t>Citizen Satisfaction and Complaint Reduction</a:t>
            </a:r>
            <a:endParaRPr sz="1900" b="1">
              <a:solidFill>
                <a:srgbClr val="666666"/>
              </a:solidFill>
            </a:endParaRPr>
          </a:p>
          <a:p>
            <a:pPr marL="457200" lvl="0" indent="0" algn="l" rtl="0">
              <a:spcBef>
                <a:spcPts val="0"/>
              </a:spcBef>
              <a:spcAft>
                <a:spcPts val="0"/>
              </a:spcAft>
              <a:buNone/>
            </a:pPr>
            <a:endParaRPr sz="1800">
              <a:solidFill>
                <a:srgbClr val="66666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grpSp>
        <p:nvGrpSpPr>
          <p:cNvPr id="430" name="Google Shape;430;p43"/>
          <p:cNvGrpSpPr/>
          <p:nvPr/>
        </p:nvGrpSpPr>
        <p:grpSpPr>
          <a:xfrm>
            <a:off x="-1261128" y="-2562937"/>
            <a:ext cx="6108394" cy="3617957"/>
            <a:chOff x="-1708812" y="-3944515"/>
            <a:chExt cx="8590063" cy="5087116"/>
          </a:xfrm>
        </p:grpSpPr>
        <p:sp>
          <p:nvSpPr>
            <p:cNvPr id="431" name="Google Shape;431;p43"/>
            <p:cNvSpPr txBox="1"/>
            <p:nvPr/>
          </p:nvSpPr>
          <p:spPr>
            <a:xfrm>
              <a:off x="857251" y="295133"/>
              <a:ext cx="6024000" cy="3678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Recommended Solutions </a:t>
              </a:r>
              <a:endParaRPr sz="1700" b="1">
                <a:solidFill>
                  <a:srgbClr val="A5A5A5"/>
                </a:solidFill>
              </a:endParaRPr>
            </a:p>
          </p:txBody>
        </p:sp>
        <p:sp>
          <p:nvSpPr>
            <p:cNvPr id="432" name="Google Shape;432;p43"/>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433" name="Google Shape;433;p43"/>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434" name="Google Shape;434;p43"/>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435" name="Google Shape;435;p43"/>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grpSp>
      <p:sp>
        <p:nvSpPr>
          <p:cNvPr id="436" name="Google Shape;436;p43"/>
          <p:cNvSpPr txBox="1"/>
          <p:nvPr/>
        </p:nvSpPr>
        <p:spPr>
          <a:xfrm>
            <a:off x="297925" y="1317150"/>
            <a:ext cx="8217300" cy="252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dirty="0">
                <a:solidFill>
                  <a:schemeClr val="dk1"/>
                </a:solidFill>
              </a:rPr>
              <a:t>Data Processing/Unstructured Location Challenge:</a:t>
            </a:r>
            <a:endParaRPr sz="2000" b="1" dirty="0">
              <a:solidFill>
                <a:schemeClr val="dk1"/>
              </a:solidFill>
            </a:endParaRPr>
          </a:p>
          <a:p>
            <a:pPr marL="457200" marR="0" lvl="0" indent="0" algn="l" rtl="0">
              <a:lnSpc>
                <a:spcPct val="100000"/>
              </a:lnSpc>
              <a:spcBef>
                <a:spcPts val="0"/>
              </a:spcBef>
              <a:spcAft>
                <a:spcPts val="0"/>
              </a:spcAft>
              <a:buNone/>
            </a:pPr>
            <a:endParaRPr sz="2000" dirty="0">
              <a:solidFill>
                <a:srgbClr val="666666"/>
              </a:solidFill>
            </a:endParaRPr>
          </a:p>
          <a:p>
            <a:pPr marL="457200" marR="0" lvl="0" indent="0" algn="l" rtl="0">
              <a:lnSpc>
                <a:spcPct val="100000"/>
              </a:lnSpc>
              <a:spcBef>
                <a:spcPts val="1000"/>
              </a:spcBef>
              <a:spcAft>
                <a:spcPts val="0"/>
              </a:spcAft>
              <a:buNone/>
            </a:pPr>
            <a:r>
              <a:rPr lang="en" sz="2000" b="1" dirty="0">
                <a:solidFill>
                  <a:srgbClr val="666666"/>
                </a:solidFill>
              </a:rPr>
              <a:t>Solutions: </a:t>
            </a:r>
            <a:r>
              <a:rPr lang="en" sz="2000" dirty="0">
                <a:solidFill>
                  <a:srgbClr val="666666"/>
                </a:solidFill>
              </a:rPr>
              <a:t>Get location of comment, and match it to nearest park</a:t>
            </a:r>
            <a:endParaRPr sz="2000" dirty="0">
              <a:solidFill>
                <a:srgbClr val="666666"/>
              </a:solidFill>
            </a:endParaRPr>
          </a:p>
          <a:p>
            <a:pPr marL="0" marR="0" lvl="0" indent="457200" algn="l" rtl="0">
              <a:lnSpc>
                <a:spcPct val="100000"/>
              </a:lnSpc>
              <a:spcBef>
                <a:spcPts val="1000"/>
              </a:spcBef>
              <a:spcAft>
                <a:spcPts val="0"/>
              </a:spcAft>
              <a:buNone/>
            </a:pPr>
            <a:endParaRPr sz="2000" dirty="0">
              <a:solidFill>
                <a:srgbClr val="666666"/>
              </a:solidFill>
            </a:endParaRPr>
          </a:p>
          <a:p>
            <a:pPr marL="0" marR="0" lvl="0" indent="457200" algn="l" rtl="0">
              <a:lnSpc>
                <a:spcPct val="100000"/>
              </a:lnSpc>
              <a:spcBef>
                <a:spcPts val="1000"/>
              </a:spcBef>
              <a:spcAft>
                <a:spcPts val="0"/>
              </a:spcAft>
              <a:buNone/>
            </a:pPr>
            <a:r>
              <a:rPr lang="en" sz="2000" b="1" dirty="0">
                <a:solidFill>
                  <a:srgbClr val="666666"/>
                </a:solidFill>
              </a:rPr>
              <a:t>Result:</a:t>
            </a:r>
            <a:r>
              <a:rPr lang="en" sz="2000" dirty="0">
                <a:solidFill>
                  <a:srgbClr val="666666"/>
                </a:solidFill>
              </a:rPr>
              <a:t> We know comment happens in which park </a:t>
            </a:r>
            <a:endParaRPr sz="2000" dirty="0">
              <a:solidFill>
                <a:srgbClr val="666666"/>
              </a:solidFill>
            </a:endParaRPr>
          </a:p>
          <a:p>
            <a:pPr marL="457200" marR="0" lvl="0" indent="0" algn="l" rtl="0">
              <a:lnSpc>
                <a:spcPct val="100000"/>
              </a:lnSpc>
              <a:spcBef>
                <a:spcPts val="1000"/>
              </a:spcBef>
              <a:spcAft>
                <a:spcPts val="1000"/>
              </a:spcAft>
              <a:buNone/>
            </a:pPr>
            <a:endParaRPr sz="1900" dirty="0">
              <a:solidFill>
                <a:srgbClr val="666666"/>
              </a:solidFill>
            </a:endParaRPr>
          </a:p>
        </p:txBody>
      </p:sp>
      <p:grpSp>
        <p:nvGrpSpPr>
          <p:cNvPr id="437" name="Google Shape;437;p43"/>
          <p:cNvGrpSpPr/>
          <p:nvPr/>
        </p:nvGrpSpPr>
        <p:grpSpPr>
          <a:xfrm>
            <a:off x="365995" y="2255421"/>
            <a:ext cx="298563" cy="224003"/>
            <a:chOff x="789999" y="2242985"/>
            <a:chExt cx="504330" cy="378383"/>
          </a:xfrm>
        </p:grpSpPr>
        <p:sp>
          <p:nvSpPr>
            <p:cNvPr id="438" name="Google Shape;438;p43"/>
            <p:cNvSpPr/>
            <p:nvPr/>
          </p:nvSpPr>
          <p:spPr>
            <a:xfrm>
              <a:off x="858129" y="2299468"/>
              <a:ext cx="436200" cy="321900"/>
            </a:xfrm>
            <a:prstGeom prst="rect">
              <a:avLst/>
            </a:prstGeom>
            <a:solidFill>
              <a:srgbClr val="E7E6E6"/>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sp>
          <p:nvSpPr>
            <p:cNvPr id="439" name="Google Shape;439;p43"/>
            <p:cNvSpPr/>
            <p:nvPr/>
          </p:nvSpPr>
          <p:spPr>
            <a:xfrm>
              <a:off x="789999" y="2242985"/>
              <a:ext cx="436200" cy="321900"/>
            </a:xfrm>
            <a:prstGeom prst="rect">
              <a:avLst/>
            </a:prstGeom>
            <a:solidFill>
              <a:srgbClr val="1F4C6B"/>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grpSp>
      <p:grpSp>
        <p:nvGrpSpPr>
          <p:cNvPr id="440" name="Google Shape;440;p43"/>
          <p:cNvGrpSpPr/>
          <p:nvPr/>
        </p:nvGrpSpPr>
        <p:grpSpPr>
          <a:xfrm>
            <a:off x="365993" y="3085674"/>
            <a:ext cx="298563" cy="224003"/>
            <a:chOff x="789999" y="2242985"/>
            <a:chExt cx="504330" cy="378383"/>
          </a:xfrm>
        </p:grpSpPr>
        <p:sp>
          <p:nvSpPr>
            <p:cNvPr id="441" name="Google Shape;441;p43"/>
            <p:cNvSpPr/>
            <p:nvPr/>
          </p:nvSpPr>
          <p:spPr>
            <a:xfrm>
              <a:off x="858129" y="2299468"/>
              <a:ext cx="436200" cy="321900"/>
            </a:xfrm>
            <a:prstGeom prst="rect">
              <a:avLst/>
            </a:prstGeom>
            <a:solidFill>
              <a:srgbClr val="E7E6E6"/>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sp>
          <p:nvSpPr>
            <p:cNvPr id="442" name="Google Shape;442;p43"/>
            <p:cNvSpPr/>
            <p:nvPr/>
          </p:nvSpPr>
          <p:spPr>
            <a:xfrm>
              <a:off x="789999" y="2242985"/>
              <a:ext cx="436200" cy="321900"/>
            </a:xfrm>
            <a:prstGeom prst="rect">
              <a:avLst/>
            </a:prstGeom>
            <a:solidFill>
              <a:srgbClr val="D14E5B"/>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grpSp>
        <p:nvGrpSpPr>
          <p:cNvPr id="447" name="Google Shape;447;p44"/>
          <p:cNvGrpSpPr/>
          <p:nvPr/>
        </p:nvGrpSpPr>
        <p:grpSpPr>
          <a:xfrm>
            <a:off x="-1261128" y="-2562937"/>
            <a:ext cx="5277900" cy="3617957"/>
            <a:chOff x="-1708812" y="-3944515"/>
            <a:chExt cx="7422163" cy="5087116"/>
          </a:xfrm>
        </p:grpSpPr>
        <p:sp>
          <p:nvSpPr>
            <p:cNvPr id="448" name="Google Shape;448;p44"/>
            <p:cNvSpPr txBox="1"/>
            <p:nvPr/>
          </p:nvSpPr>
          <p:spPr>
            <a:xfrm>
              <a:off x="857251" y="295133"/>
              <a:ext cx="4856100" cy="7359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Recommended Solutions </a:t>
              </a:r>
              <a:endParaRPr sz="1700" b="1">
                <a:solidFill>
                  <a:srgbClr val="A5A5A5"/>
                </a:solidFill>
              </a:endParaRPr>
            </a:p>
            <a:p>
              <a:pPr marL="0" marR="0" lvl="0" indent="0" algn="l" rtl="0">
                <a:spcBef>
                  <a:spcPts val="0"/>
                </a:spcBef>
                <a:spcAft>
                  <a:spcPts val="0"/>
                </a:spcAft>
                <a:buNone/>
              </a:pPr>
              <a:endParaRPr sz="1700" b="1">
                <a:solidFill>
                  <a:srgbClr val="A5A5A5"/>
                </a:solidFill>
              </a:endParaRPr>
            </a:p>
          </p:txBody>
        </p:sp>
        <p:sp>
          <p:nvSpPr>
            <p:cNvPr id="449" name="Google Shape;449;p44"/>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450" name="Google Shape;450;p44"/>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451" name="Google Shape;451;p44"/>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452" name="Google Shape;452;p44"/>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grpSp>
      <p:sp>
        <p:nvSpPr>
          <p:cNvPr id="453" name="Google Shape;453;p44"/>
          <p:cNvSpPr txBox="1"/>
          <p:nvPr/>
        </p:nvSpPr>
        <p:spPr>
          <a:xfrm>
            <a:off x="458900" y="856725"/>
            <a:ext cx="7528200" cy="3635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900" b="1">
                <a:solidFill>
                  <a:schemeClr val="dk1"/>
                </a:solidFill>
              </a:rPr>
              <a:t>Issue Prioritization and Maintenance Constraints</a:t>
            </a:r>
            <a:endParaRPr sz="1900" b="1">
              <a:solidFill>
                <a:schemeClr val="dk1"/>
              </a:solidFill>
            </a:endParaRPr>
          </a:p>
          <a:p>
            <a:pPr marL="457200" marR="0" lvl="0" indent="0" algn="l" rtl="0">
              <a:lnSpc>
                <a:spcPct val="100000"/>
              </a:lnSpc>
              <a:spcBef>
                <a:spcPts val="0"/>
              </a:spcBef>
              <a:spcAft>
                <a:spcPts val="0"/>
              </a:spcAft>
              <a:buNone/>
            </a:pPr>
            <a:r>
              <a:rPr lang="en" sz="1800" b="1">
                <a:solidFill>
                  <a:srgbClr val="666666"/>
                </a:solidFill>
              </a:rPr>
              <a:t>Solution</a:t>
            </a:r>
            <a:r>
              <a:rPr lang="en" sz="1800">
                <a:solidFill>
                  <a:srgbClr val="666666"/>
                </a:solidFill>
              </a:rPr>
              <a:t>: </a:t>
            </a:r>
            <a:endParaRPr sz="1800">
              <a:solidFill>
                <a:srgbClr val="666666"/>
              </a:solidFill>
            </a:endParaRPr>
          </a:p>
          <a:p>
            <a:pPr marL="1371600" marR="0" lvl="2" indent="-336550" algn="l" rtl="0">
              <a:lnSpc>
                <a:spcPct val="100000"/>
              </a:lnSpc>
              <a:spcBef>
                <a:spcPts val="1000"/>
              </a:spcBef>
              <a:spcAft>
                <a:spcPts val="0"/>
              </a:spcAft>
              <a:buClr>
                <a:srgbClr val="666666"/>
              </a:buClr>
              <a:buSzPts val="1700"/>
              <a:buChar char="■"/>
            </a:pPr>
            <a:r>
              <a:rPr lang="en" sz="1800">
                <a:solidFill>
                  <a:srgbClr val="666666"/>
                </a:solidFill>
              </a:rPr>
              <a:t>Prioritized issue excel list based on Zone</a:t>
            </a:r>
            <a:endParaRPr sz="1800">
              <a:solidFill>
                <a:srgbClr val="666666"/>
              </a:solidFill>
            </a:endParaRPr>
          </a:p>
          <a:p>
            <a:pPr marL="1371600" lvl="2" indent="-336550" algn="l" rtl="0">
              <a:spcBef>
                <a:spcPts val="1000"/>
              </a:spcBef>
              <a:spcAft>
                <a:spcPts val="0"/>
              </a:spcAft>
              <a:buClr>
                <a:srgbClr val="666666"/>
              </a:buClr>
              <a:buSzPts val="1700"/>
              <a:buChar char="■"/>
            </a:pPr>
            <a:r>
              <a:rPr lang="en" sz="1800">
                <a:solidFill>
                  <a:srgbClr val="666666"/>
                </a:solidFill>
              </a:rPr>
              <a:t>Prioritized issue excel list based on Season</a:t>
            </a:r>
            <a:endParaRPr sz="1800">
              <a:solidFill>
                <a:srgbClr val="666666"/>
              </a:solidFill>
            </a:endParaRPr>
          </a:p>
          <a:p>
            <a:pPr marL="1371600" marR="0" lvl="2" indent="-342900" algn="l" rtl="0">
              <a:lnSpc>
                <a:spcPct val="100000"/>
              </a:lnSpc>
              <a:spcBef>
                <a:spcPts val="1000"/>
              </a:spcBef>
              <a:spcAft>
                <a:spcPts val="0"/>
              </a:spcAft>
              <a:buClr>
                <a:srgbClr val="666666"/>
              </a:buClr>
              <a:buSzPts val="1800"/>
              <a:buChar char="■"/>
            </a:pPr>
            <a:r>
              <a:rPr lang="en" sz="1800">
                <a:solidFill>
                  <a:srgbClr val="666666"/>
                </a:solidFill>
              </a:rPr>
              <a:t>Park level issue list</a:t>
            </a:r>
            <a:endParaRPr sz="1800">
              <a:solidFill>
                <a:srgbClr val="666666"/>
              </a:solidFill>
            </a:endParaRPr>
          </a:p>
          <a:p>
            <a:pPr marL="1371600" marR="0" lvl="2" indent="-342900" algn="l" rtl="0">
              <a:lnSpc>
                <a:spcPct val="100000"/>
              </a:lnSpc>
              <a:spcBef>
                <a:spcPts val="1000"/>
              </a:spcBef>
              <a:spcAft>
                <a:spcPts val="0"/>
              </a:spcAft>
              <a:buClr>
                <a:srgbClr val="666666"/>
              </a:buClr>
              <a:buSzPts val="1800"/>
              <a:buChar char="■"/>
            </a:pPr>
            <a:r>
              <a:rPr lang="en" sz="1800">
                <a:solidFill>
                  <a:srgbClr val="666666"/>
                </a:solidFill>
              </a:rPr>
              <a:t>Interactive map</a:t>
            </a:r>
            <a:endParaRPr sz="1800">
              <a:solidFill>
                <a:srgbClr val="666666"/>
              </a:solidFill>
            </a:endParaRPr>
          </a:p>
          <a:p>
            <a:pPr marL="0" marR="0" lvl="0" indent="0" algn="l" rtl="0">
              <a:lnSpc>
                <a:spcPct val="100000"/>
              </a:lnSpc>
              <a:spcBef>
                <a:spcPts val="1000"/>
              </a:spcBef>
              <a:spcAft>
                <a:spcPts val="0"/>
              </a:spcAft>
              <a:buNone/>
            </a:pPr>
            <a:r>
              <a:rPr lang="en" sz="1800">
                <a:solidFill>
                  <a:srgbClr val="666666"/>
                </a:solidFill>
              </a:rPr>
              <a:t>	</a:t>
            </a:r>
            <a:r>
              <a:rPr lang="en" sz="1800" b="1">
                <a:solidFill>
                  <a:srgbClr val="666666"/>
                </a:solidFill>
              </a:rPr>
              <a:t>Result: </a:t>
            </a:r>
            <a:endParaRPr sz="1800">
              <a:solidFill>
                <a:srgbClr val="666666"/>
              </a:solidFill>
            </a:endParaRPr>
          </a:p>
          <a:p>
            <a:pPr marL="1371600" lvl="2" indent="-342900" algn="l" rtl="0">
              <a:spcBef>
                <a:spcPts val="1000"/>
              </a:spcBef>
              <a:spcAft>
                <a:spcPts val="0"/>
              </a:spcAft>
              <a:buClr>
                <a:srgbClr val="666666"/>
              </a:buClr>
              <a:buSzPts val="1800"/>
              <a:buChar char="■"/>
            </a:pPr>
            <a:r>
              <a:rPr lang="en" sz="1800">
                <a:solidFill>
                  <a:srgbClr val="666666"/>
                </a:solidFill>
              </a:rPr>
              <a:t>Give client a straightforward look of the data</a:t>
            </a:r>
            <a:endParaRPr sz="1800">
              <a:solidFill>
                <a:srgbClr val="666666"/>
              </a:solidFill>
            </a:endParaRPr>
          </a:p>
          <a:p>
            <a:pPr marL="1371600" lvl="0" indent="0" algn="l" rtl="0">
              <a:spcBef>
                <a:spcPts val="1000"/>
              </a:spcBef>
              <a:spcAft>
                <a:spcPts val="1000"/>
              </a:spcAft>
              <a:buNone/>
            </a:pPr>
            <a:endParaRPr sz="1800">
              <a:solidFill>
                <a:srgbClr val="666666"/>
              </a:solidFill>
            </a:endParaRPr>
          </a:p>
        </p:txBody>
      </p:sp>
      <p:grpSp>
        <p:nvGrpSpPr>
          <p:cNvPr id="454" name="Google Shape;454;p44"/>
          <p:cNvGrpSpPr/>
          <p:nvPr/>
        </p:nvGrpSpPr>
        <p:grpSpPr>
          <a:xfrm>
            <a:off x="403170" y="1325871"/>
            <a:ext cx="298563" cy="224003"/>
            <a:chOff x="789999" y="2242985"/>
            <a:chExt cx="504330" cy="378383"/>
          </a:xfrm>
        </p:grpSpPr>
        <p:sp>
          <p:nvSpPr>
            <p:cNvPr id="455" name="Google Shape;455;p44"/>
            <p:cNvSpPr/>
            <p:nvPr/>
          </p:nvSpPr>
          <p:spPr>
            <a:xfrm>
              <a:off x="858129" y="2299468"/>
              <a:ext cx="436200" cy="321900"/>
            </a:xfrm>
            <a:prstGeom prst="rect">
              <a:avLst/>
            </a:prstGeom>
            <a:solidFill>
              <a:srgbClr val="E7E6E6"/>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sp>
          <p:nvSpPr>
            <p:cNvPr id="456" name="Google Shape;456;p44"/>
            <p:cNvSpPr/>
            <p:nvPr/>
          </p:nvSpPr>
          <p:spPr>
            <a:xfrm>
              <a:off x="789999" y="2242985"/>
              <a:ext cx="436200" cy="321900"/>
            </a:xfrm>
            <a:prstGeom prst="rect">
              <a:avLst/>
            </a:prstGeom>
            <a:solidFill>
              <a:srgbClr val="1F4C6B"/>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grpSp>
      <p:grpSp>
        <p:nvGrpSpPr>
          <p:cNvPr id="457" name="Google Shape;457;p44"/>
          <p:cNvGrpSpPr/>
          <p:nvPr/>
        </p:nvGrpSpPr>
        <p:grpSpPr>
          <a:xfrm>
            <a:off x="419618" y="3308749"/>
            <a:ext cx="298563" cy="224003"/>
            <a:chOff x="789999" y="2242985"/>
            <a:chExt cx="504330" cy="378383"/>
          </a:xfrm>
        </p:grpSpPr>
        <p:sp>
          <p:nvSpPr>
            <p:cNvPr id="458" name="Google Shape;458;p44"/>
            <p:cNvSpPr/>
            <p:nvPr/>
          </p:nvSpPr>
          <p:spPr>
            <a:xfrm>
              <a:off x="858129" y="2299468"/>
              <a:ext cx="436200" cy="321900"/>
            </a:xfrm>
            <a:prstGeom prst="rect">
              <a:avLst/>
            </a:prstGeom>
            <a:solidFill>
              <a:srgbClr val="E7E6E6"/>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sp>
          <p:nvSpPr>
            <p:cNvPr id="459" name="Google Shape;459;p44"/>
            <p:cNvSpPr/>
            <p:nvPr/>
          </p:nvSpPr>
          <p:spPr>
            <a:xfrm>
              <a:off x="789999" y="2242985"/>
              <a:ext cx="436200" cy="321900"/>
            </a:xfrm>
            <a:prstGeom prst="rect">
              <a:avLst/>
            </a:prstGeom>
            <a:solidFill>
              <a:srgbClr val="D14E5B"/>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grpSp>
        <p:nvGrpSpPr>
          <p:cNvPr id="464" name="Google Shape;464;p45"/>
          <p:cNvGrpSpPr/>
          <p:nvPr/>
        </p:nvGrpSpPr>
        <p:grpSpPr>
          <a:xfrm>
            <a:off x="-1261128" y="-2562937"/>
            <a:ext cx="5277900" cy="3617957"/>
            <a:chOff x="-1708812" y="-3944515"/>
            <a:chExt cx="7422163" cy="5087116"/>
          </a:xfrm>
        </p:grpSpPr>
        <p:sp>
          <p:nvSpPr>
            <p:cNvPr id="465" name="Google Shape;465;p45"/>
            <p:cNvSpPr txBox="1"/>
            <p:nvPr/>
          </p:nvSpPr>
          <p:spPr>
            <a:xfrm>
              <a:off x="857251" y="295133"/>
              <a:ext cx="4856100" cy="7359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Recommended Solutions </a:t>
              </a:r>
              <a:endParaRPr sz="1700" b="1">
                <a:solidFill>
                  <a:srgbClr val="A5A5A5"/>
                </a:solidFill>
              </a:endParaRPr>
            </a:p>
            <a:p>
              <a:pPr marL="0" marR="0" lvl="0" indent="0" algn="l" rtl="0">
                <a:spcBef>
                  <a:spcPts val="0"/>
                </a:spcBef>
                <a:spcAft>
                  <a:spcPts val="0"/>
                </a:spcAft>
                <a:buNone/>
              </a:pPr>
              <a:endParaRPr sz="1700" b="1">
                <a:solidFill>
                  <a:srgbClr val="A5A5A5"/>
                </a:solidFill>
              </a:endParaRPr>
            </a:p>
          </p:txBody>
        </p:sp>
        <p:sp>
          <p:nvSpPr>
            <p:cNvPr id="466" name="Google Shape;466;p45"/>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467" name="Google Shape;467;p45"/>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468" name="Google Shape;468;p45"/>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469" name="Google Shape;469;p45"/>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grpSp>
      <p:sp>
        <p:nvSpPr>
          <p:cNvPr id="470" name="Google Shape;470;p45"/>
          <p:cNvSpPr txBox="1"/>
          <p:nvPr/>
        </p:nvSpPr>
        <p:spPr>
          <a:xfrm>
            <a:off x="-668675" y="1178225"/>
            <a:ext cx="5037000" cy="738900"/>
          </a:xfrm>
          <a:prstGeom prst="rect">
            <a:avLst/>
          </a:prstGeom>
          <a:noFill/>
          <a:ln>
            <a:noFill/>
          </a:ln>
        </p:spPr>
        <p:txBody>
          <a:bodyPr spcFirstLastPara="1" wrap="square" lIns="91425" tIns="91425" rIns="91425" bIns="91425" anchor="t" anchorCtr="0">
            <a:spAutoFit/>
          </a:bodyPr>
          <a:lstStyle/>
          <a:p>
            <a:pPr marL="1371600" lvl="0" indent="0" algn="l" rtl="0">
              <a:spcBef>
                <a:spcPts val="0"/>
              </a:spcBef>
              <a:spcAft>
                <a:spcPts val="1000"/>
              </a:spcAft>
              <a:buNone/>
            </a:pPr>
            <a:r>
              <a:rPr lang="en" sz="1800" b="1">
                <a:solidFill>
                  <a:schemeClr val="dk1"/>
                </a:solidFill>
              </a:rPr>
              <a:t>Citizen Satisfaction &amp; Complaint Reduction</a:t>
            </a:r>
            <a:endParaRPr sz="1700">
              <a:solidFill>
                <a:srgbClr val="666666"/>
              </a:solidFill>
            </a:endParaRPr>
          </a:p>
        </p:txBody>
      </p:sp>
      <p:grpSp>
        <p:nvGrpSpPr>
          <p:cNvPr id="471" name="Google Shape;471;p45"/>
          <p:cNvGrpSpPr/>
          <p:nvPr/>
        </p:nvGrpSpPr>
        <p:grpSpPr>
          <a:xfrm>
            <a:off x="403170" y="1325871"/>
            <a:ext cx="298563" cy="224003"/>
            <a:chOff x="789999" y="2242985"/>
            <a:chExt cx="504330" cy="378383"/>
          </a:xfrm>
        </p:grpSpPr>
        <p:sp>
          <p:nvSpPr>
            <p:cNvPr id="472" name="Google Shape;472;p45"/>
            <p:cNvSpPr/>
            <p:nvPr/>
          </p:nvSpPr>
          <p:spPr>
            <a:xfrm>
              <a:off x="858129" y="2299468"/>
              <a:ext cx="436200" cy="321900"/>
            </a:xfrm>
            <a:prstGeom prst="rect">
              <a:avLst/>
            </a:prstGeom>
            <a:solidFill>
              <a:srgbClr val="E7E6E6"/>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sp>
          <p:nvSpPr>
            <p:cNvPr id="473" name="Google Shape;473;p45"/>
            <p:cNvSpPr/>
            <p:nvPr/>
          </p:nvSpPr>
          <p:spPr>
            <a:xfrm>
              <a:off x="789999" y="2242985"/>
              <a:ext cx="436200" cy="321900"/>
            </a:xfrm>
            <a:prstGeom prst="rect">
              <a:avLst/>
            </a:prstGeom>
            <a:solidFill>
              <a:srgbClr val="1F4C6B"/>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grpSp>
      <p:pic>
        <p:nvPicPr>
          <p:cNvPr id="474" name="Google Shape;474;p45"/>
          <p:cNvPicPr preferRelativeResize="0"/>
          <p:nvPr/>
        </p:nvPicPr>
        <p:blipFill rotWithShape="1">
          <a:blip r:embed="rId3">
            <a:alphaModFix/>
          </a:blip>
          <a:srcRect l="14406" r="6303"/>
          <a:stretch/>
        </p:blipFill>
        <p:spPr>
          <a:xfrm>
            <a:off x="3365300" y="387612"/>
            <a:ext cx="5678899" cy="4368274"/>
          </a:xfrm>
          <a:prstGeom prst="rect">
            <a:avLst/>
          </a:prstGeom>
          <a:noFill/>
          <a:ln>
            <a:noFill/>
          </a:ln>
        </p:spPr>
      </p:pic>
      <p:grpSp>
        <p:nvGrpSpPr>
          <p:cNvPr id="475" name="Google Shape;475;p45"/>
          <p:cNvGrpSpPr/>
          <p:nvPr/>
        </p:nvGrpSpPr>
        <p:grpSpPr>
          <a:xfrm>
            <a:off x="403168" y="3346974"/>
            <a:ext cx="298563" cy="224003"/>
            <a:chOff x="789999" y="2242985"/>
            <a:chExt cx="504330" cy="378383"/>
          </a:xfrm>
        </p:grpSpPr>
        <p:sp>
          <p:nvSpPr>
            <p:cNvPr id="476" name="Google Shape;476;p45"/>
            <p:cNvSpPr/>
            <p:nvPr/>
          </p:nvSpPr>
          <p:spPr>
            <a:xfrm>
              <a:off x="858129" y="2299468"/>
              <a:ext cx="436200" cy="321900"/>
            </a:xfrm>
            <a:prstGeom prst="rect">
              <a:avLst/>
            </a:prstGeom>
            <a:solidFill>
              <a:srgbClr val="E7E6E6"/>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sp>
          <p:nvSpPr>
            <p:cNvPr id="477" name="Google Shape;477;p45"/>
            <p:cNvSpPr/>
            <p:nvPr/>
          </p:nvSpPr>
          <p:spPr>
            <a:xfrm>
              <a:off x="789999" y="2242985"/>
              <a:ext cx="436200" cy="321900"/>
            </a:xfrm>
            <a:prstGeom prst="rect">
              <a:avLst/>
            </a:prstGeom>
            <a:solidFill>
              <a:srgbClr val="D14E5B"/>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grpSp>
      <p:sp>
        <p:nvSpPr>
          <p:cNvPr id="478" name="Google Shape;478;p45"/>
          <p:cNvSpPr txBox="1"/>
          <p:nvPr/>
        </p:nvSpPr>
        <p:spPr>
          <a:xfrm>
            <a:off x="292425" y="2879350"/>
            <a:ext cx="7279200" cy="16086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900" b="1">
              <a:solidFill>
                <a:schemeClr val="dk1"/>
              </a:solidFill>
            </a:endParaRPr>
          </a:p>
          <a:p>
            <a:pPr marL="457200" marR="0" lvl="0" indent="0" algn="l" rtl="0">
              <a:lnSpc>
                <a:spcPct val="100000"/>
              </a:lnSpc>
              <a:spcBef>
                <a:spcPts val="0"/>
              </a:spcBef>
              <a:spcAft>
                <a:spcPts val="0"/>
              </a:spcAft>
              <a:buNone/>
            </a:pPr>
            <a:r>
              <a:rPr lang="en" sz="1800" b="1">
                <a:solidFill>
                  <a:srgbClr val="666666"/>
                </a:solidFill>
              </a:rPr>
              <a:t>Solution</a:t>
            </a:r>
            <a:r>
              <a:rPr lang="en" sz="1800">
                <a:solidFill>
                  <a:srgbClr val="666666"/>
                </a:solidFill>
              </a:rPr>
              <a:t>: </a:t>
            </a:r>
            <a:endParaRPr sz="1800">
              <a:solidFill>
                <a:srgbClr val="666666"/>
              </a:solidFill>
            </a:endParaRPr>
          </a:p>
          <a:p>
            <a:pPr marL="1371600" lvl="2" indent="-342900" algn="l" rtl="0">
              <a:spcBef>
                <a:spcPts val="1000"/>
              </a:spcBef>
              <a:spcAft>
                <a:spcPts val="0"/>
              </a:spcAft>
              <a:buClr>
                <a:srgbClr val="666666"/>
              </a:buClr>
              <a:buSzPts val="1800"/>
              <a:buChar char="■"/>
            </a:pPr>
            <a:r>
              <a:rPr lang="en" sz="1800">
                <a:solidFill>
                  <a:srgbClr val="666666"/>
                </a:solidFill>
              </a:rPr>
              <a:t>Chatbot</a:t>
            </a:r>
            <a:endParaRPr sz="1800">
              <a:solidFill>
                <a:srgbClr val="666666"/>
              </a:solidFill>
            </a:endParaRPr>
          </a:p>
          <a:p>
            <a:pPr marL="0" marR="0" lvl="0" indent="0" algn="l" rtl="0">
              <a:lnSpc>
                <a:spcPct val="100000"/>
              </a:lnSpc>
              <a:spcBef>
                <a:spcPts val="1000"/>
              </a:spcBef>
              <a:spcAft>
                <a:spcPts val="1000"/>
              </a:spcAft>
              <a:buNone/>
            </a:pPr>
            <a:r>
              <a:rPr lang="en" sz="1800">
                <a:solidFill>
                  <a:srgbClr val="666666"/>
                </a:solidFill>
              </a:rPr>
              <a:t>	</a:t>
            </a:r>
            <a:endParaRPr sz="18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p:nvPr/>
        </p:nvSpPr>
        <p:spPr>
          <a:xfrm>
            <a:off x="1372476" y="2345025"/>
            <a:ext cx="3386100" cy="722400"/>
          </a:xfrm>
          <a:prstGeom prst="rect">
            <a:avLst/>
          </a:prstGeom>
          <a:noFill/>
          <a:ln>
            <a:noFill/>
          </a:ln>
        </p:spPr>
        <p:txBody>
          <a:bodyPr spcFirstLastPara="1" wrap="square" lIns="65025" tIns="32500" rIns="65025" bIns="32500" anchor="ctr" anchorCtr="0">
            <a:noAutofit/>
          </a:bodyPr>
          <a:lstStyle/>
          <a:p>
            <a:pPr marL="0" marR="0" lvl="0" indent="0" algn="r" rtl="0">
              <a:spcBef>
                <a:spcPts val="0"/>
              </a:spcBef>
              <a:spcAft>
                <a:spcPts val="0"/>
              </a:spcAft>
              <a:buNone/>
            </a:pPr>
            <a:r>
              <a:rPr lang="en" sz="4100" b="1">
                <a:solidFill>
                  <a:schemeClr val="accent1"/>
                </a:solidFill>
              </a:rPr>
              <a:t>Executive Overview</a:t>
            </a:r>
            <a:endParaRPr sz="4100" b="1">
              <a:solidFill>
                <a:schemeClr val="accent1"/>
              </a:solidFill>
              <a:latin typeface="Arial"/>
              <a:ea typeface="Arial"/>
              <a:cs typeface="Arial"/>
              <a:sym typeface="Arial"/>
            </a:endParaRPr>
          </a:p>
        </p:txBody>
      </p:sp>
      <p:cxnSp>
        <p:nvCxnSpPr>
          <p:cNvPr id="101" name="Google Shape;101;p19"/>
          <p:cNvCxnSpPr/>
          <p:nvPr/>
        </p:nvCxnSpPr>
        <p:spPr>
          <a:xfrm rot="10800000" flipH="1">
            <a:off x="968775" y="2040225"/>
            <a:ext cx="4536600" cy="6900"/>
          </a:xfrm>
          <a:prstGeom prst="straightConnector1">
            <a:avLst/>
          </a:prstGeom>
          <a:noFill/>
          <a:ln w="9525" cap="flat" cmpd="sng">
            <a:solidFill>
              <a:schemeClr val="accent1"/>
            </a:solidFill>
            <a:prstDash val="solid"/>
            <a:bevel/>
            <a:headEnd type="none" w="sm" len="sm"/>
            <a:tailEnd type="none" w="sm" len="sm"/>
          </a:ln>
        </p:spPr>
      </p:cxnSp>
      <p:sp>
        <p:nvSpPr>
          <p:cNvPr id="102" name="Google Shape;102;p19"/>
          <p:cNvSpPr/>
          <p:nvPr/>
        </p:nvSpPr>
        <p:spPr>
          <a:xfrm>
            <a:off x="5278374" y="1437904"/>
            <a:ext cx="2148900" cy="2243400"/>
          </a:xfrm>
          <a:prstGeom prst="rect">
            <a:avLst/>
          </a:prstGeom>
          <a:noFill/>
          <a:ln>
            <a:noFill/>
          </a:ln>
        </p:spPr>
        <p:txBody>
          <a:bodyPr spcFirstLastPara="1" wrap="square" lIns="65025" tIns="32500" rIns="65025" bIns="32500" anchor="ctr" anchorCtr="0">
            <a:noAutofit/>
          </a:bodyPr>
          <a:lstStyle/>
          <a:p>
            <a:pPr marL="0" marR="0" lvl="0" indent="0" algn="l" rtl="0">
              <a:spcBef>
                <a:spcPts val="0"/>
              </a:spcBef>
              <a:spcAft>
                <a:spcPts val="0"/>
              </a:spcAft>
              <a:buNone/>
            </a:pPr>
            <a:r>
              <a:rPr lang="en" sz="14200">
                <a:solidFill>
                  <a:schemeClr val="accent1"/>
                </a:solidFill>
                <a:latin typeface="Arial"/>
                <a:ea typeface="Arial"/>
                <a:cs typeface="Arial"/>
                <a:sym typeface="Arial"/>
              </a:rPr>
              <a:t>01</a:t>
            </a:r>
            <a:endParaRPr sz="14200" b="1">
              <a:solidFill>
                <a:schemeClr val="accent1"/>
              </a:solidFill>
              <a:latin typeface="Arial"/>
              <a:ea typeface="Arial"/>
              <a:cs typeface="Arial"/>
              <a:sym typeface="Arial"/>
            </a:endParaRPr>
          </a:p>
        </p:txBody>
      </p:sp>
      <p:sp>
        <p:nvSpPr>
          <p:cNvPr id="103" name="Google Shape;103;p19"/>
          <p:cNvSpPr/>
          <p:nvPr/>
        </p:nvSpPr>
        <p:spPr>
          <a:xfrm>
            <a:off x="852575" y="1762425"/>
            <a:ext cx="4600200" cy="284700"/>
          </a:xfrm>
          <a:prstGeom prst="rect">
            <a:avLst/>
          </a:prstGeom>
          <a:noFill/>
          <a:ln>
            <a:noFill/>
          </a:ln>
        </p:spPr>
        <p:txBody>
          <a:bodyPr spcFirstLastPara="1" wrap="square" lIns="65025" tIns="32500" rIns="65025" bIns="32500" anchor="t" anchorCtr="0">
            <a:noAutofit/>
          </a:bodyPr>
          <a:lstStyle/>
          <a:p>
            <a:pPr marL="0" marR="0" lvl="0" indent="0" algn="r" rtl="0">
              <a:spcBef>
                <a:spcPts val="0"/>
              </a:spcBef>
              <a:spcAft>
                <a:spcPts val="0"/>
              </a:spcAft>
              <a:buNone/>
            </a:pPr>
            <a:r>
              <a:rPr lang="en">
                <a:solidFill>
                  <a:schemeClr val="accent1"/>
                </a:solidFill>
              </a:rPr>
              <a:t>Regina City: Park Maintenance and Citizen Satisfaction </a:t>
            </a:r>
            <a:endParaRPr sz="1400">
              <a:solidFill>
                <a:schemeClr val="accent1"/>
              </a:solidFill>
              <a:latin typeface="Arial"/>
              <a:ea typeface="Arial"/>
              <a:cs typeface="Arial"/>
              <a:sym typeface="Arial"/>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250"/>
                                        <p:tgtEl>
                                          <p:spTgt spid="102"/>
                                        </p:tgtEl>
                                      </p:cBhvr>
                                    </p:animEffect>
                                  </p:childTnLst>
                                </p:cTn>
                              </p:par>
                              <p:par>
                                <p:cTn id="8" presetID="10" presetClass="entr" presetSubtype="0" fill="hold" nodeType="withEffect">
                                  <p:stCondLst>
                                    <p:cond delay="0"/>
                                  </p:stCondLst>
                                  <p:childTnLst>
                                    <p:set>
                                      <p:cBhvr>
                                        <p:cTn id="9" dur="1" fill="hold">
                                          <p:stCondLst>
                                            <p:cond delay="0"/>
                                          </p:stCondLst>
                                        </p:cTn>
                                        <p:tgtEl>
                                          <p:spTgt spid="100"/>
                                        </p:tgtEl>
                                        <p:attrNameLst>
                                          <p:attrName>style.visibility</p:attrName>
                                        </p:attrNameLst>
                                      </p:cBhvr>
                                      <p:to>
                                        <p:strVal val="visible"/>
                                      </p:to>
                                    </p:set>
                                    <p:animEffect transition="in" filter="fade">
                                      <p:cBhvr>
                                        <p:cTn id="10" dur="250"/>
                                        <p:tgtEl>
                                          <p:spTgt spid="100"/>
                                        </p:tgtEl>
                                      </p:cBhvr>
                                    </p:animEffect>
                                  </p:childTnLst>
                                </p:cTn>
                              </p:par>
                              <p:par>
                                <p:cTn id="11" presetID="2" presetClass="entr" presetSubtype="8"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anim calcmode="lin" valueType="num">
                                      <p:cBhvr additive="base">
                                        <p:cTn id="13" dur="250"/>
                                        <p:tgtEl>
                                          <p:spTgt spid="101"/>
                                        </p:tgtEl>
                                        <p:attrNameLst>
                                          <p:attrName>ppt_x</p:attrName>
                                        </p:attrNameLst>
                                      </p:cBhvr>
                                      <p:tavLst>
                                        <p:tav tm="0">
                                          <p:val>
                                            <p:strVal val="#ppt_x-1"/>
                                          </p:val>
                                        </p:tav>
                                        <p:tav tm="100000">
                                          <p:val>
                                            <p:strVal val="#ppt_x"/>
                                          </p:val>
                                        </p:tav>
                                      </p:tavLst>
                                    </p:anim>
                                  </p:childTnLst>
                                </p:cTn>
                              </p:par>
                              <p:par>
                                <p:cTn id="14" presetID="10" presetClass="entr" presetSubtype="0" fill="hold" nodeType="withEffect">
                                  <p:stCondLst>
                                    <p:cond delay="0"/>
                                  </p:stCondLst>
                                  <p:childTnLst>
                                    <p:set>
                                      <p:cBhvr>
                                        <p:cTn id="15" dur="1" fill="hold">
                                          <p:stCondLst>
                                            <p:cond delay="0"/>
                                          </p:stCondLst>
                                        </p:cTn>
                                        <p:tgtEl>
                                          <p:spTgt spid="103"/>
                                        </p:tgtEl>
                                        <p:attrNameLst>
                                          <p:attrName>style.visibility</p:attrName>
                                        </p:attrNameLst>
                                      </p:cBhvr>
                                      <p:to>
                                        <p:strVal val="visible"/>
                                      </p:to>
                                    </p:set>
                                    <p:animEffect transition="in" filter="fade">
                                      <p:cBhvr>
                                        <p:cTn id="16" dur="25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46"/>
          <p:cNvSpPr/>
          <p:nvPr/>
        </p:nvSpPr>
        <p:spPr>
          <a:xfrm>
            <a:off x="5653047" y="11"/>
            <a:ext cx="3457575" cy="2796096"/>
          </a:xfrm>
          <a:custGeom>
            <a:avLst/>
            <a:gdLst/>
            <a:ahLst/>
            <a:cxnLst/>
            <a:rect l="l" t="t" r="r" b="b"/>
            <a:pathLst>
              <a:path w="3457575" h="2796096" extrusionOk="0">
                <a:moveTo>
                  <a:pt x="0" y="0"/>
                </a:moveTo>
                <a:lnTo>
                  <a:pt x="3457575" y="0"/>
                </a:lnTo>
                <a:lnTo>
                  <a:pt x="3457575" y="2796096"/>
                </a:lnTo>
                <a:lnTo>
                  <a:pt x="0" y="2796096"/>
                </a:lnTo>
                <a:lnTo>
                  <a:pt x="0" y="0"/>
                </a:lnTo>
                <a:close/>
                <a:moveTo>
                  <a:pt x="85726" y="86496"/>
                </a:moveTo>
                <a:lnTo>
                  <a:pt x="85726" y="2698618"/>
                </a:lnTo>
                <a:lnTo>
                  <a:pt x="3371852" y="2698618"/>
                </a:lnTo>
                <a:lnTo>
                  <a:pt x="3371852" y="86496"/>
                </a:lnTo>
                <a:lnTo>
                  <a:pt x="85726" y="86496"/>
                </a:lnTo>
                <a:close/>
              </a:path>
            </a:pathLst>
          </a:custGeom>
          <a:solidFill>
            <a:schemeClr val="accent1"/>
          </a:solidFill>
          <a:ln>
            <a:noFill/>
          </a:ln>
        </p:spPr>
        <p:txBody>
          <a:bodyPr spcFirstLastPara="1" wrap="square" lIns="65025" tIns="32500" rIns="65025" bIns="32500" anchor="ctr" anchorCtr="0">
            <a:noAutofit/>
          </a:bodyPr>
          <a:lstStyle/>
          <a:p>
            <a:pPr marL="0" marR="0" lvl="0" indent="0" algn="ctr" rtl="0">
              <a:lnSpc>
                <a:spcPct val="150000"/>
              </a:lnSpc>
              <a:spcBef>
                <a:spcPts val="0"/>
              </a:spcBef>
              <a:spcAft>
                <a:spcPts val="0"/>
              </a:spcAft>
              <a:buNone/>
            </a:pPr>
            <a:endParaRPr sz="1300">
              <a:solidFill>
                <a:schemeClr val="lt1"/>
              </a:solidFill>
              <a:latin typeface="Arial"/>
              <a:ea typeface="Arial"/>
              <a:cs typeface="Arial"/>
              <a:sym typeface="Arial"/>
            </a:endParaRPr>
          </a:p>
        </p:txBody>
      </p:sp>
      <p:sp>
        <p:nvSpPr>
          <p:cNvPr id="485" name="Google Shape;485;p46"/>
          <p:cNvSpPr/>
          <p:nvPr/>
        </p:nvSpPr>
        <p:spPr>
          <a:xfrm>
            <a:off x="5285924" y="2585998"/>
            <a:ext cx="276300" cy="276300"/>
          </a:xfrm>
          <a:prstGeom prst="plus">
            <a:avLst>
              <a:gd name="adj" fmla="val 41380"/>
            </a:avLst>
          </a:prstGeom>
          <a:solidFill>
            <a:schemeClr val="accent2"/>
          </a:solidFill>
          <a:ln>
            <a:noFill/>
          </a:ln>
        </p:spPr>
        <p:txBody>
          <a:bodyPr spcFirstLastPara="1" wrap="square" lIns="65025" tIns="32500" rIns="65025" bIns="32500" anchor="ctr" anchorCtr="0">
            <a:noAutofit/>
          </a:bodyPr>
          <a:lstStyle/>
          <a:p>
            <a:pPr marL="0" marR="0" lvl="0" indent="0" algn="ctr" rtl="0">
              <a:lnSpc>
                <a:spcPct val="150000"/>
              </a:lnSpc>
              <a:spcBef>
                <a:spcPts val="0"/>
              </a:spcBef>
              <a:spcAft>
                <a:spcPts val="0"/>
              </a:spcAft>
              <a:buNone/>
            </a:pPr>
            <a:endParaRPr sz="1300">
              <a:solidFill>
                <a:schemeClr val="lt1"/>
              </a:solidFill>
              <a:latin typeface="Arial"/>
              <a:ea typeface="Arial"/>
              <a:cs typeface="Arial"/>
              <a:sym typeface="Arial"/>
            </a:endParaRPr>
          </a:p>
        </p:txBody>
      </p:sp>
      <p:grpSp>
        <p:nvGrpSpPr>
          <p:cNvPr id="486" name="Google Shape;486;p46"/>
          <p:cNvGrpSpPr/>
          <p:nvPr/>
        </p:nvGrpSpPr>
        <p:grpSpPr>
          <a:xfrm>
            <a:off x="484144" y="1361028"/>
            <a:ext cx="4574733" cy="696102"/>
            <a:chOff x="546100" y="2895600"/>
            <a:chExt cx="4574733" cy="696659"/>
          </a:xfrm>
        </p:grpSpPr>
        <p:sp>
          <p:nvSpPr>
            <p:cNvPr id="487" name="Google Shape;487;p46"/>
            <p:cNvSpPr/>
            <p:nvPr/>
          </p:nvSpPr>
          <p:spPr>
            <a:xfrm>
              <a:off x="546100" y="2895600"/>
              <a:ext cx="692100" cy="692700"/>
            </a:xfrm>
            <a:prstGeom prst="rect">
              <a:avLst/>
            </a:prstGeom>
            <a:solidFill>
              <a:schemeClr val="accent3"/>
            </a:solidFill>
            <a:ln>
              <a:noFill/>
            </a:ln>
          </p:spPr>
          <p:txBody>
            <a:bodyPr spcFirstLastPara="1" wrap="square" lIns="65025" tIns="32500" rIns="65025" bIns="32500" anchor="ctr" anchorCtr="0">
              <a:noAutofit/>
            </a:bodyPr>
            <a:lstStyle/>
            <a:p>
              <a:pPr marL="0" marR="0" lvl="0" indent="0" algn="ctr" rtl="0">
                <a:lnSpc>
                  <a:spcPct val="150000"/>
                </a:lnSpc>
                <a:spcBef>
                  <a:spcPts val="0"/>
                </a:spcBef>
                <a:spcAft>
                  <a:spcPts val="0"/>
                </a:spcAft>
                <a:buNone/>
              </a:pPr>
              <a:endParaRPr sz="1700" b="1">
                <a:solidFill>
                  <a:schemeClr val="lt1"/>
                </a:solidFill>
                <a:latin typeface="Arial"/>
                <a:ea typeface="Arial"/>
                <a:cs typeface="Arial"/>
                <a:sym typeface="Arial"/>
              </a:endParaRPr>
            </a:p>
          </p:txBody>
        </p:sp>
        <p:sp>
          <p:nvSpPr>
            <p:cNvPr id="488" name="Google Shape;488;p46"/>
            <p:cNvSpPr txBox="1"/>
            <p:nvPr/>
          </p:nvSpPr>
          <p:spPr>
            <a:xfrm>
              <a:off x="1430233" y="2982359"/>
              <a:ext cx="3690600" cy="609900"/>
            </a:xfrm>
            <a:prstGeom prst="rect">
              <a:avLst/>
            </a:prstGeom>
            <a:noFill/>
            <a:ln>
              <a:noFill/>
            </a:ln>
          </p:spPr>
          <p:txBody>
            <a:bodyPr spcFirstLastPara="1" wrap="square" lIns="0" tIns="0" rIns="0" bIns="0" anchor="t" anchorCtr="0">
              <a:spAutoFit/>
            </a:bodyPr>
            <a:lstStyle/>
            <a:p>
              <a:pPr marL="0" marR="0" lvl="0" indent="0" algn="just" rtl="0">
                <a:lnSpc>
                  <a:spcPct val="115000"/>
                </a:lnSpc>
                <a:spcBef>
                  <a:spcPts val="0"/>
                </a:spcBef>
                <a:spcAft>
                  <a:spcPts val="0"/>
                </a:spcAft>
                <a:buNone/>
              </a:pPr>
              <a:r>
                <a:rPr lang="en" sz="1200" b="1">
                  <a:solidFill>
                    <a:srgbClr val="7F7F7F"/>
                  </a:solidFill>
                </a:rPr>
                <a:t>A Chatbot that auto replies visitor complaints based on GPT API, which aims to increase citizen satisfaction.  </a:t>
              </a:r>
              <a:endParaRPr sz="1200" b="1">
                <a:solidFill>
                  <a:srgbClr val="7F7F7F"/>
                </a:solidFill>
              </a:endParaRPr>
            </a:p>
          </p:txBody>
        </p:sp>
      </p:grpSp>
      <p:grpSp>
        <p:nvGrpSpPr>
          <p:cNvPr id="489" name="Google Shape;489;p46"/>
          <p:cNvGrpSpPr/>
          <p:nvPr/>
        </p:nvGrpSpPr>
        <p:grpSpPr>
          <a:xfrm>
            <a:off x="499335" y="2944845"/>
            <a:ext cx="4504846" cy="692159"/>
            <a:chOff x="546100" y="3797287"/>
            <a:chExt cx="4504846" cy="692713"/>
          </a:xfrm>
        </p:grpSpPr>
        <p:sp>
          <p:nvSpPr>
            <p:cNvPr id="490" name="Google Shape;490;p46"/>
            <p:cNvSpPr/>
            <p:nvPr/>
          </p:nvSpPr>
          <p:spPr>
            <a:xfrm>
              <a:off x="546100" y="3797300"/>
              <a:ext cx="692100" cy="692700"/>
            </a:xfrm>
            <a:prstGeom prst="rect">
              <a:avLst/>
            </a:prstGeom>
            <a:solidFill>
              <a:schemeClr val="accent4"/>
            </a:solidFill>
            <a:ln>
              <a:noFill/>
            </a:ln>
          </p:spPr>
          <p:txBody>
            <a:bodyPr spcFirstLastPara="1" wrap="square" lIns="65025" tIns="32500" rIns="65025" bIns="32500" anchor="ctr" anchorCtr="0">
              <a:noAutofit/>
            </a:bodyPr>
            <a:lstStyle/>
            <a:p>
              <a:pPr marL="0" marR="0" lvl="0" indent="0" algn="ctr" rtl="0">
                <a:lnSpc>
                  <a:spcPct val="150000"/>
                </a:lnSpc>
                <a:spcBef>
                  <a:spcPts val="0"/>
                </a:spcBef>
                <a:spcAft>
                  <a:spcPts val="0"/>
                </a:spcAft>
                <a:buNone/>
              </a:pPr>
              <a:endParaRPr sz="1400" b="1">
                <a:solidFill>
                  <a:schemeClr val="lt1"/>
                </a:solidFill>
                <a:latin typeface="Arial"/>
                <a:ea typeface="Arial"/>
                <a:cs typeface="Arial"/>
                <a:sym typeface="Arial"/>
              </a:endParaRPr>
            </a:p>
          </p:txBody>
        </p:sp>
        <p:sp>
          <p:nvSpPr>
            <p:cNvPr id="491" name="Google Shape;491;p46"/>
            <p:cNvSpPr txBox="1"/>
            <p:nvPr/>
          </p:nvSpPr>
          <p:spPr>
            <a:xfrm>
              <a:off x="1360346" y="3797287"/>
              <a:ext cx="3690600" cy="609900"/>
            </a:xfrm>
            <a:prstGeom prst="rect">
              <a:avLst/>
            </a:prstGeom>
            <a:noFill/>
            <a:ln>
              <a:noFill/>
            </a:ln>
          </p:spPr>
          <p:txBody>
            <a:bodyPr spcFirstLastPara="1" wrap="square" lIns="0" tIns="0" rIns="0" bIns="0" anchor="t" anchorCtr="0">
              <a:spAutoFit/>
            </a:bodyPr>
            <a:lstStyle/>
            <a:p>
              <a:pPr marL="0" marR="0" lvl="0" indent="0" algn="just" rtl="0">
                <a:lnSpc>
                  <a:spcPct val="115000"/>
                </a:lnSpc>
                <a:spcBef>
                  <a:spcPts val="0"/>
                </a:spcBef>
                <a:spcAft>
                  <a:spcPts val="0"/>
                </a:spcAft>
                <a:buNone/>
              </a:pPr>
              <a:r>
                <a:rPr lang="en" sz="1200" b="1">
                  <a:solidFill>
                    <a:srgbClr val="7F7F7F"/>
                  </a:solidFill>
                </a:rPr>
                <a:t>Analyze the patterns of complaints, we designed an maintenance map and list that keep track of urgent issues by client need</a:t>
              </a:r>
              <a:endParaRPr sz="1200" b="1">
                <a:solidFill>
                  <a:srgbClr val="7F7F7F"/>
                </a:solidFill>
              </a:endParaRPr>
            </a:p>
          </p:txBody>
        </p:sp>
      </p:grpSp>
      <p:grpSp>
        <p:nvGrpSpPr>
          <p:cNvPr id="492" name="Google Shape;492;p46"/>
          <p:cNvGrpSpPr/>
          <p:nvPr/>
        </p:nvGrpSpPr>
        <p:grpSpPr>
          <a:xfrm>
            <a:off x="-1215136" y="-2805339"/>
            <a:ext cx="4633003" cy="3617957"/>
            <a:chOff x="-1708812" y="-3944515"/>
            <a:chExt cx="6515262" cy="5087116"/>
          </a:xfrm>
        </p:grpSpPr>
        <p:sp>
          <p:nvSpPr>
            <p:cNvPr id="493" name="Google Shape;493;p46"/>
            <p:cNvSpPr txBox="1"/>
            <p:nvPr/>
          </p:nvSpPr>
          <p:spPr>
            <a:xfrm>
              <a:off x="857250" y="295123"/>
              <a:ext cx="3949200" cy="3678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latin typeface="Microsoft Yahei"/>
                  <a:ea typeface="Microsoft Yahei"/>
                  <a:cs typeface="Microsoft Yahei"/>
                  <a:sym typeface="Microsoft Yahei"/>
                </a:rPr>
                <a:t>Recommended Solutions</a:t>
              </a:r>
              <a:endParaRPr sz="1700" b="1">
                <a:solidFill>
                  <a:srgbClr val="A5A5A5"/>
                </a:solidFill>
                <a:latin typeface="Microsoft Yahei"/>
                <a:ea typeface="Microsoft Yahei"/>
                <a:cs typeface="Microsoft Yahei"/>
                <a:sym typeface="Microsoft Yahei"/>
              </a:endParaRPr>
            </a:p>
          </p:txBody>
        </p:sp>
        <p:sp>
          <p:nvSpPr>
            <p:cNvPr id="494" name="Google Shape;494;p46"/>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Microsoft Yahei"/>
                <a:ea typeface="Microsoft Yahei"/>
                <a:cs typeface="Microsoft Yahei"/>
                <a:sym typeface="Microsoft Yahei"/>
              </a:endParaRPr>
            </a:p>
          </p:txBody>
        </p:sp>
        <p:sp>
          <p:nvSpPr>
            <p:cNvPr id="495" name="Google Shape;495;p46"/>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Microsoft Yahei"/>
                <a:ea typeface="Microsoft Yahei"/>
                <a:cs typeface="Microsoft Yahei"/>
                <a:sym typeface="Microsoft Yahei"/>
              </a:endParaRPr>
            </a:p>
          </p:txBody>
        </p:sp>
        <p:sp>
          <p:nvSpPr>
            <p:cNvPr id="496" name="Google Shape;496;p46"/>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Microsoft Yahei"/>
                <a:ea typeface="Microsoft Yahei"/>
                <a:cs typeface="Microsoft Yahei"/>
                <a:sym typeface="Microsoft Yahei"/>
              </a:endParaRPr>
            </a:p>
          </p:txBody>
        </p:sp>
        <p:sp>
          <p:nvSpPr>
            <p:cNvPr id="497" name="Google Shape;497;p46"/>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Microsoft Yahei"/>
                <a:ea typeface="Microsoft Yahei"/>
                <a:cs typeface="Microsoft Yahei"/>
                <a:sym typeface="Microsoft Yahei"/>
              </a:endParaRPr>
            </a:p>
          </p:txBody>
        </p:sp>
      </p:grpSp>
      <p:sp>
        <p:nvSpPr>
          <p:cNvPr id="498" name="Google Shape;498;p46"/>
          <p:cNvSpPr/>
          <p:nvPr/>
        </p:nvSpPr>
        <p:spPr>
          <a:xfrm>
            <a:off x="5137825" y="2480050"/>
            <a:ext cx="3189613" cy="2390662"/>
          </a:xfrm>
          <a:custGeom>
            <a:avLst/>
            <a:gdLst/>
            <a:ahLst/>
            <a:cxnLst/>
            <a:rect l="l" t="t" r="r" b="b"/>
            <a:pathLst>
              <a:path w="3457575" h="2796096" extrusionOk="0">
                <a:moveTo>
                  <a:pt x="0" y="0"/>
                </a:moveTo>
                <a:lnTo>
                  <a:pt x="3457575" y="0"/>
                </a:lnTo>
                <a:lnTo>
                  <a:pt x="3457575" y="2796096"/>
                </a:lnTo>
                <a:lnTo>
                  <a:pt x="0" y="2796096"/>
                </a:lnTo>
                <a:lnTo>
                  <a:pt x="0" y="0"/>
                </a:lnTo>
                <a:close/>
                <a:moveTo>
                  <a:pt x="85726" y="86496"/>
                </a:moveTo>
                <a:lnTo>
                  <a:pt x="85726" y="2698618"/>
                </a:lnTo>
                <a:lnTo>
                  <a:pt x="3371852" y="2698618"/>
                </a:lnTo>
                <a:lnTo>
                  <a:pt x="3371852" y="86496"/>
                </a:lnTo>
                <a:lnTo>
                  <a:pt x="85726" y="86496"/>
                </a:lnTo>
                <a:close/>
              </a:path>
            </a:pathLst>
          </a:custGeom>
          <a:solidFill>
            <a:schemeClr val="accent2"/>
          </a:solidFill>
          <a:ln>
            <a:noFill/>
          </a:ln>
        </p:spPr>
        <p:txBody>
          <a:bodyPr spcFirstLastPara="1" wrap="square" lIns="65025" tIns="32500" rIns="65025" bIns="32500" anchor="ctr" anchorCtr="0">
            <a:noAutofit/>
          </a:bodyPr>
          <a:lstStyle/>
          <a:p>
            <a:pPr marL="0" marR="0" lvl="0" indent="0" algn="ctr" rtl="0">
              <a:lnSpc>
                <a:spcPct val="150000"/>
              </a:lnSpc>
              <a:spcBef>
                <a:spcPts val="0"/>
              </a:spcBef>
              <a:spcAft>
                <a:spcPts val="0"/>
              </a:spcAft>
              <a:buNone/>
            </a:pPr>
            <a:endParaRPr sz="1300">
              <a:solidFill>
                <a:schemeClr val="lt1"/>
              </a:solidFill>
              <a:latin typeface="Arial"/>
              <a:ea typeface="Arial"/>
              <a:cs typeface="Arial"/>
              <a:sym typeface="Arial"/>
            </a:endParaRPr>
          </a:p>
        </p:txBody>
      </p:sp>
      <p:sp>
        <p:nvSpPr>
          <p:cNvPr id="499" name="Google Shape;499;p46"/>
          <p:cNvSpPr txBox="1"/>
          <p:nvPr/>
        </p:nvSpPr>
        <p:spPr>
          <a:xfrm>
            <a:off x="462283" y="1579100"/>
            <a:ext cx="1119000" cy="265800"/>
          </a:xfrm>
          <a:prstGeom prst="rect">
            <a:avLst/>
          </a:prstGeom>
          <a:noFill/>
          <a:ln>
            <a:noFill/>
          </a:ln>
        </p:spPr>
        <p:txBody>
          <a:bodyPr spcFirstLastPara="1" wrap="square" lIns="65025" tIns="32500" rIns="65025" bIns="32500" anchor="t" anchorCtr="0">
            <a:spAutoFit/>
          </a:bodyPr>
          <a:lstStyle/>
          <a:p>
            <a:pPr marL="0" marR="0" lvl="0" indent="0" algn="l" rtl="0">
              <a:spcBef>
                <a:spcPts val="0"/>
              </a:spcBef>
              <a:spcAft>
                <a:spcPts val="0"/>
              </a:spcAft>
              <a:buNone/>
            </a:pPr>
            <a:r>
              <a:rPr lang="en" sz="1300" b="1">
                <a:solidFill>
                  <a:schemeClr val="lt1"/>
                </a:solidFill>
              </a:rPr>
              <a:t>Chatbot</a:t>
            </a:r>
            <a:endParaRPr sz="1300" b="1">
              <a:solidFill>
                <a:schemeClr val="lt1"/>
              </a:solidFill>
              <a:latin typeface="Arial"/>
              <a:ea typeface="Arial"/>
              <a:cs typeface="Arial"/>
              <a:sym typeface="Arial"/>
            </a:endParaRPr>
          </a:p>
        </p:txBody>
      </p:sp>
      <p:sp>
        <p:nvSpPr>
          <p:cNvPr id="500" name="Google Shape;500;p46"/>
          <p:cNvSpPr txBox="1"/>
          <p:nvPr/>
        </p:nvSpPr>
        <p:spPr>
          <a:xfrm>
            <a:off x="462275" y="3122863"/>
            <a:ext cx="981600" cy="458100"/>
          </a:xfrm>
          <a:prstGeom prst="rect">
            <a:avLst/>
          </a:prstGeom>
          <a:noFill/>
          <a:ln>
            <a:noFill/>
          </a:ln>
        </p:spPr>
        <p:txBody>
          <a:bodyPr spcFirstLastPara="1" wrap="square" lIns="65025" tIns="32500" rIns="65025" bIns="32500" anchor="t" anchorCtr="0">
            <a:spAutoFit/>
          </a:bodyPr>
          <a:lstStyle/>
          <a:p>
            <a:pPr marL="0" marR="0" lvl="0" indent="0" algn="l" rtl="0">
              <a:spcBef>
                <a:spcPts val="0"/>
              </a:spcBef>
              <a:spcAft>
                <a:spcPts val="0"/>
              </a:spcAft>
              <a:buNone/>
            </a:pPr>
            <a:r>
              <a:rPr lang="en" sz="1150" b="1">
                <a:solidFill>
                  <a:schemeClr val="lt1"/>
                </a:solidFill>
              </a:rPr>
              <a:t>Schedule</a:t>
            </a:r>
            <a:endParaRPr sz="1150" b="1">
              <a:solidFill>
                <a:schemeClr val="lt1"/>
              </a:solidFill>
            </a:endParaRPr>
          </a:p>
          <a:p>
            <a:pPr marL="0" marR="0" lvl="0" indent="0" algn="l" rtl="0">
              <a:spcBef>
                <a:spcPts val="0"/>
              </a:spcBef>
              <a:spcAft>
                <a:spcPts val="0"/>
              </a:spcAft>
              <a:buNone/>
            </a:pPr>
            <a:endParaRPr b="1">
              <a:solidFill>
                <a:schemeClr val="lt1"/>
              </a:solidFill>
            </a:endParaRPr>
          </a:p>
        </p:txBody>
      </p:sp>
      <p:sp>
        <p:nvSpPr>
          <p:cNvPr id="501" name="Google Shape;501;p46"/>
          <p:cNvSpPr txBox="1"/>
          <p:nvPr/>
        </p:nvSpPr>
        <p:spPr>
          <a:xfrm>
            <a:off x="5714588" y="0"/>
            <a:ext cx="33345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b="1">
                <a:solidFill>
                  <a:schemeClr val="dk1"/>
                </a:solidFill>
              </a:rPr>
              <a:t>Demo</a:t>
            </a:r>
            <a:endParaRPr sz="1300" b="1">
              <a:solidFill>
                <a:schemeClr val="dk1"/>
              </a:solidFill>
            </a:endParaRPr>
          </a:p>
          <a:p>
            <a:pPr marL="457200" lvl="0" indent="-298450" algn="l" rtl="0">
              <a:spcBef>
                <a:spcPts val="0"/>
              </a:spcBef>
              <a:spcAft>
                <a:spcPts val="0"/>
              </a:spcAft>
              <a:buClr>
                <a:schemeClr val="dk1"/>
              </a:buClr>
              <a:buSzPts val="1100"/>
              <a:buChar char="●"/>
            </a:pPr>
            <a:r>
              <a:rPr lang="en" sz="1100" b="1">
                <a:solidFill>
                  <a:schemeClr val="dk1"/>
                </a:solidFill>
              </a:rPr>
              <a:t>Visitor complaint: </a:t>
            </a:r>
            <a:endParaRPr sz="1100" b="1">
              <a:solidFill>
                <a:schemeClr val="dk1"/>
              </a:solidFill>
            </a:endParaRPr>
          </a:p>
          <a:p>
            <a:pPr marL="0" lvl="0" indent="457200" algn="l" rtl="0">
              <a:spcBef>
                <a:spcPts val="0"/>
              </a:spcBef>
              <a:spcAft>
                <a:spcPts val="0"/>
              </a:spcAft>
              <a:buClr>
                <a:schemeClr val="dk1"/>
              </a:buClr>
              <a:buSzPts val="1100"/>
              <a:buFont typeface="Arial"/>
              <a:buNone/>
            </a:pPr>
            <a:r>
              <a:rPr lang="en" sz="1100">
                <a:solidFill>
                  <a:schemeClr val="dk1"/>
                </a:solidFill>
              </a:rPr>
              <a:t>More than two year ago the back of our yard in philip park was excavated and not return to an even surface for walk it's dangerous &amp; muddy children have fallen there are many times. it just need a level. Can't this be attended to the pass of time is not make it better.</a:t>
            </a:r>
            <a:endParaRPr sz="1100">
              <a:solidFill>
                <a:schemeClr val="dk1"/>
              </a:solidFill>
            </a:endParaRPr>
          </a:p>
          <a:p>
            <a:pPr marL="457200" lvl="0" indent="-298450" algn="l" rtl="0">
              <a:spcBef>
                <a:spcPts val="0"/>
              </a:spcBef>
              <a:spcAft>
                <a:spcPts val="0"/>
              </a:spcAft>
              <a:buClr>
                <a:schemeClr val="dk1"/>
              </a:buClr>
              <a:buSzPts val="1100"/>
              <a:buChar char="●"/>
            </a:pPr>
            <a:r>
              <a:rPr lang="en" sz="1100" b="1">
                <a:solidFill>
                  <a:schemeClr val="dk1"/>
                </a:solidFill>
              </a:rPr>
              <a:t>ChatGPT reply</a:t>
            </a:r>
            <a:r>
              <a:rPr lang="en" sz="1100">
                <a:solidFill>
                  <a:schemeClr val="dk1"/>
                </a:solidFill>
              </a:rPr>
              <a:t>: </a:t>
            </a:r>
            <a:endParaRPr sz="1100">
              <a:solidFill>
                <a:schemeClr val="dk1"/>
              </a:solidFill>
            </a:endParaRPr>
          </a:p>
          <a:p>
            <a:pPr marL="0" lvl="0" indent="457200" algn="l" rtl="0">
              <a:spcBef>
                <a:spcPts val="0"/>
              </a:spcBef>
              <a:spcAft>
                <a:spcPts val="0"/>
              </a:spcAft>
              <a:buClr>
                <a:schemeClr val="dk1"/>
              </a:buClr>
              <a:buSzPts val="1100"/>
              <a:buFont typeface="Arial"/>
              <a:buNone/>
            </a:pPr>
            <a:r>
              <a:rPr lang="en" sz="1100">
                <a:solidFill>
                  <a:schemeClr val="dk1"/>
                </a:solidFill>
              </a:rPr>
              <a:t>We apologize for the inconvenience caused by the uneven surface at Philip Park. We understand the safety concerns and will promptly address the issue. Thank you for your patience and valuable feedback.</a:t>
            </a:r>
            <a:endParaRPr>
              <a:latin typeface="Calibri"/>
              <a:ea typeface="Calibri"/>
              <a:cs typeface="Calibri"/>
              <a:sym typeface="Calibri"/>
            </a:endParaRPr>
          </a:p>
        </p:txBody>
      </p:sp>
      <p:pic>
        <p:nvPicPr>
          <p:cNvPr id="502" name="Google Shape;502;p46">
            <a:hlinkClick r:id="rId3"/>
          </p:cNvPr>
          <p:cNvPicPr preferRelativeResize="0"/>
          <p:nvPr/>
        </p:nvPicPr>
        <p:blipFill>
          <a:blip r:embed="rId4">
            <a:alphaModFix/>
          </a:blip>
          <a:stretch>
            <a:fillRect/>
          </a:stretch>
        </p:blipFill>
        <p:spPr>
          <a:xfrm>
            <a:off x="6536363" y="3600450"/>
            <a:ext cx="1457562" cy="1066875"/>
          </a:xfrm>
          <a:prstGeom prst="rect">
            <a:avLst/>
          </a:prstGeom>
          <a:noFill/>
          <a:ln>
            <a:noFill/>
          </a:ln>
        </p:spPr>
      </p:pic>
      <p:pic>
        <p:nvPicPr>
          <p:cNvPr id="503" name="Google Shape;503;p46"/>
          <p:cNvPicPr preferRelativeResize="0"/>
          <p:nvPr/>
        </p:nvPicPr>
        <p:blipFill>
          <a:blip r:embed="rId5">
            <a:alphaModFix/>
          </a:blip>
          <a:stretch>
            <a:fillRect/>
          </a:stretch>
        </p:blipFill>
        <p:spPr>
          <a:xfrm>
            <a:off x="5412825" y="2852200"/>
            <a:ext cx="2600674" cy="78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84"/>
                                        </p:tgtEl>
                                        <p:attrNameLst>
                                          <p:attrName>style.visibility</p:attrName>
                                        </p:attrNameLst>
                                      </p:cBhvr>
                                      <p:to>
                                        <p:strVal val="visible"/>
                                      </p:to>
                                    </p:set>
                                    <p:anim calcmode="lin" valueType="num">
                                      <p:cBhvr additive="base">
                                        <p:cTn id="7" dur="750"/>
                                        <p:tgtEl>
                                          <p:spTgt spid="484"/>
                                        </p:tgtEl>
                                        <p:attrNameLst>
                                          <p:attrName>ppt_w</p:attrName>
                                        </p:attrNameLst>
                                      </p:cBhvr>
                                      <p:tavLst>
                                        <p:tav tm="0">
                                          <p:val>
                                            <p:strVal val="0"/>
                                          </p:val>
                                        </p:tav>
                                        <p:tav tm="100000">
                                          <p:val>
                                            <p:strVal val="#ppt_w"/>
                                          </p:val>
                                        </p:tav>
                                      </p:tavLst>
                                    </p:anim>
                                    <p:anim calcmode="lin" valueType="num">
                                      <p:cBhvr additive="base">
                                        <p:cTn id="8" dur="750"/>
                                        <p:tgtEl>
                                          <p:spTgt spid="484"/>
                                        </p:tgtEl>
                                        <p:attrNameLst>
                                          <p:attrName>ppt_h</p:attrName>
                                        </p:attrNameLst>
                                      </p:cBhvr>
                                      <p:tavLst>
                                        <p:tav tm="0">
                                          <p:val>
                                            <p:strVal val="0"/>
                                          </p:val>
                                        </p:tav>
                                        <p:tav tm="100000">
                                          <p:val>
                                            <p:strVal val="#ppt_h"/>
                                          </p:val>
                                        </p:tav>
                                      </p:tavLst>
                                    </p:anim>
                                  </p:childTnLst>
                                </p:cTn>
                              </p:par>
                              <p:par>
                                <p:cTn id="9" presetID="23" presetClass="entr" presetSubtype="16" fill="hold" nodeType="withEffect">
                                  <p:stCondLst>
                                    <p:cond delay="600"/>
                                  </p:stCondLst>
                                  <p:childTnLst>
                                    <p:set>
                                      <p:cBhvr>
                                        <p:cTn id="10" dur="1" fill="hold">
                                          <p:stCondLst>
                                            <p:cond delay="0"/>
                                          </p:stCondLst>
                                        </p:cTn>
                                        <p:tgtEl>
                                          <p:spTgt spid="485"/>
                                        </p:tgtEl>
                                        <p:attrNameLst>
                                          <p:attrName>style.visibility</p:attrName>
                                        </p:attrNameLst>
                                      </p:cBhvr>
                                      <p:to>
                                        <p:strVal val="visible"/>
                                      </p:to>
                                    </p:set>
                                    <p:anim calcmode="lin" valueType="num">
                                      <p:cBhvr additive="base">
                                        <p:cTn id="11" dur="750"/>
                                        <p:tgtEl>
                                          <p:spTgt spid="485"/>
                                        </p:tgtEl>
                                        <p:attrNameLst>
                                          <p:attrName>ppt_w</p:attrName>
                                        </p:attrNameLst>
                                      </p:cBhvr>
                                      <p:tavLst>
                                        <p:tav tm="0">
                                          <p:val>
                                            <p:strVal val="0"/>
                                          </p:val>
                                        </p:tav>
                                        <p:tav tm="100000">
                                          <p:val>
                                            <p:strVal val="#ppt_w"/>
                                          </p:val>
                                        </p:tav>
                                      </p:tavLst>
                                    </p:anim>
                                    <p:anim calcmode="lin" valueType="num">
                                      <p:cBhvr additive="base">
                                        <p:cTn id="12" dur="750"/>
                                        <p:tgtEl>
                                          <p:spTgt spid="485"/>
                                        </p:tgtEl>
                                        <p:attrNameLst>
                                          <p:attrName>ppt_h</p:attrName>
                                        </p:attrNameLst>
                                      </p:cBhvr>
                                      <p:tavLst>
                                        <p:tav tm="0">
                                          <p:val>
                                            <p:strVal val="0"/>
                                          </p:val>
                                        </p:tav>
                                        <p:tav tm="100000">
                                          <p:val>
                                            <p:strVal val="#ppt_h"/>
                                          </p:val>
                                        </p:tav>
                                      </p:tavLst>
                                    </p:anim>
                                  </p:childTnLst>
                                </p:cTn>
                              </p:par>
                              <p:par>
                                <p:cTn id="13" presetID="2" presetClass="entr" presetSubtype="8" fill="hold" nodeType="withEffect">
                                  <p:stCondLst>
                                    <p:cond delay="1100"/>
                                  </p:stCondLst>
                                  <p:childTnLst>
                                    <p:set>
                                      <p:cBhvr>
                                        <p:cTn id="14" dur="1" fill="hold">
                                          <p:stCondLst>
                                            <p:cond delay="0"/>
                                          </p:stCondLst>
                                        </p:cTn>
                                        <p:tgtEl>
                                          <p:spTgt spid="486"/>
                                        </p:tgtEl>
                                        <p:attrNameLst>
                                          <p:attrName>style.visibility</p:attrName>
                                        </p:attrNameLst>
                                      </p:cBhvr>
                                      <p:to>
                                        <p:strVal val="visible"/>
                                      </p:to>
                                    </p:set>
                                    <p:anim calcmode="lin" valueType="num">
                                      <p:cBhvr additive="base">
                                        <p:cTn id="15" dur="750"/>
                                        <p:tgtEl>
                                          <p:spTgt spid="486"/>
                                        </p:tgtEl>
                                        <p:attrNameLst>
                                          <p:attrName>ppt_x</p:attrName>
                                        </p:attrNameLst>
                                      </p:cBhvr>
                                      <p:tavLst>
                                        <p:tav tm="0">
                                          <p:val>
                                            <p:strVal val="#ppt_x-1"/>
                                          </p:val>
                                        </p:tav>
                                        <p:tav tm="100000">
                                          <p:val>
                                            <p:strVal val="#ppt_x"/>
                                          </p:val>
                                        </p:tav>
                                      </p:tavLst>
                                    </p:anim>
                                  </p:childTnLst>
                                </p:cTn>
                              </p:par>
                              <p:par>
                                <p:cTn id="16" presetID="2" presetClass="entr" presetSubtype="8" fill="hold" nodeType="withEffect">
                                  <p:stCondLst>
                                    <p:cond delay="1400"/>
                                  </p:stCondLst>
                                  <p:childTnLst>
                                    <p:set>
                                      <p:cBhvr>
                                        <p:cTn id="17" dur="1" fill="hold">
                                          <p:stCondLst>
                                            <p:cond delay="0"/>
                                          </p:stCondLst>
                                        </p:cTn>
                                        <p:tgtEl>
                                          <p:spTgt spid="489"/>
                                        </p:tgtEl>
                                        <p:attrNameLst>
                                          <p:attrName>style.visibility</p:attrName>
                                        </p:attrNameLst>
                                      </p:cBhvr>
                                      <p:to>
                                        <p:strVal val="visible"/>
                                      </p:to>
                                    </p:set>
                                    <p:anim calcmode="lin" valueType="num">
                                      <p:cBhvr additive="base">
                                        <p:cTn id="18" dur="750"/>
                                        <p:tgtEl>
                                          <p:spTgt spid="489"/>
                                        </p:tgtEl>
                                        <p:attrNameLst>
                                          <p:attrName>ppt_x</p:attrName>
                                        </p:attrNameLst>
                                      </p:cBhvr>
                                      <p:tavLst>
                                        <p:tav tm="0">
                                          <p:val>
                                            <p:strVal val="#ppt_x-1"/>
                                          </p:val>
                                        </p:tav>
                                        <p:tav tm="100000">
                                          <p:val>
                                            <p:strVal val="#ppt_x"/>
                                          </p:val>
                                        </p:tav>
                                      </p:tavLst>
                                    </p:anim>
                                  </p:childTnLst>
                                </p:cTn>
                              </p:par>
                              <p:par>
                                <p:cTn id="19" presetID="23" presetClass="entr" presetSubtype="16" fill="hold" nodeType="withEffect">
                                  <p:stCondLst>
                                    <p:cond delay="0"/>
                                  </p:stCondLst>
                                  <p:childTnLst>
                                    <p:set>
                                      <p:cBhvr>
                                        <p:cTn id="20" dur="1" fill="hold">
                                          <p:stCondLst>
                                            <p:cond delay="0"/>
                                          </p:stCondLst>
                                        </p:cTn>
                                        <p:tgtEl>
                                          <p:spTgt spid="498"/>
                                        </p:tgtEl>
                                        <p:attrNameLst>
                                          <p:attrName>style.visibility</p:attrName>
                                        </p:attrNameLst>
                                      </p:cBhvr>
                                      <p:to>
                                        <p:strVal val="visible"/>
                                      </p:to>
                                    </p:set>
                                    <p:anim calcmode="lin" valueType="num">
                                      <p:cBhvr additive="base">
                                        <p:cTn id="21" dur="750"/>
                                        <p:tgtEl>
                                          <p:spTgt spid="498"/>
                                        </p:tgtEl>
                                        <p:attrNameLst>
                                          <p:attrName>ppt_w</p:attrName>
                                        </p:attrNameLst>
                                      </p:cBhvr>
                                      <p:tavLst>
                                        <p:tav tm="0">
                                          <p:val>
                                            <p:strVal val="0"/>
                                          </p:val>
                                        </p:tav>
                                        <p:tav tm="100000">
                                          <p:val>
                                            <p:strVal val="#ppt_w"/>
                                          </p:val>
                                        </p:tav>
                                      </p:tavLst>
                                    </p:anim>
                                    <p:anim calcmode="lin" valueType="num">
                                      <p:cBhvr additive="base">
                                        <p:cTn id="22" dur="750"/>
                                        <p:tgtEl>
                                          <p:spTgt spid="498"/>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grpSp>
        <p:nvGrpSpPr>
          <p:cNvPr id="508" name="Google Shape;508;p47"/>
          <p:cNvGrpSpPr/>
          <p:nvPr/>
        </p:nvGrpSpPr>
        <p:grpSpPr>
          <a:xfrm>
            <a:off x="-1261128" y="-2562937"/>
            <a:ext cx="11400471" cy="3617957"/>
            <a:chOff x="-1708812" y="-3944515"/>
            <a:chExt cx="16032162" cy="5087116"/>
          </a:xfrm>
        </p:grpSpPr>
        <p:sp>
          <p:nvSpPr>
            <p:cNvPr id="509" name="Google Shape;509;p47"/>
            <p:cNvSpPr txBox="1"/>
            <p:nvPr/>
          </p:nvSpPr>
          <p:spPr>
            <a:xfrm>
              <a:off x="857250" y="295133"/>
              <a:ext cx="13466100" cy="7359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Implementation Plan</a:t>
              </a:r>
              <a:endParaRPr sz="1700" b="1">
                <a:solidFill>
                  <a:srgbClr val="A5A5A5"/>
                </a:solidFill>
              </a:endParaRPr>
            </a:p>
            <a:p>
              <a:pPr marL="0" marR="0" lvl="0" indent="0" algn="l" rtl="0">
                <a:spcBef>
                  <a:spcPts val="0"/>
                </a:spcBef>
                <a:spcAft>
                  <a:spcPts val="0"/>
                </a:spcAft>
                <a:buNone/>
              </a:pPr>
              <a:endParaRPr sz="1700" b="1">
                <a:solidFill>
                  <a:srgbClr val="A5A5A5"/>
                </a:solidFill>
              </a:endParaRPr>
            </a:p>
          </p:txBody>
        </p:sp>
        <p:sp>
          <p:nvSpPr>
            <p:cNvPr id="510" name="Google Shape;510;p47"/>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511" name="Google Shape;511;p47"/>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512" name="Google Shape;512;p47"/>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513" name="Google Shape;513;p47"/>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grpSp>
      <p:sp>
        <p:nvSpPr>
          <p:cNvPr id="514" name="Google Shape;514;p47"/>
          <p:cNvSpPr/>
          <p:nvPr/>
        </p:nvSpPr>
        <p:spPr>
          <a:xfrm>
            <a:off x="232100" y="1136700"/>
            <a:ext cx="1442400" cy="1594200"/>
          </a:xfrm>
          <a:prstGeom prst="flowChartAlternateProcess">
            <a:avLst/>
          </a:prstGeom>
          <a:solidFill>
            <a:srgbClr val="D14E5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Calibri"/>
                <a:ea typeface="Calibri"/>
                <a:cs typeface="Calibri"/>
                <a:sym typeface="Calibri"/>
              </a:rPr>
              <a:t>Map location of comment to nearest park</a:t>
            </a:r>
            <a:endParaRPr sz="1800">
              <a:solidFill>
                <a:schemeClr val="lt1"/>
              </a:solidFill>
              <a:latin typeface="Calibri"/>
              <a:ea typeface="Calibri"/>
              <a:cs typeface="Calibri"/>
              <a:sym typeface="Calibri"/>
            </a:endParaRPr>
          </a:p>
        </p:txBody>
      </p:sp>
      <p:sp>
        <p:nvSpPr>
          <p:cNvPr id="515" name="Google Shape;515;p47"/>
          <p:cNvSpPr/>
          <p:nvPr/>
        </p:nvSpPr>
        <p:spPr>
          <a:xfrm>
            <a:off x="1758298" y="1790100"/>
            <a:ext cx="659400" cy="287400"/>
          </a:xfrm>
          <a:prstGeom prst="rightArrow">
            <a:avLst>
              <a:gd name="adj1" fmla="val 50000"/>
              <a:gd name="adj2"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7"/>
          <p:cNvSpPr/>
          <p:nvPr/>
        </p:nvSpPr>
        <p:spPr>
          <a:xfrm>
            <a:off x="2501500" y="1136700"/>
            <a:ext cx="1743900" cy="1594200"/>
          </a:xfrm>
          <a:prstGeom prst="flowChartAlternateProcess">
            <a:avLst/>
          </a:prstGeom>
          <a:solidFill>
            <a:srgbClr val="00549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Calibri"/>
                <a:ea typeface="Calibri"/>
                <a:cs typeface="Calibri"/>
                <a:sym typeface="Calibri"/>
              </a:rPr>
              <a:t>Extract more representative keywords of comments</a:t>
            </a:r>
            <a:endParaRPr sz="1800">
              <a:solidFill>
                <a:schemeClr val="lt1"/>
              </a:solidFill>
              <a:latin typeface="Calibri"/>
              <a:ea typeface="Calibri"/>
              <a:cs typeface="Calibri"/>
              <a:sym typeface="Calibri"/>
            </a:endParaRPr>
          </a:p>
        </p:txBody>
      </p:sp>
      <p:sp>
        <p:nvSpPr>
          <p:cNvPr id="517" name="Google Shape;517;p47"/>
          <p:cNvSpPr/>
          <p:nvPr/>
        </p:nvSpPr>
        <p:spPr>
          <a:xfrm>
            <a:off x="1758300" y="3419850"/>
            <a:ext cx="2467500" cy="1248300"/>
          </a:xfrm>
          <a:prstGeom prst="flowChartAlternateProcess">
            <a:avLst/>
          </a:prstGeom>
          <a:solidFill>
            <a:srgbClr val="D14E5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Calibri"/>
                <a:ea typeface="Calibri"/>
                <a:cs typeface="Calibri"/>
                <a:sym typeface="Calibri"/>
              </a:rPr>
              <a:t>Analyze comment patterns, urgency, and priority </a:t>
            </a:r>
            <a:endParaRPr sz="1800">
              <a:solidFill>
                <a:schemeClr val="lt1"/>
              </a:solidFill>
              <a:latin typeface="Calibri"/>
              <a:ea typeface="Calibri"/>
              <a:cs typeface="Calibri"/>
              <a:sym typeface="Calibri"/>
            </a:endParaRPr>
          </a:p>
        </p:txBody>
      </p:sp>
      <p:sp>
        <p:nvSpPr>
          <p:cNvPr id="518" name="Google Shape;518;p47"/>
          <p:cNvSpPr/>
          <p:nvPr/>
        </p:nvSpPr>
        <p:spPr>
          <a:xfrm>
            <a:off x="3182850" y="2812575"/>
            <a:ext cx="310800" cy="525600"/>
          </a:xfrm>
          <a:prstGeom prst="downArrow">
            <a:avLst>
              <a:gd name="adj1" fmla="val 50000"/>
              <a:gd name="adj2"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7"/>
          <p:cNvSpPr/>
          <p:nvPr/>
        </p:nvSpPr>
        <p:spPr>
          <a:xfrm>
            <a:off x="4306200" y="3900300"/>
            <a:ext cx="659400" cy="287400"/>
          </a:xfrm>
          <a:prstGeom prst="rightArrow">
            <a:avLst>
              <a:gd name="adj1" fmla="val 50000"/>
              <a:gd name="adj2"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7"/>
          <p:cNvSpPr/>
          <p:nvPr/>
        </p:nvSpPr>
        <p:spPr>
          <a:xfrm>
            <a:off x="5046000" y="3419850"/>
            <a:ext cx="2402400" cy="1248300"/>
          </a:xfrm>
          <a:prstGeom prst="flowChartAlternateProcess">
            <a:avLst/>
          </a:prstGeom>
          <a:solidFill>
            <a:srgbClr val="00549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Calibri"/>
                <a:ea typeface="Calibri"/>
                <a:cs typeface="Calibri"/>
                <a:sym typeface="Calibri"/>
              </a:rPr>
              <a:t>Output park issue list</a:t>
            </a:r>
            <a:endParaRPr sz="1800">
              <a:solidFill>
                <a:schemeClr val="lt1"/>
              </a:solidFill>
              <a:latin typeface="Calibri"/>
              <a:ea typeface="Calibri"/>
              <a:cs typeface="Calibri"/>
              <a:sym typeface="Calibri"/>
            </a:endParaRPr>
          </a:p>
        </p:txBody>
      </p:sp>
      <p:sp>
        <p:nvSpPr>
          <p:cNvPr id="521" name="Google Shape;521;p47"/>
          <p:cNvSpPr/>
          <p:nvPr/>
        </p:nvSpPr>
        <p:spPr>
          <a:xfrm>
            <a:off x="5931300" y="2812575"/>
            <a:ext cx="310800" cy="525600"/>
          </a:xfrm>
          <a:prstGeom prst="upArrow">
            <a:avLst>
              <a:gd name="adj1" fmla="val 50000"/>
              <a:gd name="adj2"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7"/>
          <p:cNvSpPr/>
          <p:nvPr/>
        </p:nvSpPr>
        <p:spPr>
          <a:xfrm>
            <a:off x="5072400" y="1136700"/>
            <a:ext cx="1583700" cy="1594200"/>
          </a:xfrm>
          <a:prstGeom prst="flowChartAlternateProcess">
            <a:avLst/>
          </a:prstGeom>
          <a:solidFill>
            <a:srgbClr val="D14E5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Calibri"/>
                <a:ea typeface="Calibri"/>
                <a:cs typeface="Calibri"/>
                <a:sym typeface="Calibri"/>
              </a:rPr>
              <a:t>Generate interactive Tableau map</a:t>
            </a:r>
            <a:r>
              <a:rPr lang="en" sz="1700">
                <a:solidFill>
                  <a:schemeClr val="lt1"/>
                </a:solidFill>
                <a:latin typeface="Calibri"/>
                <a:ea typeface="Calibri"/>
                <a:cs typeface="Calibri"/>
                <a:sym typeface="Calibri"/>
              </a:rPr>
              <a:t> </a:t>
            </a:r>
            <a:endParaRPr sz="1700">
              <a:solidFill>
                <a:schemeClr val="lt1"/>
              </a:solidFill>
              <a:latin typeface="Calibri"/>
              <a:ea typeface="Calibri"/>
              <a:cs typeface="Calibri"/>
              <a:sym typeface="Calibri"/>
            </a:endParaRPr>
          </a:p>
        </p:txBody>
      </p:sp>
      <p:sp>
        <p:nvSpPr>
          <p:cNvPr id="523" name="Google Shape;523;p47"/>
          <p:cNvSpPr/>
          <p:nvPr/>
        </p:nvSpPr>
        <p:spPr>
          <a:xfrm>
            <a:off x="6788948" y="1790100"/>
            <a:ext cx="659400" cy="287400"/>
          </a:xfrm>
          <a:prstGeom prst="rightArrow">
            <a:avLst>
              <a:gd name="adj1" fmla="val 50000"/>
              <a:gd name="adj2" fmla="val 50000"/>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7"/>
          <p:cNvSpPr/>
          <p:nvPr/>
        </p:nvSpPr>
        <p:spPr>
          <a:xfrm>
            <a:off x="7581200" y="1095900"/>
            <a:ext cx="1442400" cy="1675800"/>
          </a:xfrm>
          <a:prstGeom prst="flowChartAlternateProcess">
            <a:avLst/>
          </a:prstGeom>
          <a:solidFill>
            <a:srgbClr val="00549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lt1"/>
                </a:solidFill>
                <a:latin typeface="Calibri"/>
                <a:ea typeface="Calibri"/>
                <a:cs typeface="Calibri"/>
                <a:sym typeface="Calibri"/>
              </a:rPr>
              <a:t>Chatbot auto replies visitor comments based on GPT API</a:t>
            </a: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14"/>
                                        </p:tgtEl>
                                        <p:attrNameLst>
                                          <p:attrName>style.visibility</p:attrName>
                                        </p:attrNameLst>
                                      </p:cBhvr>
                                      <p:to>
                                        <p:strVal val="visible"/>
                                      </p:to>
                                    </p:set>
                                    <p:anim calcmode="lin" valueType="num">
                                      <p:cBhvr additive="base">
                                        <p:cTn id="7" dur="1000"/>
                                        <p:tgtEl>
                                          <p:spTgt spid="514"/>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515"/>
                                        </p:tgtEl>
                                        <p:attrNameLst>
                                          <p:attrName>style.visibility</p:attrName>
                                        </p:attrNameLst>
                                      </p:cBhvr>
                                      <p:to>
                                        <p:strVal val="visible"/>
                                      </p:to>
                                    </p:set>
                                    <p:anim calcmode="lin" valueType="num">
                                      <p:cBhvr additive="base">
                                        <p:cTn id="12" dur="1000"/>
                                        <p:tgtEl>
                                          <p:spTgt spid="515"/>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nodeType="clickEffect">
                                  <p:stCondLst>
                                    <p:cond delay="0"/>
                                  </p:stCondLst>
                                  <p:childTnLst>
                                    <p:set>
                                      <p:cBhvr>
                                        <p:cTn id="16" dur="1" fill="hold">
                                          <p:stCondLst>
                                            <p:cond delay="0"/>
                                          </p:stCondLst>
                                        </p:cTn>
                                        <p:tgtEl>
                                          <p:spTgt spid="516"/>
                                        </p:tgtEl>
                                        <p:attrNameLst>
                                          <p:attrName>style.visibility</p:attrName>
                                        </p:attrNameLst>
                                      </p:cBhvr>
                                      <p:to>
                                        <p:strVal val="visible"/>
                                      </p:to>
                                    </p:set>
                                    <p:anim calcmode="lin" valueType="num">
                                      <p:cBhvr additive="base">
                                        <p:cTn id="17" dur="1000"/>
                                        <p:tgtEl>
                                          <p:spTgt spid="51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18"/>
                                        </p:tgtEl>
                                        <p:attrNameLst>
                                          <p:attrName>style.visibility</p:attrName>
                                        </p:attrNameLst>
                                      </p:cBhvr>
                                      <p:to>
                                        <p:strVal val="visible"/>
                                      </p:to>
                                    </p:set>
                                    <p:anim calcmode="lin" valueType="num">
                                      <p:cBhvr additive="base">
                                        <p:cTn id="22" dur="1000"/>
                                        <p:tgtEl>
                                          <p:spTgt spid="51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17"/>
                                        </p:tgtEl>
                                        <p:attrNameLst>
                                          <p:attrName>style.visibility</p:attrName>
                                        </p:attrNameLst>
                                      </p:cBhvr>
                                      <p:to>
                                        <p:strVal val="visible"/>
                                      </p:to>
                                    </p:set>
                                    <p:anim calcmode="lin" valueType="num">
                                      <p:cBhvr additive="base">
                                        <p:cTn id="27" dur="1000"/>
                                        <p:tgtEl>
                                          <p:spTgt spid="517"/>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519"/>
                                        </p:tgtEl>
                                        <p:attrNameLst>
                                          <p:attrName>style.visibility</p:attrName>
                                        </p:attrNameLst>
                                      </p:cBhvr>
                                      <p:to>
                                        <p:strVal val="visible"/>
                                      </p:to>
                                    </p:set>
                                    <p:anim calcmode="lin" valueType="num">
                                      <p:cBhvr additive="base">
                                        <p:cTn id="32" dur="1000"/>
                                        <p:tgtEl>
                                          <p:spTgt spid="519"/>
                                        </p:tgtEl>
                                        <p:attrNameLst>
                                          <p:attrName>ppt_x</p:attrName>
                                        </p:attrNameLst>
                                      </p:cBhvr>
                                      <p:tavLst>
                                        <p:tav tm="0">
                                          <p:val>
                                            <p:strVal val="#ppt_x+1"/>
                                          </p:val>
                                        </p:tav>
                                        <p:tav tm="100000">
                                          <p:val>
                                            <p:strVal val="#ppt_x"/>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nodeType="clickEffect">
                                  <p:stCondLst>
                                    <p:cond delay="0"/>
                                  </p:stCondLst>
                                  <p:childTnLst>
                                    <p:set>
                                      <p:cBhvr>
                                        <p:cTn id="36" dur="1" fill="hold">
                                          <p:stCondLst>
                                            <p:cond delay="0"/>
                                          </p:stCondLst>
                                        </p:cTn>
                                        <p:tgtEl>
                                          <p:spTgt spid="520"/>
                                        </p:tgtEl>
                                        <p:attrNameLst>
                                          <p:attrName>style.visibility</p:attrName>
                                        </p:attrNameLst>
                                      </p:cBhvr>
                                      <p:to>
                                        <p:strVal val="visible"/>
                                      </p:to>
                                    </p:set>
                                    <p:anim calcmode="lin" valueType="num">
                                      <p:cBhvr additive="base">
                                        <p:cTn id="37" dur="1000"/>
                                        <p:tgtEl>
                                          <p:spTgt spid="520"/>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nodeType="clickEffect">
                                  <p:stCondLst>
                                    <p:cond delay="0"/>
                                  </p:stCondLst>
                                  <p:childTnLst>
                                    <p:set>
                                      <p:cBhvr>
                                        <p:cTn id="41" dur="1" fill="hold">
                                          <p:stCondLst>
                                            <p:cond delay="0"/>
                                          </p:stCondLst>
                                        </p:cTn>
                                        <p:tgtEl>
                                          <p:spTgt spid="521"/>
                                        </p:tgtEl>
                                        <p:attrNameLst>
                                          <p:attrName>style.visibility</p:attrName>
                                        </p:attrNameLst>
                                      </p:cBhvr>
                                      <p:to>
                                        <p:strVal val="visible"/>
                                      </p:to>
                                    </p:set>
                                    <p:anim calcmode="lin" valueType="num">
                                      <p:cBhvr additive="base">
                                        <p:cTn id="42" dur="1000"/>
                                        <p:tgtEl>
                                          <p:spTgt spid="52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1" fill="hold" nodeType="clickEffect">
                                  <p:stCondLst>
                                    <p:cond delay="0"/>
                                  </p:stCondLst>
                                  <p:childTnLst>
                                    <p:set>
                                      <p:cBhvr>
                                        <p:cTn id="46" dur="1" fill="hold">
                                          <p:stCondLst>
                                            <p:cond delay="0"/>
                                          </p:stCondLst>
                                        </p:cTn>
                                        <p:tgtEl>
                                          <p:spTgt spid="522"/>
                                        </p:tgtEl>
                                        <p:attrNameLst>
                                          <p:attrName>style.visibility</p:attrName>
                                        </p:attrNameLst>
                                      </p:cBhvr>
                                      <p:to>
                                        <p:strVal val="visible"/>
                                      </p:to>
                                    </p:set>
                                    <p:anim calcmode="lin" valueType="num">
                                      <p:cBhvr additive="base">
                                        <p:cTn id="47" dur="1000"/>
                                        <p:tgtEl>
                                          <p:spTgt spid="522"/>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523"/>
                                        </p:tgtEl>
                                        <p:attrNameLst>
                                          <p:attrName>style.visibility</p:attrName>
                                        </p:attrNameLst>
                                      </p:cBhvr>
                                      <p:to>
                                        <p:strVal val="visible"/>
                                      </p:to>
                                    </p:set>
                                    <p:anim calcmode="lin" valueType="num">
                                      <p:cBhvr additive="base">
                                        <p:cTn id="52" dur="1000"/>
                                        <p:tgtEl>
                                          <p:spTgt spid="523"/>
                                        </p:tgtEl>
                                        <p:attrNameLst>
                                          <p:attrName>ppt_x</p:attrName>
                                        </p:attrNameLst>
                                      </p:cBhvr>
                                      <p:tavLst>
                                        <p:tav tm="0">
                                          <p:val>
                                            <p:strVal val="#ppt_x+1"/>
                                          </p:val>
                                        </p:tav>
                                        <p:tav tm="100000">
                                          <p:val>
                                            <p:strVal val="#ppt_x"/>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524"/>
                                        </p:tgtEl>
                                        <p:attrNameLst>
                                          <p:attrName>style.visibility</p:attrName>
                                        </p:attrNameLst>
                                      </p:cBhvr>
                                      <p:to>
                                        <p:strVal val="visible"/>
                                      </p:to>
                                    </p:set>
                                    <p:anim calcmode="lin" valueType="num">
                                      <p:cBhvr additive="base">
                                        <p:cTn id="5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48"/>
          <p:cNvSpPr/>
          <p:nvPr/>
        </p:nvSpPr>
        <p:spPr>
          <a:xfrm>
            <a:off x="0" y="1"/>
            <a:ext cx="8097559" cy="5143506"/>
          </a:xfrm>
          <a:custGeom>
            <a:avLst/>
            <a:gdLst/>
            <a:ahLst/>
            <a:cxnLst/>
            <a:rect l="l" t="t" r="r" b="b"/>
            <a:pathLst>
              <a:path w="5053" h="3209" extrusionOk="0">
                <a:moveTo>
                  <a:pt x="0" y="0"/>
                </a:moveTo>
                <a:lnTo>
                  <a:pt x="5053" y="0"/>
                </a:lnTo>
                <a:lnTo>
                  <a:pt x="4314" y="3209"/>
                </a:lnTo>
                <a:lnTo>
                  <a:pt x="0" y="3209"/>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531" name="Google Shape;531;p48"/>
          <p:cNvSpPr/>
          <p:nvPr/>
        </p:nvSpPr>
        <p:spPr>
          <a:xfrm>
            <a:off x="5123898" y="1"/>
            <a:ext cx="4020102" cy="5143506"/>
          </a:xfrm>
          <a:custGeom>
            <a:avLst/>
            <a:gdLst/>
            <a:ahLst/>
            <a:cxnLst/>
            <a:rect l="l" t="t" r="r" b="b"/>
            <a:pathLst>
              <a:path w="1822" h="3209" extrusionOk="0">
                <a:moveTo>
                  <a:pt x="0" y="0"/>
                </a:moveTo>
                <a:lnTo>
                  <a:pt x="1822" y="0"/>
                </a:lnTo>
                <a:lnTo>
                  <a:pt x="1822" y="3209"/>
                </a:lnTo>
                <a:lnTo>
                  <a:pt x="1410" y="3209"/>
                </a:lnTo>
                <a:lnTo>
                  <a:pt x="0" y="0"/>
                </a:lnTo>
                <a:close/>
              </a:path>
            </a:pathLst>
          </a:custGeom>
          <a:blipFill rotWithShape="1">
            <a:blip r:embed="rId3">
              <a:alphaModFix/>
            </a:blip>
            <a:stretch>
              <a:fillRect l="-48119" r="-7931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532" name="Google Shape;532;p48"/>
          <p:cNvSpPr/>
          <p:nvPr/>
        </p:nvSpPr>
        <p:spPr>
          <a:xfrm>
            <a:off x="629008" y="2091628"/>
            <a:ext cx="5428200" cy="15102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Clr>
                <a:schemeClr val="lt1"/>
              </a:buClr>
              <a:buSzPts val="9800"/>
              <a:buFont typeface="Arial"/>
              <a:buNone/>
            </a:pPr>
            <a:r>
              <a:rPr lang="en" sz="9800">
                <a:solidFill>
                  <a:schemeClr val="lt1"/>
                </a:solidFill>
                <a:latin typeface="Impact"/>
                <a:ea typeface="Impact"/>
                <a:cs typeface="Impact"/>
                <a:sym typeface="Impact"/>
              </a:rPr>
              <a:t>THANK YOU </a:t>
            </a:r>
            <a:endParaRPr sz="9800">
              <a:solidFill>
                <a:schemeClr val="lt1"/>
              </a:solidFill>
              <a:latin typeface="Arial"/>
              <a:ea typeface="Arial"/>
              <a:cs typeface="Arial"/>
              <a:sym typeface="Arial"/>
            </a:endParaRPr>
          </a:p>
        </p:txBody>
      </p:sp>
      <p:sp>
        <p:nvSpPr>
          <p:cNvPr id="533" name="Google Shape;533;p48"/>
          <p:cNvSpPr/>
          <p:nvPr/>
        </p:nvSpPr>
        <p:spPr>
          <a:xfrm>
            <a:off x="5123898" y="1"/>
            <a:ext cx="4020100" cy="5143500"/>
          </a:xfrm>
          <a:custGeom>
            <a:avLst/>
            <a:gdLst/>
            <a:ahLst/>
            <a:cxnLst/>
            <a:rect l="l" t="t" r="r" b="b"/>
            <a:pathLst>
              <a:path w="10000" h="10000" extrusionOk="0">
                <a:moveTo>
                  <a:pt x="0" y="0"/>
                </a:moveTo>
                <a:lnTo>
                  <a:pt x="10000" y="0"/>
                </a:lnTo>
                <a:lnTo>
                  <a:pt x="10000" y="10000"/>
                </a:lnTo>
                <a:lnTo>
                  <a:pt x="0" y="0"/>
                </a:lnTo>
                <a:close/>
              </a:path>
            </a:pathLst>
          </a:custGeom>
          <a:solidFill>
            <a:srgbClr val="D14E5B">
              <a:alpha val="8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30"/>
                                        </p:tgtEl>
                                        <p:attrNameLst>
                                          <p:attrName>style.visibility</p:attrName>
                                        </p:attrNameLst>
                                      </p:cBhvr>
                                      <p:to>
                                        <p:strVal val="visible"/>
                                      </p:to>
                                    </p:set>
                                    <p:anim calcmode="lin" valueType="num">
                                      <p:cBhvr additive="base">
                                        <p:cTn id="7" dur="500"/>
                                        <p:tgtEl>
                                          <p:spTgt spid="53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31"/>
                                        </p:tgtEl>
                                        <p:attrNameLst>
                                          <p:attrName>style.visibility</p:attrName>
                                        </p:attrNameLst>
                                      </p:cBhvr>
                                      <p:to>
                                        <p:strVal val="visible"/>
                                      </p:to>
                                    </p:set>
                                    <p:anim calcmode="lin" valueType="num">
                                      <p:cBhvr additive="base">
                                        <p:cTn id="12" dur="500"/>
                                        <p:tgtEl>
                                          <p:spTgt spid="531"/>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533"/>
                                        </p:tgtEl>
                                        <p:attrNameLst>
                                          <p:attrName>style.visibility</p:attrName>
                                        </p:attrNameLst>
                                      </p:cBhvr>
                                      <p:to>
                                        <p:strVal val="visible"/>
                                      </p:to>
                                    </p:set>
                                    <p:anim calcmode="lin" valueType="num">
                                      <p:cBhvr additive="base">
                                        <p:cTn id="15" dur="500"/>
                                        <p:tgtEl>
                                          <p:spTgt spid="533"/>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32"/>
                                        </p:tgtEl>
                                        <p:attrNameLst>
                                          <p:attrName>style.visibility</p:attrName>
                                        </p:attrNameLst>
                                      </p:cBhvr>
                                      <p:to>
                                        <p:strVal val="visible"/>
                                      </p:to>
                                    </p:set>
                                    <p:animEffect transition="in" filter="fade">
                                      <p:cBhvr>
                                        <p:cTn id="20" dur="500"/>
                                        <p:tgtEl>
                                          <p:spTgt spid="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grpSp>
        <p:nvGrpSpPr>
          <p:cNvPr id="109" name="Google Shape;109;p20"/>
          <p:cNvGrpSpPr/>
          <p:nvPr/>
        </p:nvGrpSpPr>
        <p:grpSpPr>
          <a:xfrm>
            <a:off x="-1351402" y="-2792227"/>
            <a:ext cx="3843792" cy="3617448"/>
            <a:chOff x="-1708812" y="-3944515"/>
            <a:chExt cx="5405417" cy="5087116"/>
          </a:xfrm>
        </p:grpSpPr>
        <p:sp>
          <p:nvSpPr>
            <p:cNvPr id="110" name="Google Shape;110;p20"/>
            <p:cNvSpPr/>
            <p:nvPr/>
          </p:nvSpPr>
          <p:spPr>
            <a:xfrm>
              <a:off x="-1708812" y="840765"/>
              <a:ext cx="4943100" cy="45600"/>
            </a:xfrm>
            <a:prstGeom prst="rect">
              <a:avLst/>
            </a:prstGeom>
            <a:solidFill>
              <a:srgbClr val="E3939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96" b="0" i="0" u="none" strike="noStrike" cap="none">
                <a:solidFill>
                  <a:schemeClr val="lt1"/>
                </a:solidFill>
                <a:latin typeface="Arial"/>
                <a:ea typeface="Arial"/>
                <a:cs typeface="Arial"/>
                <a:sym typeface="Arial"/>
              </a:endParaRPr>
            </a:p>
          </p:txBody>
        </p:sp>
        <p:sp>
          <p:nvSpPr>
            <p:cNvPr id="111" name="Google Shape;111;p20"/>
            <p:cNvSpPr/>
            <p:nvPr/>
          </p:nvSpPr>
          <p:spPr>
            <a:xfrm>
              <a:off x="-1246495" y="743055"/>
              <a:ext cx="4943100" cy="45600"/>
            </a:xfrm>
            <a:prstGeom prst="rect">
              <a:avLst/>
            </a:prstGeom>
            <a:solidFill>
              <a:srgbClr val="00549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96" b="0" i="0" u="none" strike="noStrike" cap="none">
                <a:solidFill>
                  <a:schemeClr val="lt1"/>
                </a:solidFill>
                <a:latin typeface="Arial"/>
                <a:ea typeface="Arial"/>
                <a:cs typeface="Arial"/>
                <a:sym typeface="Arial"/>
              </a:endParaRPr>
            </a:p>
          </p:txBody>
        </p:sp>
        <p:sp>
          <p:nvSpPr>
            <p:cNvPr id="112" name="Google Shape;112;p20"/>
            <p:cNvSpPr/>
            <p:nvPr/>
          </p:nvSpPr>
          <p:spPr>
            <a:xfrm rot="5400000">
              <a:off x="-1763540" y="-1351749"/>
              <a:ext cx="4943100" cy="45600"/>
            </a:xfrm>
            <a:prstGeom prst="rect">
              <a:avLst/>
            </a:prstGeom>
            <a:solidFill>
              <a:srgbClr val="00549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96" b="0" i="0" u="none" strike="noStrike" cap="none">
                <a:solidFill>
                  <a:schemeClr val="lt1"/>
                </a:solidFill>
                <a:latin typeface="Arial"/>
                <a:ea typeface="Arial"/>
                <a:cs typeface="Arial"/>
                <a:sym typeface="Arial"/>
              </a:endParaRPr>
            </a:p>
          </p:txBody>
        </p:sp>
        <p:sp>
          <p:nvSpPr>
            <p:cNvPr id="113" name="Google Shape;113;p20"/>
            <p:cNvSpPr/>
            <p:nvPr/>
          </p:nvSpPr>
          <p:spPr>
            <a:xfrm rot="5400000">
              <a:off x="-1844261" y="-1495765"/>
              <a:ext cx="4943100" cy="45600"/>
            </a:xfrm>
            <a:prstGeom prst="rect">
              <a:avLst/>
            </a:prstGeom>
            <a:solidFill>
              <a:srgbClr val="E3939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996" b="0" i="0" u="none" strike="noStrike" cap="none">
                <a:solidFill>
                  <a:schemeClr val="lt1"/>
                </a:solidFill>
                <a:latin typeface="Arial"/>
                <a:ea typeface="Arial"/>
                <a:cs typeface="Arial"/>
                <a:sym typeface="Arial"/>
              </a:endParaRPr>
            </a:p>
          </p:txBody>
        </p:sp>
      </p:grpSp>
      <p:sp>
        <p:nvSpPr>
          <p:cNvPr id="114" name="Google Shape;114;p20"/>
          <p:cNvSpPr/>
          <p:nvPr/>
        </p:nvSpPr>
        <p:spPr>
          <a:xfrm flipH="1">
            <a:off x="473331" y="1071977"/>
            <a:ext cx="3191700" cy="3190500"/>
          </a:xfrm>
          <a:prstGeom prst="ellipse">
            <a:avLst/>
          </a:prstGeom>
          <a:noFill/>
          <a:ln w="9525" cap="flat" cmpd="sng">
            <a:solidFill>
              <a:srgbClr val="3E3D4F"/>
            </a:solidFill>
            <a:prstDash val="dash"/>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p:txBody>
      </p:sp>
      <p:cxnSp>
        <p:nvCxnSpPr>
          <p:cNvPr id="115" name="Google Shape;115;p20"/>
          <p:cNvCxnSpPr/>
          <p:nvPr/>
        </p:nvCxnSpPr>
        <p:spPr>
          <a:xfrm flipH="1">
            <a:off x="2136689" y="1532557"/>
            <a:ext cx="592800" cy="603300"/>
          </a:xfrm>
          <a:prstGeom prst="straightConnector1">
            <a:avLst/>
          </a:prstGeom>
          <a:noFill/>
          <a:ln w="19050" cap="flat" cmpd="sng">
            <a:solidFill>
              <a:srgbClr val="2E2C2C"/>
            </a:solidFill>
            <a:prstDash val="solid"/>
            <a:round/>
            <a:headEnd type="triangle" w="med" len="med"/>
            <a:tailEnd type="none" w="med" len="med"/>
          </a:ln>
        </p:spPr>
      </p:cxnSp>
      <p:cxnSp>
        <p:nvCxnSpPr>
          <p:cNvPr id="116" name="Google Shape;116;p20"/>
          <p:cNvCxnSpPr/>
          <p:nvPr/>
        </p:nvCxnSpPr>
        <p:spPr>
          <a:xfrm rot="10800000">
            <a:off x="2203172" y="2991730"/>
            <a:ext cx="792900" cy="706800"/>
          </a:xfrm>
          <a:prstGeom prst="straightConnector1">
            <a:avLst/>
          </a:prstGeom>
          <a:noFill/>
          <a:ln w="19050" cap="flat" cmpd="sng">
            <a:solidFill>
              <a:srgbClr val="2E2C2C"/>
            </a:solidFill>
            <a:prstDash val="solid"/>
            <a:round/>
            <a:headEnd type="triangle" w="med" len="med"/>
            <a:tailEnd type="none" w="med" len="med"/>
          </a:ln>
        </p:spPr>
      </p:cxnSp>
      <p:cxnSp>
        <p:nvCxnSpPr>
          <p:cNvPr id="117" name="Google Shape;117;p20"/>
          <p:cNvCxnSpPr/>
          <p:nvPr/>
        </p:nvCxnSpPr>
        <p:spPr>
          <a:xfrm flipH="1">
            <a:off x="2219316" y="2513465"/>
            <a:ext cx="1118700" cy="15600"/>
          </a:xfrm>
          <a:prstGeom prst="straightConnector1">
            <a:avLst/>
          </a:prstGeom>
          <a:noFill/>
          <a:ln w="19050" cap="flat" cmpd="sng">
            <a:solidFill>
              <a:srgbClr val="2E2C2C"/>
            </a:solidFill>
            <a:prstDash val="solid"/>
            <a:round/>
            <a:headEnd type="triangle" w="med" len="med"/>
            <a:tailEnd type="none" w="med" len="med"/>
          </a:ln>
        </p:spPr>
      </p:cxnSp>
      <p:sp>
        <p:nvSpPr>
          <p:cNvPr id="118" name="Google Shape;118;p20"/>
          <p:cNvSpPr/>
          <p:nvPr/>
        </p:nvSpPr>
        <p:spPr>
          <a:xfrm flipH="1">
            <a:off x="321882" y="1706311"/>
            <a:ext cx="1807800" cy="1807800"/>
          </a:xfrm>
          <a:prstGeom prst="ellipse">
            <a:avLst/>
          </a:prstGeom>
          <a:solidFill>
            <a:srgbClr val="DFDFE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p:txBody>
      </p:sp>
      <p:sp>
        <p:nvSpPr>
          <p:cNvPr id="119" name="Google Shape;119;p20"/>
          <p:cNvSpPr/>
          <p:nvPr/>
        </p:nvSpPr>
        <p:spPr>
          <a:xfrm flipH="1">
            <a:off x="403473" y="1787278"/>
            <a:ext cx="1644600" cy="1645800"/>
          </a:xfrm>
          <a:prstGeom prst="ellipse">
            <a:avLst/>
          </a:prstGeom>
          <a:solidFill>
            <a:srgbClr val="D14E5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p:txBody>
      </p:sp>
      <p:sp>
        <p:nvSpPr>
          <p:cNvPr id="120" name="Google Shape;120;p20"/>
          <p:cNvSpPr txBox="1"/>
          <p:nvPr/>
        </p:nvSpPr>
        <p:spPr>
          <a:xfrm flipH="1">
            <a:off x="549979" y="2383316"/>
            <a:ext cx="1351800" cy="3771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2200"/>
              <a:buFont typeface="Arial"/>
              <a:buNone/>
            </a:pPr>
            <a:r>
              <a:rPr lang="en" sz="2000" b="1">
                <a:solidFill>
                  <a:schemeClr val="lt1"/>
                </a:solidFill>
                <a:latin typeface="Microsoft Yahei"/>
                <a:ea typeface="Microsoft Yahei"/>
                <a:cs typeface="Microsoft Yahei"/>
                <a:sym typeface="Microsoft Yahei"/>
              </a:rPr>
              <a:t>Overview</a:t>
            </a:r>
            <a:endParaRPr sz="1200"/>
          </a:p>
        </p:txBody>
      </p:sp>
      <p:grpSp>
        <p:nvGrpSpPr>
          <p:cNvPr id="121" name="Google Shape;121;p20"/>
          <p:cNvGrpSpPr/>
          <p:nvPr/>
        </p:nvGrpSpPr>
        <p:grpSpPr>
          <a:xfrm>
            <a:off x="2474224" y="825694"/>
            <a:ext cx="1631153" cy="3391171"/>
            <a:chOff x="4244180" y="1234346"/>
            <a:chExt cx="2174871" cy="4521561"/>
          </a:xfrm>
        </p:grpSpPr>
        <p:grpSp>
          <p:nvGrpSpPr>
            <p:cNvPr id="122" name="Google Shape;122;p20"/>
            <p:cNvGrpSpPr/>
            <p:nvPr/>
          </p:nvGrpSpPr>
          <p:grpSpPr>
            <a:xfrm flipH="1">
              <a:off x="4244180" y="1234346"/>
              <a:ext cx="1037885" cy="1037885"/>
              <a:chOff x="-13627" y="0"/>
              <a:chExt cx="1038300" cy="1038300"/>
            </a:xfrm>
          </p:grpSpPr>
          <p:sp>
            <p:nvSpPr>
              <p:cNvPr id="123" name="Google Shape;123;p20"/>
              <p:cNvSpPr/>
              <p:nvPr/>
            </p:nvSpPr>
            <p:spPr>
              <a:xfrm>
                <a:off x="-13627" y="0"/>
                <a:ext cx="1038300" cy="1038300"/>
              </a:xfrm>
              <a:prstGeom prst="ellipse">
                <a:avLst/>
              </a:prstGeom>
              <a:solidFill>
                <a:srgbClr val="3C53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96"/>
                  <a:buFont typeface="Arial"/>
                  <a:buNone/>
                </a:pPr>
                <a:endParaRPr sz="996" b="0" i="0" u="none" strike="noStrike" cap="none">
                  <a:solidFill>
                    <a:schemeClr val="lt1"/>
                  </a:solidFill>
                  <a:latin typeface="Arial"/>
                  <a:ea typeface="Arial"/>
                  <a:cs typeface="Arial"/>
                  <a:sym typeface="Arial"/>
                </a:endParaRPr>
              </a:p>
            </p:txBody>
          </p:sp>
          <p:sp>
            <p:nvSpPr>
              <p:cNvPr id="124" name="Google Shape;124;p20"/>
              <p:cNvSpPr txBox="1"/>
              <p:nvPr/>
            </p:nvSpPr>
            <p:spPr>
              <a:xfrm>
                <a:off x="112953" y="165168"/>
                <a:ext cx="812400" cy="707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44"/>
                  <a:buFont typeface="Arial"/>
                  <a:buNone/>
                </a:pPr>
                <a:r>
                  <a:rPr lang="en" sz="2844" b="1" i="0" u="none" strike="noStrike" cap="none">
                    <a:solidFill>
                      <a:schemeClr val="lt1"/>
                    </a:solidFill>
                    <a:latin typeface="Microsoft Yahei"/>
                    <a:ea typeface="Microsoft Yahei"/>
                    <a:cs typeface="Microsoft Yahei"/>
                    <a:sym typeface="Microsoft Yahei"/>
                  </a:rPr>
                  <a:t>1</a:t>
                </a:r>
                <a:endParaRPr sz="2844" b="1" i="0" u="none" strike="noStrike" cap="none">
                  <a:solidFill>
                    <a:schemeClr val="lt1"/>
                  </a:solidFill>
                  <a:latin typeface="Microsoft Yahei"/>
                  <a:ea typeface="Microsoft Yahei"/>
                  <a:cs typeface="Microsoft Yahei"/>
                  <a:sym typeface="Microsoft Yahei"/>
                </a:endParaRPr>
              </a:p>
            </p:txBody>
          </p:sp>
        </p:grpSp>
        <p:grpSp>
          <p:nvGrpSpPr>
            <p:cNvPr id="125" name="Google Shape;125;p20"/>
            <p:cNvGrpSpPr/>
            <p:nvPr/>
          </p:nvGrpSpPr>
          <p:grpSpPr>
            <a:xfrm flipH="1">
              <a:off x="5381166" y="2920978"/>
              <a:ext cx="1037885" cy="1037885"/>
              <a:chOff x="109419" y="587159"/>
              <a:chExt cx="1038300" cy="1038300"/>
            </a:xfrm>
          </p:grpSpPr>
          <p:sp>
            <p:nvSpPr>
              <p:cNvPr id="126" name="Google Shape;126;p20"/>
              <p:cNvSpPr/>
              <p:nvPr/>
            </p:nvSpPr>
            <p:spPr>
              <a:xfrm>
                <a:off x="109419" y="587159"/>
                <a:ext cx="1038300" cy="1038300"/>
              </a:xfrm>
              <a:prstGeom prst="ellipse">
                <a:avLst/>
              </a:prstGeom>
              <a:solidFill>
                <a:srgbClr val="3C53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96"/>
                  <a:buFont typeface="Arial"/>
                  <a:buNone/>
                </a:pPr>
                <a:endParaRPr sz="996" b="0" i="0" u="none" strike="noStrike" cap="none">
                  <a:solidFill>
                    <a:schemeClr val="lt1"/>
                  </a:solidFill>
                  <a:latin typeface="Microsoft Yahei"/>
                  <a:ea typeface="Microsoft Yahei"/>
                  <a:cs typeface="Microsoft Yahei"/>
                  <a:sym typeface="Microsoft Yahei"/>
                </a:endParaRPr>
              </a:p>
            </p:txBody>
          </p:sp>
          <p:sp>
            <p:nvSpPr>
              <p:cNvPr id="127" name="Google Shape;127;p20"/>
              <p:cNvSpPr txBox="1"/>
              <p:nvPr/>
            </p:nvSpPr>
            <p:spPr>
              <a:xfrm>
                <a:off x="229618" y="754596"/>
                <a:ext cx="812400" cy="707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2844" b="1" i="0" u="none" strike="noStrike" cap="none">
                    <a:solidFill>
                      <a:schemeClr val="lt1"/>
                    </a:solidFill>
                    <a:latin typeface="Microsoft Yahei"/>
                    <a:ea typeface="Microsoft Yahei"/>
                    <a:cs typeface="Microsoft Yahei"/>
                    <a:sym typeface="Microsoft Yahei"/>
                  </a:rPr>
                  <a:t>2</a:t>
                </a:r>
                <a:endParaRPr sz="2844" b="1" i="0" u="none" strike="noStrike" cap="none">
                  <a:solidFill>
                    <a:schemeClr val="lt1"/>
                  </a:solidFill>
                  <a:latin typeface="Microsoft Yahei"/>
                  <a:ea typeface="Microsoft Yahei"/>
                  <a:cs typeface="Microsoft Yahei"/>
                  <a:sym typeface="Microsoft Yahei"/>
                </a:endParaRPr>
              </a:p>
            </p:txBody>
          </p:sp>
        </p:grpSp>
        <p:grpSp>
          <p:nvGrpSpPr>
            <p:cNvPr id="128" name="Google Shape;128;p20"/>
            <p:cNvGrpSpPr/>
            <p:nvPr/>
          </p:nvGrpSpPr>
          <p:grpSpPr>
            <a:xfrm flipH="1">
              <a:off x="4799067" y="4716523"/>
              <a:ext cx="1037885" cy="1039384"/>
              <a:chOff x="610787" y="694306"/>
              <a:chExt cx="1038300" cy="1039800"/>
            </a:xfrm>
          </p:grpSpPr>
          <p:sp>
            <p:nvSpPr>
              <p:cNvPr id="129" name="Google Shape;129;p20"/>
              <p:cNvSpPr/>
              <p:nvPr/>
            </p:nvSpPr>
            <p:spPr>
              <a:xfrm>
                <a:off x="610787" y="694306"/>
                <a:ext cx="1038300" cy="1039800"/>
              </a:xfrm>
              <a:prstGeom prst="ellipse">
                <a:avLst/>
              </a:prstGeom>
              <a:solidFill>
                <a:srgbClr val="3C536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996"/>
                  <a:buFont typeface="Arial"/>
                  <a:buNone/>
                </a:pPr>
                <a:endParaRPr sz="996" b="0" i="0" u="none" strike="noStrike" cap="none">
                  <a:solidFill>
                    <a:schemeClr val="lt1"/>
                  </a:solidFill>
                  <a:latin typeface="Microsoft Yahei"/>
                  <a:ea typeface="Microsoft Yahei"/>
                  <a:cs typeface="Microsoft Yahei"/>
                  <a:sym typeface="Microsoft Yahei"/>
                </a:endParaRPr>
              </a:p>
            </p:txBody>
          </p:sp>
          <p:sp>
            <p:nvSpPr>
              <p:cNvPr id="130" name="Google Shape;130;p20"/>
              <p:cNvSpPr txBox="1"/>
              <p:nvPr/>
            </p:nvSpPr>
            <p:spPr>
              <a:xfrm>
                <a:off x="687753" y="885714"/>
                <a:ext cx="812400" cy="707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 sz="2844" b="1" i="0" u="none" strike="noStrike" cap="none">
                    <a:solidFill>
                      <a:schemeClr val="lt1"/>
                    </a:solidFill>
                    <a:latin typeface="Microsoft Yahei"/>
                    <a:ea typeface="Microsoft Yahei"/>
                    <a:cs typeface="Microsoft Yahei"/>
                    <a:sym typeface="Microsoft Yahei"/>
                  </a:rPr>
                  <a:t>3</a:t>
                </a:r>
                <a:endParaRPr sz="2844" b="1" i="0" u="none" strike="noStrike" cap="none">
                  <a:solidFill>
                    <a:schemeClr val="lt1"/>
                  </a:solidFill>
                  <a:latin typeface="Microsoft Yahei"/>
                  <a:ea typeface="Microsoft Yahei"/>
                  <a:cs typeface="Microsoft Yahei"/>
                  <a:sym typeface="Microsoft Yahei"/>
                </a:endParaRPr>
              </a:p>
            </p:txBody>
          </p:sp>
        </p:grpSp>
      </p:grpSp>
      <p:sp>
        <p:nvSpPr>
          <p:cNvPr id="131" name="Google Shape;131;p20"/>
          <p:cNvSpPr txBox="1"/>
          <p:nvPr/>
        </p:nvSpPr>
        <p:spPr>
          <a:xfrm>
            <a:off x="3338025" y="825225"/>
            <a:ext cx="5363700" cy="330900"/>
          </a:xfrm>
          <a:prstGeom prst="rect">
            <a:avLst/>
          </a:prstGeom>
          <a:noFill/>
          <a:ln>
            <a:noFill/>
          </a:ln>
        </p:spPr>
        <p:txBody>
          <a:bodyPr spcFirstLastPara="1" wrap="square" lIns="68575" tIns="34275" rIns="68575" bIns="34275" anchor="t" anchorCtr="0">
            <a:spAutoFit/>
          </a:bodyPr>
          <a:lstStyle/>
          <a:p>
            <a:pPr marL="0" marR="0" lvl="0" indent="0" algn="just" rtl="0">
              <a:lnSpc>
                <a:spcPct val="100000"/>
              </a:lnSpc>
              <a:spcBef>
                <a:spcPts val="0"/>
              </a:spcBef>
              <a:spcAft>
                <a:spcPts val="1000"/>
              </a:spcAft>
              <a:buNone/>
            </a:pPr>
            <a:r>
              <a:rPr lang="en" sz="1700" b="1">
                <a:solidFill>
                  <a:srgbClr val="666666"/>
                </a:solidFill>
              </a:rPr>
              <a:t>High volume of park maintenance requests</a:t>
            </a:r>
            <a:endParaRPr sz="1700" b="1">
              <a:solidFill>
                <a:srgbClr val="666666"/>
              </a:solidFill>
            </a:endParaRPr>
          </a:p>
        </p:txBody>
      </p:sp>
      <p:sp>
        <p:nvSpPr>
          <p:cNvPr id="132" name="Google Shape;132;p20"/>
          <p:cNvSpPr txBox="1"/>
          <p:nvPr/>
        </p:nvSpPr>
        <p:spPr>
          <a:xfrm>
            <a:off x="3817425" y="1787275"/>
            <a:ext cx="5515800" cy="982500"/>
          </a:xfrm>
          <a:prstGeom prst="rect">
            <a:avLst/>
          </a:prstGeom>
          <a:noFill/>
          <a:ln>
            <a:noFill/>
          </a:ln>
        </p:spPr>
        <p:txBody>
          <a:bodyPr spcFirstLastPara="1" wrap="square" lIns="68575" tIns="34275" rIns="68575" bIns="34275" anchor="t" anchorCtr="0">
            <a:spAutoFit/>
          </a:bodyPr>
          <a:lstStyle/>
          <a:p>
            <a:pPr marL="0" lvl="0" indent="0" algn="just" rtl="0">
              <a:spcBef>
                <a:spcPts val="0"/>
              </a:spcBef>
              <a:spcAft>
                <a:spcPts val="0"/>
              </a:spcAft>
              <a:buNone/>
            </a:pPr>
            <a:r>
              <a:rPr lang="en" sz="1700">
                <a:solidFill>
                  <a:srgbClr val="666666"/>
                </a:solidFill>
              </a:rPr>
              <a:t>Clients’ need for efficient handling of visitor comments</a:t>
            </a:r>
            <a:endParaRPr sz="1700">
              <a:solidFill>
                <a:srgbClr val="666666"/>
              </a:solidFill>
            </a:endParaRPr>
          </a:p>
          <a:p>
            <a:pPr marL="457200" lvl="0" indent="-222250" algn="just" rtl="0">
              <a:spcBef>
                <a:spcPts val="1000"/>
              </a:spcBef>
              <a:spcAft>
                <a:spcPts val="0"/>
              </a:spcAft>
              <a:buClr>
                <a:srgbClr val="666666"/>
              </a:buClr>
              <a:buSzPts val="1700"/>
              <a:buChar char="●"/>
            </a:pPr>
            <a:r>
              <a:rPr lang="en" sz="1700" b="1">
                <a:solidFill>
                  <a:srgbClr val="666666"/>
                </a:solidFill>
              </a:rPr>
              <a:t>handle the large number</a:t>
            </a:r>
            <a:r>
              <a:rPr lang="en" sz="1700">
                <a:solidFill>
                  <a:srgbClr val="666666"/>
                </a:solidFill>
              </a:rPr>
              <a:t> of visitor comments </a:t>
            </a:r>
            <a:endParaRPr sz="1700">
              <a:solidFill>
                <a:srgbClr val="666666"/>
              </a:solidFill>
            </a:endParaRPr>
          </a:p>
          <a:p>
            <a:pPr marL="457200" lvl="0" indent="-222250" algn="just" rtl="0">
              <a:spcBef>
                <a:spcPts val="0"/>
              </a:spcBef>
              <a:spcAft>
                <a:spcPts val="0"/>
              </a:spcAft>
              <a:buClr>
                <a:srgbClr val="666666"/>
              </a:buClr>
              <a:buSzPts val="1700"/>
              <a:buChar char="●"/>
            </a:pPr>
            <a:r>
              <a:rPr lang="en" sz="1700" b="1">
                <a:solidFill>
                  <a:srgbClr val="666666"/>
                </a:solidFill>
              </a:rPr>
              <a:t>prioritize</a:t>
            </a:r>
            <a:r>
              <a:rPr lang="en" sz="1700">
                <a:solidFill>
                  <a:srgbClr val="666666"/>
                </a:solidFill>
              </a:rPr>
              <a:t> critical issues. </a:t>
            </a:r>
            <a:endParaRPr sz="1422" b="0" i="0" u="none" strike="noStrike" cap="none">
              <a:solidFill>
                <a:srgbClr val="7F7F7F"/>
              </a:solidFill>
              <a:latin typeface="Arial"/>
              <a:ea typeface="Arial"/>
              <a:cs typeface="Arial"/>
              <a:sym typeface="Arial"/>
            </a:endParaRPr>
          </a:p>
        </p:txBody>
      </p:sp>
      <p:sp>
        <p:nvSpPr>
          <p:cNvPr id="133" name="Google Shape;133;p20"/>
          <p:cNvSpPr txBox="1"/>
          <p:nvPr/>
        </p:nvSpPr>
        <p:spPr>
          <a:xfrm>
            <a:off x="3737875" y="3514100"/>
            <a:ext cx="5082000" cy="720900"/>
          </a:xfrm>
          <a:prstGeom prst="rect">
            <a:avLst/>
          </a:prstGeom>
          <a:noFill/>
          <a:ln>
            <a:noFill/>
          </a:ln>
        </p:spPr>
        <p:txBody>
          <a:bodyPr spcFirstLastPara="1" wrap="square" lIns="68575" tIns="34275" rIns="68575" bIns="34275" anchor="t" anchorCtr="0">
            <a:spAutoFit/>
          </a:bodyPr>
          <a:lstStyle/>
          <a:p>
            <a:pPr marL="0" lvl="0" indent="0" algn="just" rtl="0">
              <a:spcBef>
                <a:spcPts val="0"/>
              </a:spcBef>
              <a:spcAft>
                <a:spcPts val="0"/>
              </a:spcAft>
              <a:buNone/>
            </a:pPr>
            <a:r>
              <a:rPr lang="en" sz="1700" b="1">
                <a:solidFill>
                  <a:srgbClr val="666666"/>
                </a:solidFill>
              </a:rPr>
              <a:t>Ultimate goal: </a:t>
            </a:r>
            <a:r>
              <a:rPr lang="en" sz="1700">
                <a:solidFill>
                  <a:srgbClr val="666666"/>
                </a:solidFill>
              </a:rPr>
              <a:t> </a:t>
            </a:r>
            <a:endParaRPr sz="1700">
              <a:solidFill>
                <a:srgbClr val="666666"/>
              </a:solidFill>
            </a:endParaRPr>
          </a:p>
          <a:p>
            <a:pPr marL="0" lvl="0" indent="0" algn="just" rtl="0">
              <a:spcBef>
                <a:spcPts val="1000"/>
              </a:spcBef>
              <a:spcAft>
                <a:spcPts val="1000"/>
              </a:spcAft>
              <a:buNone/>
            </a:pPr>
            <a:r>
              <a:rPr lang="en" sz="1700">
                <a:solidFill>
                  <a:srgbClr val="666666"/>
                </a:solidFill>
              </a:rPr>
              <a:t>Improve citizen satisfaction and reduce complaints</a:t>
            </a:r>
            <a:endParaRPr sz="1700">
              <a:solidFill>
                <a:srgbClr val="666666"/>
              </a:solidFill>
            </a:endParaRPr>
          </a:p>
        </p:txBody>
      </p:sp>
      <p:sp>
        <p:nvSpPr>
          <p:cNvPr id="134" name="Google Shape;134;p20"/>
          <p:cNvSpPr txBox="1"/>
          <p:nvPr/>
        </p:nvSpPr>
        <p:spPr>
          <a:xfrm>
            <a:off x="473324" y="222468"/>
            <a:ext cx="2808300" cy="2616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Executive Overview</a:t>
            </a:r>
            <a:endParaRPr sz="1700" b="1">
              <a:solidFill>
                <a:srgbClr val="A5A5A5"/>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1000"/>
                                        <p:tgtEl>
                                          <p:spTgt spid="118"/>
                                        </p:tgtEl>
                                      </p:cBhvr>
                                    </p:animEffect>
                                  </p:childTnLst>
                                </p:cTn>
                              </p:par>
                              <p:par>
                                <p:cTn id="8" presetID="10" presetClass="entr" presetSubtype="0" fill="hold" nodeType="withEffect">
                                  <p:stCondLst>
                                    <p:cond delay="0"/>
                                  </p:stCondLst>
                                  <p:childTnLst>
                                    <p:set>
                                      <p:cBhvr>
                                        <p:cTn id="9" dur="1" fill="hold">
                                          <p:stCondLst>
                                            <p:cond delay="0"/>
                                          </p:stCondLst>
                                        </p:cTn>
                                        <p:tgtEl>
                                          <p:spTgt spid="119"/>
                                        </p:tgtEl>
                                        <p:attrNameLst>
                                          <p:attrName>style.visibility</p:attrName>
                                        </p:attrNameLst>
                                      </p:cBhvr>
                                      <p:to>
                                        <p:strVal val="visible"/>
                                      </p:to>
                                    </p:set>
                                    <p:animEffect transition="in" filter="fade">
                                      <p:cBhvr>
                                        <p:cTn id="10" dur="1000"/>
                                        <p:tgtEl>
                                          <p:spTgt spid="119"/>
                                        </p:tgtEl>
                                      </p:cBhvr>
                                    </p:animEffect>
                                  </p:childTnLst>
                                </p:cTn>
                              </p:par>
                              <p:par>
                                <p:cTn id="11" presetID="10" presetClass="entr" presetSubtype="0" fill="hold" nodeType="withEffect">
                                  <p:stCondLst>
                                    <p:cond delay="0"/>
                                  </p:stCondLst>
                                  <p:childTnLst>
                                    <p:set>
                                      <p:cBhvr>
                                        <p:cTn id="12" dur="1" fill="hold">
                                          <p:stCondLst>
                                            <p:cond delay="0"/>
                                          </p:stCondLst>
                                        </p:cTn>
                                        <p:tgtEl>
                                          <p:spTgt spid="120"/>
                                        </p:tgtEl>
                                        <p:attrNameLst>
                                          <p:attrName>style.visibility</p:attrName>
                                        </p:attrNameLst>
                                      </p:cBhvr>
                                      <p:to>
                                        <p:strVal val="visible"/>
                                      </p:to>
                                    </p:set>
                                    <p:animEffect transition="in" filter="fade">
                                      <p:cBhvr>
                                        <p:cTn id="13" dur="1000"/>
                                        <p:tgtEl>
                                          <p:spTgt spid="120"/>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1000"/>
                                        <p:tgtEl>
                                          <p:spTgt spid="114"/>
                                        </p:tgtEl>
                                      </p:cBhvr>
                                    </p:animEffect>
                                  </p:childTnLst>
                                </p:cTn>
                              </p:par>
                            </p:childTnLst>
                          </p:cTn>
                        </p:par>
                        <p:par>
                          <p:cTn id="18" fill="hold">
                            <p:stCondLst>
                              <p:cond delay="2000"/>
                            </p:stCondLst>
                            <p:childTnLst>
                              <p:par>
                                <p:cTn id="19" presetID="10" presetClass="entr" presetSubtype="0" fill="hold" nodeType="afterEffect">
                                  <p:stCondLst>
                                    <p:cond delay="0"/>
                                  </p:stCondLst>
                                  <p:childTnLst>
                                    <p:set>
                                      <p:cBhvr>
                                        <p:cTn id="20" dur="1" fill="hold">
                                          <p:stCondLst>
                                            <p:cond delay="0"/>
                                          </p:stCondLst>
                                        </p:cTn>
                                        <p:tgtEl>
                                          <p:spTgt spid="115"/>
                                        </p:tgtEl>
                                        <p:attrNameLst>
                                          <p:attrName>style.visibility</p:attrName>
                                        </p:attrNameLst>
                                      </p:cBhvr>
                                      <p:to>
                                        <p:strVal val="visible"/>
                                      </p:to>
                                    </p:set>
                                    <p:animEffect transition="in" filter="fade">
                                      <p:cBhvr>
                                        <p:cTn id="21" dur="500"/>
                                        <p:tgtEl>
                                          <p:spTgt spid="115"/>
                                        </p:tgtEl>
                                      </p:cBhvr>
                                    </p:animEffect>
                                  </p:childTnLst>
                                </p:cTn>
                              </p:par>
                              <p:par>
                                <p:cTn id="22" presetID="10" presetClass="entr" presetSubtype="0" fill="hold" nodeType="withEffect">
                                  <p:stCondLst>
                                    <p:cond delay="0"/>
                                  </p:stCondLst>
                                  <p:childTnLst>
                                    <p:set>
                                      <p:cBhvr>
                                        <p:cTn id="23" dur="1" fill="hold">
                                          <p:stCondLst>
                                            <p:cond delay="0"/>
                                          </p:stCondLst>
                                        </p:cTn>
                                        <p:tgtEl>
                                          <p:spTgt spid="117"/>
                                        </p:tgtEl>
                                        <p:attrNameLst>
                                          <p:attrName>style.visibility</p:attrName>
                                        </p:attrNameLst>
                                      </p:cBhvr>
                                      <p:to>
                                        <p:strVal val="visible"/>
                                      </p:to>
                                    </p:set>
                                    <p:animEffect transition="in" filter="fade">
                                      <p:cBhvr>
                                        <p:cTn id="24" dur="500"/>
                                        <p:tgtEl>
                                          <p:spTgt spid="117"/>
                                        </p:tgtEl>
                                      </p:cBhvr>
                                    </p:animEffect>
                                  </p:childTnLst>
                                </p:cTn>
                              </p:par>
                              <p:par>
                                <p:cTn id="25" presetID="10" presetClass="entr" presetSubtype="0" fill="hold" nodeType="with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fade">
                                      <p:cBhvr>
                                        <p:cTn id="27" dur="500"/>
                                        <p:tgtEl>
                                          <p:spTgt spid="116"/>
                                        </p:tgtEl>
                                      </p:cBhvr>
                                    </p:animEffect>
                                  </p:childTnLst>
                                </p:cTn>
                              </p:par>
                            </p:childTnLst>
                          </p:cTn>
                        </p:par>
                        <p:par>
                          <p:cTn id="28" fill="hold">
                            <p:stCondLst>
                              <p:cond delay="2500"/>
                            </p:stCondLst>
                            <p:childTnLst>
                              <p:par>
                                <p:cTn id="29" presetID="23" presetClass="entr" presetSubtype="16" fill="hold" nodeType="afterEffect">
                                  <p:stCondLst>
                                    <p:cond delay="0"/>
                                  </p:stCondLst>
                                  <p:childTnLst>
                                    <p:set>
                                      <p:cBhvr>
                                        <p:cTn id="30" dur="1" fill="hold">
                                          <p:stCondLst>
                                            <p:cond delay="0"/>
                                          </p:stCondLst>
                                        </p:cTn>
                                        <p:tgtEl>
                                          <p:spTgt spid="121"/>
                                        </p:tgtEl>
                                        <p:attrNameLst>
                                          <p:attrName>style.visibility</p:attrName>
                                        </p:attrNameLst>
                                      </p:cBhvr>
                                      <p:to>
                                        <p:strVal val="visible"/>
                                      </p:to>
                                    </p:set>
                                    <p:anim calcmode="lin" valueType="num">
                                      <p:cBhvr additive="base">
                                        <p:cTn id="31" dur="500"/>
                                        <p:tgtEl>
                                          <p:spTgt spid="121"/>
                                        </p:tgtEl>
                                        <p:attrNameLst>
                                          <p:attrName>ppt_w</p:attrName>
                                        </p:attrNameLst>
                                      </p:cBhvr>
                                      <p:tavLst>
                                        <p:tav tm="0">
                                          <p:val>
                                            <p:strVal val="0"/>
                                          </p:val>
                                        </p:tav>
                                        <p:tav tm="100000">
                                          <p:val>
                                            <p:strVal val="#ppt_w"/>
                                          </p:val>
                                        </p:tav>
                                      </p:tavLst>
                                    </p:anim>
                                    <p:anim calcmode="lin" valueType="num">
                                      <p:cBhvr additive="base">
                                        <p:cTn id="32" dur="500"/>
                                        <p:tgtEl>
                                          <p:spTgt spid="121"/>
                                        </p:tgtEl>
                                        <p:attrNameLst>
                                          <p:attrName>ppt_h</p:attrName>
                                        </p:attrNameLst>
                                      </p:cBhvr>
                                      <p:tavLst>
                                        <p:tav tm="0">
                                          <p:val>
                                            <p:strVal val="0"/>
                                          </p:val>
                                        </p:tav>
                                        <p:tav tm="100000">
                                          <p:val>
                                            <p:strVal val="#ppt_h"/>
                                          </p:val>
                                        </p:tav>
                                      </p:tavLst>
                                    </p:anim>
                                  </p:childTnLst>
                                </p:cTn>
                              </p:par>
                            </p:childTnLst>
                          </p:cTn>
                        </p:par>
                        <p:par>
                          <p:cTn id="33" fill="hold">
                            <p:stCondLst>
                              <p:cond delay="3000"/>
                            </p:stCondLst>
                            <p:childTnLst>
                              <p:par>
                                <p:cTn id="34" presetID="10" presetClass="entr" presetSubtype="0" fill="hold" nodeType="afterEffect">
                                  <p:stCondLst>
                                    <p:cond delay="0"/>
                                  </p:stCondLst>
                                  <p:childTnLst>
                                    <p:set>
                                      <p:cBhvr>
                                        <p:cTn id="35" dur="1" fill="hold">
                                          <p:stCondLst>
                                            <p:cond delay="0"/>
                                          </p:stCondLst>
                                        </p:cTn>
                                        <p:tgtEl>
                                          <p:spTgt spid="131"/>
                                        </p:tgtEl>
                                        <p:attrNameLst>
                                          <p:attrName>style.visibility</p:attrName>
                                        </p:attrNameLst>
                                      </p:cBhvr>
                                      <p:to>
                                        <p:strVal val="visible"/>
                                      </p:to>
                                    </p:set>
                                    <p:animEffect transition="in" filter="fade">
                                      <p:cBhvr>
                                        <p:cTn id="36" dur="500"/>
                                        <p:tgtEl>
                                          <p:spTgt spid="131"/>
                                        </p:tgtEl>
                                      </p:cBhvr>
                                    </p:animEffect>
                                  </p:childTnLst>
                                </p:cTn>
                              </p:par>
                              <p:par>
                                <p:cTn id="37" presetID="10" presetClass="entr" presetSubtype="0" fill="hold" nodeType="withEffect">
                                  <p:stCondLst>
                                    <p:cond delay="200"/>
                                  </p:stCondLst>
                                  <p:childTnLst>
                                    <p:set>
                                      <p:cBhvr>
                                        <p:cTn id="38" dur="1" fill="hold">
                                          <p:stCondLst>
                                            <p:cond delay="0"/>
                                          </p:stCondLst>
                                        </p:cTn>
                                        <p:tgtEl>
                                          <p:spTgt spid="132"/>
                                        </p:tgtEl>
                                        <p:attrNameLst>
                                          <p:attrName>style.visibility</p:attrName>
                                        </p:attrNameLst>
                                      </p:cBhvr>
                                      <p:to>
                                        <p:strVal val="visible"/>
                                      </p:to>
                                    </p:set>
                                    <p:animEffect transition="in" filter="fade">
                                      <p:cBhvr>
                                        <p:cTn id="39" dur="500"/>
                                        <p:tgtEl>
                                          <p:spTgt spid="132"/>
                                        </p:tgtEl>
                                      </p:cBhvr>
                                    </p:animEffect>
                                  </p:childTnLst>
                                </p:cTn>
                              </p:par>
                              <p:par>
                                <p:cTn id="40" presetID="10" presetClass="entr" presetSubtype="0" fill="hold" nodeType="withEffect">
                                  <p:stCondLst>
                                    <p:cond delay="300"/>
                                  </p:stCondLst>
                                  <p:childTnLst>
                                    <p:set>
                                      <p:cBhvr>
                                        <p:cTn id="41" dur="1" fill="hold">
                                          <p:stCondLst>
                                            <p:cond delay="0"/>
                                          </p:stCondLst>
                                        </p:cTn>
                                        <p:tgtEl>
                                          <p:spTgt spid="133"/>
                                        </p:tgtEl>
                                        <p:attrNameLst>
                                          <p:attrName>style.visibility</p:attrName>
                                        </p:attrNameLst>
                                      </p:cBhvr>
                                      <p:to>
                                        <p:strVal val="visible"/>
                                      </p:to>
                                    </p:set>
                                    <p:animEffect transition="in" filter="fade">
                                      <p:cBhvr>
                                        <p:cTn id="42" dur="500"/>
                                        <p:tgtEl>
                                          <p:spTgt spid="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p:nvPr/>
        </p:nvSpPr>
        <p:spPr>
          <a:xfrm>
            <a:off x="765856" y="2458313"/>
            <a:ext cx="4447500" cy="722400"/>
          </a:xfrm>
          <a:prstGeom prst="rect">
            <a:avLst/>
          </a:prstGeom>
          <a:noFill/>
          <a:ln>
            <a:noFill/>
          </a:ln>
        </p:spPr>
        <p:txBody>
          <a:bodyPr spcFirstLastPara="1" wrap="square" lIns="65025" tIns="32500" rIns="65025" bIns="32500" anchor="ctr" anchorCtr="0">
            <a:noAutofit/>
          </a:bodyPr>
          <a:lstStyle/>
          <a:p>
            <a:pPr marL="0" marR="0" lvl="0" indent="0" algn="r" rtl="0">
              <a:spcBef>
                <a:spcPts val="0"/>
              </a:spcBef>
              <a:spcAft>
                <a:spcPts val="0"/>
              </a:spcAft>
              <a:buNone/>
            </a:pPr>
            <a:r>
              <a:rPr lang="en" sz="4300" b="1">
                <a:solidFill>
                  <a:schemeClr val="accent1"/>
                </a:solidFill>
              </a:rPr>
              <a:t>Critical Issues</a:t>
            </a:r>
            <a:endParaRPr sz="4300" b="1">
              <a:solidFill>
                <a:schemeClr val="accent1"/>
              </a:solidFill>
              <a:latin typeface="Arial"/>
              <a:ea typeface="Arial"/>
              <a:cs typeface="Arial"/>
              <a:sym typeface="Arial"/>
            </a:endParaRPr>
          </a:p>
        </p:txBody>
      </p:sp>
      <p:cxnSp>
        <p:nvCxnSpPr>
          <p:cNvPr id="141" name="Google Shape;141;p21"/>
          <p:cNvCxnSpPr/>
          <p:nvPr/>
        </p:nvCxnSpPr>
        <p:spPr>
          <a:xfrm rot="10800000" flipH="1">
            <a:off x="806500" y="2110275"/>
            <a:ext cx="4518900" cy="1200"/>
          </a:xfrm>
          <a:prstGeom prst="straightConnector1">
            <a:avLst/>
          </a:prstGeom>
          <a:noFill/>
          <a:ln w="9525" cap="flat" cmpd="sng">
            <a:solidFill>
              <a:schemeClr val="accent1"/>
            </a:solidFill>
            <a:prstDash val="solid"/>
            <a:bevel/>
            <a:headEnd type="none" w="sm" len="sm"/>
            <a:tailEnd type="none" w="sm" len="sm"/>
          </a:ln>
        </p:spPr>
      </p:cxnSp>
      <p:sp>
        <p:nvSpPr>
          <p:cNvPr id="142" name="Google Shape;142;p21"/>
          <p:cNvSpPr/>
          <p:nvPr/>
        </p:nvSpPr>
        <p:spPr>
          <a:xfrm>
            <a:off x="5278374" y="1437904"/>
            <a:ext cx="2148900" cy="2243400"/>
          </a:xfrm>
          <a:prstGeom prst="rect">
            <a:avLst/>
          </a:prstGeom>
          <a:noFill/>
          <a:ln>
            <a:noFill/>
          </a:ln>
        </p:spPr>
        <p:txBody>
          <a:bodyPr spcFirstLastPara="1" wrap="square" lIns="65025" tIns="32500" rIns="65025" bIns="32500" anchor="ctr" anchorCtr="0">
            <a:noAutofit/>
          </a:bodyPr>
          <a:lstStyle/>
          <a:p>
            <a:pPr marL="0" marR="0" lvl="0" indent="0" algn="l" rtl="0">
              <a:spcBef>
                <a:spcPts val="0"/>
              </a:spcBef>
              <a:spcAft>
                <a:spcPts val="0"/>
              </a:spcAft>
              <a:buNone/>
            </a:pPr>
            <a:r>
              <a:rPr lang="en" sz="14200">
                <a:solidFill>
                  <a:schemeClr val="accent1"/>
                </a:solidFill>
                <a:latin typeface="Arial"/>
                <a:ea typeface="Arial"/>
                <a:cs typeface="Arial"/>
                <a:sym typeface="Arial"/>
              </a:rPr>
              <a:t>02</a:t>
            </a:r>
            <a:endParaRPr sz="14200" b="1">
              <a:solidFill>
                <a:schemeClr val="accent1"/>
              </a:solidFill>
              <a:latin typeface="Arial"/>
              <a:ea typeface="Arial"/>
              <a:cs typeface="Arial"/>
              <a:sym typeface="Arial"/>
            </a:endParaRPr>
          </a:p>
        </p:txBody>
      </p:sp>
      <p:sp>
        <p:nvSpPr>
          <p:cNvPr id="143" name="Google Shape;143;p21"/>
          <p:cNvSpPr/>
          <p:nvPr/>
        </p:nvSpPr>
        <p:spPr>
          <a:xfrm>
            <a:off x="765850" y="1826775"/>
            <a:ext cx="4600200" cy="284700"/>
          </a:xfrm>
          <a:prstGeom prst="rect">
            <a:avLst/>
          </a:prstGeom>
          <a:noFill/>
          <a:ln>
            <a:noFill/>
          </a:ln>
        </p:spPr>
        <p:txBody>
          <a:bodyPr spcFirstLastPara="1" wrap="square" lIns="65025" tIns="32500" rIns="65025" bIns="32500" anchor="t" anchorCtr="0">
            <a:noAutofit/>
          </a:bodyPr>
          <a:lstStyle/>
          <a:p>
            <a:pPr marL="0" marR="0" lvl="0" indent="0" algn="r" rtl="0">
              <a:spcBef>
                <a:spcPts val="0"/>
              </a:spcBef>
              <a:spcAft>
                <a:spcPts val="0"/>
              </a:spcAft>
              <a:buNone/>
            </a:pPr>
            <a:r>
              <a:rPr lang="en">
                <a:solidFill>
                  <a:schemeClr val="accent1"/>
                </a:solidFill>
              </a:rPr>
              <a:t>Regina City: Park Maintenance and Citizen Satisfaction </a:t>
            </a:r>
            <a:endParaRPr sz="1400">
              <a:solidFill>
                <a:schemeClr val="accen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2"/>
                                        </p:tgtEl>
                                        <p:attrNameLst>
                                          <p:attrName>style.visibility</p:attrName>
                                        </p:attrNameLst>
                                      </p:cBhvr>
                                      <p:to>
                                        <p:strVal val="visible"/>
                                      </p:to>
                                    </p:set>
                                    <p:animEffect transition="in" filter="fade">
                                      <p:cBhvr>
                                        <p:cTn id="7" dur="250"/>
                                        <p:tgtEl>
                                          <p:spTgt spid="142"/>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40"/>
                                        </p:tgtEl>
                                        <p:attrNameLst>
                                          <p:attrName>style.visibility</p:attrName>
                                        </p:attrNameLst>
                                      </p:cBhvr>
                                      <p:to>
                                        <p:strVal val="visible"/>
                                      </p:to>
                                    </p:set>
                                    <p:animEffect transition="in" filter="fade">
                                      <p:cBhvr>
                                        <p:cTn id="11" dur="250"/>
                                        <p:tgtEl>
                                          <p:spTgt spid="140"/>
                                        </p:tgtEl>
                                      </p:cBhvr>
                                    </p:animEffect>
                                  </p:childTnLst>
                                </p:cTn>
                              </p:par>
                              <p:par>
                                <p:cTn id="12" presetID="2" presetClass="entr" presetSubtype="8" fill="hold" nodeType="withEffect">
                                  <p:stCondLst>
                                    <p:cond delay="0"/>
                                  </p:stCondLst>
                                  <p:childTnLst>
                                    <p:set>
                                      <p:cBhvr>
                                        <p:cTn id="13" dur="1" fill="hold">
                                          <p:stCondLst>
                                            <p:cond delay="0"/>
                                          </p:stCondLst>
                                        </p:cTn>
                                        <p:tgtEl>
                                          <p:spTgt spid="141"/>
                                        </p:tgtEl>
                                        <p:attrNameLst>
                                          <p:attrName>style.visibility</p:attrName>
                                        </p:attrNameLst>
                                      </p:cBhvr>
                                      <p:to>
                                        <p:strVal val="visible"/>
                                      </p:to>
                                    </p:set>
                                    <p:anim calcmode="lin" valueType="num">
                                      <p:cBhvr additive="base">
                                        <p:cTn id="14" dur="250"/>
                                        <p:tgtEl>
                                          <p:spTgt spid="14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grpSp>
        <p:nvGrpSpPr>
          <p:cNvPr id="148" name="Google Shape;148;p22"/>
          <p:cNvGrpSpPr/>
          <p:nvPr/>
        </p:nvGrpSpPr>
        <p:grpSpPr>
          <a:xfrm>
            <a:off x="-1261128" y="-2562937"/>
            <a:ext cx="4571565" cy="4277474"/>
            <a:chOff x="-1708812" y="-3944515"/>
            <a:chExt cx="6428864" cy="6014445"/>
          </a:xfrm>
        </p:grpSpPr>
        <p:sp>
          <p:nvSpPr>
            <p:cNvPr id="149" name="Google Shape;149;p22"/>
            <p:cNvSpPr txBox="1"/>
            <p:nvPr/>
          </p:nvSpPr>
          <p:spPr>
            <a:xfrm>
              <a:off x="857252" y="295130"/>
              <a:ext cx="3862800" cy="17748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Critical Issues</a:t>
              </a:r>
              <a:endParaRPr sz="1700" b="1">
                <a:solidFill>
                  <a:srgbClr val="A5A5A5"/>
                </a:solidFill>
              </a:endParaRPr>
            </a:p>
            <a:p>
              <a:pPr marL="0" lvl="0" indent="0" algn="l" rtl="0">
                <a:spcBef>
                  <a:spcPts val="0"/>
                </a:spcBef>
                <a:spcAft>
                  <a:spcPts val="0"/>
                </a:spcAft>
                <a:buClr>
                  <a:schemeClr val="dk1"/>
                </a:buClr>
                <a:buSzPts val="1100"/>
                <a:buFont typeface="Arial"/>
                <a:buNone/>
              </a:pPr>
              <a:endParaRPr sz="23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500" b="1">
                <a:solidFill>
                  <a:schemeClr val="dk1"/>
                </a:solidFill>
                <a:latin typeface="Calibri"/>
                <a:ea typeface="Calibri"/>
                <a:cs typeface="Calibri"/>
                <a:sym typeface="Calibri"/>
              </a:endParaRPr>
            </a:p>
            <a:p>
              <a:pPr marL="0" marR="0" lvl="0" indent="0" algn="l" rtl="0">
                <a:spcBef>
                  <a:spcPts val="0"/>
                </a:spcBef>
                <a:spcAft>
                  <a:spcPts val="0"/>
                </a:spcAft>
                <a:buNone/>
              </a:pPr>
              <a:endParaRPr sz="1700" b="1">
                <a:solidFill>
                  <a:srgbClr val="A5A5A5"/>
                </a:solidFill>
              </a:endParaRPr>
            </a:p>
          </p:txBody>
        </p:sp>
        <p:sp>
          <p:nvSpPr>
            <p:cNvPr id="150" name="Google Shape;150;p22"/>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151" name="Google Shape;151;p22"/>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152" name="Google Shape;152;p22"/>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153" name="Google Shape;153;p22"/>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grpSp>
      <p:sp>
        <p:nvSpPr>
          <p:cNvPr id="154" name="Google Shape;154;p22"/>
          <p:cNvSpPr txBox="1"/>
          <p:nvPr/>
        </p:nvSpPr>
        <p:spPr>
          <a:xfrm>
            <a:off x="843475" y="1097625"/>
            <a:ext cx="7659900" cy="40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666666"/>
                </a:solidFill>
              </a:rPr>
              <a:t>1. Data Processing Challenge:</a:t>
            </a:r>
            <a:endParaRPr sz="1600" b="1">
              <a:solidFill>
                <a:srgbClr val="666666"/>
              </a:solidFill>
            </a:endParaRPr>
          </a:p>
          <a:p>
            <a:pPr marL="457200" lvl="0" indent="-330200" algn="l" rtl="0">
              <a:lnSpc>
                <a:spcPct val="115000"/>
              </a:lnSpc>
              <a:spcBef>
                <a:spcPts val="0"/>
              </a:spcBef>
              <a:spcAft>
                <a:spcPts val="0"/>
              </a:spcAft>
              <a:buClr>
                <a:srgbClr val="666666"/>
              </a:buClr>
              <a:buSzPts val="1600"/>
              <a:buChar char="●"/>
            </a:pPr>
            <a:r>
              <a:rPr lang="en" sz="1600">
                <a:solidFill>
                  <a:srgbClr val="666666"/>
                </a:solidFill>
              </a:rPr>
              <a:t>Large dataset size requiring automated processing</a:t>
            </a:r>
            <a:endParaRPr sz="1600">
              <a:solidFill>
                <a:srgbClr val="666666"/>
              </a:solidFill>
            </a:endParaRPr>
          </a:p>
          <a:p>
            <a:pPr marL="457200" lvl="0" indent="-330200" algn="l" rtl="0">
              <a:lnSpc>
                <a:spcPct val="115000"/>
              </a:lnSpc>
              <a:spcBef>
                <a:spcPts val="0"/>
              </a:spcBef>
              <a:spcAft>
                <a:spcPts val="0"/>
              </a:spcAft>
              <a:buClr>
                <a:srgbClr val="666666"/>
              </a:buClr>
              <a:buSzPts val="1600"/>
              <a:buChar char="●"/>
            </a:pPr>
            <a:r>
              <a:rPr lang="en" sz="1600">
                <a:solidFill>
                  <a:srgbClr val="666666"/>
                </a:solidFill>
              </a:rPr>
              <a:t>Inefficiencies in </a:t>
            </a:r>
            <a:r>
              <a:rPr lang="en" sz="1600" u="sng">
                <a:solidFill>
                  <a:srgbClr val="666666"/>
                </a:solidFill>
              </a:rPr>
              <a:t>cleaning,</a:t>
            </a:r>
            <a:r>
              <a:rPr lang="en" sz="1600">
                <a:solidFill>
                  <a:srgbClr val="666666"/>
                </a:solidFill>
              </a:rPr>
              <a:t> </a:t>
            </a:r>
            <a:r>
              <a:rPr lang="en" sz="1600" u="sng">
                <a:solidFill>
                  <a:srgbClr val="666666"/>
                </a:solidFill>
              </a:rPr>
              <a:t>understanding</a:t>
            </a:r>
            <a:r>
              <a:rPr lang="en" sz="1600">
                <a:solidFill>
                  <a:srgbClr val="666666"/>
                </a:solidFill>
              </a:rPr>
              <a:t>, and </a:t>
            </a:r>
            <a:r>
              <a:rPr lang="en" sz="1600" u="sng">
                <a:solidFill>
                  <a:srgbClr val="666666"/>
                </a:solidFill>
              </a:rPr>
              <a:t>aggregating</a:t>
            </a:r>
            <a:r>
              <a:rPr lang="en" sz="1600">
                <a:solidFill>
                  <a:srgbClr val="666666"/>
                </a:solidFill>
              </a:rPr>
              <a:t> data</a:t>
            </a:r>
            <a:endParaRPr sz="1600">
              <a:solidFill>
                <a:srgbClr val="666666"/>
              </a:solidFill>
            </a:endParaRPr>
          </a:p>
          <a:p>
            <a:pPr marL="0" lvl="0" indent="0" algn="l" rtl="0">
              <a:spcBef>
                <a:spcPts val="0"/>
              </a:spcBef>
              <a:spcAft>
                <a:spcPts val="0"/>
              </a:spcAft>
              <a:buClr>
                <a:schemeClr val="dk1"/>
              </a:buClr>
              <a:buSzPts val="1100"/>
              <a:buFont typeface="Arial"/>
              <a:buNone/>
            </a:pPr>
            <a:endParaRPr sz="1600">
              <a:solidFill>
                <a:srgbClr val="666666"/>
              </a:solidFill>
            </a:endParaRPr>
          </a:p>
          <a:p>
            <a:pPr marL="0" lvl="0" indent="0" algn="l" rtl="0">
              <a:spcBef>
                <a:spcPts val="0"/>
              </a:spcBef>
              <a:spcAft>
                <a:spcPts val="0"/>
              </a:spcAft>
              <a:buNone/>
            </a:pPr>
            <a:endParaRPr sz="1600">
              <a:solidFill>
                <a:srgbClr val="666666"/>
              </a:solidFill>
            </a:endParaRPr>
          </a:p>
          <a:p>
            <a:pPr marL="0" lvl="0" indent="0" algn="l" rtl="0">
              <a:spcBef>
                <a:spcPts val="0"/>
              </a:spcBef>
              <a:spcAft>
                <a:spcPts val="0"/>
              </a:spcAft>
              <a:buNone/>
            </a:pPr>
            <a:r>
              <a:rPr lang="en" sz="1600" b="1">
                <a:solidFill>
                  <a:srgbClr val="666666"/>
                </a:solidFill>
              </a:rPr>
              <a:t>2. Unstructured Location Data:</a:t>
            </a:r>
            <a:endParaRPr sz="1600" b="1">
              <a:solidFill>
                <a:srgbClr val="666666"/>
              </a:solidFill>
            </a:endParaRPr>
          </a:p>
          <a:p>
            <a:pPr marL="457200" lvl="0" indent="-330200" algn="l" rtl="0">
              <a:lnSpc>
                <a:spcPct val="115000"/>
              </a:lnSpc>
              <a:spcBef>
                <a:spcPts val="0"/>
              </a:spcBef>
              <a:spcAft>
                <a:spcPts val="0"/>
              </a:spcAft>
              <a:buClr>
                <a:srgbClr val="666666"/>
              </a:buClr>
              <a:buSzPts val="1600"/>
              <a:buChar char="●"/>
            </a:pPr>
            <a:r>
              <a:rPr lang="en" sz="1600">
                <a:solidFill>
                  <a:srgbClr val="666666"/>
                </a:solidFill>
              </a:rPr>
              <a:t>Difficulty in </a:t>
            </a:r>
            <a:r>
              <a:rPr lang="en" sz="1600" u="sng">
                <a:solidFill>
                  <a:srgbClr val="666666"/>
                </a:solidFill>
              </a:rPr>
              <a:t>accurately associating </a:t>
            </a:r>
            <a:r>
              <a:rPr lang="en" sz="1600">
                <a:solidFill>
                  <a:srgbClr val="666666"/>
                </a:solidFill>
              </a:rPr>
              <a:t>visitor comments with park locations</a:t>
            </a:r>
            <a:endParaRPr sz="1600">
              <a:solidFill>
                <a:srgbClr val="666666"/>
              </a:solidFill>
            </a:endParaRPr>
          </a:p>
          <a:p>
            <a:pPr marL="457200" lvl="0" indent="-330200" algn="l" rtl="0">
              <a:lnSpc>
                <a:spcPct val="115000"/>
              </a:lnSpc>
              <a:spcBef>
                <a:spcPts val="0"/>
              </a:spcBef>
              <a:spcAft>
                <a:spcPts val="0"/>
              </a:spcAft>
              <a:buClr>
                <a:srgbClr val="666666"/>
              </a:buClr>
              <a:buSzPts val="1600"/>
              <a:buChar char="●"/>
            </a:pPr>
            <a:r>
              <a:rPr lang="en" sz="1600">
                <a:solidFill>
                  <a:srgbClr val="666666"/>
                </a:solidFill>
              </a:rPr>
              <a:t>Unstructured and obfuscated location information</a:t>
            </a:r>
            <a:endParaRPr sz="1600">
              <a:solidFill>
                <a:srgbClr val="666666"/>
              </a:solidFill>
            </a:endParaRPr>
          </a:p>
          <a:p>
            <a:pPr marL="0" lvl="0" indent="0" algn="l" rtl="0">
              <a:spcBef>
                <a:spcPts val="0"/>
              </a:spcBef>
              <a:spcAft>
                <a:spcPts val="0"/>
              </a:spcAft>
              <a:buNone/>
            </a:pPr>
            <a:endParaRPr sz="1600">
              <a:solidFill>
                <a:srgbClr val="666666"/>
              </a:solidFill>
            </a:endParaRPr>
          </a:p>
          <a:p>
            <a:pPr marL="0" lvl="0" indent="0" algn="l" rtl="0">
              <a:spcBef>
                <a:spcPts val="0"/>
              </a:spcBef>
              <a:spcAft>
                <a:spcPts val="0"/>
              </a:spcAft>
              <a:buNone/>
            </a:pPr>
            <a:endParaRPr sz="1600">
              <a:solidFill>
                <a:srgbClr val="666666"/>
              </a:solidFill>
            </a:endParaRPr>
          </a:p>
          <a:p>
            <a:pPr marL="0" lvl="0" indent="0" algn="l" rtl="0">
              <a:spcBef>
                <a:spcPts val="0"/>
              </a:spcBef>
              <a:spcAft>
                <a:spcPts val="0"/>
              </a:spcAft>
              <a:buClr>
                <a:schemeClr val="dk1"/>
              </a:buClr>
              <a:buSzPts val="1100"/>
              <a:buFont typeface="Arial"/>
              <a:buNone/>
            </a:pPr>
            <a:r>
              <a:rPr lang="en" sz="1600" b="1">
                <a:solidFill>
                  <a:srgbClr val="666666"/>
                </a:solidFill>
              </a:rPr>
              <a:t>3. Issue Prioritization:</a:t>
            </a:r>
            <a:endParaRPr sz="1600" b="1">
              <a:solidFill>
                <a:srgbClr val="666666"/>
              </a:solidFill>
            </a:endParaRPr>
          </a:p>
          <a:p>
            <a:pPr marL="457200" lvl="0" indent="-330200" algn="l" rtl="0">
              <a:lnSpc>
                <a:spcPct val="115000"/>
              </a:lnSpc>
              <a:spcBef>
                <a:spcPts val="0"/>
              </a:spcBef>
              <a:spcAft>
                <a:spcPts val="0"/>
              </a:spcAft>
              <a:buClr>
                <a:srgbClr val="666666"/>
              </a:buClr>
              <a:buSzPts val="1600"/>
              <a:buChar char="●"/>
            </a:pPr>
            <a:r>
              <a:rPr lang="en" sz="1600">
                <a:solidFill>
                  <a:srgbClr val="666666"/>
                </a:solidFill>
              </a:rPr>
              <a:t>Need for prioritized list of issues based on frequency of complaints</a:t>
            </a:r>
            <a:endParaRPr sz="1600">
              <a:solidFill>
                <a:srgbClr val="666666"/>
              </a:solidFill>
            </a:endParaRPr>
          </a:p>
          <a:p>
            <a:pPr marL="457200" lvl="0" indent="-330200" algn="l" rtl="0">
              <a:lnSpc>
                <a:spcPct val="115000"/>
              </a:lnSpc>
              <a:spcBef>
                <a:spcPts val="0"/>
              </a:spcBef>
              <a:spcAft>
                <a:spcPts val="0"/>
              </a:spcAft>
              <a:buClr>
                <a:srgbClr val="666666"/>
              </a:buClr>
              <a:buSzPts val="1600"/>
              <a:buChar char="●"/>
            </a:pPr>
            <a:r>
              <a:rPr lang="en" sz="1600">
                <a:solidFill>
                  <a:srgbClr val="666666"/>
                </a:solidFill>
              </a:rPr>
              <a:t>Resource allocation for effective issue resolution</a:t>
            </a:r>
            <a:endParaRPr sz="1600">
              <a:solidFill>
                <a:srgbClr val="666666"/>
              </a:solidFill>
            </a:endParaRPr>
          </a:p>
          <a:p>
            <a:pPr marL="0" lvl="0" indent="0" algn="l" rtl="0">
              <a:spcBef>
                <a:spcPts val="0"/>
              </a:spcBef>
              <a:spcAft>
                <a:spcPts val="0"/>
              </a:spcAft>
              <a:buClr>
                <a:schemeClr val="dk1"/>
              </a:buClr>
              <a:buSzPts val="1100"/>
              <a:buFont typeface="Arial"/>
              <a:buNone/>
            </a:pPr>
            <a:endParaRPr sz="1600">
              <a:solidFill>
                <a:srgbClr val="666666"/>
              </a:solidFill>
            </a:endParaRPr>
          </a:p>
          <a:p>
            <a:pPr marL="0" lvl="0" indent="0" algn="l" rtl="0">
              <a:spcBef>
                <a:spcPts val="0"/>
              </a:spcBef>
              <a:spcAft>
                <a:spcPts val="0"/>
              </a:spcAft>
              <a:buClr>
                <a:schemeClr val="dk1"/>
              </a:buClr>
              <a:buSzPts val="1100"/>
              <a:buFont typeface="Arial"/>
              <a:buNone/>
            </a:pPr>
            <a:endParaRPr sz="1500">
              <a:solidFill>
                <a:srgbClr val="666666"/>
              </a:solidFill>
            </a:endParaRPr>
          </a:p>
        </p:txBody>
      </p:sp>
      <p:grpSp>
        <p:nvGrpSpPr>
          <p:cNvPr id="155" name="Google Shape;155;p22"/>
          <p:cNvGrpSpPr/>
          <p:nvPr/>
        </p:nvGrpSpPr>
        <p:grpSpPr>
          <a:xfrm>
            <a:off x="544920" y="1189521"/>
            <a:ext cx="298563" cy="224003"/>
            <a:chOff x="789999" y="2242985"/>
            <a:chExt cx="504330" cy="378383"/>
          </a:xfrm>
        </p:grpSpPr>
        <p:sp>
          <p:nvSpPr>
            <p:cNvPr id="156" name="Google Shape;156;p22"/>
            <p:cNvSpPr/>
            <p:nvPr/>
          </p:nvSpPr>
          <p:spPr>
            <a:xfrm>
              <a:off x="858129" y="2299468"/>
              <a:ext cx="436200" cy="321900"/>
            </a:xfrm>
            <a:prstGeom prst="rect">
              <a:avLst/>
            </a:prstGeom>
            <a:solidFill>
              <a:srgbClr val="E7E6E6"/>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sp>
          <p:nvSpPr>
            <p:cNvPr id="157" name="Google Shape;157;p22"/>
            <p:cNvSpPr/>
            <p:nvPr/>
          </p:nvSpPr>
          <p:spPr>
            <a:xfrm>
              <a:off x="789999" y="2242985"/>
              <a:ext cx="436200" cy="321900"/>
            </a:xfrm>
            <a:prstGeom prst="rect">
              <a:avLst/>
            </a:prstGeom>
            <a:solidFill>
              <a:srgbClr val="1F4C6B"/>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grpSp>
      <p:grpSp>
        <p:nvGrpSpPr>
          <p:cNvPr id="158" name="Google Shape;158;p22"/>
          <p:cNvGrpSpPr/>
          <p:nvPr/>
        </p:nvGrpSpPr>
        <p:grpSpPr>
          <a:xfrm>
            <a:off x="544918" y="2500149"/>
            <a:ext cx="298563" cy="224003"/>
            <a:chOff x="789999" y="2242985"/>
            <a:chExt cx="504330" cy="378383"/>
          </a:xfrm>
        </p:grpSpPr>
        <p:sp>
          <p:nvSpPr>
            <p:cNvPr id="159" name="Google Shape;159;p22"/>
            <p:cNvSpPr/>
            <p:nvPr/>
          </p:nvSpPr>
          <p:spPr>
            <a:xfrm>
              <a:off x="858129" y="2299468"/>
              <a:ext cx="436200" cy="321900"/>
            </a:xfrm>
            <a:prstGeom prst="rect">
              <a:avLst/>
            </a:prstGeom>
            <a:solidFill>
              <a:srgbClr val="E7E6E6"/>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sp>
          <p:nvSpPr>
            <p:cNvPr id="160" name="Google Shape;160;p22"/>
            <p:cNvSpPr/>
            <p:nvPr/>
          </p:nvSpPr>
          <p:spPr>
            <a:xfrm>
              <a:off x="789999" y="2242985"/>
              <a:ext cx="436200" cy="321900"/>
            </a:xfrm>
            <a:prstGeom prst="rect">
              <a:avLst/>
            </a:prstGeom>
            <a:solidFill>
              <a:srgbClr val="D14E5B"/>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grpSp>
      <p:grpSp>
        <p:nvGrpSpPr>
          <p:cNvPr id="161" name="Google Shape;161;p22"/>
          <p:cNvGrpSpPr/>
          <p:nvPr/>
        </p:nvGrpSpPr>
        <p:grpSpPr>
          <a:xfrm>
            <a:off x="544920" y="3797771"/>
            <a:ext cx="298563" cy="224003"/>
            <a:chOff x="789999" y="2242985"/>
            <a:chExt cx="504330" cy="378383"/>
          </a:xfrm>
        </p:grpSpPr>
        <p:sp>
          <p:nvSpPr>
            <p:cNvPr id="162" name="Google Shape;162;p22"/>
            <p:cNvSpPr/>
            <p:nvPr/>
          </p:nvSpPr>
          <p:spPr>
            <a:xfrm>
              <a:off x="858129" y="2299468"/>
              <a:ext cx="436200" cy="321900"/>
            </a:xfrm>
            <a:prstGeom prst="rect">
              <a:avLst/>
            </a:prstGeom>
            <a:solidFill>
              <a:srgbClr val="E7E6E6"/>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sp>
          <p:nvSpPr>
            <p:cNvPr id="163" name="Google Shape;163;p22"/>
            <p:cNvSpPr/>
            <p:nvPr/>
          </p:nvSpPr>
          <p:spPr>
            <a:xfrm>
              <a:off x="789999" y="2242985"/>
              <a:ext cx="436200" cy="321900"/>
            </a:xfrm>
            <a:prstGeom prst="rect">
              <a:avLst/>
            </a:prstGeom>
            <a:solidFill>
              <a:srgbClr val="1F4C6B"/>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168" name="Google Shape;168;p23"/>
          <p:cNvGrpSpPr/>
          <p:nvPr/>
        </p:nvGrpSpPr>
        <p:grpSpPr>
          <a:xfrm>
            <a:off x="-1261128" y="-2562937"/>
            <a:ext cx="4571565" cy="3617957"/>
            <a:chOff x="-1708812" y="-3944515"/>
            <a:chExt cx="6428864" cy="5087116"/>
          </a:xfrm>
        </p:grpSpPr>
        <p:sp>
          <p:nvSpPr>
            <p:cNvPr id="169" name="Google Shape;169;p23"/>
            <p:cNvSpPr txBox="1"/>
            <p:nvPr/>
          </p:nvSpPr>
          <p:spPr>
            <a:xfrm>
              <a:off x="857252" y="295130"/>
              <a:ext cx="3862800" cy="367800"/>
            </a:xfrm>
            <a:prstGeom prst="rect">
              <a:avLst/>
            </a:prstGeom>
            <a:noFill/>
            <a:ln>
              <a:noFill/>
            </a:ln>
          </p:spPr>
          <p:txBody>
            <a:bodyPr spcFirstLastPara="1" wrap="square" lIns="0" tIns="0" rIns="0" bIns="0" anchor="ctr" anchorCtr="0">
              <a:spAutoFit/>
            </a:bodyPr>
            <a:lstStyle/>
            <a:p>
              <a:pPr marL="0" lvl="0" indent="0" algn="l" rtl="0">
                <a:spcBef>
                  <a:spcPts val="0"/>
                </a:spcBef>
                <a:spcAft>
                  <a:spcPts val="0"/>
                </a:spcAft>
                <a:buClr>
                  <a:schemeClr val="dk1"/>
                </a:buClr>
                <a:buFont typeface="Arial"/>
                <a:buNone/>
              </a:pPr>
              <a:r>
                <a:rPr lang="en" sz="1700" b="1">
                  <a:solidFill>
                    <a:srgbClr val="A5A5A5"/>
                  </a:solidFill>
                </a:rPr>
                <a:t>Critical Issues</a:t>
              </a:r>
              <a:endParaRPr sz="1700" b="1">
                <a:solidFill>
                  <a:srgbClr val="A5A5A5"/>
                </a:solidFill>
              </a:endParaRPr>
            </a:p>
          </p:txBody>
        </p:sp>
        <p:sp>
          <p:nvSpPr>
            <p:cNvPr id="170" name="Google Shape;170;p23"/>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171" name="Google Shape;171;p23"/>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172" name="Google Shape;172;p23"/>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sp>
          <p:nvSpPr>
            <p:cNvPr id="173" name="Google Shape;173;p23"/>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a:solidFill>
                  <a:schemeClr val="lt1"/>
                </a:solidFill>
                <a:latin typeface="Calibri"/>
                <a:ea typeface="Calibri"/>
                <a:cs typeface="Calibri"/>
                <a:sym typeface="Calibri"/>
              </a:endParaRPr>
            </a:p>
          </p:txBody>
        </p:sp>
      </p:grpSp>
      <p:sp>
        <p:nvSpPr>
          <p:cNvPr id="174" name="Google Shape;174;p23"/>
          <p:cNvSpPr txBox="1"/>
          <p:nvPr/>
        </p:nvSpPr>
        <p:spPr>
          <a:xfrm>
            <a:off x="1061875" y="997775"/>
            <a:ext cx="6897000" cy="3170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endParaRPr sz="1500">
              <a:solidFill>
                <a:srgbClr val="666666"/>
              </a:solidFill>
            </a:endParaRPr>
          </a:p>
          <a:p>
            <a:pPr marL="0" lvl="0" indent="0" algn="l" rtl="0">
              <a:spcBef>
                <a:spcPts val="0"/>
              </a:spcBef>
              <a:spcAft>
                <a:spcPts val="0"/>
              </a:spcAft>
              <a:buNone/>
            </a:pPr>
            <a:endParaRPr sz="1500">
              <a:solidFill>
                <a:srgbClr val="666666"/>
              </a:solidFill>
            </a:endParaRPr>
          </a:p>
          <a:p>
            <a:pPr marL="0" lvl="0" indent="0" algn="l" rtl="0">
              <a:spcBef>
                <a:spcPts val="0"/>
              </a:spcBef>
              <a:spcAft>
                <a:spcPts val="0"/>
              </a:spcAft>
              <a:buNone/>
            </a:pPr>
            <a:r>
              <a:rPr lang="en" sz="1600" b="1">
                <a:solidFill>
                  <a:srgbClr val="666666"/>
                </a:solidFill>
              </a:rPr>
              <a:t>4. Urgent Issue Identification and Maintenance Constraints:</a:t>
            </a:r>
            <a:endParaRPr sz="1600" b="1">
              <a:solidFill>
                <a:srgbClr val="666666"/>
              </a:solidFill>
            </a:endParaRPr>
          </a:p>
          <a:p>
            <a:pPr marL="457200" lvl="0" indent="-323850" algn="l" rtl="0">
              <a:lnSpc>
                <a:spcPct val="115000"/>
              </a:lnSpc>
              <a:spcBef>
                <a:spcPts val="0"/>
              </a:spcBef>
              <a:spcAft>
                <a:spcPts val="0"/>
              </a:spcAft>
              <a:buClr>
                <a:srgbClr val="666666"/>
              </a:buClr>
              <a:buSzPts val="1500"/>
              <a:buChar char="●"/>
            </a:pPr>
            <a:r>
              <a:rPr lang="en" sz="1500">
                <a:solidFill>
                  <a:srgbClr val="666666"/>
                </a:solidFill>
              </a:rPr>
              <a:t>Strategies to identify urgent issues and consider maintenance constraints</a:t>
            </a:r>
            <a:endParaRPr sz="1500">
              <a:solidFill>
                <a:srgbClr val="666666"/>
              </a:solidFill>
            </a:endParaRPr>
          </a:p>
          <a:p>
            <a:pPr marL="457200" lvl="0" indent="-323850" algn="l" rtl="0">
              <a:lnSpc>
                <a:spcPct val="115000"/>
              </a:lnSpc>
              <a:spcBef>
                <a:spcPts val="0"/>
              </a:spcBef>
              <a:spcAft>
                <a:spcPts val="0"/>
              </a:spcAft>
              <a:buClr>
                <a:srgbClr val="666666"/>
              </a:buClr>
              <a:buSzPts val="1500"/>
              <a:buChar char="●"/>
            </a:pPr>
            <a:r>
              <a:rPr lang="en" sz="1500">
                <a:solidFill>
                  <a:srgbClr val="666666"/>
                </a:solidFill>
              </a:rPr>
              <a:t>Prompt and efficient resolution of significant problems</a:t>
            </a:r>
            <a:endParaRPr sz="1600">
              <a:solidFill>
                <a:srgbClr val="666666"/>
              </a:solidFill>
            </a:endParaRPr>
          </a:p>
          <a:p>
            <a:pPr marL="0" lvl="0" indent="0" algn="l" rtl="0">
              <a:spcBef>
                <a:spcPts val="0"/>
              </a:spcBef>
              <a:spcAft>
                <a:spcPts val="0"/>
              </a:spcAft>
              <a:buClr>
                <a:schemeClr val="dk1"/>
              </a:buClr>
              <a:buSzPts val="1100"/>
              <a:buFont typeface="Arial"/>
              <a:buNone/>
            </a:pPr>
            <a:endParaRPr sz="1600">
              <a:solidFill>
                <a:srgbClr val="666666"/>
              </a:solidFill>
            </a:endParaRPr>
          </a:p>
          <a:p>
            <a:pPr marL="0" lvl="0" indent="0" algn="l" rtl="0">
              <a:spcBef>
                <a:spcPts val="0"/>
              </a:spcBef>
              <a:spcAft>
                <a:spcPts val="0"/>
              </a:spcAft>
              <a:buClr>
                <a:schemeClr val="dk1"/>
              </a:buClr>
              <a:buSzPts val="1100"/>
              <a:buFont typeface="Arial"/>
              <a:buNone/>
            </a:pPr>
            <a:endParaRPr sz="1600">
              <a:solidFill>
                <a:srgbClr val="666666"/>
              </a:solidFill>
            </a:endParaRPr>
          </a:p>
          <a:p>
            <a:pPr marL="0" lvl="0" indent="0" algn="l" rtl="0">
              <a:spcBef>
                <a:spcPts val="0"/>
              </a:spcBef>
              <a:spcAft>
                <a:spcPts val="0"/>
              </a:spcAft>
              <a:buClr>
                <a:schemeClr val="dk1"/>
              </a:buClr>
              <a:buSzPts val="1100"/>
              <a:buFont typeface="Arial"/>
              <a:buNone/>
            </a:pPr>
            <a:r>
              <a:rPr lang="en" sz="1600" b="1">
                <a:solidFill>
                  <a:srgbClr val="666666"/>
                </a:solidFill>
              </a:rPr>
              <a:t>5. Citizen Satisfaction and Complaint Reduction:</a:t>
            </a:r>
            <a:endParaRPr sz="1600" b="1">
              <a:solidFill>
                <a:srgbClr val="666666"/>
              </a:solidFill>
            </a:endParaRPr>
          </a:p>
          <a:p>
            <a:pPr marL="457200" lvl="0" indent="-323850" algn="l" rtl="0">
              <a:lnSpc>
                <a:spcPct val="115000"/>
              </a:lnSpc>
              <a:spcBef>
                <a:spcPts val="0"/>
              </a:spcBef>
              <a:spcAft>
                <a:spcPts val="0"/>
              </a:spcAft>
              <a:buClr>
                <a:srgbClr val="666666"/>
              </a:buClr>
              <a:buSzPts val="1500"/>
              <a:buChar char="●"/>
            </a:pPr>
            <a:r>
              <a:rPr lang="en" sz="1500">
                <a:solidFill>
                  <a:srgbClr val="666666"/>
                </a:solidFill>
              </a:rPr>
              <a:t>Focus on critical issues and strategies to improve citizen satisfaction</a:t>
            </a:r>
            <a:endParaRPr sz="1500">
              <a:solidFill>
                <a:srgbClr val="666666"/>
              </a:solidFill>
            </a:endParaRPr>
          </a:p>
          <a:p>
            <a:pPr marL="457200" lvl="0" indent="-323850" algn="l" rtl="0">
              <a:lnSpc>
                <a:spcPct val="115000"/>
              </a:lnSpc>
              <a:spcBef>
                <a:spcPts val="0"/>
              </a:spcBef>
              <a:spcAft>
                <a:spcPts val="0"/>
              </a:spcAft>
              <a:buClr>
                <a:srgbClr val="666666"/>
              </a:buClr>
              <a:buSzPts val="1500"/>
              <a:buChar char="●"/>
            </a:pPr>
            <a:r>
              <a:rPr lang="en" sz="1500">
                <a:solidFill>
                  <a:srgbClr val="666666"/>
                </a:solidFill>
              </a:rPr>
              <a:t>Minimize number of complaints</a:t>
            </a:r>
            <a:endParaRPr sz="1500">
              <a:solidFill>
                <a:srgbClr val="666666"/>
              </a:solidFill>
            </a:endParaRPr>
          </a:p>
          <a:p>
            <a:pPr marL="0" lvl="0" indent="0" algn="l" rtl="0">
              <a:spcBef>
                <a:spcPts val="0"/>
              </a:spcBef>
              <a:spcAft>
                <a:spcPts val="0"/>
              </a:spcAft>
              <a:buClr>
                <a:schemeClr val="dk1"/>
              </a:buClr>
              <a:buSzPts val="1100"/>
              <a:buFont typeface="Arial"/>
              <a:buNone/>
            </a:pPr>
            <a:endParaRPr sz="1600">
              <a:solidFill>
                <a:srgbClr val="666666"/>
              </a:solidFill>
            </a:endParaRPr>
          </a:p>
          <a:p>
            <a:pPr marL="0" lvl="0" indent="0" algn="l" rtl="0">
              <a:spcBef>
                <a:spcPts val="0"/>
              </a:spcBef>
              <a:spcAft>
                <a:spcPts val="0"/>
              </a:spcAft>
              <a:buClr>
                <a:schemeClr val="dk1"/>
              </a:buClr>
              <a:buSzPts val="1100"/>
              <a:buFont typeface="Arial"/>
              <a:buNone/>
            </a:pPr>
            <a:endParaRPr sz="1500">
              <a:solidFill>
                <a:srgbClr val="666666"/>
              </a:solidFill>
            </a:endParaRPr>
          </a:p>
        </p:txBody>
      </p:sp>
      <p:grpSp>
        <p:nvGrpSpPr>
          <p:cNvPr id="175" name="Google Shape;175;p23"/>
          <p:cNvGrpSpPr/>
          <p:nvPr/>
        </p:nvGrpSpPr>
        <p:grpSpPr>
          <a:xfrm>
            <a:off x="576695" y="1490521"/>
            <a:ext cx="298563" cy="224003"/>
            <a:chOff x="789999" y="2242985"/>
            <a:chExt cx="504330" cy="378383"/>
          </a:xfrm>
        </p:grpSpPr>
        <p:sp>
          <p:nvSpPr>
            <p:cNvPr id="176" name="Google Shape;176;p23"/>
            <p:cNvSpPr/>
            <p:nvPr/>
          </p:nvSpPr>
          <p:spPr>
            <a:xfrm>
              <a:off x="858129" y="2299468"/>
              <a:ext cx="436200" cy="321900"/>
            </a:xfrm>
            <a:prstGeom prst="rect">
              <a:avLst/>
            </a:prstGeom>
            <a:solidFill>
              <a:srgbClr val="E7E6E6"/>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sp>
          <p:nvSpPr>
            <p:cNvPr id="177" name="Google Shape;177;p23"/>
            <p:cNvSpPr/>
            <p:nvPr/>
          </p:nvSpPr>
          <p:spPr>
            <a:xfrm>
              <a:off x="789999" y="2242985"/>
              <a:ext cx="436200" cy="321900"/>
            </a:xfrm>
            <a:prstGeom prst="rect">
              <a:avLst/>
            </a:prstGeom>
            <a:solidFill>
              <a:srgbClr val="1F4C6B"/>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grpSp>
      <p:grpSp>
        <p:nvGrpSpPr>
          <p:cNvPr id="178" name="Google Shape;178;p23"/>
          <p:cNvGrpSpPr/>
          <p:nvPr/>
        </p:nvGrpSpPr>
        <p:grpSpPr>
          <a:xfrm>
            <a:off x="576693" y="2775824"/>
            <a:ext cx="298563" cy="224003"/>
            <a:chOff x="789999" y="2242985"/>
            <a:chExt cx="504330" cy="378383"/>
          </a:xfrm>
        </p:grpSpPr>
        <p:sp>
          <p:nvSpPr>
            <p:cNvPr id="179" name="Google Shape;179;p23"/>
            <p:cNvSpPr/>
            <p:nvPr/>
          </p:nvSpPr>
          <p:spPr>
            <a:xfrm>
              <a:off x="858129" y="2299468"/>
              <a:ext cx="436200" cy="321900"/>
            </a:xfrm>
            <a:prstGeom prst="rect">
              <a:avLst/>
            </a:prstGeom>
            <a:solidFill>
              <a:srgbClr val="E7E6E6"/>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sp>
          <p:nvSpPr>
            <p:cNvPr id="180" name="Google Shape;180;p23"/>
            <p:cNvSpPr/>
            <p:nvPr/>
          </p:nvSpPr>
          <p:spPr>
            <a:xfrm>
              <a:off x="789999" y="2242985"/>
              <a:ext cx="436200" cy="321900"/>
            </a:xfrm>
            <a:prstGeom prst="rect">
              <a:avLst/>
            </a:prstGeom>
            <a:solidFill>
              <a:srgbClr val="D14E5B"/>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640" b="0" i="0" u="none" strike="noStrike" cap="none">
                <a:solidFill>
                  <a:srgbClr val="FFFFFF"/>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4"/>
          <p:cNvSpPr/>
          <p:nvPr/>
        </p:nvSpPr>
        <p:spPr>
          <a:xfrm>
            <a:off x="1550775" y="2116475"/>
            <a:ext cx="3616800" cy="1289700"/>
          </a:xfrm>
          <a:prstGeom prst="rect">
            <a:avLst/>
          </a:prstGeom>
          <a:noFill/>
          <a:ln>
            <a:noFill/>
          </a:ln>
        </p:spPr>
        <p:txBody>
          <a:bodyPr spcFirstLastPara="1" wrap="square" lIns="65025" tIns="32500" rIns="65025" bIns="32500" anchor="ctr" anchorCtr="0">
            <a:noAutofit/>
          </a:bodyPr>
          <a:lstStyle/>
          <a:p>
            <a:pPr marL="0" marR="0" lvl="0" indent="0" algn="r" rtl="0">
              <a:spcBef>
                <a:spcPts val="0"/>
              </a:spcBef>
              <a:spcAft>
                <a:spcPts val="0"/>
              </a:spcAft>
              <a:buNone/>
            </a:pPr>
            <a:r>
              <a:rPr lang="en" sz="3900" b="1">
                <a:solidFill>
                  <a:schemeClr val="accent1"/>
                </a:solidFill>
              </a:rPr>
              <a:t>Analysis</a:t>
            </a:r>
            <a:endParaRPr sz="3900" b="1">
              <a:solidFill>
                <a:schemeClr val="accent1"/>
              </a:solidFill>
              <a:latin typeface="Arial"/>
              <a:ea typeface="Arial"/>
              <a:cs typeface="Arial"/>
              <a:sym typeface="Arial"/>
            </a:endParaRPr>
          </a:p>
        </p:txBody>
      </p:sp>
      <p:sp>
        <p:nvSpPr>
          <p:cNvPr id="187" name="Google Shape;187;p24"/>
          <p:cNvSpPr/>
          <p:nvPr/>
        </p:nvSpPr>
        <p:spPr>
          <a:xfrm>
            <a:off x="1038225" y="1776175"/>
            <a:ext cx="4641900" cy="284700"/>
          </a:xfrm>
          <a:prstGeom prst="rect">
            <a:avLst/>
          </a:prstGeom>
          <a:noFill/>
          <a:ln>
            <a:noFill/>
          </a:ln>
        </p:spPr>
        <p:txBody>
          <a:bodyPr spcFirstLastPara="1" wrap="square" lIns="65025" tIns="32500" rIns="65025" bIns="32500" anchor="t" anchorCtr="0">
            <a:noAutofit/>
          </a:bodyPr>
          <a:lstStyle/>
          <a:p>
            <a:pPr marL="0" lvl="0" indent="0" algn="l" rtl="0">
              <a:spcBef>
                <a:spcPts val="0"/>
              </a:spcBef>
              <a:spcAft>
                <a:spcPts val="0"/>
              </a:spcAft>
              <a:buClr>
                <a:schemeClr val="dk1"/>
              </a:buClr>
              <a:buFont typeface="Arial"/>
              <a:buNone/>
            </a:pPr>
            <a:r>
              <a:rPr lang="en">
                <a:solidFill>
                  <a:schemeClr val="accent1"/>
                </a:solidFill>
              </a:rPr>
              <a:t>Regina City: Park Maintenance and Citizen Satisfaction</a:t>
            </a:r>
            <a:endParaRPr sz="1400">
              <a:solidFill>
                <a:schemeClr val="accent1"/>
              </a:solidFill>
              <a:latin typeface="Arial"/>
              <a:ea typeface="Arial"/>
              <a:cs typeface="Arial"/>
              <a:sym typeface="Arial"/>
            </a:endParaRPr>
          </a:p>
        </p:txBody>
      </p:sp>
      <p:cxnSp>
        <p:nvCxnSpPr>
          <p:cNvPr id="188" name="Google Shape;188;p24"/>
          <p:cNvCxnSpPr/>
          <p:nvPr/>
        </p:nvCxnSpPr>
        <p:spPr>
          <a:xfrm>
            <a:off x="972100" y="2116475"/>
            <a:ext cx="4413300" cy="300"/>
          </a:xfrm>
          <a:prstGeom prst="straightConnector1">
            <a:avLst/>
          </a:prstGeom>
          <a:noFill/>
          <a:ln w="9525" cap="flat" cmpd="sng">
            <a:solidFill>
              <a:schemeClr val="accent1"/>
            </a:solidFill>
            <a:prstDash val="solid"/>
            <a:bevel/>
            <a:headEnd type="none" w="sm" len="sm"/>
            <a:tailEnd type="none" w="sm" len="sm"/>
          </a:ln>
        </p:spPr>
      </p:cxnSp>
      <p:sp>
        <p:nvSpPr>
          <p:cNvPr id="189" name="Google Shape;189;p24"/>
          <p:cNvSpPr/>
          <p:nvPr/>
        </p:nvSpPr>
        <p:spPr>
          <a:xfrm>
            <a:off x="5278374" y="1437904"/>
            <a:ext cx="2148900" cy="2243400"/>
          </a:xfrm>
          <a:prstGeom prst="rect">
            <a:avLst/>
          </a:prstGeom>
          <a:noFill/>
          <a:ln>
            <a:noFill/>
          </a:ln>
        </p:spPr>
        <p:txBody>
          <a:bodyPr spcFirstLastPara="1" wrap="square" lIns="65025" tIns="32500" rIns="65025" bIns="32500" anchor="ctr" anchorCtr="0">
            <a:noAutofit/>
          </a:bodyPr>
          <a:lstStyle/>
          <a:p>
            <a:pPr marL="0" marR="0" lvl="0" indent="0" algn="l" rtl="0">
              <a:spcBef>
                <a:spcPts val="0"/>
              </a:spcBef>
              <a:spcAft>
                <a:spcPts val="0"/>
              </a:spcAft>
              <a:buNone/>
            </a:pPr>
            <a:r>
              <a:rPr lang="en" sz="14200">
                <a:solidFill>
                  <a:schemeClr val="accent1"/>
                </a:solidFill>
                <a:latin typeface="Arial"/>
                <a:ea typeface="Arial"/>
                <a:cs typeface="Arial"/>
                <a:sym typeface="Arial"/>
              </a:rPr>
              <a:t>03</a:t>
            </a:r>
            <a:endParaRPr sz="14200" b="1">
              <a:solidFill>
                <a:schemeClr val="accent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9"/>
                                        </p:tgtEl>
                                        <p:attrNameLst>
                                          <p:attrName>style.visibility</p:attrName>
                                        </p:attrNameLst>
                                      </p:cBhvr>
                                      <p:to>
                                        <p:strVal val="visible"/>
                                      </p:to>
                                    </p:set>
                                    <p:animEffect transition="in" filter="fade">
                                      <p:cBhvr>
                                        <p:cTn id="7" dur="250"/>
                                        <p:tgtEl>
                                          <p:spTgt spid="189"/>
                                        </p:tgtEl>
                                      </p:cBhvr>
                                    </p:animEffect>
                                  </p:childTnLst>
                                </p:cTn>
                              </p:par>
                            </p:childTnLst>
                          </p:cTn>
                        </p:par>
                        <p:par>
                          <p:cTn id="8" fill="hold">
                            <p:stCondLst>
                              <p:cond delay="250"/>
                            </p:stCondLst>
                            <p:childTnLst>
                              <p:par>
                                <p:cTn id="9" presetID="10" presetClass="entr" presetSubtype="0" fill="hold" nodeType="afterEffect">
                                  <p:stCondLst>
                                    <p:cond delay="0"/>
                                  </p:stCondLst>
                                  <p:childTnLst>
                                    <p:set>
                                      <p:cBhvr>
                                        <p:cTn id="10" dur="1" fill="hold">
                                          <p:stCondLst>
                                            <p:cond delay="0"/>
                                          </p:stCondLst>
                                        </p:cTn>
                                        <p:tgtEl>
                                          <p:spTgt spid="186"/>
                                        </p:tgtEl>
                                        <p:attrNameLst>
                                          <p:attrName>style.visibility</p:attrName>
                                        </p:attrNameLst>
                                      </p:cBhvr>
                                      <p:to>
                                        <p:strVal val="visible"/>
                                      </p:to>
                                    </p:set>
                                    <p:animEffect transition="in" filter="fade">
                                      <p:cBhvr>
                                        <p:cTn id="11" dur="250"/>
                                        <p:tgtEl>
                                          <p:spTgt spid="186"/>
                                        </p:tgtEl>
                                      </p:cBhvr>
                                    </p:animEffect>
                                  </p:childTnLst>
                                </p:cTn>
                              </p:par>
                              <p:par>
                                <p:cTn id="12" presetID="2" presetClass="entr" presetSubtype="8" fill="hold" nodeType="withEffect">
                                  <p:stCondLst>
                                    <p:cond delay="0"/>
                                  </p:stCondLst>
                                  <p:childTnLst>
                                    <p:set>
                                      <p:cBhvr>
                                        <p:cTn id="13" dur="1" fill="hold">
                                          <p:stCondLst>
                                            <p:cond delay="0"/>
                                          </p:stCondLst>
                                        </p:cTn>
                                        <p:tgtEl>
                                          <p:spTgt spid="188"/>
                                        </p:tgtEl>
                                        <p:attrNameLst>
                                          <p:attrName>style.visibility</p:attrName>
                                        </p:attrNameLst>
                                      </p:cBhvr>
                                      <p:to>
                                        <p:strVal val="visible"/>
                                      </p:to>
                                    </p:set>
                                    <p:anim calcmode="lin" valueType="num">
                                      <p:cBhvr additive="base">
                                        <p:cTn id="14" dur="250"/>
                                        <p:tgtEl>
                                          <p:spTgt spid="188"/>
                                        </p:tgtEl>
                                        <p:attrNameLst>
                                          <p:attrName>ppt_x</p:attrName>
                                        </p:attrNameLst>
                                      </p:cBhvr>
                                      <p:tavLst>
                                        <p:tav tm="0">
                                          <p:val>
                                            <p:strVal val="#ppt_x-1"/>
                                          </p:val>
                                        </p:tav>
                                        <p:tav tm="100000">
                                          <p:val>
                                            <p:strVal val="#ppt_x"/>
                                          </p:val>
                                        </p:tav>
                                      </p:tavLst>
                                    </p:anim>
                                  </p:childTnLst>
                                </p:cTn>
                              </p:par>
                              <p:par>
                                <p:cTn id="15" presetID="10" presetClass="entr" presetSubtype="0" fill="hold" nodeType="withEffect">
                                  <p:stCondLst>
                                    <p:cond delay="0"/>
                                  </p:stCondLst>
                                  <p:childTnLst>
                                    <p:set>
                                      <p:cBhvr>
                                        <p:cTn id="16" dur="1" fill="hold">
                                          <p:stCondLst>
                                            <p:cond delay="0"/>
                                          </p:stCondLst>
                                        </p:cTn>
                                        <p:tgtEl>
                                          <p:spTgt spid="187"/>
                                        </p:tgtEl>
                                        <p:attrNameLst>
                                          <p:attrName>style.visibility</p:attrName>
                                        </p:attrNameLst>
                                      </p:cBhvr>
                                      <p:to>
                                        <p:strVal val="visible"/>
                                      </p:to>
                                    </p:set>
                                    <p:animEffect transition="in" filter="fade">
                                      <p:cBhvr>
                                        <p:cTn id="17" dur="25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p:nvPr/>
        </p:nvSpPr>
        <p:spPr>
          <a:xfrm>
            <a:off x="792850" y="1120232"/>
            <a:ext cx="496200" cy="500100"/>
          </a:xfrm>
          <a:prstGeom prst="flowChartConnector">
            <a:avLst/>
          </a:prstGeom>
          <a:solidFill>
            <a:srgbClr val="005490"/>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300">
                <a:solidFill>
                  <a:schemeClr val="lt1"/>
                </a:solidFill>
                <a:latin typeface="Calibri"/>
                <a:ea typeface="Calibri"/>
                <a:cs typeface="Calibri"/>
                <a:sym typeface="Calibri"/>
              </a:rPr>
              <a:t>1</a:t>
            </a:r>
            <a:endParaRPr sz="2300">
              <a:solidFill>
                <a:schemeClr val="lt1"/>
              </a:solidFill>
              <a:latin typeface="Calibri"/>
              <a:ea typeface="Calibri"/>
              <a:cs typeface="Calibri"/>
              <a:sym typeface="Calibri"/>
            </a:endParaRPr>
          </a:p>
        </p:txBody>
      </p:sp>
      <p:sp>
        <p:nvSpPr>
          <p:cNvPr id="195" name="Google Shape;195;p25"/>
          <p:cNvSpPr/>
          <p:nvPr/>
        </p:nvSpPr>
        <p:spPr>
          <a:xfrm>
            <a:off x="1336004" y="1863904"/>
            <a:ext cx="496200" cy="500100"/>
          </a:xfrm>
          <a:prstGeom prst="flowChartConnector">
            <a:avLst/>
          </a:prstGeom>
          <a:solidFill>
            <a:srgbClr val="D14E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a:solidFill>
                  <a:schemeClr val="lt1"/>
                </a:solidFill>
                <a:latin typeface="Calibri"/>
                <a:ea typeface="Calibri"/>
                <a:cs typeface="Calibri"/>
                <a:sym typeface="Calibri"/>
              </a:rPr>
              <a:t>2</a:t>
            </a:r>
            <a:endParaRPr sz="2300">
              <a:solidFill>
                <a:schemeClr val="lt1"/>
              </a:solidFill>
              <a:latin typeface="Calibri"/>
              <a:ea typeface="Calibri"/>
              <a:cs typeface="Calibri"/>
              <a:sym typeface="Calibri"/>
            </a:endParaRPr>
          </a:p>
        </p:txBody>
      </p:sp>
      <p:sp>
        <p:nvSpPr>
          <p:cNvPr id="196" name="Google Shape;196;p25"/>
          <p:cNvSpPr/>
          <p:nvPr/>
        </p:nvSpPr>
        <p:spPr>
          <a:xfrm>
            <a:off x="792850" y="2560614"/>
            <a:ext cx="496200" cy="500100"/>
          </a:xfrm>
          <a:prstGeom prst="flowChartConnector">
            <a:avLst/>
          </a:prstGeom>
          <a:solidFill>
            <a:srgbClr val="00549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300">
                <a:solidFill>
                  <a:schemeClr val="lt1"/>
                </a:solidFill>
                <a:latin typeface="Calibri"/>
                <a:ea typeface="Calibri"/>
                <a:cs typeface="Calibri"/>
                <a:sym typeface="Calibri"/>
              </a:rPr>
              <a:t>3</a:t>
            </a:r>
            <a:endParaRPr sz="3200">
              <a:solidFill>
                <a:schemeClr val="lt1"/>
              </a:solidFill>
              <a:latin typeface="Calibri"/>
              <a:ea typeface="Calibri"/>
              <a:cs typeface="Calibri"/>
              <a:sym typeface="Calibri"/>
            </a:endParaRPr>
          </a:p>
        </p:txBody>
      </p:sp>
      <p:sp>
        <p:nvSpPr>
          <p:cNvPr id="197" name="Google Shape;197;p25"/>
          <p:cNvSpPr/>
          <p:nvPr/>
        </p:nvSpPr>
        <p:spPr>
          <a:xfrm>
            <a:off x="792850" y="4104915"/>
            <a:ext cx="496200" cy="500100"/>
          </a:xfrm>
          <a:prstGeom prst="flowChartConnector">
            <a:avLst/>
          </a:prstGeom>
          <a:solidFill>
            <a:srgbClr val="00549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300">
                <a:solidFill>
                  <a:schemeClr val="lt1"/>
                </a:solidFill>
                <a:latin typeface="Calibri"/>
                <a:ea typeface="Calibri"/>
                <a:cs typeface="Calibri"/>
                <a:sym typeface="Calibri"/>
              </a:rPr>
              <a:t>5</a:t>
            </a:r>
            <a:endParaRPr sz="2300">
              <a:solidFill>
                <a:schemeClr val="lt1"/>
              </a:solidFill>
              <a:latin typeface="Calibri"/>
              <a:ea typeface="Calibri"/>
              <a:cs typeface="Calibri"/>
              <a:sym typeface="Calibri"/>
            </a:endParaRPr>
          </a:p>
        </p:txBody>
      </p:sp>
      <p:sp>
        <p:nvSpPr>
          <p:cNvPr id="198" name="Google Shape;198;p25"/>
          <p:cNvSpPr/>
          <p:nvPr/>
        </p:nvSpPr>
        <p:spPr>
          <a:xfrm>
            <a:off x="1336004" y="3306198"/>
            <a:ext cx="496200" cy="500100"/>
          </a:xfrm>
          <a:prstGeom prst="flowChartConnector">
            <a:avLst/>
          </a:prstGeom>
          <a:solidFill>
            <a:srgbClr val="D14E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300">
                <a:solidFill>
                  <a:schemeClr val="lt1"/>
                </a:solidFill>
                <a:latin typeface="Calibri"/>
                <a:ea typeface="Calibri"/>
                <a:cs typeface="Calibri"/>
                <a:sym typeface="Calibri"/>
              </a:rPr>
              <a:t>4</a:t>
            </a:r>
            <a:endParaRPr sz="2300">
              <a:solidFill>
                <a:schemeClr val="lt1"/>
              </a:solidFill>
              <a:latin typeface="Calibri"/>
              <a:ea typeface="Calibri"/>
              <a:cs typeface="Calibri"/>
              <a:sym typeface="Calibri"/>
            </a:endParaRPr>
          </a:p>
        </p:txBody>
      </p:sp>
      <p:sp>
        <p:nvSpPr>
          <p:cNvPr id="199" name="Google Shape;199;p25"/>
          <p:cNvSpPr txBox="1"/>
          <p:nvPr/>
        </p:nvSpPr>
        <p:spPr>
          <a:xfrm>
            <a:off x="1641508" y="1086050"/>
            <a:ext cx="44901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Calibri"/>
                <a:ea typeface="Calibri"/>
                <a:cs typeface="Calibri"/>
                <a:sym typeface="Calibri"/>
              </a:rPr>
              <a:t>Data Description and Visualization</a:t>
            </a:r>
            <a:endParaRPr sz="2300" b="1">
              <a:latin typeface="Calibri"/>
              <a:ea typeface="Calibri"/>
              <a:cs typeface="Calibri"/>
              <a:sym typeface="Calibri"/>
            </a:endParaRPr>
          </a:p>
        </p:txBody>
      </p:sp>
      <p:sp>
        <p:nvSpPr>
          <p:cNvPr id="200" name="Google Shape;200;p25"/>
          <p:cNvSpPr txBox="1"/>
          <p:nvPr/>
        </p:nvSpPr>
        <p:spPr>
          <a:xfrm>
            <a:off x="2232953" y="1829722"/>
            <a:ext cx="60633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Calibri"/>
                <a:ea typeface="Calibri"/>
                <a:cs typeface="Calibri"/>
                <a:sym typeface="Calibri"/>
              </a:rPr>
              <a:t>Location Mapping </a:t>
            </a:r>
            <a:endParaRPr sz="2300" b="1">
              <a:latin typeface="Calibri"/>
              <a:ea typeface="Calibri"/>
              <a:cs typeface="Calibri"/>
              <a:sym typeface="Calibri"/>
            </a:endParaRPr>
          </a:p>
        </p:txBody>
      </p:sp>
      <p:sp>
        <p:nvSpPr>
          <p:cNvPr id="201" name="Google Shape;201;p25"/>
          <p:cNvSpPr txBox="1"/>
          <p:nvPr/>
        </p:nvSpPr>
        <p:spPr>
          <a:xfrm>
            <a:off x="1721693" y="2567960"/>
            <a:ext cx="3407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Calibri"/>
                <a:ea typeface="Calibri"/>
                <a:cs typeface="Calibri"/>
                <a:sym typeface="Calibri"/>
              </a:rPr>
              <a:t>Word Cloud</a:t>
            </a:r>
            <a:endParaRPr sz="2300" b="1">
              <a:latin typeface="Calibri"/>
              <a:ea typeface="Calibri"/>
              <a:cs typeface="Calibri"/>
              <a:sym typeface="Calibri"/>
            </a:endParaRPr>
          </a:p>
        </p:txBody>
      </p:sp>
      <p:sp>
        <p:nvSpPr>
          <p:cNvPr id="202" name="Google Shape;202;p25"/>
          <p:cNvSpPr txBox="1"/>
          <p:nvPr/>
        </p:nvSpPr>
        <p:spPr>
          <a:xfrm>
            <a:off x="2232953" y="3306198"/>
            <a:ext cx="46299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Calibri"/>
                <a:ea typeface="Calibri"/>
                <a:cs typeface="Calibri"/>
                <a:sym typeface="Calibri"/>
              </a:rPr>
              <a:t>Sub Request Types</a:t>
            </a:r>
            <a:endParaRPr sz="2300" b="1">
              <a:latin typeface="Calibri"/>
              <a:ea typeface="Calibri"/>
              <a:cs typeface="Calibri"/>
              <a:sym typeface="Calibri"/>
            </a:endParaRPr>
          </a:p>
        </p:txBody>
      </p:sp>
      <p:sp>
        <p:nvSpPr>
          <p:cNvPr id="203" name="Google Shape;203;p25"/>
          <p:cNvSpPr txBox="1"/>
          <p:nvPr/>
        </p:nvSpPr>
        <p:spPr>
          <a:xfrm>
            <a:off x="1832162" y="4044436"/>
            <a:ext cx="44901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b="1">
                <a:latin typeface="Calibri"/>
                <a:ea typeface="Calibri"/>
                <a:cs typeface="Calibri"/>
                <a:sym typeface="Calibri"/>
              </a:rPr>
              <a:t>Topic Modeling</a:t>
            </a:r>
            <a:endParaRPr sz="2300" b="1">
              <a:latin typeface="Calibri"/>
              <a:ea typeface="Calibri"/>
              <a:cs typeface="Calibri"/>
              <a:sym typeface="Calibri"/>
            </a:endParaRPr>
          </a:p>
        </p:txBody>
      </p:sp>
      <p:grpSp>
        <p:nvGrpSpPr>
          <p:cNvPr id="204" name="Google Shape;204;p25"/>
          <p:cNvGrpSpPr/>
          <p:nvPr/>
        </p:nvGrpSpPr>
        <p:grpSpPr>
          <a:xfrm>
            <a:off x="-1261128" y="-2562937"/>
            <a:ext cx="7887993" cy="4277475"/>
            <a:chOff x="-1708812" y="-3944515"/>
            <a:chExt cx="11092664" cy="6014448"/>
          </a:xfrm>
        </p:grpSpPr>
        <p:sp>
          <p:nvSpPr>
            <p:cNvPr id="205" name="Google Shape;205;p25"/>
            <p:cNvSpPr txBox="1"/>
            <p:nvPr/>
          </p:nvSpPr>
          <p:spPr>
            <a:xfrm>
              <a:off x="857252" y="295133"/>
              <a:ext cx="8526600" cy="177480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 sz="1700" b="1">
                  <a:solidFill>
                    <a:srgbClr val="A5A5A5"/>
                  </a:solidFill>
                </a:rPr>
                <a:t>Analysis – Data Cleaning and Identifying Urgent Issues</a:t>
              </a:r>
              <a:endParaRPr sz="1700" b="1">
                <a:solidFill>
                  <a:srgbClr val="A5A5A5"/>
                </a:solidFill>
              </a:endParaRPr>
            </a:p>
            <a:p>
              <a:pPr marL="0" lvl="0" indent="0" algn="l" rtl="0">
                <a:spcBef>
                  <a:spcPts val="0"/>
                </a:spcBef>
                <a:spcAft>
                  <a:spcPts val="0"/>
                </a:spcAft>
                <a:buSzPts val="1100"/>
                <a:buNone/>
              </a:pPr>
              <a:endParaRPr sz="2300" b="1">
                <a:solidFill>
                  <a:schemeClr val="dk1"/>
                </a:solidFill>
                <a:latin typeface="Calibri"/>
                <a:ea typeface="Calibri"/>
                <a:cs typeface="Calibri"/>
                <a:sym typeface="Calibri"/>
              </a:endParaRPr>
            </a:p>
            <a:p>
              <a:pPr marL="0" lvl="0" indent="0" algn="l" rtl="0">
                <a:spcBef>
                  <a:spcPts val="0"/>
                </a:spcBef>
                <a:spcAft>
                  <a:spcPts val="0"/>
                </a:spcAft>
                <a:buSzPts val="1100"/>
                <a:buNone/>
              </a:pPr>
              <a:endParaRPr sz="2500" b="1">
                <a:solidFill>
                  <a:schemeClr val="dk1"/>
                </a:solidFill>
                <a:latin typeface="Calibri"/>
                <a:ea typeface="Calibri"/>
                <a:cs typeface="Calibri"/>
                <a:sym typeface="Calibri"/>
              </a:endParaRPr>
            </a:p>
            <a:p>
              <a:pPr marL="0" marR="0" lvl="0" indent="0" algn="l" rtl="0">
                <a:spcBef>
                  <a:spcPts val="0"/>
                </a:spcBef>
                <a:spcAft>
                  <a:spcPts val="0"/>
                </a:spcAft>
                <a:buNone/>
              </a:pPr>
              <a:endParaRPr sz="1700" b="1">
                <a:solidFill>
                  <a:srgbClr val="A5A5A5"/>
                </a:solidFill>
              </a:endParaRPr>
            </a:p>
          </p:txBody>
        </p:sp>
        <p:sp>
          <p:nvSpPr>
            <p:cNvPr id="206" name="Google Shape;206;p25"/>
            <p:cNvSpPr/>
            <p:nvPr/>
          </p:nvSpPr>
          <p:spPr>
            <a:xfrm>
              <a:off x="-1708812" y="840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b="1">
                <a:solidFill>
                  <a:schemeClr val="lt1"/>
                </a:solidFill>
                <a:latin typeface="Calibri"/>
                <a:ea typeface="Calibri"/>
                <a:cs typeface="Calibri"/>
                <a:sym typeface="Calibri"/>
              </a:endParaRPr>
            </a:p>
          </p:txBody>
        </p:sp>
        <p:sp>
          <p:nvSpPr>
            <p:cNvPr id="207" name="Google Shape;207;p25"/>
            <p:cNvSpPr/>
            <p:nvPr/>
          </p:nvSpPr>
          <p:spPr>
            <a:xfrm>
              <a:off x="-1246495" y="743055"/>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b="1">
                <a:solidFill>
                  <a:schemeClr val="lt1"/>
                </a:solidFill>
                <a:latin typeface="Calibri"/>
                <a:ea typeface="Calibri"/>
                <a:cs typeface="Calibri"/>
                <a:sym typeface="Calibri"/>
              </a:endParaRPr>
            </a:p>
          </p:txBody>
        </p:sp>
        <p:sp>
          <p:nvSpPr>
            <p:cNvPr id="208" name="Google Shape;208;p25"/>
            <p:cNvSpPr/>
            <p:nvPr/>
          </p:nvSpPr>
          <p:spPr>
            <a:xfrm rot="5400000">
              <a:off x="-1763540" y="-1351749"/>
              <a:ext cx="4943100" cy="45600"/>
            </a:xfrm>
            <a:prstGeom prst="rect">
              <a:avLst/>
            </a:prstGeom>
            <a:solidFill>
              <a:srgbClr val="005490"/>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b="1">
                <a:solidFill>
                  <a:schemeClr val="lt1"/>
                </a:solidFill>
                <a:latin typeface="Calibri"/>
                <a:ea typeface="Calibri"/>
                <a:cs typeface="Calibri"/>
                <a:sym typeface="Calibri"/>
              </a:endParaRPr>
            </a:p>
          </p:txBody>
        </p:sp>
        <p:sp>
          <p:nvSpPr>
            <p:cNvPr id="209" name="Google Shape;209;p25"/>
            <p:cNvSpPr/>
            <p:nvPr/>
          </p:nvSpPr>
          <p:spPr>
            <a:xfrm rot="5400000">
              <a:off x="-1844261" y="-1495765"/>
              <a:ext cx="4943100" cy="45600"/>
            </a:xfrm>
            <a:prstGeom prst="rect">
              <a:avLst/>
            </a:prstGeom>
            <a:solidFill>
              <a:srgbClr val="E3939B"/>
            </a:solidFill>
            <a:ln>
              <a:noFill/>
            </a:ln>
          </p:spPr>
          <p:txBody>
            <a:bodyPr spcFirstLastPara="1" wrap="square" lIns="65025" tIns="32500" rIns="65025" bIns="32500" anchor="ctr" anchorCtr="0">
              <a:noAutofit/>
            </a:bodyPr>
            <a:lstStyle/>
            <a:p>
              <a:pPr marL="0" marR="0" lvl="0" indent="0" algn="ctr" rtl="0">
                <a:spcBef>
                  <a:spcPts val="0"/>
                </a:spcBef>
                <a:spcAft>
                  <a:spcPts val="0"/>
                </a:spcAft>
                <a:buNone/>
              </a:pPr>
              <a:endParaRPr sz="1300" b="1">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自定义设计方案">
  <a:themeElements>
    <a:clrScheme name="自定义 11">
      <a:dk1>
        <a:srgbClr val="000000"/>
      </a:dk1>
      <a:lt1>
        <a:srgbClr val="FFFFFF"/>
      </a:lt1>
      <a:dk2>
        <a:srgbClr val="44546A"/>
      </a:dk2>
      <a:lt2>
        <a:srgbClr val="E7E6E6"/>
      </a:lt2>
      <a:accent1>
        <a:srgbClr val="1F4C6B"/>
      </a:accent1>
      <a:accent2>
        <a:srgbClr val="D14E5B"/>
      </a:accent2>
      <a:accent3>
        <a:srgbClr val="1F4C6B"/>
      </a:accent3>
      <a:accent4>
        <a:srgbClr val="D14E5B"/>
      </a:accent4>
      <a:accent5>
        <a:srgbClr val="1F4C6B"/>
      </a:accent5>
      <a:accent6>
        <a:srgbClr val="D14E5B"/>
      </a:accent6>
      <a:hlink>
        <a:srgbClr val="1F4C6B"/>
      </a:hlink>
      <a:folHlink>
        <a:srgbClr val="D14E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1343</TotalTime>
  <Words>2024</Words>
  <Application>Microsoft Macintosh PowerPoint</Application>
  <PresentationFormat>On-screen Show (16:9)</PresentationFormat>
  <Paragraphs>308</Paragraphs>
  <Slides>32</Slides>
  <Notes>32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32</vt:i4>
      </vt:variant>
    </vt:vector>
  </HeadingPairs>
  <TitlesOfParts>
    <vt:vector size="40" baseType="lpstr">
      <vt:lpstr>Microsoft Yahei</vt:lpstr>
      <vt:lpstr>Arial</vt:lpstr>
      <vt:lpstr>Avenir</vt:lpstr>
      <vt:lpstr>Calibri</vt:lpstr>
      <vt:lpstr>Impact</vt:lpstr>
      <vt:lpstr>Times New Roman</vt:lpstr>
      <vt:lpstr>Simple Light</vt:lpstr>
      <vt:lpstr>自定义设计方案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4</cp:revision>
  <dcterms:modified xsi:type="dcterms:W3CDTF">2023-04-27T19:10:19Z</dcterms:modified>
</cp:coreProperties>
</file>