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2" r:id="rId4"/>
    <p:sldId id="259" r:id="rId5"/>
    <p:sldId id="273" r:id="rId6"/>
    <p:sldId id="269" r:id="rId7"/>
    <p:sldId id="268" r:id="rId8"/>
    <p:sldId id="274" r:id="rId9"/>
    <p:sldId id="270" r:id="rId10"/>
    <p:sldId id="271" r:id="rId11"/>
    <p:sldId id="275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>
        <p:scale>
          <a:sx n="66" d="100"/>
          <a:sy n="66" d="100"/>
        </p:scale>
        <p:origin x="-52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FFE46-F4E2-411D-DA00-90F3C8555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E6C206-9223-F7E7-8F92-A9D34EDE9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F45E7-A571-D866-FB6C-9108D0B6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C3D1-5B09-4BE2-B4AA-83366115BF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8B1CC-322F-B075-2EB6-159F36F9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B9264-3AAA-5E72-C0E6-E75FD34B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6A0B-EA4C-4EE8-9556-B815D528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29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63CBC-5121-6C3C-1D77-CF53D163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E66612-EE21-F810-DDF3-5EA3035E3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32C88-7700-430F-A295-B51E4395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C3D1-5B09-4BE2-B4AA-83366115BF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E1690-9BF0-8466-FFEC-50B2D57B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34AD2-1317-1B7F-AEDF-A2FCD3BF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6A0B-EA4C-4EE8-9556-B815D528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6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3A8E0C-23FB-85EC-9098-A6B1BFA72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DE41B5-29D6-4B28-7CDB-22B8C005F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EA9E3-2583-7DEA-3DDC-90D9A5D9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C3D1-5B09-4BE2-B4AA-83366115BF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4D37F-8117-5548-C460-5ECB721B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EA3B4-83E9-6926-B298-C3C25BE8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6A0B-EA4C-4EE8-9556-B815D528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5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B3101-B7EE-A91F-5A60-DF343ED6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A3888-D939-E796-8902-916EAB04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D5348-F019-1C2B-81AF-2BB544D0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C3D1-5B09-4BE2-B4AA-83366115BF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67F83-500B-CA9F-581F-8EF2C310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48C2E-6E84-019F-2826-3A9618F2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6A0B-EA4C-4EE8-9556-B815D528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0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77E92-CADC-2B2A-D283-BF16CF46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4748B-7639-A89B-8AC3-755E20004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1D1D8-C317-4799-D545-DEC5EB19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C3D1-5B09-4BE2-B4AA-83366115BF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53CEB-4145-0B83-C4BF-3723864F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E5390-7A93-16E1-F5ED-CE6DCD0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6A0B-EA4C-4EE8-9556-B815D528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7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14030-C508-19C3-75E0-B6D446CB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41132-97B7-D695-2442-DD1C9CF86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96A8AB-F990-E25C-C0CF-0B89DE8BC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C48A98-3D0D-B6A3-F00B-A4F41569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C3D1-5B09-4BE2-B4AA-83366115BF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69C7BC-2B11-002C-1B54-ED993905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0D66A-8533-C860-5B11-F6431CD6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6A0B-EA4C-4EE8-9556-B815D528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9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C81E4-87D0-55E5-6047-ACBF2554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8A641-852E-2229-94AB-37422DFB6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2899DA-8F25-91B2-F3BC-714C7A763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47DC65-E24D-2A31-D511-A0BEDC5AD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3CD4FB-0071-4C3E-1F68-7302990BC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4A2A05-35D5-529F-D64F-9A03635E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C3D1-5B09-4BE2-B4AA-83366115BF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0E3085-CF5E-C766-5BC5-8BDFB3CA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563D86-1C11-E1F7-5CF3-A432F142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6A0B-EA4C-4EE8-9556-B815D528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52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989BC-E438-CDE7-E2C5-14494465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7C3019-F658-F257-58C1-9E37BA59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C3D1-5B09-4BE2-B4AA-83366115BF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722A72-D5A2-A5D1-BE9E-B0132990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89ACE8-3F3C-B546-278E-C551D6FE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6A0B-EA4C-4EE8-9556-B815D528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54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1CE644-5877-E0AA-FFFE-5C1194FD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C3D1-5B09-4BE2-B4AA-83366115BF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DABD13-1620-70E2-E4F9-2D2270AE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98707D-B402-D0FD-BDE6-E71823F7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6A0B-EA4C-4EE8-9556-B815D528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CB808-5666-4497-0288-C25ADD77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2A5F6-BFB9-A471-5D4A-D1540690D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EB209-A188-E5B7-5950-E7E89332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043B9-FECC-9859-137C-5F6E6C53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C3D1-5B09-4BE2-B4AA-83366115BF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71690-8FB3-A2F1-4E41-8AB24020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D7042-2825-21D5-837D-A9F2DCE3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6A0B-EA4C-4EE8-9556-B815D528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31C88-2C0B-D19C-DC3C-FCA40636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AE80A8-805D-5E10-688E-BABD9EFCE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9BD3D-DFB1-B06A-B22A-A46D6873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1FC350-AB2D-0040-E7B5-B4C291A0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C3D1-5B09-4BE2-B4AA-83366115BF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08B72-E927-4676-B515-07B27A12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58469-1C18-F207-6C2D-A0257D5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6A0B-EA4C-4EE8-9556-B815D528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6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F9A213-5A76-B613-CAD5-0E878717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77528-864D-E7FD-6CD6-3B1340801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F2F30-A8D2-5E40-DF79-6DF6AFBE4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10C3D1-5B09-4BE2-B4AA-83366115BF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2296F-8291-37D4-B4D2-2D51742AC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B2EB7-3E9D-5E03-4880-BB697AD2F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76A0B-EA4C-4EE8-9556-B815D528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E0396-54A9-9629-0BAD-7520FF8AF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Avenir Next LT Pro" panose="020B0504020202020204" pitchFamily="34" charset="0"/>
              </a:rPr>
              <a:t>Very Deep Convolutional Networks For Large-Scale Image Recognition</a:t>
            </a:r>
            <a:endParaRPr lang="ko-KR" altLang="en-US" sz="3200" b="1" dirty="0">
              <a:latin typeface="Avenir Next LT Pro" panose="020B05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3D4F5-2E7F-DC2B-DB0E-BEBFE7F75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Karen Simonyan    Andrew Zisserman</a:t>
            </a:r>
            <a:endParaRPr lang="ko-KR" altLang="en-US" sz="1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288E412-0C83-0984-F22F-FBDF01159344}"/>
              </a:ext>
            </a:extLst>
          </p:cNvPr>
          <p:cNvSpPr txBox="1">
            <a:spLocks/>
          </p:cNvSpPr>
          <p:nvPr/>
        </p:nvSpPr>
        <p:spPr>
          <a:xfrm>
            <a:off x="5119914" y="6056086"/>
            <a:ext cx="1952171" cy="15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/>
              <a:t>박민경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050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98C5F-E513-5A5D-F5AF-F9BF986D05B7}"/>
              </a:ext>
            </a:extLst>
          </p:cNvPr>
          <p:cNvSpPr txBox="1"/>
          <p:nvPr/>
        </p:nvSpPr>
        <p:spPr>
          <a:xfrm>
            <a:off x="571500" y="636815"/>
            <a:ext cx="1519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venir Next LT Pro Demi" panose="020B0704020202020204" pitchFamily="34" charset="0"/>
              </a:rPr>
              <a:t>VGG-16</a:t>
            </a:r>
            <a:endParaRPr lang="ko-KR" altLang="en-US" sz="2800" dirty="0">
              <a:latin typeface="Avenir Next LT Pro Demi" panose="020B07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6121B-CD45-6FBD-168B-9B683AC0E7EA}"/>
              </a:ext>
            </a:extLst>
          </p:cNvPr>
          <p:cNvSpPr txBox="1"/>
          <p:nvPr/>
        </p:nvSpPr>
        <p:spPr>
          <a:xfrm>
            <a:off x="571500" y="1274335"/>
            <a:ext cx="2782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venir Next LT Pro" panose="020B0504020202020204" pitchFamily="34" charset="0"/>
              </a:rPr>
              <a:t>Fully Connected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0F241-4A5C-8DCC-E5F1-6B14F5130568}"/>
              </a:ext>
            </a:extLst>
          </p:cNvPr>
          <p:cNvSpPr txBox="1"/>
          <p:nvPr/>
        </p:nvSpPr>
        <p:spPr>
          <a:xfrm>
            <a:off x="571500" y="1788744"/>
            <a:ext cx="110280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r>
              <a:rPr lang="en-US" altLang="ko-KR" sz="2000" dirty="0">
                <a:latin typeface="Avenir Next LT Pro" panose="020B0504020202020204" pitchFamily="34" charset="0"/>
              </a:rPr>
              <a:t>3 Fully Connected Layer </a:t>
            </a:r>
            <a:r>
              <a:rPr lang="ko-KR" altLang="en-US" sz="2000" dirty="0">
                <a:latin typeface="Avenir Next LT Pro" panose="020B0504020202020204" pitchFamily="34" charset="0"/>
              </a:rPr>
              <a:t>사용</a:t>
            </a:r>
            <a:endParaRPr lang="en-US" altLang="ko-KR" sz="2000" dirty="0">
              <a:latin typeface="Avenir Next LT Pro" panose="020B0504020202020204" pitchFamily="34" charset="0"/>
            </a:endParaRPr>
          </a:p>
          <a:p>
            <a:r>
              <a:rPr lang="en-US" altLang="ko-KR" sz="2000" dirty="0">
                <a:latin typeface="Avenir Next LT Pro" panose="020B0504020202020204" pitchFamily="34" charset="0"/>
              </a:rPr>
              <a:t>(implemented</a:t>
            </a:r>
            <a:r>
              <a:rPr lang="ko-KR" altLang="en-US" sz="2000" dirty="0">
                <a:latin typeface="Avenir Next LT Pro" panose="020B0504020202020204" pitchFamily="34" charset="0"/>
              </a:rPr>
              <a:t> </a:t>
            </a:r>
            <a:r>
              <a:rPr lang="en-US" altLang="ko-KR" sz="2000" dirty="0">
                <a:latin typeface="Avenir Next LT Pro" panose="020B0504020202020204" pitchFamily="34" charset="0"/>
              </a:rPr>
              <a:t>as</a:t>
            </a:r>
            <a:r>
              <a:rPr lang="ko-KR" altLang="en-US" sz="2000" dirty="0">
                <a:latin typeface="Avenir Next LT Pro" panose="020B0504020202020204" pitchFamily="34" charset="0"/>
              </a:rPr>
              <a:t> </a:t>
            </a:r>
            <a:r>
              <a:rPr lang="en-US" altLang="ko-KR" sz="2000" dirty="0">
                <a:latin typeface="Avenir Next LT Pro" panose="020B0504020202020204" pitchFamily="34" charset="0"/>
              </a:rPr>
              <a:t>conv)</a:t>
            </a: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endParaRPr lang="en-US" altLang="ko-KR" sz="2000" dirty="0">
              <a:latin typeface="Avenir Next LT Pro" panose="020B05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2BA1AF-E80E-76BB-C21E-41C547811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007" y="306946"/>
            <a:ext cx="4374145" cy="23348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2DD89ED-C6BA-4C62-69B6-9F8F8A4F906A}"/>
              </a:ext>
            </a:extLst>
          </p:cNvPr>
          <p:cNvSpPr/>
          <p:nvPr/>
        </p:nvSpPr>
        <p:spPr>
          <a:xfrm>
            <a:off x="3496395" y="4042642"/>
            <a:ext cx="2268569" cy="2442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scene3d>
            <a:camera prst="obliqueTopRight"/>
            <a:lightRig rig="balanced" dir="t"/>
          </a:scene3d>
          <a:sp3d extrusionH="635000" contourW="12700">
            <a:extrusionClr>
              <a:schemeClr val="bg1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CC8A07-44AF-DA01-D6B0-C03AAEE34E68}"/>
              </a:ext>
            </a:extLst>
          </p:cNvPr>
          <p:cNvSpPr/>
          <p:nvPr/>
        </p:nvSpPr>
        <p:spPr>
          <a:xfrm>
            <a:off x="10080019" y="4042642"/>
            <a:ext cx="1148439" cy="2442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scene3d>
            <a:camera prst="obliqueTopRight"/>
            <a:lightRig rig="balanced" dir="t"/>
          </a:scene3d>
          <a:sp3d extrusionH="635000" contourW="12700">
            <a:extrusionClr>
              <a:schemeClr val="bg1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523724-08B4-340E-9D1B-4A3BB3CA451A}"/>
              </a:ext>
            </a:extLst>
          </p:cNvPr>
          <p:cNvSpPr/>
          <p:nvPr/>
        </p:nvSpPr>
        <p:spPr>
          <a:xfrm>
            <a:off x="6788207" y="4042642"/>
            <a:ext cx="2268569" cy="2442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scene3d>
            <a:camera prst="obliqueTopRight"/>
            <a:lightRig rig="balanced" dir="t"/>
          </a:scene3d>
          <a:sp3d extrusionH="635000" contourW="12700">
            <a:extrusionClr>
              <a:schemeClr val="bg1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26695-F4A7-C515-3E51-29DA13A48F2C}"/>
              </a:ext>
            </a:extLst>
          </p:cNvPr>
          <p:cNvSpPr txBox="1"/>
          <p:nvPr/>
        </p:nvSpPr>
        <p:spPr>
          <a:xfrm>
            <a:off x="4087390" y="4424680"/>
            <a:ext cx="108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1x1x4096</a:t>
            </a:r>
            <a:endParaRPr lang="ko-KR" altLang="en-US" sz="16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0DE9B-0510-35BC-2129-69C766657E9F}"/>
              </a:ext>
            </a:extLst>
          </p:cNvPr>
          <p:cNvSpPr txBox="1"/>
          <p:nvPr/>
        </p:nvSpPr>
        <p:spPr>
          <a:xfrm>
            <a:off x="7379203" y="4436889"/>
            <a:ext cx="108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1x1x4096</a:t>
            </a:r>
            <a:endParaRPr lang="ko-KR" altLang="en-US" sz="16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19CA3-C902-D758-D990-B88AEC13F689}"/>
              </a:ext>
            </a:extLst>
          </p:cNvPr>
          <p:cNvSpPr txBox="1"/>
          <p:nvPr/>
        </p:nvSpPr>
        <p:spPr>
          <a:xfrm>
            <a:off x="10162293" y="4375813"/>
            <a:ext cx="108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1x1x1000</a:t>
            </a:r>
            <a:endParaRPr lang="ko-KR" altLang="en-US" sz="16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D6E3BF-BA32-698D-1535-37C5E0A43984}"/>
              </a:ext>
            </a:extLst>
          </p:cNvPr>
          <p:cNvSpPr txBox="1"/>
          <p:nvPr/>
        </p:nvSpPr>
        <p:spPr>
          <a:xfrm>
            <a:off x="1925825" y="5106039"/>
            <a:ext cx="2268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4096 </a:t>
            </a:r>
            <a:r>
              <a:rPr lang="ko-KR" altLang="en-US" sz="1600" dirty="0">
                <a:latin typeface="Avenir Next LT Pro" panose="020B0504020202020204" pitchFamily="34" charset="0"/>
              </a:rPr>
              <a:t>개의</a:t>
            </a:r>
            <a:endParaRPr lang="en-US" altLang="ko-KR" sz="1600" dirty="0">
              <a:latin typeface="Avenir Next LT Pro" panose="020B0504020202020204" pitchFamily="34" charset="0"/>
            </a:endParaRPr>
          </a:p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7x7x512 filter</a:t>
            </a:r>
            <a:endParaRPr lang="ko-KR" altLang="en-US" sz="1600" dirty="0">
              <a:latin typeface="Avenir Next LT Pro" panose="020B05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74F3CD-3EFD-5094-A1A5-422D9522FE39}"/>
              </a:ext>
            </a:extLst>
          </p:cNvPr>
          <p:cNvSpPr/>
          <p:nvPr/>
        </p:nvSpPr>
        <p:spPr>
          <a:xfrm>
            <a:off x="291925" y="3830252"/>
            <a:ext cx="2181227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scene3d>
            <a:camera prst="obliqueTopRight"/>
            <a:lightRig rig="balanced" dir="t"/>
          </a:scene3d>
          <a:sp3d extrusionH="1270000" contourW="12700">
            <a:extrusionClr>
              <a:schemeClr val="bg1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1C6EB2-1E1D-6163-9769-C27E007EC8EF}"/>
              </a:ext>
            </a:extLst>
          </p:cNvPr>
          <p:cNvSpPr txBox="1"/>
          <p:nvPr/>
        </p:nvSpPr>
        <p:spPr>
          <a:xfrm>
            <a:off x="854772" y="3167578"/>
            <a:ext cx="1404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Avenir Next LT Pro" panose="020B0504020202020204" pitchFamily="34" charset="0"/>
              </a:rPr>
              <a:t>MaxPooling</a:t>
            </a:r>
            <a:endParaRPr lang="ko-KR" altLang="en-US" sz="1600" dirty="0">
              <a:latin typeface="Avenir Next LT Pro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8C9BF-4979-BCA2-985C-123E1ED64C2D}"/>
              </a:ext>
            </a:extLst>
          </p:cNvPr>
          <p:cNvSpPr txBox="1"/>
          <p:nvPr/>
        </p:nvSpPr>
        <p:spPr>
          <a:xfrm>
            <a:off x="4087391" y="3167578"/>
            <a:ext cx="108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FC</a:t>
            </a:r>
            <a:endParaRPr lang="ko-KR" altLang="en-US" sz="1600" dirty="0">
              <a:latin typeface="Avenir Next LT Pro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72E2-0013-1D83-A919-4E80ABBC81D2}"/>
              </a:ext>
            </a:extLst>
          </p:cNvPr>
          <p:cNvSpPr txBox="1"/>
          <p:nvPr/>
        </p:nvSpPr>
        <p:spPr>
          <a:xfrm>
            <a:off x="7379203" y="3167578"/>
            <a:ext cx="108657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FC</a:t>
            </a:r>
            <a:endParaRPr lang="ko-KR" altLang="en-US" sz="1600" dirty="0">
              <a:latin typeface="Avenir Next LT Pro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9F9B6B-087E-F80A-0621-265CB5CC7791}"/>
              </a:ext>
            </a:extLst>
          </p:cNvPr>
          <p:cNvSpPr txBox="1"/>
          <p:nvPr/>
        </p:nvSpPr>
        <p:spPr>
          <a:xfrm>
            <a:off x="10162294" y="3167578"/>
            <a:ext cx="108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FC</a:t>
            </a:r>
            <a:endParaRPr lang="ko-KR" altLang="en-US" sz="1600" dirty="0"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3C1884-8240-CB6E-9938-65E549227636}"/>
              </a:ext>
            </a:extLst>
          </p:cNvPr>
          <p:cNvSpPr txBox="1"/>
          <p:nvPr/>
        </p:nvSpPr>
        <p:spPr>
          <a:xfrm>
            <a:off x="839250" y="4714367"/>
            <a:ext cx="108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7x7x512</a:t>
            </a:r>
            <a:endParaRPr lang="ko-KR" altLang="en-US" sz="16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A6D8E0-BE41-C67D-E996-95170AC84030}"/>
              </a:ext>
            </a:extLst>
          </p:cNvPr>
          <p:cNvSpPr txBox="1"/>
          <p:nvPr/>
        </p:nvSpPr>
        <p:spPr>
          <a:xfrm>
            <a:off x="5173965" y="5106039"/>
            <a:ext cx="2268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4096 </a:t>
            </a:r>
            <a:r>
              <a:rPr lang="ko-KR" altLang="en-US" sz="1600" dirty="0">
                <a:latin typeface="Avenir Next LT Pro" panose="020B0504020202020204" pitchFamily="34" charset="0"/>
              </a:rPr>
              <a:t>개의</a:t>
            </a:r>
            <a:endParaRPr lang="en-US" altLang="ko-KR" sz="1600" dirty="0">
              <a:latin typeface="Avenir Next LT Pro" panose="020B0504020202020204" pitchFamily="34" charset="0"/>
            </a:endParaRPr>
          </a:p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1x1x4096 filter</a:t>
            </a:r>
            <a:endParaRPr lang="ko-KR" altLang="en-US" sz="1600" dirty="0">
              <a:latin typeface="Avenir Next LT Pro" panose="020B05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E2A561-2F48-5ACE-CC45-DCF07D252B78}"/>
              </a:ext>
            </a:extLst>
          </p:cNvPr>
          <p:cNvSpPr txBox="1"/>
          <p:nvPr/>
        </p:nvSpPr>
        <p:spPr>
          <a:xfrm>
            <a:off x="8465778" y="5106039"/>
            <a:ext cx="2268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1000 </a:t>
            </a:r>
            <a:r>
              <a:rPr lang="ko-KR" altLang="en-US" sz="1600" dirty="0">
                <a:latin typeface="Avenir Next LT Pro" panose="020B0504020202020204" pitchFamily="34" charset="0"/>
              </a:rPr>
              <a:t>개의</a:t>
            </a:r>
            <a:endParaRPr lang="en-US" altLang="ko-KR" sz="1600" dirty="0">
              <a:latin typeface="Avenir Next LT Pro" panose="020B0504020202020204" pitchFamily="34" charset="0"/>
            </a:endParaRPr>
          </a:p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1x1x4096 filter</a:t>
            </a:r>
            <a:endParaRPr lang="ko-KR" altLang="en-US" sz="1600" dirty="0">
              <a:latin typeface="Avenir Next LT Pro" panose="020B05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66D93A-60EF-FD96-25EA-92162A8BC59C}"/>
              </a:ext>
            </a:extLst>
          </p:cNvPr>
          <p:cNvSpPr txBox="1"/>
          <p:nvPr/>
        </p:nvSpPr>
        <p:spPr>
          <a:xfrm>
            <a:off x="1882152" y="4816092"/>
            <a:ext cx="2268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Avenir Next LT Pro" panose="020B0504020202020204" pitchFamily="34" charset="0"/>
              </a:rPr>
              <a:t>Flatten</a:t>
            </a:r>
            <a:endParaRPr lang="ko-KR" altLang="en-US" sz="16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6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98C5F-E513-5A5D-F5AF-F9BF986D05B7}"/>
              </a:ext>
            </a:extLst>
          </p:cNvPr>
          <p:cNvSpPr txBox="1"/>
          <p:nvPr/>
        </p:nvSpPr>
        <p:spPr>
          <a:xfrm>
            <a:off x="571500" y="636815"/>
            <a:ext cx="1519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venir Next LT Pro Demi" panose="020B0704020202020204" pitchFamily="34" charset="0"/>
              </a:rPr>
              <a:t>VGG-16</a:t>
            </a:r>
            <a:endParaRPr lang="ko-KR" altLang="en-US" sz="2800" dirty="0">
              <a:latin typeface="Avenir Next LT Pro Demi" panose="020B07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6121B-CD45-6FBD-168B-9B683AC0E7EA}"/>
              </a:ext>
            </a:extLst>
          </p:cNvPr>
          <p:cNvSpPr txBox="1"/>
          <p:nvPr/>
        </p:nvSpPr>
        <p:spPr>
          <a:xfrm>
            <a:off x="571500" y="1274335"/>
            <a:ext cx="647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venir Next LT Pro" panose="020B0504020202020204" pitchFamily="34" charset="0"/>
              </a:rPr>
              <a:t>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0F241-4A5C-8DCC-E5F1-6B14F5130568}"/>
              </a:ext>
            </a:extLst>
          </p:cNvPr>
          <p:cNvSpPr txBox="1"/>
          <p:nvPr/>
        </p:nvSpPr>
        <p:spPr>
          <a:xfrm>
            <a:off x="571500" y="1788744"/>
            <a:ext cx="11028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endParaRPr lang="en-US" altLang="ko-KR" sz="2000" dirty="0">
              <a:latin typeface="Avenir Next LT Pro" panose="020B05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C4FEDA-38FB-B41D-5081-254C2A327CC8}"/>
              </a:ext>
            </a:extLst>
          </p:cNvPr>
          <p:cNvSpPr txBox="1"/>
          <p:nvPr/>
        </p:nvSpPr>
        <p:spPr>
          <a:xfrm>
            <a:off x="571500" y="1788744"/>
            <a:ext cx="11028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r>
              <a:rPr lang="en-US" altLang="ko-KR" sz="2000" dirty="0">
                <a:latin typeface="Avenir Next LT Pro" panose="020B0504020202020204" pitchFamily="34" charset="0"/>
              </a:rPr>
              <a:t>FC Layer</a:t>
            </a:r>
            <a:r>
              <a:rPr lang="ko-KR" altLang="en-US" sz="2000" dirty="0">
                <a:latin typeface="Avenir Next LT Pro" panose="020B0504020202020204" pitchFamily="34" charset="0"/>
              </a:rPr>
              <a:t>들을 </a:t>
            </a:r>
            <a:r>
              <a:rPr lang="en-US" altLang="ko-KR" sz="2000" dirty="0">
                <a:latin typeface="Avenir Next LT Pro" panose="020B0504020202020204" pitchFamily="34" charset="0"/>
              </a:rPr>
              <a:t>Conv Layer</a:t>
            </a:r>
            <a:r>
              <a:rPr lang="ko-KR" altLang="en-US" sz="2000" dirty="0">
                <a:latin typeface="Avenir Next LT Pro" panose="020B0504020202020204" pitchFamily="34" charset="0"/>
              </a:rPr>
              <a:t>로 바꿔서 테스트 한다</a:t>
            </a:r>
            <a:r>
              <a:rPr lang="en-US" altLang="ko-KR" sz="2000" dirty="0">
                <a:latin typeface="Avenir Next LT Pro" panose="020B0504020202020204" pitchFamily="34" charset="0"/>
              </a:rPr>
              <a:t>.</a:t>
            </a: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venir Next LT Pro" panose="020B0504020202020204" pitchFamily="34" charset="0"/>
              </a:rPr>
              <a:t>Training </a:t>
            </a:r>
            <a:r>
              <a:rPr lang="ko-KR" altLang="en-US" sz="2000" dirty="0">
                <a:latin typeface="Avenir Next LT Pro" panose="020B0504020202020204" pitchFamily="34" charset="0"/>
              </a:rPr>
              <a:t>시에는 이미지를 </a:t>
            </a:r>
            <a:r>
              <a:rPr lang="en-US" altLang="ko-KR" sz="2000" dirty="0">
                <a:latin typeface="Avenir Next LT Pro" panose="020B0504020202020204" pitchFamily="34" charset="0"/>
              </a:rPr>
              <a:t>Crop</a:t>
            </a:r>
            <a:r>
              <a:rPr lang="ko-KR" altLang="en-US" sz="2000" dirty="0">
                <a:latin typeface="Avenir Next LT Pro" panose="020B0504020202020204" pitchFamily="34" charset="0"/>
              </a:rPr>
              <a:t>하여 크기를 맞췄지만</a:t>
            </a:r>
            <a:r>
              <a:rPr lang="en-US" altLang="ko-KR" sz="2000" dirty="0">
                <a:latin typeface="Avenir Next LT Pro" panose="020B0504020202020204" pitchFamily="34" charset="0"/>
              </a:rPr>
              <a:t>, Test </a:t>
            </a:r>
            <a:r>
              <a:rPr lang="ko-KR" altLang="en-US" sz="2000" dirty="0">
                <a:latin typeface="Avenir Next LT Pro" panose="020B0504020202020204" pitchFamily="34" charset="0"/>
              </a:rPr>
              <a:t>시에는 여러 크기의 이미지를 사용할 수 있게 한다</a:t>
            </a:r>
            <a:r>
              <a:rPr lang="en-US" altLang="ko-KR" sz="2000" dirty="0">
                <a:latin typeface="Avenir Next LT Pro" panose="020B0504020202020204" pitchFamily="34" charset="0"/>
              </a:rPr>
              <a:t>.</a:t>
            </a:r>
            <a:r>
              <a:rPr lang="ko-KR" altLang="en-US" sz="2000" dirty="0">
                <a:latin typeface="Avenir Next LT Pro" panose="020B0504020202020204" pitchFamily="34" charset="0"/>
              </a:rPr>
              <a:t> </a:t>
            </a:r>
            <a:endParaRPr lang="en-US" altLang="ko-KR" sz="2000" dirty="0">
              <a:latin typeface="Avenir Next LT Pro" panose="020B05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>
              <a:latin typeface="Avenir Next LT Pro" panose="020B0504020202020204" pitchFamily="34" charset="0"/>
            </a:endParaRP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Avenir Next LT Pro" panose="020B0504020202020204" pitchFamily="34" charset="0"/>
              </a:rPr>
              <a:t>동일 </a:t>
            </a:r>
            <a:r>
              <a:rPr lang="en-US" altLang="ko-KR" sz="2000" dirty="0">
                <a:latin typeface="Avenir Next LT Pro" panose="020B0504020202020204" pitchFamily="34" charset="0"/>
              </a:rPr>
              <a:t>Filter </a:t>
            </a:r>
            <a:r>
              <a:rPr lang="ko-KR" altLang="en-US" sz="2000" dirty="0">
                <a:latin typeface="Avenir Next LT Pro" panose="020B0504020202020204" pitchFamily="34" charset="0"/>
              </a:rPr>
              <a:t>사용 시에</a:t>
            </a:r>
            <a:r>
              <a:rPr lang="en-US" altLang="ko-KR" sz="2000" dirty="0">
                <a:latin typeface="Avenir Next LT Pro" panose="020B0504020202020204" pitchFamily="34" charset="0"/>
              </a:rPr>
              <a:t>, output layer</a:t>
            </a:r>
            <a:r>
              <a:rPr lang="ko-KR" altLang="en-US" sz="2000" dirty="0">
                <a:latin typeface="Avenir Next LT Pro" panose="020B0504020202020204" pitchFamily="34" charset="0"/>
              </a:rPr>
              <a:t>의 크기가 다르게 나올 수 있음 </a:t>
            </a:r>
            <a:r>
              <a:rPr lang="en-US" altLang="ko-KR" sz="2000" dirty="0">
                <a:latin typeface="Avenir Next LT Pro" panose="020B0504020202020204" pitchFamily="34" charset="0"/>
              </a:rPr>
              <a:t>&gt; </a:t>
            </a:r>
            <a:r>
              <a:rPr lang="ko-KR" altLang="en-US" sz="2000" dirty="0">
                <a:latin typeface="Avenir Next LT Pro" panose="020B0504020202020204" pitchFamily="34" charset="0"/>
              </a:rPr>
              <a:t>이 경우에 </a:t>
            </a:r>
            <a:r>
              <a:rPr lang="en-US" altLang="ko-KR" sz="2000" dirty="0">
                <a:latin typeface="Avenir Next LT Pro" panose="020B0504020202020204" pitchFamily="34" charset="0"/>
              </a:rPr>
              <a:t>sum pooling</a:t>
            </a:r>
            <a:r>
              <a:rPr lang="ko-KR" altLang="en-US" sz="2000" dirty="0">
                <a:latin typeface="Avenir Next LT Pro" panose="020B0504020202020204" pitchFamily="34" charset="0"/>
              </a:rPr>
              <a:t>으로 </a:t>
            </a:r>
            <a:r>
              <a:rPr lang="en-US" altLang="ko-KR" sz="2000" dirty="0">
                <a:latin typeface="Avenir Next LT Pro" panose="020B0504020202020204" pitchFamily="34" charset="0"/>
              </a:rPr>
              <a:t>1x1x1000form</a:t>
            </a:r>
            <a:r>
              <a:rPr lang="ko-KR" altLang="en-US" sz="2000" dirty="0">
                <a:latin typeface="Avenir Next LT Pro" panose="020B0504020202020204" pitchFamily="34" charset="0"/>
              </a:rPr>
              <a:t>으로 만들게 된다</a:t>
            </a:r>
            <a:r>
              <a:rPr lang="en-US" altLang="ko-KR" sz="2000" dirty="0">
                <a:latin typeface="Avenir Next LT Pro" panose="020B05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>
              <a:latin typeface="Avenir Next LT Pro" panose="020B0504020202020204" pitchFamily="34" charset="0"/>
            </a:endParaRP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endParaRPr lang="en-US" altLang="ko-KR" sz="20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4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46EA124F-1A80-35F8-1922-FAE600EF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76" y="1788744"/>
            <a:ext cx="5303273" cy="46896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698C5F-E513-5A5D-F5AF-F9BF986D05B7}"/>
              </a:ext>
            </a:extLst>
          </p:cNvPr>
          <p:cNvSpPr txBox="1"/>
          <p:nvPr/>
        </p:nvSpPr>
        <p:spPr>
          <a:xfrm>
            <a:off x="571500" y="636815"/>
            <a:ext cx="1519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venir Next LT Pro Demi" panose="020B0704020202020204" pitchFamily="34" charset="0"/>
              </a:rPr>
              <a:t>VGG-16</a:t>
            </a:r>
            <a:endParaRPr lang="ko-KR" altLang="en-US" sz="2800" dirty="0">
              <a:latin typeface="Avenir Next LT Pro Demi" panose="020B07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6121B-CD45-6FBD-168B-9B683AC0E7EA}"/>
              </a:ext>
            </a:extLst>
          </p:cNvPr>
          <p:cNvSpPr txBox="1"/>
          <p:nvPr/>
        </p:nvSpPr>
        <p:spPr>
          <a:xfrm>
            <a:off x="571500" y="1274335"/>
            <a:ext cx="1662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venir Next LT Pro" panose="020B0504020202020204" pitchFamily="34" charset="0"/>
              </a:rPr>
              <a:t>Test &amp;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0F241-4A5C-8DCC-E5F1-6B14F5130568}"/>
              </a:ext>
            </a:extLst>
          </p:cNvPr>
          <p:cNvSpPr txBox="1"/>
          <p:nvPr/>
        </p:nvSpPr>
        <p:spPr>
          <a:xfrm>
            <a:off x="571500" y="1788744"/>
            <a:ext cx="11028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endParaRPr lang="en-US" altLang="ko-KR" sz="2000" dirty="0">
              <a:latin typeface="Avenir Next LT Pro" panose="020B05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D128008-C8FF-42E0-FE25-9206657FC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852" y="1788744"/>
            <a:ext cx="5668373" cy="246057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896251-F943-7C2F-3427-1DC3EABCF2F1}"/>
              </a:ext>
            </a:extLst>
          </p:cNvPr>
          <p:cNvSpPr/>
          <p:nvPr/>
        </p:nvSpPr>
        <p:spPr>
          <a:xfrm>
            <a:off x="1933575" y="3205162"/>
            <a:ext cx="609600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D70CC8-3A8F-A61A-9C5E-3F80327F31E6}"/>
              </a:ext>
            </a:extLst>
          </p:cNvPr>
          <p:cNvSpPr/>
          <p:nvPr/>
        </p:nvSpPr>
        <p:spPr>
          <a:xfrm>
            <a:off x="6029325" y="2466975"/>
            <a:ext cx="5486399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B3438B4-6B5D-B85A-2B96-7F5E4CF6C0EC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543175" y="2552700"/>
            <a:ext cx="3486150" cy="7620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23CB46-E5D2-051F-AF5F-5193CD6E1219}"/>
              </a:ext>
            </a:extLst>
          </p:cNvPr>
          <p:cNvSpPr txBox="1"/>
          <p:nvPr/>
        </p:nvSpPr>
        <p:spPr>
          <a:xfrm>
            <a:off x="6050265" y="4313215"/>
            <a:ext cx="500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rgbClr val="FF0000"/>
                </a:solidFill>
                <a:latin typeface="Avenir Next LT Pro" panose="020B0504020202020204" pitchFamily="34" charset="0"/>
              </a:rPr>
              <a:t>AlexNet</a:t>
            </a:r>
            <a:r>
              <a:rPr lang="ko-KR" altLang="en-US" sz="1600" dirty="0">
                <a:solidFill>
                  <a:srgbClr val="FF0000"/>
                </a:solidFill>
                <a:latin typeface="Avenir Next LT Pro" panose="020B0504020202020204" pitchFamily="34" charset="0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latin typeface="Avenir Next LT Pro" panose="020B0504020202020204" pitchFamily="34" charset="0"/>
              </a:rPr>
              <a:t>LRN</a:t>
            </a:r>
            <a:r>
              <a:rPr lang="ko-KR" altLang="en-US" sz="1600" dirty="0">
                <a:solidFill>
                  <a:srgbClr val="FF0000"/>
                </a:solidFill>
                <a:latin typeface="Avenir Next LT Pro" panose="020B0504020202020204" pitchFamily="34" charset="0"/>
              </a:rPr>
              <a:t>사용 시 성능 좋아지지 않음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9B17ED-6132-3098-04EF-3E7A2F33A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069" y="4651770"/>
            <a:ext cx="5675087" cy="205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98C5F-E513-5A5D-F5AF-F9BF986D05B7}"/>
              </a:ext>
            </a:extLst>
          </p:cNvPr>
          <p:cNvSpPr txBox="1"/>
          <p:nvPr/>
        </p:nvSpPr>
        <p:spPr>
          <a:xfrm>
            <a:off x="571500" y="636815"/>
            <a:ext cx="2242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Avenir Next LT Pro Demi" panose="020B0704020202020204" pitchFamily="34" charset="0"/>
              </a:rPr>
              <a:t>BackGround</a:t>
            </a:r>
            <a:endParaRPr lang="ko-KR" altLang="en-US" sz="2800" dirty="0">
              <a:latin typeface="Avenir Next LT Pro Demi" panose="020B07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6121B-CD45-6FBD-168B-9B683AC0E7EA}"/>
              </a:ext>
            </a:extLst>
          </p:cNvPr>
          <p:cNvSpPr txBox="1"/>
          <p:nvPr/>
        </p:nvSpPr>
        <p:spPr>
          <a:xfrm>
            <a:off x="571500" y="1274335"/>
            <a:ext cx="1614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venir Next LT Pro" panose="020B0504020202020204" pitchFamily="34" charset="0"/>
              </a:rPr>
              <a:t>Architecture</a:t>
            </a:r>
            <a:endParaRPr lang="ko-KR" altLang="en-US" sz="2000" dirty="0"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2947-379D-767E-F2F4-6ABAF9617B7A}"/>
              </a:ext>
            </a:extLst>
          </p:cNvPr>
          <p:cNvSpPr txBox="1"/>
          <p:nvPr/>
        </p:nvSpPr>
        <p:spPr>
          <a:xfrm>
            <a:off x="571500" y="1788744"/>
            <a:ext cx="11028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>
              <a:latin typeface="Avenir Next LT Pro" panose="020B0504020202020204" pitchFamily="34" charset="0"/>
            </a:endParaRPr>
          </a:p>
          <a:p>
            <a:pPr algn="ctr"/>
            <a:r>
              <a:rPr lang="en-US" altLang="ko-KR" sz="2000" b="1" dirty="0">
                <a:latin typeface="Avenir Next LT Pro" panose="020B0504020202020204" pitchFamily="34" charset="0"/>
              </a:rPr>
              <a:t>[(Conv-</a:t>
            </a:r>
            <a:r>
              <a:rPr lang="en-US" altLang="ko-KR" sz="2000" b="1" dirty="0" err="1">
                <a:latin typeface="Avenir Next LT Pro" panose="020B0504020202020204" pitchFamily="34" charset="0"/>
              </a:rPr>
              <a:t>ReLU</a:t>
            </a:r>
            <a:r>
              <a:rPr lang="en-US" altLang="ko-KR" sz="2000" b="1" dirty="0">
                <a:latin typeface="Avenir Next LT Pro" panose="020B0504020202020204" pitchFamily="34" charset="0"/>
              </a:rPr>
              <a:t>)*N - POOL]*M - (FC-</a:t>
            </a:r>
            <a:r>
              <a:rPr lang="en-US" altLang="ko-KR" sz="2000" b="1" dirty="0" err="1">
                <a:latin typeface="Avenir Next LT Pro" panose="020B0504020202020204" pitchFamily="34" charset="0"/>
              </a:rPr>
              <a:t>ReLU</a:t>
            </a:r>
            <a:r>
              <a:rPr lang="en-US" altLang="ko-KR" sz="2000" b="1" dirty="0">
                <a:latin typeface="Avenir Next LT Pro" panose="020B0504020202020204" pitchFamily="34" charset="0"/>
              </a:rPr>
              <a:t>)*K – </a:t>
            </a:r>
            <a:r>
              <a:rPr lang="en-US" altLang="ko-KR" sz="2000" b="1" dirty="0" err="1">
                <a:latin typeface="Avenir Next LT Pro" panose="020B0504020202020204" pitchFamily="34" charset="0"/>
              </a:rPr>
              <a:t>Softmax</a:t>
            </a:r>
            <a:endParaRPr lang="en-US" altLang="ko-KR" sz="2000" b="1" dirty="0">
              <a:latin typeface="Avenir Next LT Pro" panose="020B0504020202020204" pitchFamily="34" charset="0"/>
            </a:endParaRPr>
          </a:p>
          <a:p>
            <a:endParaRPr lang="en-US" altLang="ko-KR" sz="2000" b="1" dirty="0">
              <a:latin typeface="Avenir Next LT Pro" panose="020B0504020202020204" pitchFamily="34" charset="0"/>
            </a:endParaRPr>
          </a:p>
          <a:p>
            <a:endParaRPr lang="ko-KR" altLang="en-US" sz="2000" b="1" dirty="0">
              <a:latin typeface="Avenir Next LT Pro" panose="020B05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1DF78-FD62-0ED1-EEC8-6DD22F75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29" y="3112183"/>
            <a:ext cx="9576566" cy="22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0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98C5F-E513-5A5D-F5AF-F9BF986D05B7}"/>
              </a:ext>
            </a:extLst>
          </p:cNvPr>
          <p:cNvSpPr txBox="1"/>
          <p:nvPr/>
        </p:nvSpPr>
        <p:spPr>
          <a:xfrm>
            <a:off x="571500" y="636815"/>
            <a:ext cx="2242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Avenir Next LT Pro Demi" panose="020B0704020202020204" pitchFamily="34" charset="0"/>
              </a:rPr>
              <a:t>BackGround</a:t>
            </a:r>
            <a:endParaRPr lang="ko-KR" altLang="en-US" sz="2800" dirty="0">
              <a:latin typeface="Avenir Next LT Pro Demi" panose="020B07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6121B-CD45-6FBD-168B-9B683AC0E7EA}"/>
              </a:ext>
            </a:extLst>
          </p:cNvPr>
          <p:cNvSpPr txBox="1"/>
          <p:nvPr/>
        </p:nvSpPr>
        <p:spPr>
          <a:xfrm>
            <a:off x="571500" y="1274335"/>
            <a:ext cx="1614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venir Next LT Pro" panose="020B0504020202020204" pitchFamily="34" charset="0"/>
              </a:rPr>
              <a:t>Architecture</a:t>
            </a:r>
            <a:endParaRPr lang="ko-KR" altLang="en-US" sz="2000" dirty="0"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2947-379D-767E-F2F4-6ABAF9617B7A}"/>
              </a:ext>
            </a:extLst>
          </p:cNvPr>
          <p:cNvSpPr txBox="1"/>
          <p:nvPr/>
        </p:nvSpPr>
        <p:spPr>
          <a:xfrm>
            <a:off x="571500" y="1788744"/>
            <a:ext cx="110280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r>
              <a:rPr lang="en-US" altLang="ko-KR" sz="2000" dirty="0">
                <a:latin typeface="Avenir Next LT Pro" panose="020B0504020202020204" pitchFamily="34" charset="0"/>
              </a:rPr>
              <a:t>Convolution Layer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venir Next LT Pro" panose="020B0504020202020204" pitchFamily="34" charset="0"/>
              </a:rPr>
              <a:t>computes the output of neurons that are connected to local regions in the input.</a:t>
            </a: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r>
              <a:rPr lang="en-US" altLang="ko-KR" sz="2000" dirty="0">
                <a:latin typeface="Avenir Next LT Pro" panose="020B0504020202020204" pitchFamily="34" charset="0"/>
              </a:rPr>
              <a:t>Non-Linear Layer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venir Next LT Pro" panose="020B0504020202020204" pitchFamily="34" charset="0"/>
              </a:rPr>
              <a:t>activates relevant responses</a:t>
            </a: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r>
              <a:rPr lang="en-US" altLang="ko-KR" sz="2000" dirty="0">
                <a:latin typeface="Avenir Next LT Pro" panose="020B0504020202020204" pitchFamily="34" charset="0"/>
              </a:rPr>
              <a:t>Pooling Layer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venir Next LT Pro" panose="020B0504020202020204" pitchFamily="34" charset="0"/>
              </a:rPr>
              <a:t>performs a down sampling operation along the spatial dimensions</a:t>
            </a: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r>
              <a:rPr lang="en-US" altLang="ko-KR" sz="2000" dirty="0">
                <a:latin typeface="Avenir Next LT Pro" panose="020B0504020202020204" pitchFamily="34" charset="0"/>
              </a:rPr>
              <a:t>Fully-Connected Layer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venir Next LT Pro" panose="020B0504020202020204" pitchFamily="34" charset="0"/>
              </a:rPr>
              <a:t>each neuron in this layer will be connected to all the numbers in the previous volume</a:t>
            </a:r>
          </a:p>
          <a:p>
            <a:endParaRPr lang="ko-KR" altLang="en-US" sz="2000" dirty="0">
              <a:latin typeface="Avenir Next LT Pro" panose="020B05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2DE39A-E238-89AF-64A1-008CBFD4E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82" y="0"/>
            <a:ext cx="5441347" cy="30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2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98C5F-E513-5A5D-F5AF-F9BF986D05B7}"/>
              </a:ext>
            </a:extLst>
          </p:cNvPr>
          <p:cNvSpPr txBox="1"/>
          <p:nvPr/>
        </p:nvSpPr>
        <p:spPr>
          <a:xfrm>
            <a:off x="571500" y="636815"/>
            <a:ext cx="1519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venir Next LT Pro Demi" panose="020B0704020202020204" pitchFamily="34" charset="0"/>
              </a:rPr>
              <a:t>VGG-16</a:t>
            </a:r>
            <a:endParaRPr lang="ko-KR" altLang="en-US" sz="2800" dirty="0">
              <a:latin typeface="Avenir Next LT Pro Demi" panose="020B07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6121B-CD45-6FBD-168B-9B683AC0E7EA}"/>
              </a:ext>
            </a:extLst>
          </p:cNvPr>
          <p:cNvSpPr txBox="1"/>
          <p:nvPr/>
        </p:nvSpPr>
        <p:spPr>
          <a:xfrm>
            <a:off x="571500" y="1274335"/>
            <a:ext cx="1614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venir Next LT Pro" panose="020B0504020202020204" pitchFamily="34" charset="0"/>
              </a:rPr>
              <a:t>Architecture</a:t>
            </a:r>
            <a:endParaRPr lang="ko-KR" altLang="en-US" sz="2000" dirty="0"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736AB-CCEA-901B-7FCC-793ABFAAD946}"/>
              </a:ext>
            </a:extLst>
          </p:cNvPr>
          <p:cNvSpPr txBox="1"/>
          <p:nvPr/>
        </p:nvSpPr>
        <p:spPr>
          <a:xfrm>
            <a:off x="571500" y="1788744"/>
            <a:ext cx="110280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Small Filters &amp; Deeper Networks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r>
              <a:rPr lang="en-US" altLang="ko-KR" sz="2000" dirty="0"/>
              <a:t>No Local Response </a:t>
            </a:r>
            <a:r>
              <a:rPr lang="en-US" altLang="ko-KR" sz="2000" dirty="0" err="1"/>
              <a:t>Normalisation</a:t>
            </a:r>
            <a:endParaRPr lang="en-US" altLang="ko-KR" sz="2000" dirty="0"/>
          </a:p>
          <a:p>
            <a:r>
              <a:rPr lang="en-US" altLang="ko-KR" sz="2000" dirty="0"/>
              <a:t>Training process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AlexNet</a:t>
            </a:r>
            <a:r>
              <a:rPr lang="ko-KR" altLang="en-US" sz="2000" dirty="0"/>
              <a:t>과 유사함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모든 은닉층에서는 </a:t>
            </a:r>
            <a:r>
              <a:rPr lang="en-US" altLang="ko-KR" sz="2000" dirty="0"/>
              <a:t>activation</a:t>
            </a:r>
            <a:r>
              <a:rPr lang="ko-KR" altLang="en-US" sz="2000" dirty="0"/>
              <a:t>으로 </a:t>
            </a:r>
            <a:r>
              <a:rPr lang="en-US" altLang="ko-KR" sz="2000" dirty="0" err="1"/>
              <a:t>ReLU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Small Filter: 3x3 conv (stride 1) </a:t>
            </a:r>
          </a:p>
          <a:p>
            <a:r>
              <a:rPr lang="en-US" altLang="ko-KR" sz="2000" dirty="0">
                <a:cs typeface="Times New Roman" panose="02020603050405020304" pitchFamily="18" charset="0"/>
              </a:rPr>
              <a:t>→ same receptive fields (7x7), fewer parameters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Deeper Networks: 16-19layer </a:t>
            </a:r>
          </a:p>
          <a:p>
            <a:r>
              <a:rPr lang="en-US" altLang="ko-KR" sz="2000" dirty="0">
                <a:cs typeface="Times New Roman" panose="02020603050405020304" pitchFamily="18" charset="0"/>
              </a:rPr>
              <a:t>→ more non-linearity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8" name="그림 7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F921CD06-47AF-BD3F-5D26-4BD7A76C6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70" y="898425"/>
            <a:ext cx="4686954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4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98C5F-E513-5A5D-F5AF-F9BF986D05B7}"/>
              </a:ext>
            </a:extLst>
          </p:cNvPr>
          <p:cNvSpPr txBox="1"/>
          <p:nvPr/>
        </p:nvSpPr>
        <p:spPr>
          <a:xfrm>
            <a:off x="571500" y="636815"/>
            <a:ext cx="1519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venir Next LT Pro Demi" panose="020B0704020202020204" pitchFamily="34" charset="0"/>
              </a:rPr>
              <a:t>VGG-16</a:t>
            </a:r>
            <a:endParaRPr lang="ko-KR" altLang="en-US" sz="2800" dirty="0">
              <a:latin typeface="Avenir Next LT Pro Demi" panose="020B07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6121B-CD45-6FBD-168B-9B683AC0E7EA}"/>
              </a:ext>
            </a:extLst>
          </p:cNvPr>
          <p:cNvSpPr txBox="1"/>
          <p:nvPr/>
        </p:nvSpPr>
        <p:spPr>
          <a:xfrm>
            <a:off x="571500" y="1274335"/>
            <a:ext cx="1614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venir Next LT Pro" panose="020B0504020202020204" pitchFamily="34" charset="0"/>
              </a:rPr>
              <a:t>Architecture</a:t>
            </a:r>
            <a:endParaRPr lang="ko-KR" altLang="en-US" sz="2000" dirty="0"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736AB-CCEA-901B-7FCC-793ABFAAD946}"/>
              </a:ext>
            </a:extLst>
          </p:cNvPr>
          <p:cNvSpPr txBox="1"/>
          <p:nvPr/>
        </p:nvSpPr>
        <p:spPr>
          <a:xfrm>
            <a:off x="571500" y="2767280"/>
            <a:ext cx="110280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Input: 224 x 224 RGB</a:t>
            </a:r>
          </a:p>
          <a:p>
            <a:r>
              <a:rPr lang="en-US" altLang="ko-KR" sz="2000" dirty="0"/>
              <a:t>preprocess: sub mean RGB </a:t>
            </a:r>
            <a:r>
              <a:rPr lang="en-US" altLang="ko-KR" sz="2000" dirty="0" err="1"/>
              <a:t>val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labels: 1000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A2B361-0704-16E8-530E-060C48A2A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2" y="2222499"/>
            <a:ext cx="7158151" cy="382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6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98C5F-E513-5A5D-F5AF-F9BF986D05B7}"/>
              </a:ext>
            </a:extLst>
          </p:cNvPr>
          <p:cNvSpPr txBox="1"/>
          <p:nvPr/>
        </p:nvSpPr>
        <p:spPr>
          <a:xfrm>
            <a:off x="571500" y="636815"/>
            <a:ext cx="1519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venir Next LT Pro Demi" panose="020B0704020202020204" pitchFamily="34" charset="0"/>
              </a:rPr>
              <a:t>VGG-16</a:t>
            </a:r>
            <a:endParaRPr lang="ko-KR" altLang="en-US" sz="2800" dirty="0">
              <a:latin typeface="Avenir Next LT Pro Demi" panose="020B07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6121B-CD45-6FBD-168B-9B683AC0E7EA}"/>
              </a:ext>
            </a:extLst>
          </p:cNvPr>
          <p:cNvSpPr txBox="1"/>
          <p:nvPr/>
        </p:nvSpPr>
        <p:spPr>
          <a:xfrm>
            <a:off x="571500" y="1274335"/>
            <a:ext cx="3044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venir Next LT Pro" panose="020B0504020202020204" pitchFamily="34" charset="0"/>
              </a:rPr>
              <a:t>Convolution Layer: 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0F241-4A5C-8DCC-E5F1-6B14F5130568}"/>
              </a:ext>
            </a:extLst>
          </p:cNvPr>
          <p:cNvSpPr txBox="1"/>
          <p:nvPr/>
        </p:nvSpPr>
        <p:spPr>
          <a:xfrm>
            <a:off x="571500" y="1788744"/>
            <a:ext cx="110280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r>
              <a:rPr lang="en-US" altLang="ko-KR" sz="2000" dirty="0">
                <a:latin typeface="Avenir Next LT Pro" panose="020B0504020202020204" pitchFamily="34" charset="0"/>
              </a:rPr>
              <a:t>3x3</a:t>
            </a:r>
            <a:r>
              <a:rPr lang="ko-KR" altLang="en-US" sz="2000" dirty="0">
                <a:latin typeface="Avenir Next LT Pro" panose="020B0504020202020204" pitchFamily="34" charset="0"/>
              </a:rPr>
              <a:t> </a:t>
            </a:r>
            <a:r>
              <a:rPr lang="en-US" altLang="ko-KR" sz="2000" dirty="0">
                <a:latin typeface="Avenir Next LT Pro" panose="020B0504020202020204" pitchFamily="34" charset="0"/>
              </a:rPr>
              <a:t>filter</a:t>
            </a:r>
            <a:r>
              <a:rPr lang="ko-KR" altLang="en-US" sz="2000" dirty="0">
                <a:latin typeface="Avenir Next LT Pro" panose="020B0504020202020204" pitchFamily="34" charset="0"/>
              </a:rPr>
              <a:t>를 사용</a:t>
            </a:r>
            <a:endParaRPr lang="en-US" altLang="ko-KR" sz="2000" dirty="0">
              <a:latin typeface="Avenir Next LT Pro" panose="020B0504020202020204" pitchFamily="34" charset="0"/>
            </a:endParaRP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r>
              <a:rPr lang="en-US" altLang="ko-KR" sz="2000" dirty="0">
                <a:latin typeface="Avenir Next LT Pro" panose="020B0504020202020204" pitchFamily="34" charset="0"/>
              </a:rPr>
              <a:t>Smallest Size to Capture the Notion of L/R,U/D, C</a:t>
            </a: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r>
              <a:rPr lang="en-US" altLang="ko-KR" sz="2000" dirty="0">
                <a:latin typeface="Avenir Next LT Pro" panose="020B0504020202020204" pitchFamily="34" charset="0"/>
              </a:rPr>
              <a:t>7x7</a:t>
            </a:r>
            <a:r>
              <a:rPr lang="ko-KR" altLang="en-US" sz="2000" dirty="0">
                <a:latin typeface="Avenir Next LT Pro" panose="020B0504020202020204" pitchFamily="34" charset="0"/>
              </a:rPr>
              <a:t>과 동일한 </a:t>
            </a:r>
            <a:r>
              <a:rPr lang="en-US" altLang="ko-KR" sz="2000" dirty="0">
                <a:latin typeface="Avenir Next LT Pro" panose="020B0504020202020204" pitchFamily="34" charset="0"/>
              </a:rPr>
              <a:t>receptive field</a:t>
            </a:r>
            <a:r>
              <a:rPr lang="ko-KR" altLang="en-US" sz="2000" dirty="0">
                <a:latin typeface="Avenir Next LT Pro" panose="020B0504020202020204" pitchFamily="34" charset="0"/>
              </a:rPr>
              <a:t>를 가지지만</a:t>
            </a:r>
            <a:r>
              <a:rPr lang="en-US" altLang="ko-KR" sz="2000" dirty="0">
                <a:latin typeface="Avenir Next LT Pro" panose="020B0504020202020204" pitchFamily="34" charset="0"/>
              </a:rPr>
              <a:t>, </a:t>
            </a:r>
          </a:p>
          <a:p>
            <a:r>
              <a:rPr lang="ko-KR" altLang="en-US" sz="2000" dirty="0">
                <a:latin typeface="Avenir Next LT Pro" panose="020B0504020202020204" pitchFamily="34" charset="0"/>
              </a:rPr>
              <a:t>더 적은 수의 </a:t>
            </a:r>
            <a:r>
              <a:rPr lang="en-US" altLang="ko-KR" sz="2000" dirty="0">
                <a:latin typeface="Avenir Next LT Pro" panose="020B0504020202020204" pitchFamily="34" charset="0"/>
              </a:rPr>
              <a:t>parameter</a:t>
            </a:r>
            <a:r>
              <a:rPr lang="ko-KR" altLang="en-US" sz="2000" dirty="0">
                <a:latin typeface="Avenir Next LT Pro" panose="020B0504020202020204" pitchFamily="34" charset="0"/>
              </a:rPr>
              <a:t>가 사용된다</a:t>
            </a:r>
            <a:r>
              <a:rPr lang="en-US" altLang="ko-KR" sz="2000" dirty="0">
                <a:latin typeface="Avenir Next LT Pro" panose="020B0504020202020204" pitchFamily="34" charset="0"/>
              </a:rPr>
              <a:t>.</a:t>
            </a: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endParaRPr lang="en-US" altLang="ko-KR" sz="2000" dirty="0">
              <a:latin typeface="Avenir Next LT Pro" panose="020B05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CB8B28-F752-B8D9-7BDE-7BDBE4E0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81" y="2020692"/>
            <a:ext cx="568721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2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6CAC75-562B-1D60-DF9E-4A365F1C3212}"/>
              </a:ext>
            </a:extLst>
          </p:cNvPr>
          <p:cNvSpPr/>
          <p:nvPr/>
        </p:nvSpPr>
        <p:spPr>
          <a:xfrm>
            <a:off x="9226752" y="3302023"/>
            <a:ext cx="2304000" cy="2304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scene3d>
            <a:camera prst="isometricRightUp">
              <a:rot lat="2100000" lon="18000000" rev="0"/>
            </a:camera>
            <a:lightRig rig="threePt" dir="t"/>
          </a:scene3d>
          <a:sp3d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DB8CAA0-9CBF-340F-1CC8-92B004E61CD2}"/>
              </a:ext>
            </a:extLst>
          </p:cNvPr>
          <p:cNvSpPr/>
          <p:nvPr/>
        </p:nvSpPr>
        <p:spPr>
          <a:xfrm>
            <a:off x="10378752" y="4382132"/>
            <a:ext cx="72000" cy="72000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DC9239-9B75-D1CE-B543-2ABFC7F6FD16}"/>
              </a:ext>
            </a:extLst>
          </p:cNvPr>
          <p:cNvSpPr txBox="1"/>
          <p:nvPr/>
        </p:nvSpPr>
        <p:spPr>
          <a:xfrm>
            <a:off x="9476754" y="2963687"/>
            <a:ext cx="108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32x32xC </a:t>
            </a:r>
            <a:endParaRPr lang="ko-KR" altLang="en-US" sz="16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74191AF-472B-23E5-E437-4AFB6A42E59D}"/>
              </a:ext>
            </a:extLst>
          </p:cNvPr>
          <p:cNvSpPr/>
          <p:nvPr/>
        </p:nvSpPr>
        <p:spPr>
          <a:xfrm>
            <a:off x="3016869" y="3279665"/>
            <a:ext cx="2304000" cy="2304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scene3d>
            <a:camera prst="isometricRightUp">
              <a:rot lat="2100000" lon="18000000" rev="0"/>
            </a:camera>
            <a:lightRig rig="threePt" dir="t"/>
          </a:scene3d>
          <a:sp3d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98C5F-E513-5A5D-F5AF-F9BF986D05B7}"/>
              </a:ext>
            </a:extLst>
          </p:cNvPr>
          <p:cNvSpPr txBox="1"/>
          <p:nvPr/>
        </p:nvSpPr>
        <p:spPr>
          <a:xfrm>
            <a:off x="571500" y="636815"/>
            <a:ext cx="1519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venir Next LT Pro Demi" panose="020B0704020202020204" pitchFamily="34" charset="0"/>
              </a:rPr>
              <a:t>VGG-16</a:t>
            </a:r>
            <a:endParaRPr lang="ko-KR" altLang="en-US" sz="2800" dirty="0">
              <a:latin typeface="Avenir Next LT Pro Demi" panose="020B07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6121B-CD45-6FBD-168B-9B683AC0E7EA}"/>
              </a:ext>
            </a:extLst>
          </p:cNvPr>
          <p:cNvSpPr txBox="1"/>
          <p:nvPr/>
        </p:nvSpPr>
        <p:spPr>
          <a:xfrm>
            <a:off x="571500" y="1274335"/>
            <a:ext cx="4362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venir Next LT Pro" panose="020B0504020202020204" pitchFamily="34" charset="0"/>
              </a:rPr>
              <a:t>Convolution Layer: Receptive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0F241-4A5C-8DCC-E5F1-6B14F5130568}"/>
              </a:ext>
            </a:extLst>
          </p:cNvPr>
          <p:cNvSpPr txBox="1"/>
          <p:nvPr/>
        </p:nvSpPr>
        <p:spPr>
          <a:xfrm>
            <a:off x="571500" y="1788744"/>
            <a:ext cx="552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r>
              <a:rPr lang="en-US" altLang="ko-KR" sz="2000" dirty="0">
                <a:latin typeface="Avenir Next LT Pro" panose="020B0504020202020204" pitchFamily="34" charset="0"/>
              </a:rPr>
              <a:t>7x7 Filter </a:t>
            </a:r>
            <a:r>
              <a:rPr lang="ko-KR" altLang="en-US" sz="2000" dirty="0">
                <a:latin typeface="Avenir Next LT Pro" panose="020B0504020202020204" pitchFamily="34" charset="0"/>
              </a:rPr>
              <a:t>사용</a:t>
            </a:r>
            <a:r>
              <a:rPr lang="en-US" altLang="ko-KR" sz="2000" dirty="0">
                <a:latin typeface="Avenir Next LT Pro" panose="020B0504020202020204" pitchFamily="34" charset="0"/>
              </a:rPr>
              <a:t>, C channels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18BA9-5DD5-F54B-CE41-F9C13EFF82F5}"/>
              </a:ext>
            </a:extLst>
          </p:cNvPr>
          <p:cNvSpPr txBox="1"/>
          <p:nvPr/>
        </p:nvSpPr>
        <p:spPr>
          <a:xfrm>
            <a:off x="6096000" y="1788744"/>
            <a:ext cx="552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r>
              <a:rPr lang="en-US" altLang="ko-KR" sz="2000" dirty="0">
                <a:latin typeface="Avenir Next LT Pro" panose="020B0504020202020204" pitchFamily="34" charset="0"/>
              </a:rPr>
              <a:t>3x3 Filter(Stride 1) </a:t>
            </a:r>
            <a:r>
              <a:rPr lang="ko-KR" altLang="en-US" sz="2000" dirty="0">
                <a:latin typeface="Avenir Next LT Pro" panose="020B0504020202020204" pitchFamily="34" charset="0"/>
              </a:rPr>
              <a:t>사용</a:t>
            </a:r>
            <a:r>
              <a:rPr lang="en-US" altLang="ko-KR" sz="2000" dirty="0">
                <a:latin typeface="Avenir Next LT Pro" panose="020B0504020202020204" pitchFamily="34" charset="0"/>
              </a:rPr>
              <a:t>, C channels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BB9075-7867-9F8F-4191-3262A90B6659}"/>
              </a:ext>
            </a:extLst>
          </p:cNvPr>
          <p:cNvSpPr/>
          <p:nvPr/>
        </p:nvSpPr>
        <p:spPr>
          <a:xfrm>
            <a:off x="448706" y="3279665"/>
            <a:ext cx="2304000" cy="2304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scene3d>
            <a:camera prst="isometricRightUp">
              <a:rot lat="2100000" lon="18000000" rev="0"/>
            </a:camera>
            <a:lightRig rig="threePt" dir="t"/>
          </a:scene3d>
          <a:sp3d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DBB96-B69A-E489-F3B8-11A67815554C}"/>
              </a:ext>
            </a:extLst>
          </p:cNvPr>
          <p:cNvSpPr txBox="1"/>
          <p:nvPr/>
        </p:nvSpPr>
        <p:spPr>
          <a:xfrm>
            <a:off x="712869" y="2963469"/>
            <a:ext cx="108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32x32x3</a:t>
            </a:r>
            <a:endParaRPr lang="ko-KR" altLang="en-US" sz="16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148F70-0068-F2A2-6681-E4D02AA3D7E1}"/>
              </a:ext>
            </a:extLst>
          </p:cNvPr>
          <p:cNvSpPr/>
          <p:nvPr/>
        </p:nvSpPr>
        <p:spPr>
          <a:xfrm>
            <a:off x="2729808" y="4047664"/>
            <a:ext cx="504000" cy="504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scene3d>
            <a:camera prst="isometricRightUp">
              <a:rot lat="2100000" lon="18000000" rev="0"/>
            </a:camera>
            <a:lightRig rig="threePt" dir="t">
              <a:rot lat="0" lon="0" rev="0"/>
            </a:lightRig>
          </a:scene3d>
          <a:sp3d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7FBEFDA-F6A9-DF7A-DEB8-8F49B8F41A60}"/>
              </a:ext>
            </a:extLst>
          </p:cNvPr>
          <p:cNvSpPr/>
          <p:nvPr/>
        </p:nvSpPr>
        <p:spPr>
          <a:xfrm>
            <a:off x="4132869" y="4418023"/>
            <a:ext cx="72000" cy="72000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ACF31A-0C27-1C18-B63F-DD4C9F62C598}"/>
              </a:ext>
            </a:extLst>
          </p:cNvPr>
          <p:cNvSpPr txBox="1"/>
          <p:nvPr/>
        </p:nvSpPr>
        <p:spPr>
          <a:xfrm>
            <a:off x="2438520" y="3463141"/>
            <a:ext cx="108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7x7x3 </a:t>
            </a:r>
            <a:endParaRPr lang="ko-KR" altLang="en-US" sz="16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C1B359B-E612-82F4-4483-C7B6689C6141}"/>
                  </a:ext>
                </a:extLst>
              </p:cNvPr>
              <p:cNvSpPr txBox="1"/>
              <p:nvPr/>
            </p:nvSpPr>
            <p:spPr>
              <a:xfrm>
                <a:off x="2981807" y="5964127"/>
                <a:ext cx="27351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FF0000"/>
                    </a:solidFill>
                    <a:latin typeface="Avenir Next LT Pro" panose="020B0504020202020204" pitchFamily="34" charset="0"/>
                  </a:rPr>
                  <a:t>receptive field: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>
                  <a:solidFill>
                    <a:srgbClr val="FF0000"/>
                  </a:solidFill>
                  <a:latin typeface="Avenir Next LT Pro" panose="020B0504020202020204" pitchFamily="34" charset="0"/>
                </a:endParaRPr>
              </a:p>
              <a:p>
                <a:r>
                  <a:rPr lang="en-US" altLang="ko-KR" sz="1600" dirty="0">
                    <a:solidFill>
                      <a:srgbClr val="FF0000"/>
                    </a:solidFill>
                    <a:latin typeface="Avenir Next LT Pro" panose="020B0504020202020204" pitchFamily="34" charset="0"/>
                  </a:rPr>
                  <a:t>parameter: 7x7xC = 49C </a:t>
                </a:r>
                <a:endParaRPr lang="ko-KR" altLang="en-US" sz="1600" dirty="0">
                  <a:solidFill>
                    <a:srgbClr val="FF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C1B359B-E612-82F4-4483-C7B6689C6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07" y="5964127"/>
                <a:ext cx="2735192" cy="584775"/>
              </a:xfrm>
              <a:prstGeom prst="rect">
                <a:avLst/>
              </a:prstGeom>
              <a:blipFill>
                <a:blip r:embed="rId2"/>
                <a:stretch>
                  <a:fillRect l="-1114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B3DFC2-0198-2E24-34AD-4C72B332FEAF}"/>
              </a:ext>
            </a:extLst>
          </p:cNvPr>
          <p:cNvSpPr/>
          <p:nvPr/>
        </p:nvSpPr>
        <p:spPr>
          <a:xfrm>
            <a:off x="5815870" y="3279665"/>
            <a:ext cx="2304000" cy="2304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scene3d>
            <a:camera prst="isometricRightUp">
              <a:rot lat="2100000" lon="18000000" rev="0"/>
            </a:camera>
            <a:lightRig rig="threePt" dir="t"/>
          </a:scene3d>
          <a:sp3d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3F9C4-E2C4-7E2D-291D-C58295E27B3A}"/>
              </a:ext>
            </a:extLst>
          </p:cNvPr>
          <p:cNvSpPr txBox="1"/>
          <p:nvPr/>
        </p:nvSpPr>
        <p:spPr>
          <a:xfrm>
            <a:off x="6080033" y="2963469"/>
            <a:ext cx="108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32x32x3</a:t>
            </a:r>
            <a:endParaRPr lang="ko-KR" altLang="en-US" sz="16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6BE0C0-1BC8-4C5B-E7D8-59B7D7482773}"/>
              </a:ext>
            </a:extLst>
          </p:cNvPr>
          <p:cNvSpPr/>
          <p:nvPr/>
        </p:nvSpPr>
        <p:spPr>
          <a:xfrm>
            <a:off x="8096972" y="4047664"/>
            <a:ext cx="504000" cy="504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scene3d>
            <a:camera prst="isometricRightUp">
              <a:rot lat="2100000" lon="18000000" rev="0"/>
            </a:camera>
            <a:lightRig rig="threePt" dir="t">
              <a:rot lat="0" lon="0" rev="0"/>
            </a:lightRig>
          </a:scene3d>
          <a:sp3d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6A775C-485B-FCF9-FDAC-2EC4052C1C44}"/>
              </a:ext>
            </a:extLst>
          </p:cNvPr>
          <p:cNvSpPr txBox="1"/>
          <p:nvPr/>
        </p:nvSpPr>
        <p:spPr>
          <a:xfrm>
            <a:off x="7805684" y="3463141"/>
            <a:ext cx="108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3x3x3 </a:t>
            </a:r>
            <a:endParaRPr lang="ko-KR" altLang="en-US" sz="16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222EB7-E886-9DFE-FC8D-3B437E51BD18}"/>
                  </a:ext>
                </a:extLst>
              </p:cNvPr>
              <p:cNvSpPr txBox="1"/>
              <p:nvPr/>
            </p:nvSpPr>
            <p:spPr>
              <a:xfrm>
                <a:off x="8343408" y="5964127"/>
                <a:ext cx="36027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FF0000"/>
                    </a:solidFill>
                    <a:latin typeface="Avenir Next LT Pro" panose="020B0504020202020204" pitchFamily="34" charset="0"/>
                  </a:rPr>
                  <a:t>receptive field: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600" dirty="0">
                            <a:solidFill>
                              <a:srgbClr val="FF0000"/>
                            </a:solidFill>
                            <a:latin typeface="Avenir Next LT Pro" panose="020B0504020202020204" pitchFamily="34" charset="0"/>
                          </a:rPr>
                          <m:t>3+(3-1)+(3-1)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>
                  <a:solidFill>
                    <a:srgbClr val="FF0000"/>
                  </a:solidFill>
                  <a:latin typeface="Avenir Next LT Pro" panose="020B0504020202020204" pitchFamily="34" charset="0"/>
                </a:endParaRPr>
              </a:p>
              <a:p>
                <a:r>
                  <a:rPr lang="en-US" altLang="ko-KR" sz="1600" dirty="0">
                    <a:solidFill>
                      <a:srgbClr val="FF0000"/>
                    </a:solidFill>
                    <a:latin typeface="Avenir Next LT Pro" panose="020B0504020202020204" pitchFamily="34" charset="0"/>
                  </a:rPr>
                  <a:t>parameter: 3x3X3xC = 27C</a:t>
                </a:r>
                <a:endParaRPr lang="ko-KR" altLang="en-US" sz="1600" dirty="0">
                  <a:solidFill>
                    <a:srgbClr val="FF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222EB7-E886-9DFE-FC8D-3B437E51B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08" y="5964127"/>
                <a:ext cx="3602755" cy="584775"/>
              </a:xfrm>
              <a:prstGeom prst="rect">
                <a:avLst/>
              </a:prstGeom>
              <a:blipFill>
                <a:blip r:embed="rId3"/>
                <a:stretch>
                  <a:fillRect l="-1015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B51458-B805-08AC-97A9-8F67612892C8}"/>
              </a:ext>
            </a:extLst>
          </p:cNvPr>
          <p:cNvSpPr/>
          <p:nvPr/>
        </p:nvSpPr>
        <p:spPr>
          <a:xfrm>
            <a:off x="8343408" y="4047664"/>
            <a:ext cx="504000" cy="504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scene3d>
            <a:camera prst="isometricRightUp">
              <a:rot lat="2100000" lon="18000000" rev="0"/>
            </a:camera>
            <a:lightRig rig="threePt" dir="t">
              <a:rot lat="0" lon="0" rev="0"/>
            </a:lightRig>
          </a:scene3d>
          <a:sp3d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648678-19A4-457A-BDC5-9BAA6EAEE022}"/>
              </a:ext>
            </a:extLst>
          </p:cNvPr>
          <p:cNvSpPr/>
          <p:nvPr/>
        </p:nvSpPr>
        <p:spPr>
          <a:xfrm>
            <a:off x="8606250" y="4047664"/>
            <a:ext cx="504000" cy="504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scene3d>
            <a:camera prst="isometricRightUp">
              <a:rot lat="2100000" lon="18000000" rev="0"/>
            </a:camera>
            <a:lightRig rig="threePt" dir="t">
              <a:rot lat="0" lon="0" rev="0"/>
            </a:lightRig>
          </a:scene3d>
          <a:sp3d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2E5665-B0CC-FEF3-74DC-FBAC8F329F89}"/>
              </a:ext>
            </a:extLst>
          </p:cNvPr>
          <p:cNvSpPr txBox="1"/>
          <p:nvPr/>
        </p:nvSpPr>
        <p:spPr>
          <a:xfrm>
            <a:off x="3266871" y="2941329"/>
            <a:ext cx="108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32x32xC </a:t>
            </a:r>
            <a:endParaRPr lang="ko-KR" altLang="en-US" sz="16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A741A98-C5DD-311D-192D-43BDDA2D7F1E}"/>
              </a:ext>
            </a:extLst>
          </p:cNvPr>
          <p:cNvCxnSpPr/>
          <p:nvPr/>
        </p:nvCxnSpPr>
        <p:spPr>
          <a:xfrm flipH="1">
            <a:off x="3977200" y="4551664"/>
            <a:ext cx="191669" cy="141246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B17BE9D-5409-DB9C-4FCA-B73FE6062B8A}"/>
              </a:ext>
            </a:extLst>
          </p:cNvPr>
          <p:cNvCxnSpPr/>
          <p:nvPr/>
        </p:nvCxnSpPr>
        <p:spPr>
          <a:xfrm flipH="1">
            <a:off x="10240174" y="4474902"/>
            <a:ext cx="191669" cy="141246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0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6CAC75-562B-1D60-DF9E-4A365F1C3212}"/>
              </a:ext>
            </a:extLst>
          </p:cNvPr>
          <p:cNvSpPr/>
          <p:nvPr/>
        </p:nvSpPr>
        <p:spPr>
          <a:xfrm>
            <a:off x="9226752" y="3302023"/>
            <a:ext cx="2304000" cy="2304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scene3d>
            <a:camera prst="isometricRightUp">
              <a:rot lat="2100000" lon="18000000" rev="0"/>
            </a:camera>
            <a:lightRig rig="threePt" dir="t"/>
          </a:scene3d>
          <a:sp3d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DB8CAA0-9CBF-340F-1CC8-92B004E61CD2}"/>
              </a:ext>
            </a:extLst>
          </p:cNvPr>
          <p:cNvSpPr/>
          <p:nvPr/>
        </p:nvSpPr>
        <p:spPr>
          <a:xfrm>
            <a:off x="10378752" y="4382132"/>
            <a:ext cx="72000" cy="72000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DC9239-9B75-D1CE-B543-2ABFC7F6FD16}"/>
              </a:ext>
            </a:extLst>
          </p:cNvPr>
          <p:cNvSpPr txBox="1"/>
          <p:nvPr/>
        </p:nvSpPr>
        <p:spPr>
          <a:xfrm>
            <a:off x="9476754" y="2963687"/>
            <a:ext cx="108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32x32xC </a:t>
            </a:r>
            <a:endParaRPr lang="ko-KR" altLang="en-US" sz="16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74191AF-472B-23E5-E437-4AFB6A42E59D}"/>
              </a:ext>
            </a:extLst>
          </p:cNvPr>
          <p:cNvSpPr/>
          <p:nvPr/>
        </p:nvSpPr>
        <p:spPr>
          <a:xfrm>
            <a:off x="3016869" y="3279665"/>
            <a:ext cx="2304000" cy="2304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scene3d>
            <a:camera prst="isometricRightUp">
              <a:rot lat="2100000" lon="18000000" rev="0"/>
            </a:camera>
            <a:lightRig rig="threePt" dir="t"/>
          </a:scene3d>
          <a:sp3d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98C5F-E513-5A5D-F5AF-F9BF986D05B7}"/>
              </a:ext>
            </a:extLst>
          </p:cNvPr>
          <p:cNvSpPr txBox="1"/>
          <p:nvPr/>
        </p:nvSpPr>
        <p:spPr>
          <a:xfrm>
            <a:off x="571500" y="636815"/>
            <a:ext cx="1519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venir Next LT Pro Demi" panose="020B0704020202020204" pitchFamily="34" charset="0"/>
              </a:rPr>
              <a:t>VGG-16</a:t>
            </a:r>
            <a:endParaRPr lang="ko-KR" altLang="en-US" sz="2800" dirty="0">
              <a:latin typeface="Avenir Next LT Pro Demi" panose="020B07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6121B-CD45-6FBD-168B-9B683AC0E7EA}"/>
              </a:ext>
            </a:extLst>
          </p:cNvPr>
          <p:cNvSpPr txBox="1"/>
          <p:nvPr/>
        </p:nvSpPr>
        <p:spPr>
          <a:xfrm>
            <a:off x="571500" y="1274335"/>
            <a:ext cx="4362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venir Next LT Pro" panose="020B0504020202020204" pitchFamily="34" charset="0"/>
              </a:rPr>
              <a:t>Convolution Layer: Receptive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0F241-4A5C-8DCC-E5F1-6B14F5130568}"/>
              </a:ext>
            </a:extLst>
          </p:cNvPr>
          <p:cNvSpPr txBox="1"/>
          <p:nvPr/>
        </p:nvSpPr>
        <p:spPr>
          <a:xfrm>
            <a:off x="571500" y="1788744"/>
            <a:ext cx="552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r>
              <a:rPr lang="en-US" altLang="ko-KR" sz="2000" dirty="0">
                <a:latin typeface="Avenir Next LT Pro" panose="020B0504020202020204" pitchFamily="34" charset="0"/>
              </a:rPr>
              <a:t>7x7 Filter </a:t>
            </a:r>
            <a:r>
              <a:rPr lang="ko-KR" altLang="en-US" sz="2000" dirty="0">
                <a:latin typeface="Avenir Next LT Pro" panose="020B0504020202020204" pitchFamily="34" charset="0"/>
              </a:rPr>
              <a:t>사용</a:t>
            </a:r>
            <a:r>
              <a:rPr lang="en-US" altLang="ko-KR" sz="2000" dirty="0">
                <a:latin typeface="Avenir Next LT Pro" panose="020B0504020202020204" pitchFamily="34" charset="0"/>
              </a:rPr>
              <a:t>, C channels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18BA9-5DD5-F54B-CE41-F9C13EFF82F5}"/>
              </a:ext>
            </a:extLst>
          </p:cNvPr>
          <p:cNvSpPr txBox="1"/>
          <p:nvPr/>
        </p:nvSpPr>
        <p:spPr>
          <a:xfrm>
            <a:off x="6096000" y="1788744"/>
            <a:ext cx="552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r>
              <a:rPr lang="en-US" altLang="ko-KR" sz="2000" dirty="0">
                <a:latin typeface="Avenir Next LT Pro" panose="020B0504020202020204" pitchFamily="34" charset="0"/>
              </a:rPr>
              <a:t>3x3 Filter(Stride 1) </a:t>
            </a:r>
            <a:r>
              <a:rPr lang="ko-KR" altLang="en-US" sz="2000" dirty="0">
                <a:latin typeface="Avenir Next LT Pro" panose="020B0504020202020204" pitchFamily="34" charset="0"/>
              </a:rPr>
              <a:t>사용</a:t>
            </a:r>
            <a:r>
              <a:rPr lang="en-US" altLang="ko-KR" sz="2000" dirty="0">
                <a:latin typeface="Avenir Next LT Pro" panose="020B0504020202020204" pitchFamily="34" charset="0"/>
              </a:rPr>
              <a:t>, C channels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BB9075-7867-9F8F-4191-3262A90B6659}"/>
              </a:ext>
            </a:extLst>
          </p:cNvPr>
          <p:cNvSpPr/>
          <p:nvPr/>
        </p:nvSpPr>
        <p:spPr>
          <a:xfrm>
            <a:off x="448706" y="3279665"/>
            <a:ext cx="2304000" cy="2304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scene3d>
            <a:camera prst="isometricRightUp">
              <a:rot lat="2100000" lon="18000000" rev="0"/>
            </a:camera>
            <a:lightRig rig="threePt" dir="t"/>
          </a:scene3d>
          <a:sp3d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DBB96-B69A-E489-F3B8-11A67815554C}"/>
              </a:ext>
            </a:extLst>
          </p:cNvPr>
          <p:cNvSpPr txBox="1"/>
          <p:nvPr/>
        </p:nvSpPr>
        <p:spPr>
          <a:xfrm>
            <a:off x="712869" y="2963469"/>
            <a:ext cx="108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32x32x3</a:t>
            </a:r>
            <a:endParaRPr lang="ko-KR" altLang="en-US" sz="16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148F70-0068-F2A2-6681-E4D02AA3D7E1}"/>
              </a:ext>
            </a:extLst>
          </p:cNvPr>
          <p:cNvSpPr/>
          <p:nvPr/>
        </p:nvSpPr>
        <p:spPr>
          <a:xfrm>
            <a:off x="2729808" y="4047664"/>
            <a:ext cx="504000" cy="504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scene3d>
            <a:camera prst="isometricRightUp">
              <a:rot lat="2100000" lon="18000000" rev="0"/>
            </a:camera>
            <a:lightRig rig="threePt" dir="t">
              <a:rot lat="0" lon="0" rev="0"/>
            </a:lightRig>
          </a:scene3d>
          <a:sp3d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7FBEFDA-F6A9-DF7A-DEB8-8F49B8F41A60}"/>
              </a:ext>
            </a:extLst>
          </p:cNvPr>
          <p:cNvSpPr/>
          <p:nvPr/>
        </p:nvSpPr>
        <p:spPr>
          <a:xfrm>
            <a:off x="4132869" y="4418023"/>
            <a:ext cx="72000" cy="72000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ACF31A-0C27-1C18-B63F-DD4C9F62C598}"/>
              </a:ext>
            </a:extLst>
          </p:cNvPr>
          <p:cNvSpPr txBox="1"/>
          <p:nvPr/>
        </p:nvSpPr>
        <p:spPr>
          <a:xfrm>
            <a:off x="2438520" y="3463141"/>
            <a:ext cx="108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7x7x3 </a:t>
            </a:r>
            <a:endParaRPr lang="ko-KR" altLang="en-US" sz="16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C1B359B-E612-82F4-4483-C7B6689C6141}"/>
                  </a:ext>
                </a:extLst>
              </p:cNvPr>
              <p:cNvSpPr txBox="1"/>
              <p:nvPr/>
            </p:nvSpPr>
            <p:spPr>
              <a:xfrm>
                <a:off x="2981807" y="5964127"/>
                <a:ext cx="27351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FF0000"/>
                    </a:solidFill>
                    <a:latin typeface="Avenir Next LT Pro" panose="020B0504020202020204" pitchFamily="34" charset="0"/>
                  </a:rPr>
                  <a:t>receptive field: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>
                  <a:solidFill>
                    <a:srgbClr val="FF0000"/>
                  </a:solidFill>
                  <a:latin typeface="Avenir Next LT Pro" panose="020B0504020202020204" pitchFamily="34" charset="0"/>
                </a:endParaRPr>
              </a:p>
              <a:p>
                <a:r>
                  <a:rPr lang="en-US" altLang="ko-KR" sz="1600" dirty="0">
                    <a:solidFill>
                      <a:srgbClr val="FF0000"/>
                    </a:solidFill>
                    <a:latin typeface="Avenir Next LT Pro" panose="020B0504020202020204" pitchFamily="34" charset="0"/>
                  </a:rPr>
                  <a:t>parameter: 7x7xC = 49C </a:t>
                </a:r>
                <a:endParaRPr lang="ko-KR" altLang="en-US" sz="1600" dirty="0">
                  <a:solidFill>
                    <a:srgbClr val="FF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C1B359B-E612-82F4-4483-C7B6689C6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07" y="5964127"/>
                <a:ext cx="2735192" cy="584775"/>
              </a:xfrm>
              <a:prstGeom prst="rect">
                <a:avLst/>
              </a:prstGeom>
              <a:blipFill>
                <a:blip r:embed="rId2"/>
                <a:stretch>
                  <a:fillRect l="-1114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B3DFC2-0198-2E24-34AD-4C72B332FEAF}"/>
              </a:ext>
            </a:extLst>
          </p:cNvPr>
          <p:cNvSpPr/>
          <p:nvPr/>
        </p:nvSpPr>
        <p:spPr>
          <a:xfrm>
            <a:off x="5815870" y="3279665"/>
            <a:ext cx="2304000" cy="2304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scene3d>
            <a:camera prst="isometricRightUp">
              <a:rot lat="2100000" lon="18000000" rev="0"/>
            </a:camera>
            <a:lightRig rig="threePt" dir="t"/>
          </a:scene3d>
          <a:sp3d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3F9C4-E2C4-7E2D-291D-C58295E27B3A}"/>
              </a:ext>
            </a:extLst>
          </p:cNvPr>
          <p:cNvSpPr txBox="1"/>
          <p:nvPr/>
        </p:nvSpPr>
        <p:spPr>
          <a:xfrm>
            <a:off x="6080033" y="2963469"/>
            <a:ext cx="108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32x32x3</a:t>
            </a:r>
            <a:endParaRPr lang="ko-KR" altLang="en-US" sz="16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6BE0C0-1BC8-4C5B-E7D8-59B7D7482773}"/>
              </a:ext>
            </a:extLst>
          </p:cNvPr>
          <p:cNvSpPr/>
          <p:nvPr/>
        </p:nvSpPr>
        <p:spPr>
          <a:xfrm>
            <a:off x="8096972" y="4047664"/>
            <a:ext cx="504000" cy="504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scene3d>
            <a:camera prst="isometricRightUp">
              <a:rot lat="2100000" lon="18000000" rev="0"/>
            </a:camera>
            <a:lightRig rig="threePt" dir="t">
              <a:rot lat="0" lon="0" rev="0"/>
            </a:lightRig>
          </a:scene3d>
          <a:sp3d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6A775C-485B-FCF9-FDAC-2EC4052C1C44}"/>
              </a:ext>
            </a:extLst>
          </p:cNvPr>
          <p:cNvSpPr txBox="1"/>
          <p:nvPr/>
        </p:nvSpPr>
        <p:spPr>
          <a:xfrm>
            <a:off x="7805684" y="3463141"/>
            <a:ext cx="108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3x3x3 </a:t>
            </a:r>
            <a:endParaRPr lang="ko-KR" altLang="en-US" sz="16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222EB7-E886-9DFE-FC8D-3B437E51BD18}"/>
                  </a:ext>
                </a:extLst>
              </p:cNvPr>
              <p:cNvSpPr txBox="1"/>
              <p:nvPr/>
            </p:nvSpPr>
            <p:spPr>
              <a:xfrm>
                <a:off x="8343408" y="5964127"/>
                <a:ext cx="36027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FF0000"/>
                    </a:solidFill>
                    <a:latin typeface="Avenir Next LT Pro" panose="020B0504020202020204" pitchFamily="34" charset="0"/>
                  </a:rPr>
                  <a:t>receptive field: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600" dirty="0">
                            <a:solidFill>
                              <a:srgbClr val="FF0000"/>
                            </a:solidFill>
                            <a:latin typeface="Avenir Next LT Pro" panose="020B0504020202020204" pitchFamily="34" charset="0"/>
                          </a:rPr>
                          <m:t>3+(3-1)+(3-1)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>
                  <a:solidFill>
                    <a:srgbClr val="FF0000"/>
                  </a:solidFill>
                  <a:latin typeface="Avenir Next LT Pro" panose="020B0504020202020204" pitchFamily="34" charset="0"/>
                </a:endParaRPr>
              </a:p>
              <a:p>
                <a:r>
                  <a:rPr lang="en-US" altLang="ko-KR" sz="1600" dirty="0">
                    <a:solidFill>
                      <a:srgbClr val="FF0000"/>
                    </a:solidFill>
                    <a:latin typeface="Avenir Next LT Pro" panose="020B0504020202020204" pitchFamily="34" charset="0"/>
                  </a:rPr>
                  <a:t>parameter: 3x3X3xC = 27C</a:t>
                </a:r>
                <a:endParaRPr lang="ko-KR" altLang="en-US" sz="1600" dirty="0">
                  <a:solidFill>
                    <a:srgbClr val="FF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222EB7-E886-9DFE-FC8D-3B437E51B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08" y="5964127"/>
                <a:ext cx="3602755" cy="584775"/>
              </a:xfrm>
              <a:prstGeom prst="rect">
                <a:avLst/>
              </a:prstGeom>
              <a:blipFill>
                <a:blip r:embed="rId3"/>
                <a:stretch>
                  <a:fillRect l="-1015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B51458-B805-08AC-97A9-8F67612892C8}"/>
              </a:ext>
            </a:extLst>
          </p:cNvPr>
          <p:cNvSpPr/>
          <p:nvPr/>
        </p:nvSpPr>
        <p:spPr>
          <a:xfrm>
            <a:off x="8343408" y="4047664"/>
            <a:ext cx="504000" cy="504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scene3d>
            <a:camera prst="isometricRightUp">
              <a:rot lat="2100000" lon="18000000" rev="0"/>
            </a:camera>
            <a:lightRig rig="threePt" dir="t">
              <a:rot lat="0" lon="0" rev="0"/>
            </a:lightRig>
          </a:scene3d>
          <a:sp3d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648678-19A4-457A-BDC5-9BAA6EAEE022}"/>
              </a:ext>
            </a:extLst>
          </p:cNvPr>
          <p:cNvSpPr/>
          <p:nvPr/>
        </p:nvSpPr>
        <p:spPr>
          <a:xfrm>
            <a:off x="8606250" y="4047664"/>
            <a:ext cx="504000" cy="504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scene3d>
            <a:camera prst="isometricRightUp">
              <a:rot lat="2100000" lon="18000000" rev="0"/>
            </a:camera>
            <a:lightRig rig="threePt" dir="t">
              <a:rot lat="0" lon="0" rev="0"/>
            </a:lightRig>
          </a:scene3d>
          <a:sp3d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2E5665-B0CC-FEF3-74DC-FBAC8F329F89}"/>
              </a:ext>
            </a:extLst>
          </p:cNvPr>
          <p:cNvSpPr txBox="1"/>
          <p:nvPr/>
        </p:nvSpPr>
        <p:spPr>
          <a:xfrm>
            <a:off x="3266871" y="2941329"/>
            <a:ext cx="108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32x32xC </a:t>
            </a:r>
            <a:endParaRPr lang="ko-KR" altLang="en-US" sz="16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A741A98-C5DD-311D-192D-43BDDA2D7F1E}"/>
              </a:ext>
            </a:extLst>
          </p:cNvPr>
          <p:cNvCxnSpPr/>
          <p:nvPr/>
        </p:nvCxnSpPr>
        <p:spPr>
          <a:xfrm flipH="1">
            <a:off x="3977200" y="4551664"/>
            <a:ext cx="191669" cy="141246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B17BE9D-5409-DB9C-4FCA-B73FE6062B8A}"/>
              </a:ext>
            </a:extLst>
          </p:cNvPr>
          <p:cNvCxnSpPr/>
          <p:nvPr/>
        </p:nvCxnSpPr>
        <p:spPr>
          <a:xfrm flipH="1">
            <a:off x="10240174" y="4474902"/>
            <a:ext cx="191669" cy="141246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5AA3712-D86C-1A24-9F27-41F5C51BE255}"/>
              </a:ext>
            </a:extLst>
          </p:cNvPr>
          <p:cNvSpPr txBox="1"/>
          <p:nvPr/>
        </p:nvSpPr>
        <p:spPr>
          <a:xfrm>
            <a:off x="5815870" y="1048457"/>
            <a:ext cx="6475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>
              <a:latin typeface="Avenir Next LT Pro" panose="020B05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b="1" dirty="0">
                <a:latin typeface="Avenir Next LT Pro" panose="020B0504020202020204" pitchFamily="34" charset="0"/>
              </a:rPr>
              <a:t>Three Non-Linear layer – more discriminative</a:t>
            </a:r>
          </a:p>
          <a:p>
            <a:pPr marL="457200" indent="-457200">
              <a:buAutoNum type="arabicPeriod"/>
            </a:pPr>
            <a:r>
              <a:rPr lang="en-US" altLang="ko-KR" sz="2000" b="1" dirty="0">
                <a:latin typeface="Avenir Next LT Pro" panose="020B0504020202020204" pitchFamily="34" charset="0"/>
              </a:rPr>
              <a:t>Decrease Parameters</a:t>
            </a:r>
          </a:p>
        </p:txBody>
      </p:sp>
    </p:spTree>
    <p:extLst>
      <p:ext uri="{BB962C8B-B14F-4D97-AF65-F5344CB8AC3E}">
        <p14:creationId xmlns:p14="http://schemas.microsoft.com/office/powerpoint/2010/main" val="382890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98C5F-E513-5A5D-F5AF-F9BF986D05B7}"/>
              </a:ext>
            </a:extLst>
          </p:cNvPr>
          <p:cNvSpPr txBox="1"/>
          <p:nvPr/>
        </p:nvSpPr>
        <p:spPr>
          <a:xfrm>
            <a:off x="571500" y="636815"/>
            <a:ext cx="1519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venir Next LT Pro Demi" panose="020B0704020202020204" pitchFamily="34" charset="0"/>
              </a:rPr>
              <a:t>VGG-16</a:t>
            </a:r>
            <a:endParaRPr lang="ko-KR" altLang="en-US" sz="2800" dirty="0">
              <a:latin typeface="Avenir Next LT Pro Demi" panose="020B07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6121B-CD45-6FBD-168B-9B683AC0E7EA}"/>
              </a:ext>
            </a:extLst>
          </p:cNvPr>
          <p:cNvSpPr txBox="1"/>
          <p:nvPr/>
        </p:nvSpPr>
        <p:spPr>
          <a:xfrm>
            <a:off x="571500" y="1274335"/>
            <a:ext cx="1068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venir Next LT Pro" panose="020B0504020202020204" pitchFamily="34" charset="0"/>
              </a:rPr>
              <a:t>Pooling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0F241-4A5C-8DCC-E5F1-6B14F5130568}"/>
              </a:ext>
            </a:extLst>
          </p:cNvPr>
          <p:cNvSpPr txBox="1"/>
          <p:nvPr/>
        </p:nvSpPr>
        <p:spPr>
          <a:xfrm>
            <a:off x="571500" y="1788744"/>
            <a:ext cx="11028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r>
              <a:rPr lang="en-US" altLang="ko-KR" sz="2000" dirty="0">
                <a:latin typeface="Avenir Next LT Pro" panose="020B0504020202020204" pitchFamily="34" charset="0"/>
              </a:rPr>
              <a:t>Max Pooling, 2x2</a:t>
            </a:r>
            <a:r>
              <a:rPr lang="ko-KR" altLang="en-US" sz="2000" dirty="0">
                <a:latin typeface="Avenir Next LT Pro" panose="020B0504020202020204" pitchFamily="34" charset="0"/>
              </a:rPr>
              <a:t> </a:t>
            </a:r>
            <a:r>
              <a:rPr lang="en-US" altLang="ko-KR" sz="2000" dirty="0">
                <a:latin typeface="Avenir Next LT Pro" panose="020B0504020202020204" pitchFamily="34" charset="0"/>
              </a:rPr>
              <a:t>window,</a:t>
            </a:r>
            <a:r>
              <a:rPr lang="ko-KR" altLang="en-US" sz="2000" dirty="0">
                <a:latin typeface="Avenir Next LT Pro" panose="020B0504020202020204" pitchFamily="34" charset="0"/>
              </a:rPr>
              <a:t> </a:t>
            </a:r>
            <a:r>
              <a:rPr lang="en-US" altLang="ko-KR" sz="2000" dirty="0">
                <a:latin typeface="Avenir Next LT Pro" panose="020B0504020202020204" pitchFamily="34" charset="0"/>
              </a:rPr>
              <a:t>stride</a:t>
            </a:r>
            <a:r>
              <a:rPr lang="ko-KR" altLang="en-US" sz="2000" dirty="0">
                <a:latin typeface="Avenir Next LT Pro" panose="020B0504020202020204" pitchFamily="34" charset="0"/>
              </a:rPr>
              <a:t> </a:t>
            </a:r>
            <a:r>
              <a:rPr lang="en-US" altLang="ko-KR" sz="2000" dirty="0">
                <a:latin typeface="Avenir Next LT Pro" panose="020B0504020202020204" pitchFamily="34" charset="0"/>
              </a:rPr>
              <a:t>2 </a:t>
            </a:r>
            <a:r>
              <a:rPr lang="ko-KR" altLang="en-US" sz="2000" dirty="0">
                <a:latin typeface="Avenir Next LT Pro" panose="020B0504020202020204" pitchFamily="34" charset="0"/>
              </a:rPr>
              <a:t>사용하여 </a:t>
            </a:r>
            <a:r>
              <a:rPr lang="en-US" altLang="ko-KR" sz="2000" dirty="0">
                <a:latin typeface="Avenir Next LT Pro" panose="020B0504020202020204" pitchFamily="34" charset="0"/>
              </a:rPr>
              <a:t>Down Sampling</a:t>
            </a:r>
          </a:p>
          <a:p>
            <a:r>
              <a:rPr lang="en-US" altLang="ko-KR" sz="2000" dirty="0">
                <a:latin typeface="Avenir Next LT Pro" panose="020B0504020202020204" pitchFamily="34" charset="0"/>
              </a:rPr>
              <a:t>Representations Smaller &gt; More Manageable</a:t>
            </a:r>
          </a:p>
          <a:p>
            <a:endParaRPr lang="en-US" altLang="ko-KR" sz="2000" dirty="0">
              <a:latin typeface="Avenir Next LT Pro" panose="020B0504020202020204" pitchFamily="34" charset="0"/>
            </a:endParaRPr>
          </a:p>
          <a:p>
            <a:r>
              <a:rPr lang="en-US" altLang="ko-KR" sz="2000" dirty="0">
                <a:latin typeface="Avenir Next LT Pro" panose="020B0504020202020204" pitchFamily="34" charset="0"/>
              </a:rPr>
              <a:t> </a:t>
            </a:r>
          </a:p>
          <a:p>
            <a:endParaRPr lang="en-US" altLang="ko-KR" sz="2000" dirty="0">
              <a:latin typeface="Avenir Next LT Pro" panose="020B05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FAAF869-1211-2550-C952-1E546F014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18135"/>
              </p:ext>
            </p:extLst>
          </p:nvPr>
        </p:nvGraphicFramePr>
        <p:xfrm>
          <a:off x="2090570" y="3341185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5063047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36306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755938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4455899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9033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4875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198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71024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EE9737A-BA80-BF1E-D17F-95E240898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39492"/>
              </p:ext>
            </p:extLst>
          </p:nvPr>
        </p:nvGraphicFramePr>
        <p:xfrm>
          <a:off x="7537893" y="4044195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7036306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755938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4875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19802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D29400-55CE-899C-937E-CC4765FF401A}"/>
              </a:ext>
            </a:extLst>
          </p:cNvPr>
          <p:cNvCxnSpPr>
            <a:cxnSpLocks/>
          </p:cNvCxnSpPr>
          <p:nvPr/>
        </p:nvCxnSpPr>
        <p:spPr>
          <a:xfrm>
            <a:off x="5280562" y="4764195"/>
            <a:ext cx="1800131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F6529-5C92-F0FE-AA77-368AD4FA0D74}"/>
              </a:ext>
            </a:extLst>
          </p:cNvPr>
          <p:cNvSpPr txBox="1"/>
          <p:nvPr/>
        </p:nvSpPr>
        <p:spPr>
          <a:xfrm>
            <a:off x="5460627" y="4323499"/>
            <a:ext cx="14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Max Pooling </a:t>
            </a:r>
            <a:endParaRPr lang="ko-KR" altLang="en-US" sz="16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CCCFABF-2075-4800-14CC-8CD59FF8F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007" y="306946"/>
            <a:ext cx="4374145" cy="2334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B7BF3B-3D7D-92EC-1788-CEBBDEB04187}"/>
              </a:ext>
            </a:extLst>
          </p:cNvPr>
          <p:cNvSpPr txBox="1"/>
          <p:nvPr/>
        </p:nvSpPr>
        <p:spPr>
          <a:xfrm>
            <a:off x="7511619" y="3503481"/>
            <a:ext cx="14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venir Next LT Pro" panose="020B0504020202020204" pitchFamily="34" charset="0"/>
              </a:rPr>
              <a:t>25%</a:t>
            </a:r>
            <a:endParaRPr lang="ko-KR" altLang="en-US" sz="16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7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5">
      <a:dk1>
        <a:sysClr val="windowText" lastClr="000000"/>
      </a:dk1>
      <a:lt1>
        <a:srgbClr val="F8F5F0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7">
      <a:majorFont>
        <a:latin typeface="Avenir Next LT Pro Demi"/>
        <a:ea typeface="맑은 고딕"/>
        <a:cs typeface=""/>
      </a:majorFont>
      <a:minorFont>
        <a:latin typeface="Avenir Next LT Pro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422</Words>
  <Application>Microsoft Office PowerPoint</Application>
  <PresentationFormat>와이드스크린</PresentationFormat>
  <Paragraphs>147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Avenir Next LT Pro Demi</vt:lpstr>
      <vt:lpstr>Cambria Math</vt:lpstr>
      <vt:lpstr>Times New Roman</vt:lpstr>
      <vt:lpstr>Wingdings</vt:lpstr>
      <vt:lpstr>Office 테마</vt:lpstr>
      <vt:lpstr>Very Deep Convolutional Networks For Large-Scale Image Recognition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박민경(컴퓨터공학전공)</dc:creator>
  <cp:lastModifiedBy>박민경(컴퓨터공학전공)</cp:lastModifiedBy>
  <cp:revision>6</cp:revision>
  <dcterms:created xsi:type="dcterms:W3CDTF">2024-07-18T09:38:26Z</dcterms:created>
  <dcterms:modified xsi:type="dcterms:W3CDTF">2024-07-21T11:00:47Z</dcterms:modified>
</cp:coreProperties>
</file>